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8" r:id="rId14"/>
    <p:sldId id="266" r:id="rId15"/>
    <p:sldId id="272" r:id="rId16"/>
    <p:sldId id="267" r:id="rId17"/>
    <p:sldId id="271"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varScale="1">
        <p:scale>
          <a:sx n="84" d="100"/>
          <a:sy n="84" d="100"/>
        </p:scale>
        <p:origin x="10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73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9260F-FA53-089C-55E6-9C41142F7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E5B78C-AFD8-F857-3FAA-AC7B88A017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9C242-DF8F-F92E-C8CD-F8AB9FB1F7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7F50E-ED13-AC8E-4793-B0F80E0CAB42}"/>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4279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13E63-F0CF-8A23-1007-2DF21A800B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0903F4-72F4-C17C-20B2-390EE96E19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AA2CD2-950C-7083-395F-0CA84D818D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BEEE3A-EE72-6D73-D5BC-EF4EE960EFC5}"/>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699717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71039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ACD4A-7802-C484-47ED-756BB72BCB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6E0EA-4B62-3BA6-0E90-F3C8CF03E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4423F-A120-E789-6EAC-50B0773A67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D852A3-0B77-296D-52BC-3214ED201766}"/>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37666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753B9-61A4-90E4-2641-717B3EE0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795D2-FC70-3B53-6AC0-249640D683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23C353-1E7D-E3FC-FF65-CD80B9C7E8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226B98-9D7C-CCAC-AFAC-577BAAB6051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35093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55448" y="0"/>
            <a:ext cx="14630400" cy="8229600"/>
          </a:xfrm>
          <a:prstGeom prst="rect">
            <a:avLst/>
          </a:prstGeom>
        </p:spPr>
      </p:pic>
      <p:sp>
        <p:nvSpPr>
          <p:cNvPr id="3" name="Shape 0"/>
          <p:cNvSpPr/>
          <p:nvPr/>
        </p:nvSpPr>
        <p:spPr>
          <a:xfrm>
            <a:off x="-1394823" y="-208121"/>
            <a:ext cx="7515900" cy="8229600"/>
          </a:xfrm>
          <a:prstGeom prst="rect">
            <a:avLst/>
          </a:prstGeom>
          <a:solidFill>
            <a:srgbClr val="FFFFFF">
              <a:alpha val="75000"/>
            </a:srgbClr>
          </a:solidFill>
          <a:ln/>
        </p:spPr>
      </p:sp>
      <p:sp>
        <p:nvSpPr>
          <p:cNvPr id="5" name="Text 1"/>
          <p:cNvSpPr/>
          <p:nvPr/>
        </p:nvSpPr>
        <p:spPr>
          <a:xfrm>
            <a:off x="6319599" y="1907024"/>
            <a:ext cx="7477601" cy="1666399"/>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Drowsiness Detection Systems in Vehicles</a:t>
            </a:r>
            <a:endParaRPr lang="en-US" sz="5249" dirty="0"/>
          </a:p>
        </p:txBody>
      </p:sp>
      <p:sp>
        <p:nvSpPr>
          <p:cNvPr id="6" name="Text 2"/>
          <p:cNvSpPr/>
          <p:nvPr/>
        </p:nvSpPr>
        <p:spPr>
          <a:xfrm>
            <a:off x="6319599" y="3906679"/>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Drowsiness detection systems in vehicles have become increasingly important to ensure road safety and prevent accidents caused by driver fatigue. Traditional methods rely on physiological signals like eye movements and head position, but they may not always be reliable. This paper proposes a novel approach using facial expressions and neural networks for drowsiness detection in vehicles.</a:t>
            </a:r>
            <a:endParaRPr lang="en-US" sz="1750" dirty="0"/>
          </a:p>
        </p:txBody>
      </p:sp>
      <p:sp>
        <p:nvSpPr>
          <p:cNvPr id="7" name="Shape 3"/>
          <p:cNvSpPr/>
          <p:nvPr/>
        </p:nvSpPr>
        <p:spPr>
          <a:xfrm>
            <a:off x="6319599" y="5950268"/>
            <a:ext cx="355402" cy="355402"/>
          </a:xfrm>
          <a:prstGeom prst="roundRect">
            <a:avLst>
              <a:gd name="adj" fmla="val 25726039"/>
            </a:avLst>
          </a:prstGeom>
          <a:noFill/>
          <a:ln w="7620">
            <a:solidFill>
              <a:srgbClr val="FFFFFF"/>
            </a:solidFill>
            <a:prstDash val="solid"/>
          </a:ln>
        </p:spPr>
      </p:sp>
      <p:sp>
        <p:nvSpPr>
          <p:cNvPr id="9" name="Text 4"/>
          <p:cNvSpPr/>
          <p:nvPr/>
        </p:nvSpPr>
        <p:spPr>
          <a:xfrm>
            <a:off x="6786086" y="5933599"/>
            <a:ext cx="2196227"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Source Sans Pro" pitchFamily="34" charset="0"/>
                <a:ea typeface="Source Sans Pro" pitchFamily="34" charset="-122"/>
                <a:cs typeface="Source Sans Pro" pitchFamily="34" charset="-120"/>
              </a:rPr>
              <a:t>by</a:t>
            </a:r>
          </a:p>
          <a:p>
            <a:pPr marL="0" indent="0" algn="l">
              <a:lnSpc>
                <a:spcPts val="3062"/>
              </a:lnSpc>
              <a:buNone/>
            </a:pPr>
            <a:r>
              <a:rPr lang="en-US" sz="2187" b="1" kern="0" spc="-35" dirty="0" err="1">
                <a:solidFill>
                  <a:srgbClr val="272525"/>
                </a:solidFill>
                <a:latin typeface="Source Sans Pro" pitchFamily="34" charset="0"/>
                <a:ea typeface="Source Sans Pro" pitchFamily="34" charset="-122"/>
                <a:cs typeface="Source Sans Pro" pitchFamily="34" charset="-120"/>
              </a:rPr>
              <a:t>SayakRoy</a:t>
            </a:r>
            <a:r>
              <a:rPr lang="en-US" sz="2187" b="1" kern="0" spc="-35" dirty="0">
                <a:solidFill>
                  <a:srgbClr val="272525"/>
                </a:solidFill>
                <a:latin typeface="Source Sans Pro" pitchFamily="34" charset="0"/>
                <a:ea typeface="Source Sans Pro" pitchFamily="34" charset="-122"/>
                <a:cs typeface="Source Sans Pro" pitchFamily="34" charset="-120"/>
              </a:rPr>
              <a:t> (21BCE5674)</a:t>
            </a:r>
          </a:p>
          <a:p>
            <a:pPr marL="0" indent="0" algn="l">
              <a:lnSpc>
                <a:spcPts val="3062"/>
              </a:lnSpc>
              <a:buNone/>
            </a:pPr>
            <a:r>
              <a:rPr lang="en-US" sz="2187" b="1" kern="0" spc="-35" dirty="0" err="1">
                <a:solidFill>
                  <a:srgbClr val="272525"/>
                </a:solidFill>
                <a:latin typeface="Source Sans Pro" pitchFamily="34" charset="0"/>
                <a:ea typeface="Source Sans Pro" pitchFamily="34" charset="-122"/>
              </a:rPr>
              <a:t>Sayan</a:t>
            </a:r>
            <a:r>
              <a:rPr lang="en-US" sz="2187" b="1" kern="0" spc="-35" dirty="0">
                <a:solidFill>
                  <a:srgbClr val="272525"/>
                </a:solidFill>
                <a:latin typeface="Source Sans Pro" pitchFamily="34" charset="0"/>
                <a:ea typeface="Source Sans Pro" pitchFamily="34" charset="-122"/>
              </a:rPr>
              <a:t> Nath (21BCE5133)</a:t>
            </a:r>
          </a:p>
          <a:p>
            <a:pPr marL="0" indent="0" algn="l">
              <a:lnSpc>
                <a:spcPts val="3062"/>
              </a:lnSpc>
              <a:buNone/>
            </a:pPr>
            <a:r>
              <a:rPr lang="en-US" sz="2187" b="1" dirty="0" err="1">
                <a:latin typeface="Source Sans Pro" panose="020B0503030403020204" pitchFamily="34" charset="0"/>
                <a:ea typeface="Source Sans Pro" panose="020B0503030403020204" pitchFamily="34" charset="0"/>
              </a:rPr>
              <a:t>Souhardya</a:t>
            </a:r>
            <a:r>
              <a:rPr lang="en-US" sz="2187" b="1" dirty="0">
                <a:latin typeface="Source Sans Pro" panose="020B0503030403020204" pitchFamily="34" charset="0"/>
                <a:ea typeface="Source Sans Pro" panose="020B0503030403020204" pitchFamily="34" charset="0"/>
              </a:rPr>
              <a:t> Das (21BCE1006)</a:t>
            </a:r>
          </a:p>
        </p:txBody>
      </p:sp>
      <p:pic>
        <p:nvPicPr>
          <p:cNvPr id="11" name="Picture 10">
            <a:extLst>
              <a:ext uri="{FF2B5EF4-FFF2-40B4-BE49-F238E27FC236}">
                <a16:creationId xmlns:a16="http://schemas.microsoft.com/office/drawing/2014/main" id="{B05D7D73-6AC7-5B6B-5D5D-9E771A7151C1}"/>
              </a:ext>
            </a:extLst>
          </p:cNvPr>
          <p:cNvPicPr>
            <a:picLocks noChangeAspect="1"/>
          </p:cNvPicPr>
          <p:nvPr/>
        </p:nvPicPr>
        <p:blipFill>
          <a:blip r:embed="rId4"/>
          <a:stretch>
            <a:fillRect/>
          </a:stretch>
        </p:blipFill>
        <p:spPr>
          <a:xfrm>
            <a:off x="-1394823" y="-208120"/>
            <a:ext cx="75159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94A8-EA59-EB88-3D02-FF4092FD56F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7048AB2-9426-7EBD-FFCE-4B630393827D}"/>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16AF7C2B-0D30-3CAD-2003-4A0D9CE9B887}"/>
              </a:ext>
            </a:extLst>
          </p:cNvPr>
          <p:cNvSpPr/>
          <p:nvPr/>
        </p:nvSpPr>
        <p:spPr>
          <a:xfrm>
            <a:off x="0" y="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8FECEDE5-881D-9D17-9467-C6718C7B917F}"/>
              </a:ext>
            </a:extLst>
          </p:cNvPr>
          <p:cNvSpPr/>
          <p:nvPr/>
        </p:nvSpPr>
        <p:spPr>
          <a:xfrm>
            <a:off x="833199" y="2702719"/>
            <a:ext cx="4443889" cy="694373"/>
          </a:xfrm>
          <a:prstGeom prst="rect">
            <a:avLst/>
          </a:prstGeom>
          <a:noFill/>
          <a:ln/>
        </p:spPr>
        <p:txBody>
          <a:bodyPr wrap="none" rtlCol="0" anchor="t"/>
          <a:lstStyle/>
          <a:p>
            <a:pPr marL="0" indent="0">
              <a:lnSpc>
                <a:spcPts val="5468"/>
              </a:lnSpc>
              <a:buNone/>
            </a:pPr>
            <a:endParaRPr lang="en-US" sz="4374" dirty="0"/>
          </a:p>
        </p:txBody>
      </p:sp>
      <p:sp>
        <p:nvSpPr>
          <p:cNvPr id="7" name="Text 3">
            <a:extLst>
              <a:ext uri="{FF2B5EF4-FFF2-40B4-BE49-F238E27FC236}">
                <a16:creationId xmlns:a16="http://schemas.microsoft.com/office/drawing/2014/main" id="{03B73393-DD53-C6EE-5CC4-5C9CD3135F7D}"/>
              </a:ext>
            </a:extLst>
          </p:cNvPr>
          <p:cNvSpPr/>
          <p:nvPr/>
        </p:nvSpPr>
        <p:spPr>
          <a:xfrm>
            <a:off x="991672" y="3945612"/>
            <a:ext cx="182999" cy="416481"/>
          </a:xfrm>
          <a:prstGeom prst="rect">
            <a:avLst/>
          </a:prstGeom>
          <a:noFill/>
          <a:ln/>
        </p:spPr>
        <p:txBody>
          <a:bodyPr wrap="none" rtlCol="0" anchor="t"/>
          <a:lstStyle/>
          <a:p>
            <a:pPr marL="0" indent="0" algn="ctr">
              <a:lnSpc>
                <a:spcPts val="3281"/>
              </a:lnSpc>
              <a:buNone/>
            </a:pPr>
            <a:endParaRPr lang="en-US" sz="2624" dirty="0"/>
          </a:p>
        </p:txBody>
      </p:sp>
      <p:sp>
        <p:nvSpPr>
          <p:cNvPr id="8" name="Text 4">
            <a:extLst>
              <a:ext uri="{FF2B5EF4-FFF2-40B4-BE49-F238E27FC236}">
                <a16:creationId xmlns:a16="http://schemas.microsoft.com/office/drawing/2014/main" id="{E0BDF267-FAD7-40DD-D31B-3D0F58408C0F}"/>
              </a:ext>
            </a:extLst>
          </p:cNvPr>
          <p:cNvSpPr/>
          <p:nvPr/>
        </p:nvSpPr>
        <p:spPr>
          <a:xfrm>
            <a:off x="1555313" y="3980259"/>
            <a:ext cx="2365415" cy="347186"/>
          </a:xfrm>
          <a:prstGeom prst="rect">
            <a:avLst/>
          </a:prstGeom>
          <a:noFill/>
          <a:ln/>
        </p:spPr>
        <p:txBody>
          <a:bodyPr wrap="none" rtlCol="0" anchor="t"/>
          <a:lstStyle/>
          <a:p>
            <a:pPr marL="0" indent="0">
              <a:lnSpc>
                <a:spcPts val="2734"/>
              </a:lnSpc>
              <a:buNone/>
            </a:pPr>
            <a:endParaRPr lang="en-US" sz="2187" dirty="0"/>
          </a:p>
        </p:txBody>
      </p:sp>
      <p:sp>
        <p:nvSpPr>
          <p:cNvPr id="9" name="Text 5">
            <a:extLst>
              <a:ext uri="{FF2B5EF4-FFF2-40B4-BE49-F238E27FC236}">
                <a16:creationId xmlns:a16="http://schemas.microsoft.com/office/drawing/2014/main" id="{4BA6EB35-3B79-39A6-FAA4-95D6A0FB29C3}"/>
              </a:ext>
            </a:extLst>
          </p:cNvPr>
          <p:cNvSpPr/>
          <p:nvPr/>
        </p:nvSpPr>
        <p:spPr>
          <a:xfrm>
            <a:off x="1555313" y="4460677"/>
            <a:ext cx="3820001" cy="1066205"/>
          </a:xfrm>
          <a:prstGeom prst="rect">
            <a:avLst/>
          </a:prstGeom>
          <a:noFill/>
          <a:ln/>
        </p:spPr>
        <p:txBody>
          <a:bodyPr wrap="square" rtlCol="0" anchor="t"/>
          <a:lstStyle/>
          <a:p>
            <a:pPr marL="0" indent="0">
              <a:lnSpc>
                <a:spcPts val="2799"/>
              </a:lnSpc>
              <a:buNone/>
            </a:pPr>
            <a:endParaRPr lang="en-US" sz="1750" dirty="0"/>
          </a:p>
        </p:txBody>
      </p:sp>
      <p:sp>
        <p:nvSpPr>
          <p:cNvPr id="11" name="Text 7">
            <a:extLst>
              <a:ext uri="{FF2B5EF4-FFF2-40B4-BE49-F238E27FC236}">
                <a16:creationId xmlns:a16="http://schemas.microsoft.com/office/drawing/2014/main" id="{8B326CCA-7817-EB43-898D-62DC9CAADD29}"/>
              </a:ext>
            </a:extLst>
          </p:cNvPr>
          <p:cNvSpPr/>
          <p:nvPr/>
        </p:nvSpPr>
        <p:spPr>
          <a:xfrm>
            <a:off x="5755957" y="3945612"/>
            <a:ext cx="182999" cy="416481"/>
          </a:xfrm>
          <a:prstGeom prst="rect">
            <a:avLst/>
          </a:prstGeom>
          <a:noFill/>
          <a:ln/>
        </p:spPr>
        <p:txBody>
          <a:bodyPr wrap="none" rtlCol="0" anchor="t"/>
          <a:lstStyle/>
          <a:p>
            <a:pPr marL="0" indent="0" algn="ctr">
              <a:lnSpc>
                <a:spcPts val="3281"/>
              </a:lnSpc>
              <a:buNone/>
            </a:pPr>
            <a:endParaRPr lang="en-US" sz="2624" dirty="0"/>
          </a:p>
        </p:txBody>
      </p:sp>
      <p:sp>
        <p:nvSpPr>
          <p:cNvPr id="12" name="Text 8">
            <a:extLst>
              <a:ext uri="{FF2B5EF4-FFF2-40B4-BE49-F238E27FC236}">
                <a16:creationId xmlns:a16="http://schemas.microsoft.com/office/drawing/2014/main" id="{837C3684-896A-5B6C-9041-3CB8C2C9B767}"/>
              </a:ext>
            </a:extLst>
          </p:cNvPr>
          <p:cNvSpPr/>
          <p:nvPr/>
        </p:nvSpPr>
        <p:spPr>
          <a:xfrm>
            <a:off x="6319599" y="3980259"/>
            <a:ext cx="2712125" cy="347186"/>
          </a:xfrm>
          <a:prstGeom prst="rect">
            <a:avLst/>
          </a:prstGeom>
          <a:noFill/>
          <a:ln/>
        </p:spPr>
        <p:txBody>
          <a:bodyPr wrap="none" rtlCol="0" anchor="t"/>
          <a:lstStyle/>
          <a:p>
            <a:pPr marL="0" indent="0">
              <a:lnSpc>
                <a:spcPts val="2734"/>
              </a:lnSpc>
              <a:buNone/>
            </a:pPr>
            <a:endParaRPr lang="en-US" sz="2187" dirty="0"/>
          </a:p>
        </p:txBody>
      </p:sp>
      <p:sp>
        <p:nvSpPr>
          <p:cNvPr id="13" name="Text 9">
            <a:extLst>
              <a:ext uri="{FF2B5EF4-FFF2-40B4-BE49-F238E27FC236}">
                <a16:creationId xmlns:a16="http://schemas.microsoft.com/office/drawing/2014/main" id="{C466A84E-50B5-F689-2A2D-07673D665D1D}"/>
              </a:ext>
            </a:extLst>
          </p:cNvPr>
          <p:cNvSpPr/>
          <p:nvPr/>
        </p:nvSpPr>
        <p:spPr>
          <a:xfrm>
            <a:off x="6319599" y="4460677"/>
            <a:ext cx="3820001" cy="1066205"/>
          </a:xfrm>
          <a:prstGeom prst="rect">
            <a:avLst/>
          </a:prstGeom>
          <a:noFill/>
          <a:ln/>
        </p:spPr>
        <p:txBody>
          <a:bodyPr wrap="square" rtlCol="0" anchor="t"/>
          <a:lstStyle/>
          <a:p>
            <a:pPr marL="0" indent="0">
              <a:lnSpc>
                <a:spcPts val="2799"/>
              </a:lnSpc>
              <a:buNone/>
            </a:pPr>
            <a:endParaRPr lang="en-US" sz="1750" dirty="0"/>
          </a:p>
        </p:txBody>
      </p:sp>
      <p:pic>
        <p:nvPicPr>
          <p:cNvPr id="4" name="Picture 3" descr="Real-time driver fatigue detection system with deep learning on a low-cost  embedded system - ScienceDirect">
            <a:extLst>
              <a:ext uri="{FF2B5EF4-FFF2-40B4-BE49-F238E27FC236}">
                <a16:creationId xmlns:a16="http://schemas.microsoft.com/office/drawing/2014/main" id="{748C474D-3197-197C-E98E-40AACC92E0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2960" y="2062976"/>
            <a:ext cx="13140631" cy="4159404"/>
          </a:xfrm>
          <a:prstGeom prst="rect">
            <a:avLst/>
          </a:prstGeom>
          <a:noFill/>
          <a:ln>
            <a:noFill/>
          </a:ln>
        </p:spPr>
      </p:pic>
    </p:spTree>
    <p:extLst>
      <p:ext uri="{BB962C8B-B14F-4D97-AF65-F5344CB8AC3E}">
        <p14:creationId xmlns:p14="http://schemas.microsoft.com/office/powerpoint/2010/main" val="157719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65296"/>
            <a:ext cx="74776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Literature Review: Emerging Trends in Traffic Safety</a:t>
            </a:r>
            <a:endParaRPr lang="en-US" sz="4374" dirty="0"/>
          </a:p>
        </p:txBody>
      </p:sp>
      <p:sp>
        <p:nvSpPr>
          <p:cNvPr id="6" name="Text 2"/>
          <p:cNvSpPr/>
          <p:nvPr/>
        </p:nvSpPr>
        <p:spPr>
          <a:xfrm>
            <a:off x="833199" y="4087297"/>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This comprehensive literature review examines the latest research and advancements in traffic safety, including topics such as intelligent transportation systems, driver behavior analysis, and accident prevention strategies. It provides valuable insights for policymakers, researchers, and industry professionals in the field of transportation.</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22118" y="268248"/>
            <a:ext cx="14630400" cy="8229600"/>
          </a:xfrm>
          <a:prstGeom prst="rect">
            <a:avLst/>
          </a:prstGeom>
          <a:solidFill>
            <a:srgbClr val="FFFFFF">
              <a:alpha val="75000"/>
            </a:srgbClr>
          </a:solidFill>
          <a:ln/>
        </p:spPr>
      </p:sp>
      <p:sp>
        <p:nvSpPr>
          <p:cNvPr id="4" name="Text 1"/>
          <p:cNvSpPr/>
          <p:nvPr/>
        </p:nvSpPr>
        <p:spPr>
          <a:xfrm>
            <a:off x="2348389" y="1869519"/>
            <a:ext cx="5829181"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Literature Paper Reviews</a:t>
            </a:r>
            <a:endParaRPr lang="en-US" sz="4374" dirty="0"/>
          </a:p>
        </p:txBody>
      </p:sp>
      <p:sp>
        <p:nvSpPr>
          <p:cNvPr id="5" name="Text 2"/>
          <p:cNvSpPr/>
          <p:nvPr/>
        </p:nvSpPr>
        <p:spPr>
          <a:xfrm>
            <a:off x="2348389" y="3119318"/>
            <a:ext cx="2949416" cy="1388745"/>
          </a:xfrm>
          <a:prstGeom prst="rect">
            <a:avLst/>
          </a:prstGeom>
          <a:noFill/>
          <a:ln/>
        </p:spPr>
        <p:txBody>
          <a:bodyPr wrap="squar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Drowsy Driver Detection System Using Eye Blink Patterns</a:t>
            </a:r>
            <a:endParaRPr lang="en-US" sz="2187" dirty="0"/>
          </a:p>
        </p:txBody>
      </p:sp>
      <p:sp>
        <p:nvSpPr>
          <p:cNvPr id="6" name="Text 3"/>
          <p:cNvSpPr/>
          <p:nvPr/>
        </p:nvSpPr>
        <p:spPr>
          <a:xfrm>
            <a:off x="2348389" y="4383048"/>
            <a:ext cx="2949416"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proposed system detects eye blinks with a 94% accuracy and a 1% false positive rate.</a:t>
            </a:r>
          </a:p>
          <a:p>
            <a:pPr marL="0" indent="0">
              <a:lnSpc>
                <a:spcPts val="2799"/>
              </a:lnSpc>
              <a:buNone/>
            </a:pPr>
            <a:endParaRPr lang="en-US" sz="1750" kern="0" spc="-35" dirty="0">
              <a:solidFill>
                <a:srgbClr val="272525"/>
              </a:solidFill>
              <a:latin typeface="Source Sans Pro" pitchFamily="34" charset="0"/>
              <a:ea typeface="Source Sans Pro" pitchFamily="34" charset="-122"/>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Taner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Danisman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Ian Marius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Bilasco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Chabane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Djeraba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Nacim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Ihaddadene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2010</a:t>
            </a:r>
          </a:p>
          <a:p>
            <a:pPr marL="0" indent="0">
              <a:lnSpc>
                <a:spcPts val="2799"/>
              </a:lnSpc>
              <a:buNone/>
            </a:pPr>
            <a:endParaRPr lang="en-US" sz="1750" dirty="0"/>
          </a:p>
        </p:txBody>
      </p:sp>
      <p:sp>
        <p:nvSpPr>
          <p:cNvPr id="7" name="Text 4"/>
          <p:cNvSpPr/>
          <p:nvPr/>
        </p:nvSpPr>
        <p:spPr>
          <a:xfrm>
            <a:off x="5847398" y="3119318"/>
            <a:ext cx="2949416" cy="1388745"/>
          </a:xfrm>
          <a:prstGeom prst="rect">
            <a:avLst/>
          </a:prstGeom>
          <a:noFill/>
          <a:ln/>
        </p:spPr>
        <p:txBody>
          <a:bodyPr wrap="squar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A Drowsy Driver Detection System Based on a New Method of Head Posture Estimation</a:t>
            </a:r>
            <a:endParaRPr lang="en-US" sz="2187" dirty="0"/>
          </a:p>
        </p:txBody>
      </p:sp>
      <p:sp>
        <p:nvSpPr>
          <p:cNvPr id="8" name="Text 5"/>
          <p:cNvSpPr/>
          <p:nvPr/>
        </p:nvSpPr>
        <p:spPr>
          <a:xfrm>
            <a:off x="5847398" y="4730234"/>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proposed method exhibits high performances and robustness in detecting drowsiness.</a:t>
            </a:r>
          </a:p>
          <a:p>
            <a:pPr marL="0" indent="0">
              <a:lnSpc>
                <a:spcPts val="2799"/>
              </a:lnSpc>
              <a:buNone/>
            </a:pPr>
            <a:endParaRPr lang="en-US" sz="1750" kern="0" spc="-35" dirty="0">
              <a:solidFill>
                <a:srgbClr val="272525"/>
              </a:solidFill>
              <a:latin typeface="Source Sans Pro" pitchFamily="34" charset="0"/>
              <a:ea typeface="Source Sans Pro" pitchFamily="34" charset="-122"/>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Teyeb</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Olfa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Jemai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Mourad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Zaied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Chokri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Ben Amar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2014</a:t>
            </a:r>
          </a:p>
          <a:p>
            <a:pPr marL="0" indent="0">
              <a:lnSpc>
                <a:spcPts val="2799"/>
              </a:lnSpc>
              <a:buNone/>
            </a:pPr>
            <a:endParaRPr lang="en-US" sz="1750" dirty="0"/>
          </a:p>
        </p:txBody>
      </p:sp>
      <p:sp>
        <p:nvSpPr>
          <p:cNvPr id="9" name="Text 6"/>
          <p:cNvSpPr/>
          <p:nvPr/>
        </p:nvSpPr>
        <p:spPr>
          <a:xfrm>
            <a:off x="9346406" y="3119318"/>
            <a:ext cx="2949416" cy="1041559"/>
          </a:xfrm>
          <a:prstGeom prst="rect">
            <a:avLst/>
          </a:prstGeom>
          <a:noFill/>
          <a:ln/>
        </p:spPr>
        <p:txBody>
          <a:bodyPr wrap="squar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IOT based Real-time Drowsy Driving Detection System</a:t>
            </a:r>
            <a:endParaRPr lang="en-US" sz="2187" dirty="0"/>
          </a:p>
        </p:txBody>
      </p:sp>
      <p:sp>
        <p:nvSpPr>
          <p:cNvPr id="10" name="Text 7"/>
          <p:cNvSpPr/>
          <p:nvPr/>
        </p:nvSpPr>
        <p:spPr>
          <a:xfrm>
            <a:off x="9346406" y="4383048"/>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Discusses different approaches used in designing systems to detect driver fatigue and alert the driver beforehand to prevent accidents.</a:t>
            </a:r>
          </a:p>
          <a:p>
            <a:pPr marL="0" indent="0">
              <a:lnSpc>
                <a:spcPts val="2799"/>
              </a:lnSpc>
              <a:buNone/>
            </a:pPr>
            <a:endParaRPr lang="en-US" sz="1750" kern="0" spc="-35" dirty="0">
              <a:solidFill>
                <a:srgbClr val="272525"/>
              </a:solidFill>
              <a:latin typeface="Source Sans Pro" pitchFamily="34" charset="0"/>
              <a:ea typeface="Source Sans Pro" pitchFamily="34" charset="-122"/>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 Yousuf Hossain, Fabian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Parsia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George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2018</a:t>
            </a:r>
          </a:p>
          <a:p>
            <a:pPr marL="0" indent="0">
              <a:lnSpc>
                <a:spcPts val="2799"/>
              </a:lnSpc>
              <a:buNone/>
            </a:pP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97B01-67A7-C22E-3F11-27ACF5C5891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E5D7E15-4C01-646F-B569-9D903A3D2C0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3009943-A2F7-ADFC-5822-5A10E993FC79}"/>
              </a:ext>
            </a:extLst>
          </p:cNvPr>
          <p:cNvSpPr/>
          <p:nvPr/>
        </p:nvSpPr>
        <p:spPr>
          <a:xfrm>
            <a:off x="73147" y="-24646"/>
            <a:ext cx="14630400" cy="8229600"/>
          </a:xfrm>
          <a:prstGeom prst="rect">
            <a:avLst/>
          </a:prstGeom>
          <a:solidFill>
            <a:srgbClr val="FFFFFF">
              <a:alpha val="75000"/>
            </a:srgbClr>
          </a:solidFill>
          <a:ln/>
        </p:spPr>
      </p:sp>
      <p:sp>
        <p:nvSpPr>
          <p:cNvPr id="4" name="Text 1">
            <a:extLst>
              <a:ext uri="{FF2B5EF4-FFF2-40B4-BE49-F238E27FC236}">
                <a16:creationId xmlns:a16="http://schemas.microsoft.com/office/drawing/2014/main" id="{F34567DF-1C09-2FBB-D456-D6AA3174BDD0}"/>
              </a:ext>
            </a:extLst>
          </p:cNvPr>
          <p:cNvSpPr/>
          <p:nvPr/>
        </p:nvSpPr>
        <p:spPr>
          <a:xfrm>
            <a:off x="2348389" y="1869519"/>
            <a:ext cx="5829181"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Literature Paper Reviews</a:t>
            </a:r>
            <a:endParaRPr lang="en-US" sz="4374" dirty="0"/>
          </a:p>
        </p:txBody>
      </p:sp>
      <p:sp>
        <p:nvSpPr>
          <p:cNvPr id="5" name="Text 2">
            <a:extLst>
              <a:ext uri="{FF2B5EF4-FFF2-40B4-BE49-F238E27FC236}">
                <a16:creationId xmlns:a16="http://schemas.microsoft.com/office/drawing/2014/main" id="{AD0CBD2D-56E6-922F-B07A-B8EE038A747E}"/>
              </a:ext>
            </a:extLst>
          </p:cNvPr>
          <p:cNvSpPr/>
          <p:nvPr/>
        </p:nvSpPr>
        <p:spPr>
          <a:xfrm>
            <a:off x="2348389" y="3119318"/>
            <a:ext cx="2949416" cy="1041559"/>
          </a:xfrm>
          <a:prstGeom prst="rect">
            <a:avLst/>
          </a:prstGeom>
          <a:noFill/>
          <a:ln/>
        </p:spPr>
        <p:txBody>
          <a:bodyPr wrap="square" rtlCol="0" anchor="t"/>
          <a:lstStyle/>
          <a:p>
            <a:pPr>
              <a:lnSpc>
                <a:spcPct val="107000"/>
              </a:lnSpc>
              <a:spcAft>
                <a:spcPts val="800"/>
              </a:spcAft>
            </a:pPr>
            <a:r>
              <a:rPr lang="en-IN" sz="2190" b="1" kern="100" dirty="0">
                <a:effectLst/>
                <a:latin typeface="adonis-web"/>
                <a:ea typeface="Calibri" panose="020F0502020204030204" pitchFamily="34" charset="0"/>
                <a:cs typeface="Times New Roman" panose="02020603050405020304" pitchFamily="18" charset="0"/>
              </a:rPr>
              <a:t>Real-Time Driver-Drowsiness Detection System Using Facial Features</a:t>
            </a:r>
          </a:p>
        </p:txBody>
      </p:sp>
      <p:sp>
        <p:nvSpPr>
          <p:cNvPr id="6" name="Text 3">
            <a:extLst>
              <a:ext uri="{FF2B5EF4-FFF2-40B4-BE49-F238E27FC236}">
                <a16:creationId xmlns:a16="http://schemas.microsoft.com/office/drawing/2014/main" id="{3B5234FF-0627-FA92-3DE1-30BD78FAA9EC}"/>
              </a:ext>
            </a:extLst>
          </p:cNvPr>
          <p:cNvSpPr/>
          <p:nvPr/>
        </p:nvSpPr>
        <p:spPr>
          <a:xfrm>
            <a:off x="2165509" y="4851320"/>
            <a:ext cx="2949416" cy="1066205"/>
          </a:xfrm>
          <a:prstGeom prst="rect">
            <a:avLst/>
          </a:prstGeom>
          <a:noFill/>
          <a:ln/>
        </p:spPr>
        <p:txBody>
          <a:bodyPr wrap="square" rtlCol="0" anchor="t"/>
          <a:lstStyle/>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paper introduces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DriCare</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 system utilizing commercial camera technology and facial analysis to detect driver drowsiness, showing improved accuracy over existing methods.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4">
            <a:extLst>
              <a:ext uri="{FF2B5EF4-FFF2-40B4-BE49-F238E27FC236}">
                <a16:creationId xmlns:a16="http://schemas.microsoft.com/office/drawing/2014/main" id="{61D3E4BE-46BA-CA98-FCC4-110F8CA20CB7}"/>
              </a:ext>
            </a:extLst>
          </p:cNvPr>
          <p:cNvSpPr/>
          <p:nvPr/>
        </p:nvSpPr>
        <p:spPr>
          <a:xfrm>
            <a:off x="5847398" y="3119318"/>
            <a:ext cx="2949416" cy="1388745"/>
          </a:xfrm>
          <a:prstGeom prst="rect">
            <a:avLst/>
          </a:prstGeom>
          <a:noFill/>
          <a:ln/>
        </p:spPr>
        <p:txBody>
          <a:bodyPr wrap="square" rtlCol="0" anchor="t"/>
          <a:lstStyle/>
          <a:p>
            <a:pPr>
              <a:lnSpc>
                <a:spcPct val="107000"/>
              </a:lnSpc>
              <a:spcAft>
                <a:spcPts val="800"/>
              </a:spcAft>
            </a:pPr>
            <a:r>
              <a:rPr lang="en-IN" sz="2190" b="1" kern="100" dirty="0">
                <a:effectLst/>
                <a:latin typeface="adonis-web"/>
                <a:ea typeface="Calibri" panose="020F0502020204030204" pitchFamily="34" charset="0"/>
                <a:cs typeface="Times New Roman" panose="02020603050405020304" pitchFamily="18" charset="0"/>
              </a:rPr>
              <a:t>Driver Drowsiness Detection System Based on Visual Features</a:t>
            </a:r>
          </a:p>
        </p:txBody>
      </p:sp>
      <p:sp>
        <p:nvSpPr>
          <p:cNvPr id="8" name="Text 5">
            <a:extLst>
              <a:ext uri="{FF2B5EF4-FFF2-40B4-BE49-F238E27FC236}">
                <a16:creationId xmlns:a16="http://schemas.microsoft.com/office/drawing/2014/main" id="{2B2AA31C-ACAD-2BC0-B142-9C3407AE5944}"/>
              </a:ext>
            </a:extLst>
          </p:cNvPr>
          <p:cNvSpPr/>
          <p:nvPr/>
        </p:nvSpPr>
        <p:spPr>
          <a:xfrm>
            <a:off x="5847398" y="4730234"/>
            <a:ext cx="2949416" cy="1421606"/>
          </a:xfrm>
          <a:prstGeom prst="rect">
            <a:avLst/>
          </a:prstGeom>
          <a:noFill/>
          <a:ln/>
        </p:spPr>
        <p:txBody>
          <a:bodyPr wrap="square" rtlCol="0" anchor="t"/>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comprehensive overview of research challenges and methodologies in detecting driver drowsiness, including various approaches like physiological signals and image processing. </a:t>
            </a:r>
          </a:p>
        </p:txBody>
      </p:sp>
      <p:sp>
        <p:nvSpPr>
          <p:cNvPr id="9" name="Text 6">
            <a:extLst>
              <a:ext uri="{FF2B5EF4-FFF2-40B4-BE49-F238E27FC236}">
                <a16:creationId xmlns:a16="http://schemas.microsoft.com/office/drawing/2014/main" id="{31CB16FE-5831-11EC-45DA-EB2E063E0240}"/>
              </a:ext>
            </a:extLst>
          </p:cNvPr>
          <p:cNvSpPr/>
          <p:nvPr/>
        </p:nvSpPr>
        <p:spPr>
          <a:xfrm>
            <a:off x="9346406" y="3032522"/>
            <a:ext cx="2949416" cy="1041559"/>
          </a:xfrm>
          <a:prstGeom prst="rect">
            <a:avLst/>
          </a:prstGeom>
          <a:noFill/>
          <a:ln/>
        </p:spPr>
        <p:txBody>
          <a:bodyPr wrap="square" rtlCol="0" anchor="t"/>
          <a:lstStyle/>
          <a:p>
            <a:pPr>
              <a:lnSpc>
                <a:spcPct val="107000"/>
              </a:lnSpc>
              <a:spcAft>
                <a:spcPts val="800"/>
              </a:spcAft>
            </a:pPr>
            <a:r>
              <a:rPr lang="en-IN" sz="2190" b="1" kern="100" dirty="0">
                <a:effectLst/>
                <a:latin typeface="adonis-web"/>
                <a:ea typeface="Calibri" panose="020F0502020204030204" pitchFamily="34" charset="0"/>
                <a:cs typeface="Times New Roman" panose="02020603050405020304" pitchFamily="18" charset="0"/>
              </a:rPr>
              <a:t>Intelligent Video-Based Drowsy Driver Detection System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Text 7">
            <a:extLst>
              <a:ext uri="{FF2B5EF4-FFF2-40B4-BE49-F238E27FC236}">
                <a16:creationId xmlns:a16="http://schemas.microsoft.com/office/drawing/2014/main" id="{6AA7F2A8-64A9-923E-C93F-5BFE64EB8187}"/>
              </a:ext>
            </a:extLst>
          </p:cNvPr>
          <p:cNvSpPr/>
          <p:nvPr/>
        </p:nvSpPr>
        <p:spPr>
          <a:xfrm>
            <a:off x="9333659" y="4730234"/>
            <a:ext cx="2949416" cy="1777008"/>
          </a:xfrm>
          <a:prstGeom prst="rect">
            <a:avLst/>
          </a:prstGeom>
          <a:noFill/>
          <a:ln/>
        </p:spPr>
        <p:txBody>
          <a:bodyPr wrap="square" rtlCol="0" anchor="t"/>
          <a:lstStyle/>
          <a:p>
            <a:pPr marL="0" indent="0">
              <a:lnSpc>
                <a:spcPts val="2799"/>
              </a:lnSpc>
              <a:buNone/>
            </a:pPr>
            <a:r>
              <a:rPr lang="en-US" sz="1750" dirty="0"/>
              <a:t>presents a method for detecting drowsy drivers using facial image processing, achieving high detection rates and fast processing speeds, may face challenges with obscured faces or non-eye-related drowsiness indicators.</a:t>
            </a:r>
          </a:p>
        </p:txBody>
      </p:sp>
      <p:sp>
        <p:nvSpPr>
          <p:cNvPr id="13" name="Rectangle 2">
            <a:extLst>
              <a:ext uri="{FF2B5EF4-FFF2-40B4-BE49-F238E27FC236}">
                <a16:creationId xmlns:a16="http://schemas.microsoft.com/office/drawing/2014/main" id="{0AC8E860-EE92-125F-DAFD-0DF5883CF92E}"/>
              </a:ext>
            </a:extLst>
          </p:cNvPr>
          <p:cNvSpPr>
            <a:spLocks noChangeArrowheads="1"/>
          </p:cNvSpPr>
          <p:nvPr/>
        </p:nvSpPr>
        <p:spPr bwMode="auto">
          <a:xfrm>
            <a:off x="0" y="0"/>
            <a:ext cx="4487863" cy="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56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597825"/>
            <a:ext cx="8411408"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Embedded Software Implementation</a:t>
            </a:r>
            <a:endParaRPr lang="en-US" sz="4374" dirty="0"/>
          </a:p>
        </p:txBody>
      </p:sp>
      <p:sp>
        <p:nvSpPr>
          <p:cNvPr id="6" name="Shape 2"/>
          <p:cNvSpPr/>
          <p:nvPr/>
        </p:nvSpPr>
        <p:spPr>
          <a:xfrm>
            <a:off x="4490799" y="3625453"/>
            <a:ext cx="4542115" cy="2006203"/>
          </a:xfrm>
          <a:prstGeom prst="roundRect">
            <a:avLst>
              <a:gd name="adj" fmla="val 4984"/>
            </a:avLst>
          </a:prstGeom>
          <a:solidFill>
            <a:srgbClr val="F0D4F7"/>
          </a:solidFill>
          <a:ln w="7620">
            <a:solidFill>
              <a:srgbClr val="D6BADD"/>
            </a:solidFill>
            <a:prstDash val="solid"/>
          </a:ln>
        </p:spPr>
      </p:sp>
      <p:sp>
        <p:nvSpPr>
          <p:cNvPr id="7" name="Text 3"/>
          <p:cNvSpPr/>
          <p:nvPr/>
        </p:nvSpPr>
        <p:spPr>
          <a:xfrm>
            <a:off x="4720590" y="3855244"/>
            <a:ext cx="253448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Driver Eyes Detection</a:t>
            </a:r>
            <a:endParaRPr lang="en-US" sz="2187" dirty="0"/>
          </a:p>
        </p:txBody>
      </p:sp>
      <p:sp>
        <p:nvSpPr>
          <p:cNvPr id="8" name="Text 4"/>
          <p:cNvSpPr/>
          <p:nvPr/>
        </p:nvSpPr>
        <p:spPr>
          <a:xfrm>
            <a:off x="4720590" y="4335661"/>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Includes pre-processing, face detection, face boundary detection, eye-glasses bridge detection, and eyes detection.</a:t>
            </a:r>
            <a:endParaRPr lang="en-US" sz="1750" dirty="0"/>
          </a:p>
        </p:txBody>
      </p:sp>
      <p:sp>
        <p:nvSpPr>
          <p:cNvPr id="9" name="Shape 5"/>
          <p:cNvSpPr/>
          <p:nvPr/>
        </p:nvSpPr>
        <p:spPr>
          <a:xfrm>
            <a:off x="9255085" y="3625453"/>
            <a:ext cx="4542115" cy="2006203"/>
          </a:xfrm>
          <a:prstGeom prst="roundRect">
            <a:avLst>
              <a:gd name="adj" fmla="val 4984"/>
            </a:avLst>
          </a:prstGeom>
          <a:solidFill>
            <a:srgbClr val="F0D4F7"/>
          </a:solidFill>
          <a:ln w="7620">
            <a:solidFill>
              <a:srgbClr val="D6BADD"/>
            </a:solidFill>
            <a:prstDash val="solid"/>
          </a:ln>
        </p:spPr>
      </p:sp>
      <p:sp>
        <p:nvSpPr>
          <p:cNvPr id="10" name="Text 6"/>
          <p:cNvSpPr/>
          <p:nvPr/>
        </p:nvSpPr>
        <p:spPr>
          <a:xfrm>
            <a:off x="9484876" y="3855244"/>
            <a:ext cx="2896195"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Drowsy Driver Detection</a:t>
            </a:r>
            <a:endParaRPr lang="en-US" sz="2187" dirty="0"/>
          </a:p>
        </p:txBody>
      </p:sp>
      <p:sp>
        <p:nvSpPr>
          <p:cNvPr id="11" name="Text 7"/>
          <p:cNvSpPr/>
          <p:nvPr/>
        </p:nvSpPr>
        <p:spPr>
          <a:xfrm>
            <a:off x="9484876" y="4335661"/>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Involves edge filtering in ROI, binarization, iris location, open/closed eyes detection, and drowsy detection.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7722371" y="242359"/>
            <a:ext cx="8411408" cy="694373"/>
          </a:xfrm>
          <a:prstGeom prst="rect">
            <a:avLst/>
          </a:prstGeom>
          <a:noFill/>
          <a:ln/>
        </p:spPr>
        <p:txBody>
          <a:bodyPr wrap="none" rtlCol="0" anchor="t"/>
          <a:lstStyle/>
          <a:p>
            <a:pPr marL="0" indent="0" algn="ctr">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Project </a:t>
            </a:r>
            <a:r>
              <a:rPr lang="en-US" sz="4374" b="1" kern="0" spc="-87" dirty="0" err="1">
                <a:solidFill>
                  <a:srgbClr val="000000"/>
                </a:solidFill>
                <a:latin typeface="adonis-web" pitchFamily="34" charset="0"/>
                <a:ea typeface="adonis-web" pitchFamily="34" charset="-122"/>
                <a:cs typeface="adonis-web" pitchFamily="34" charset="-120"/>
              </a:rPr>
              <a:t>Implentation</a:t>
            </a:r>
            <a:endParaRPr lang="en-US" sz="4374" dirty="0"/>
          </a:p>
        </p:txBody>
      </p:sp>
      <p:sp>
        <p:nvSpPr>
          <p:cNvPr id="6" name="Shape 2"/>
          <p:cNvSpPr/>
          <p:nvPr/>
        </p:nvSpPr>
        <p:spPr>
          <a:xfrm>
            <a:off x="9879736" y="3933861"/>
            <a:ext cx="4542115" cy="2006203"/>
          </a:xfrm>
          <a:prstGeom prst="roundRect">
            <a:avLst>
              <a:gd name="adj" fmla="val 4984"/>
            </a:avLst>
          </a:prstGeom>
          <a:solidFill>
            <a:srgbClr val="F0D4F7"/>
          </a:solidFill>
          <a:ln w="7620">
            <a:solidFill>
              <a:srgbClr val="D6BADD"/>
            </a:solidFill>
            <a:prstDash val="solid"/>
          </a:ln>
        </p:spPr>
        <p:txBody>
          <a:bodyPr/>
          <a:lstStyle/>
          <a:p>
            <a:endParaRPr lang="en-IN" dirty="0"/>
          </a:p>
        </p:txBody>
      </p:sp>
      <p:sp>
        <p:nvSpPr>
          <p:cNvPr id="7" name="Text 3"/>
          <p:cNvSpPr/>
          <p:nvPr/>
        </p:nvSpPr>
        <p:spPr>
          <a:xfrm>
            <a:off x="10738356" y="4003819"/>
            <a:ext cx="253448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Driver Eyes Detection</a:t>
            </a:r>
            <a:endParaRPr lang="en-US" sz="2187" dirty="0"/>
          </a:p>
        </p:txBody>
      </p:sp>
      <p:sp>
        <p:nvSpPr>
          <p:cNvPr id="8" name="Text 4"/>
          <p:cNvSpPr/>
          <p:nvPr/>
        </p:nvSpPr>
        <p:spPr>
          <a:xfrm>
            <a:off x="10137002" y="4433217"/>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Includes pre-processing, face detection, face boundary detection, eye-glasses bridge detection, and eyes detection.</a:t>
            </a:r>
            <a:endParaRPr lang="en-US" sz="1750" dirty="0"/>
          </a:p>
        </p:txBody>
      </p:sp>
      <p:sp>
        <p:nvSpPr>
          <p:cNvPr id="9" name="Shape 5"/>
          <p:cNvSpPr/>
          <p:nvPr/>
        </p:nvSpPr>
        <p:spPr>
          <a:xfrm>
            <a:off x="9907212" y="1344492"/>
            <a:ext cx="4542115" cy="2006203"/>
          </a:xfrm>
          <a:prstGeom prst="roundRect">
            <a:avLst>
              <a:gd name="adj" fmla="val 4984"/>
            </a:avLst>
          </a:prstGeom>
          <a:solidFill>
            <a:srgbClr val="F0D4F7"/>
          </a:solidFill>
          <a:ln w="7620">
            <a:solidFill>
              <a:srgbClr val="D6BADD"/>
            </a:solidFill>
            <a:prstDash val="solid"/>
          </a:ln>
        </p:spPr>
      </p:sp>
      <p:sp>
        <p:nvSpPr>
          <p:cNvPr id="10" name="Text 6"/>
          <p:cNvSpPr/>
          <p:nvPr/>
        </p:nvSpPr>
        <p:spPr>
          <a:xfrm>
            <a:off x="10376644" y="1459324"/>
            <a:ext cx="2896195"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Drowsy Driver Detection</a:t>
            </a:r>
            <a:endParaRPr lang="en-US" sz="2187" dirty="0"/>
          </a:p>
        </p:txBody>
      </p:sp>
      <p:sp>
        <p:nvSpPr>
          <p:cNvPr id="11" name="Text 7"/>
          <p:cNvSpPr/>
          <p:nvPr/>
        </p:nvSpPr>
        <p:spPr>
          <a:xfrm>
            <a:off x="10137002" y="1927658"/>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Involves edge filtering in ROI, binarization, iris location, open/closed eyes detection, and drowsy detection.</a:t>
            </a:r>
            <a:endParaRPr lang="en-US" sz="1750" dirty="0"/>
          </a:p>
        </p:txBody>
      </p:sp>
    </p:spTree>
    <p:extLst>
      <p:ext uri="{BB962C8B-B14F-4D97-AF65-F5344CB8AC3E}">
        <p14:creationId xmlns:p14="http://schemas.microsoft.com/office/powerpoint/2010/main" val="386001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823442"/>
            <a:ext cx="7005638"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Convolutional Neural Network</a:t>
            </a:r>
            <a:endParaRPr lang="en-US" sz="4374" dirty="0"/>
          </a:p>
        </p:txBody>
      </p:sp>
      <p:pic>
        <p:nvPicPr>
          <p:cNvPr id="6" name="Image 2" descr="preencoded.png"/>
          <p:cNvPicPr>
            <a:picLocks noChangeAspect="1"/>
          </p:cNvPicPr>
          <p:nvPr/>
        </p:nvPicPr>
        <p:blipFill>
          <a:blip r:embed="rId5"/>
          <a:stretch>
            <a:fillRect/>
          </a:stretch>
        </p:blipFill>
        <p:spPr>
          <a:xfrm>
            <a:off x="833199" y="2851071"/>
            <a:ext cx="1110972" cy="1777484"/>
          </a:xfrm>
          <a:prstGeom prst="rect">
            <a:avLst/>
          </a:prstGeom>
        </p:spPr>
      </p:pic>
      <p:sp>
        <p:nvSpPr>
          <p:cNvPr id="7" name="Text 2"/>
          <p:cNvSpPr/>
          <p:nvPr/>
        </p:nvSpPr>
        <p:spPr>
          <a:xfrm>
            <a:off x="2277428" y="3073241"/>
            <a:ext cx="3195518"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Region of Interest Selection</a:t>
            </a:r>
            <a:endParaRPr lang="en-US" sz="2187" dirty="0"/>
          </a:p>
        </p:txBody>
      </p:sp>
      <p:sp>
        <p:nvSpPr>
          <p:cNvPr id="8" name="Text 3"/>
          <p:cNvSpPr/>
          <p:nvPr/>
        </p:nvSpPr>
        <p:spPr>
          <a:xfrm>
            <a:off x="2277428" y="3553658"/>
            <a:ext cx="7862173"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Selecting the region of interest for capturing the driver's facial features.</a:t>
            </a:r>
            <a:endParaRPr lang="en-US" sz="1750" dirty="0"/>
          </a:p>
        </p:txBody>
      </p:sp>
      <p:pic>
        <p:nvPicPr>
          <p:cNvPr id="9" name="Image 3" descr="preencoded.png"/>
          <p:cNvPicPr>
            <a:picLocks noChangeAspect="1"/>
          </p:cNvPicPr>
          <p:nvPr/>
        </p:nvPicPr>
        <p:blipFill>
          <a:blip r:embed="rId6"/>
          <a:stretch>
            <a:fillRect/>
          </a:stretch>
        </p:blipFill>
        <p:spPr>
          <a:xfrm>
            <a:off x="833199" y="4628555"/>
            <a:ext cx="1110972" cy="1777484"/>
          </a:xfrm>
          <a:prstGeom prst="rect">
            <a:avLst/>
          </a:prstGeom>
        </p:spPr>
      </p:pic>
      <p:sp>
        <p:nvSpPr>
          <p:cNvPr id="10" name="Text 4"/>
          <p:cNvSpPr/>
          <p:nvPr/>
        </p:nvSpPr>
        <p:spPr>
          <a:xfrm>
            <a:off x="2277428" y="4850725"/>
            <a:ext cx="2715458"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Eye Region Preparation</a:t>
            </a:r>
            <a:endParaRPr lang="en-US" sz="2187" dirty="0"/>
          </a:p>
        </p:txBody>
      </p:sp>
      <p:sp>
        <p:nvSpPr>
          <p:cNvPr id="11" name="Text 5"/>
          <p:cNvSpPr/>
          <p:nvPr/>
        </p:nvSpPr>
        <p:spPr>
          <a:xfrm>
            <a:off x="2277428" y="5331143"/>
            <a:ext cx="7862173"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Preparing the eye region for analysis and drowsiness detection.</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80998-97AF-FAFF-8EFB-0F397885621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3BCF8A2-9A9F-1631-9A44-5641A94F8DD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F8389CAB-86BE-C37F-8A6E-3002FC46890E}"/>
              </a:ext>
            </a:extLst>
          </p:cNvPr>
          <p:cNvSpPr/>
          <p:nvPr/>
        </p:nvSpPr>
        <p:spPr>
          <a:xfrm>
            <a:off x="0" y="0"/>
            <a:ext cx="14630400" cy="8229600"/>
          </a:xfrm>
          <a:prstGeom prst="rect">
            <a:avLst/>
          </a:prstGeom>
          <a:solidFill>
            <a:srgbClr val="FFFFFF">
              <a:alpha val="75000"/>
            </a:srgbClr>
          </a:solidFill>
          <a:ln/>
        </p:spPr>
      </p:sp>
      <p:sp>
        <p:nvSpPr>
          <p:cNvPr id="4" name="Text 1">
            <a:extLst>
              <a:ext uri="{FF2B5EF4-FFF2-40B4-BE49-F238E27FC236}">
                <a16:creationId xmlns:a16="http://schemas.microsoft.com/office/drawing/2014/main" id="{0F97E68D-ACE9-7E62-CB12-49FD3F7D59DA}"/>
              </a:ext>
            </a:extLst>
          </p:cNvPr>
          <p:cNvSpPr/>
          <p:nvPr/>
        </p:nvSpPr>
        <p:spPr>
          <a:xfrm>
            <a:off x="2348389" y="1869519"/>
            <a:ext cx="5829181"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76A8DF3-35F3-E62C-E159-1A026AED0148}"/>
              </a:ext>
            </a:extLst>
          </p:cNvPr>
          <p:cNvSpPr/>
          <p:nvPr/>
        </p:nvSpPr>
        <p:spPr>
          <a:xfrm>
            <a:off x="2348389" y="3119318"/>
            <a:ext cx="2949416" cy="1041559"/>
          </a:xfrm>
          <a:prstGeom prst="rect">
            <a:avLst/>
          </a:prstGeom>
          <a:noFill/>
          <a:ln/>
        </p:spPr>
        <p:txBody>
          <a:bodyPr wrap="square" rtlCol="0" anchor="t"/>
          <a:lstStyle/>
          <a:p>
            <a:pPr marL="0" indent="0">
              <a:lnSpc>
                <a:spcPts val="2734"/>
              </a:lnSpc>
              <a:buNone/>
            </a:pPr>
            <a:endParaRPr lang="en-US" sz="2187" dirty="0"/>
          </a:p>
        </p:txBody>
      </p:sp>
      <p:sp>
        <p:nvSpPr>
          <p:cNvPr id="6" name="Text 3">
            <a:extLst>
              <a:ext uri="{FF2B5EF4-FFF2-40B4-BE49-F238E27FC236}">
                <a16:creationId xmlns:a16="http://schemas.microsoft.com/office/drawing/2014/main" id="{2F9FD105-13CA-070E-0912-7F8B317CAE0D}"/>
              </a:ext>
            </a:extLst>
          </p:cNvPr>
          <p:cNvSpPr/>
          <p:nvPr/>
        </p:nvSpPr>
        <p:spPr>
          <a:xfrm>
            <a:off x="2348389" y="4383048"/>
            <a:ext cx="2949416" cy="1066205"/>
          </a:xfrm>
          <a:prstGeom prst="rect">
            <a:avLst/>
          </a:prstGeom>
          <a:noFill/>
          <a:ln/>
        </p:spPr>
        <p:txBody>
          <a:bodyPr wrap="square" rtlCol="0" anchor="t"/>
          <a:lstStyle/>
          <a:p>
            <a:pPr marL="0" indent="0">
              <a:lnSpc>
                <a:spcPts val="2799"/>
              </a:lnSpc>
              <a:buNone/>
            </a:pPr>
            <a:endParaRPr lang="en-US" sz="1750" dirty="0"/>
          </a:p>
        </p:txBody>
      </p:sp>
      <p:sp>
        <p:nvSpPr>
          <p:cNvPr id="7" name="Text 4">
            <a:extLst>
              <a:ext uri="{FF2B5EF4-FFF2-40B4-BE49-F238E27FC236}">
                <a16:creationId xmlns:a16="http://schemas.microsoft.com/office/drawing/2014/main" id="{11B9685A-9DB3-3F11-D01F-62C90B4571D5}"/>
              </a:ext>
            </a:extLst>
          </p:cNvPr>
          <p:cNvSpPr/>
          <p:nvPr/>
        </p:nvSpPr>
        <p:spPr>
          <a:xfrm>
            <a:off x="5847398" y="3119318"/>
            <a:ext cx="2949416" cy="1388745"/>
          </a:xfrm>
          <a:prstGeom prst="rect">
            <a:avLst/>
          </a:prstGeom>
          <a:noFill/>
          <a:ln/>
        </p:spPr>
        <p:txBody>
          <a:bodyPr wrap="square" rtlCol="0" anchor="t"/>
          <a:lstStyle/>
          <a:p>
            <a:pPr marL="0" indent="0">
              <a:lnSpc>
                <a:spcPts val="2734"/>
              </a:lnSpc>
              <a:buNone/>
            </a:pPr>
            <a:endParaRPr lang="en-US" sz="2187" dirty="0"/>
          </a:p>
        </p:txBody>
      </p:sp>
      <p:sp>
        <p:nvSpPr>
          <p:cNvPr id="8" name="Text 5">
            <a:extLst>
              <a:ext uri="{FF2B5EF4-FFF2-40B4-BE49-F238E27FC236}">
                <a16:creationId xmlns:a16="http://schemas.microsoft.com/office/drawing/2014/main" id="{3FAC82D1-A510-2525-C517-1A3A8ADC11B3}"/>
              </a:ext>
            </a:extLst>
          </p:cNvPr>
          <p:cNvSpPr/>
          <p:nvPr/>
        </p:nvSpPr>
        <p:spPr>
          <a:xfrm>
            <a:off x="5847398" y="4730234"/>
            <a:ext cx="2949416" cy="1421606"/>
          </a:xfrm>
          <a:prstGeom prst="rect">
            <a:avLst/>
          </a:prstGeom>
          <a:noFill/>
          <a:ln/>
        </p:spPr>
        <p:txBody>
          <a:bodyPr wrap="square" rtlCol="0" anchor="t"/>
          <a:lstStyle/>
          <a:p>
            <a:pPr marL="0" indent="0">
              <a:lnSpc>
                <a:spcPts val="2799"/>
              </a:lnSpc>
              <a:buNone/>
            </a:pPr>
            <a:endParaRPr lang="en-US" sz="1750" dirty="0"/>
          </a:p>
        </p:txBody>
      </p:sp>
      <p:sp>
        <p:nvSpPr>
          <p:cNvPr id="9" name="Text 6">
            <a:extLst>
              <a:ext uri="{FF2B5EF4-FFF2-40B4-BE49-F238E27FC236}">
                <a16:creationId xmlns:a16="http://schemas.microsoft.com/office/drawing/2014/main" id="{D2096F9B-EECD-524B-021B-557B311FF7AC}"/>
              </a:ext>
            </a:extLst>
          </p:cNvPr>
          <p:cNvSpPr/>
          <p:nvPr/>
        </p:nvSpPr>
        <p:spPr>
          <a:xfrm>
            <a:off x="9346406" y="3119318"/>
            <a:ext cx="2949416" cy="1041559"/>
          </a:xfrm>
          <a:prstGeom prst="rect">
            <a:avLst/>
          </a:prstGeom>
          <a:noFill/>
          <a:ln/>
        </p:spPr>
        <p:txBody>
          <a:bodyPr wrap="square" rtlCol="0" anchor="t"/>
          <a:lstStyle/>
          <a:p>
            <a:pPr marL="0" indent="0">
              <a:lnSpc>
                <a:spcPts val="2734"/>
              </a:lnSpc>
              <a:buNone/>
            </a:pPr>
            <a:endParaRPr lang="en-US" sz="2187" dirty="0"/>
          </a:p>
        </p:txBody>
      </p:sp>
      <p:sp>
        <p:nvSpPr>
          <p:cNvPr id="10" name="Text 7">
            <a:extLst>
              <a:ext uri="{FF2B5EF4-FFF2-40B4-BE49-F238E27FC236}">
                <a16:creationId xmlns:a16="http://schemas.microsoft.com/office/drawing/2014/main" id="{FB71EF2B-E1D2-7F1F-3FD2-26843B0DFDFE}"/>
              </a:ext>
            </a:extLst>
          </p:cNvPr>
          <p:cNvSpPr/>
          <p:nvPr/>
        </p:nvSpPr>
        <p:spPr>
          <a:xfrm>
            <a:off x="9346406" y="4383048"/>
            <a:ext cx="2949416" cy="1777008"/>
          </a:xfrm>
          <a:prstGeom prst="rect">
            <a:avLst/>
          </a:prstGeom>
          <a:noFill/>
          <a:ln/>
        </p:spPr>
        <p:txBody>
          <a:bodyPr wrap="square" rtlCol="0" anchor="t"/>
          <a:lstStyle/>
          <a:p>
            <a:pPr marL="0" indent="0">
              <a:lnSpc>
                <a:spcPts val="2799"/>
              </a:lnSpc>
              <a:buNone/>
            </a:pPr>
            <a:endParaRPr lang="en-US" sz="1750" dirty="0"/>
          </a:p>
        </p:txBody>
      </p:sp>
      <p:sp>
        <p:nvSpPr>
          <p:cNvPr id="11" name="TextBox 10">
            <a:extLst>
              <a:ext uri="{FF2B5EF4-FFF2-40B4-BE49-F238E27FC236}">
                <a16:creationId xmlns:a16="http://schemas.microsoft.com/office/drawing/2014/main" id="{157B0908-38A0-30C9-19CB-3707EDD6763C}"/>
              </a:ext>
            </a:extLst>
          </p:cNvPr>
          <p:cNvSpPr txBox="1"/>
          <p:nvPr/>
        </p:nvSpPr>
        <p:spPr>
          <a:xfrm>
            <a:off x="3044283" y="2943922"/>
            <a:ext cx="8006576" cy="923330"/>
          </a:xfrm>
          <a:prstGeom prst="rect">
            <a:avLst/>
          </a:prstGeom>
          <a:noFill/>
        </p:spPr>
        <p:txBody>
          <a:bodyPr wrap="square" rtlCol="0">
            <a:spAutoFit/>
          </a:bodyPr>
          <a:lstStyle/>
          <a:p>
            <a:pPr algn="ctr"/>
            <a:r>
              <a:rPr lang="en-IN" sz="5400" dirty="0"/>
              <a:t>THANK YOU</a:t>
            </a:r>
          </a:p>
        </p:txBody>
      </p:sp>
    </p:spTree>
    <p:extLst>
      <p:ext uri="{BB962C8B-B14F-4D97-AF65-F5344CB8AC3E}">
        <p14:creationId xmlns:p14="http://schemas.microsoft.com/office/powerpoint/2010/main" val="345688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970615"/>
            <a:ext cx="9933503" cy="1666399"/>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Advancements in Sentiment Analysis Techniques</a:t>
            </a:r>
            <a:endParaRPr lang="en-US" sz="5249" dirty="0"/>
          </a:p>
        </p:txBody>
      </p:sp>
      <p:sp>
        <p:nvSpPr>
          <p:cNvPr id="6" name="Text 2"/>
          <p:cNvSpPr/>
          <p:nvPr/>
        </p:nvSpPr>
        <p:spPr>
          <a:xfrm>
            <a:off x="2348389" y="5970270"/>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Sentiment analysis, also known as opinion mining, is a growing field of research that aims to automatically classify and analyze sentiments expressed in text data. This paper explores the latest advancements in sentiment analysis techniques, including machine learning algorithms and natural language processing methods.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798796"/>
            <a:ext cx="9255085"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Traditional Methods vs. Novel Approach</a:t>
            </a:r>
            <a:endParaRPr lang="en-US" sz="4374" dirty="0"/>
          </a:p>
        </p:txBody>
      </p:sp>
      <p:sp>
        <p:nvSpPr>
          <p:cNvPr id="5" name="Shape 2"/>
          <p:cNvSpPr/>
          <p:nvPr/>
        </p:nvSpPr>
        <p:spPr>
          <a:xfrm>
            <a:off x="2659499" y="2937510"/>
            <a:ext cx="44410" cy="3493294"/>
          </a:xfrm>
          <a:prstGeom prst="roundRect">
            <a:avLst>
              <a:gd name="adj" fmla="val 225151"/>
            </a:avLst>
          </a:prstGeom>
          <a:solidFill>
            <a:srgbClr val="D6BADD"/>
          </a:solidFill>
          <a:ln/>
        </p:spPr>
      </p:sp>
      <p:sp>
        <p:nvSpPr>
          <p:cNvPr id="6" name="Shape 3"/>
          <p:cNvSpPr/>
          <p:nvPr/>
        </p:nvSpPr>
        <p:spPr>
          <a:xfrm>
            <a:off x="2931616" y="3338810"/>
            <a:ext cx="777597" cy="44410"/>
          </a:xfrm>
          <a:prstGeom prst="roundRect">
            <a:avLst>
              <a:gd name="adj" fmla="val 225151"/>
            </a:avLst>
          </a:prstGeom>
          <a:solidFill>
            <a:srgbClr val="D6BADD"/>
          </a:solidFill>
          <a:ln/>
        </p:spPr>
      </p:sp>
      <p:sp>
        <p:nvSpPr>
          <p:cNvPr id="7" name="Shape 4"/>
          <p:cNvSpPr/>
          <p:nvPr/>
        </p:nvSpPr>
        <p:spPr>
          <a:xfrm>
            <a:off x="2431673" y="3111103"/>
            <a:ext cx="499943" cy="499943"/>
          </a:xfrm>
          <a:prstGeom prst="roundRect">
            <a:avLst>
              <a:gd name="adj" fmla="val 20000"/>
            </a:avLst>
          </a:prstGeom>
          <a:solidFill>
            <a:srgbClr val="F0D4F7"/>
          </a:solidFill>
          <a:ln w="7620">
            <a:solidFill>
              <a:srgbClr val="D6BADD"/>
            </a:solidFill>
            <a:prstDash val="solid"/>
          </a:ln>
        </p:spPr>
      </p:sp>
      <p:sp>
        <p:nvSpPr>
          <p:cNvPr id="8" name="Text 5"/>
          <p:cNvSpPr/>
          <p:nvPr/>
        </p:nvSpPr>
        <p:spPr>
          <a:xfrm>
            <a:off x="2590145" y="3152775"/>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9" name="Text 6"/>
          <p:cNvSpPr/>
          <p:nvPr/>
        </p:nvSpPr>
        <p:spPr>
          <a:xfrm>
            <a:off x="3903702" y="3159681"/>
            <a:ext cx="2341483"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Traditional Methods</a:t>
            </a:r>
            <a:endParaRPr lang="en-US" sz="2187" dirty="0"/>
          </a:p>
        </p:txBody>
      </p:sp>
      <p:sp>
        <p:nvSpPr>
          <p:cNvPr id="10" name="Text 7"/>
          <p:cNvSpPr/>
          <p:nvPr/>
        </p:nvSpPr>
        <p:spPr>
          <a:xfrm>
            <a:off x="3903702" y="3640098"/>
            <a:ext cx="8378190"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Traditional methods rely on physiological signals like eye movements and head position for drowsiness detection in vehicles.</a:t>
            </a:r>
            <a:endParaRPr lang="en-US" sz="1750" dirty="0"/>
          </a:p>
        </p:txBody>
      </p:sp>
      <p:sp>
        <p:nvSpPr>
          <p:cNvPr id="11" name="Shape 8"/>
          <p:cNvSpPr/>
          <p:nvPr/>
        </p:nvSpPr>
        <p:spPr>
          <a:xfrm>
            <a:off x="2931616" y="5196542"/>
            <a:ext cx="777597" cy="44410"/>
          </a:xfrm>
          <a:prstGeom prst="roundRect">
            <a:avLst>
              <a:gd name="adj" fmla="val 225151"/>
            </a:avLst>
          </a:prstGeom>
          <a:solidFill>
            <a:srgbClr val="D6BADD"/>
          </a:solidFill>
          <a:ln/>
        </p:spPr>
      </p:sp>
      <p:sp>
        <p:nvSpPr>
          <p:cNvPr id="12" name="Shape 9"/>
          <p:cNvSpPr/>
          <p:nvPr/>
        </p:nvSpPr>
        <p:spPr>
          <a:xfrm>
            <a:off x="2431673" y="4968835"/>
            <a:ext cx="499943" cy="499943"/>
          </a:xfrm>
          <a:prstGeom prst="roundRect">
            <a:avLst>
              <a:gd name="adj" fmla="val 20000"/>
            </a:avLst>
          </a:prstGeom>
          <a:solidFill>
            <a:srgbClr val="F0D4F7"/>
          </a:solidFill>
          <a:ln w="7620">
            <a:solidFill>
              <a:srgbClr val="D6BADD"/>
            </a:solidFill>
            <a:prstDash val="solid"/>
          </a:ln>
        </p:spPr>
      </p:sp>
      <p:sp>
        <p:nvSpPr>
          <p:cNvPr id="13" name="Text 10"/>
          <p:cNvSpPr/>
          <p:nvPr/>
        </p:nvSpPr>
        <p:spPr>
          <a:xfrm>
            <a:off x="2590145" y="501050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4" name="Text 11"/>
          <p:cNvSpPr/>
          <p:nvPr/>
        </p:nvSpPr>
        <p:spPr>
          <a:xfrm>
            <a:off x="3903702" y="5017413"/>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Novel Approach</a:t>
            </a:r>
            <a:endParaRPr lang="en-US" sz="2187" dirty="0"/>
          </a:p>
        </p:txBody>
      </p:sp>
      <p:sp>
        <p:nvSpPr>
          <p:cNvPr id="15" name="Text 12"/>
          <p:cNvSpPr/>
          <p:nvPr/>
        </p:nvSpPr>
        <p:spPr>
          <a:xfrm>
            <a:off x="3903702" y="5497830"/>
            <a:ext cx="8378190"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proposed system utilizes facial expressions and neural networks to accurately identify signs of drowsiness in real-time.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1"/>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90719"/>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 Novelties and Areas of Exploration</a:t>
            </a:r>
            <a:endParaRPr lang="en-US" sz="4374" dirty="0"/>
          </a:p>
        </p:txBody>
      </p:sp>
      <p:sp>
        <p:nvSpPr>
          <p:cNvPr id="6" name="Shape 2"/>
          <p:cNvSpPr/>
          <p:nvPr/>
        </p:nvSpPr>
        <p:spPr>
          <a:xfrm>
            <a:off x="833199" y="2886313"/>
            <a:ext cx="499943" cy="499943"/>
          </a:xfrm>
          <a:prstGeom prst="roundRect">
            <a:avLst>
              <a:gd name="adj" fmla="val 20000"/>
            </a:avLst>
          </a:prstGeom>
          <a:solidFill>
            <a:srgbClr val="F0D4F7"/>
          </a:solidFill>
          <a:ln w="7620">
            <a:solidFill>
              <a:srgbClr val="D6BADD"/>
            </a:solidFill>
            <a:prstDash val="solid"/>
          </a:ln>
        </p:spPr>
      </p:sp>
      <p:sp>
        <p:nvSpPr>
          <p:cNvPr id="7" name="Text 3"/>
          <p:cNvSpPr/>
          <p:nvPr/>
        </p:nvSpPr>
        <p:spPr>
          <a:xfrm>
            <a:off x="991672" y="2927985"/>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1555313" y="2962632"/>
            <a:ext cx="286595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Multi-modal Data Fusion</a:t>
            </a:r>
            <a:endParaRPr lang="en-US" sz="2187" dirty="0"/>
          </a:p>
        </p:txBody>
      </p:sp>
      <p:sp>
        <p:nvSpPr>
          <p:cNvPr id="9" name="Text 5"/>
          <p:cNvSpPr/>
          <p:nvPr/>
        </p:nvSpPr>
        <p:spPr>
          <a:xfrm>
            <a:off x="1555313" y="3443049"/>
            <a:ext cx="38200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Incorporating multiple data sources such as facial expressions, eye movements, head position, and physiological signals to enhance the accuracy and robustness of drowsiness detection.</a:t>
            </a:r>
            <a:endParaRPr lang="en-US" sz="1750" dirty="0"/>
          </a:p>
        </p:txBody>
      </p:sp>
      <p:sp>
        <p:nvSpPr>
          <p:cNvPr id="10" name="Shape 6"/>
          <p:cNvSpPr/>
          <p:nvPr/>
        </p:nvSpPr>
        <p:spPr>
          <a:xfrm>
            <a:off x="5597485" y="2886313"/>
            <a:ext cx="499943" cy="499943"/>
          </a:xfrm>
          <a:prstGeom prst="roundRect">
            <a:avLst>
              <a:gd name="adj" fmla="val 20000"/>
            </a:avLst>
          </a:prstGeom>
          <a:solidFill>
            <a:srgbClr val="F0D4F7"/>
          </a:solidFill>
          <a:ln w="7620">
            <a:solidFill>
              <a:srgbClr val="D6BADD"/>
            </a:solidFill>
            <a:prstDash val="solid"/>
          </a:ln>
        </p:spPr>
      </p:sp>
      <p:sp>
        <p:nvSpPr>
          <p:cNvPr id="11" name="Text 7"/>
          <p:cNvSpPr/>
          <p:nvPr/>
        </p:nvSpPr>
        <p:spPr>
          <a:xfrm>
            <a:off x="5755957" y="2927985"/>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6319599" y="2962632"/>
            <a:ext cx="3650099"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Dynamic Threshold Adjustment</a:t>
            </a:r>
            <a:endParaRPr lang="en-US" sz="2187" dirty="0"/>
          </a:p>
        </p:txBody>
      </p:sp>
      <p:sp>
        <p:nvSpPr>
          <p:cNvPr id="13" name="Text 9"/>
          <p:cNvSpPr/>
          <p:nvPr/>
        </p:nvSpPr>
        <p:spPr>
          <a:xfrm>
            <a:off x="6319599" y="3443049"/>
            <a:ext cx="38200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Developing adaptive algorithms that dynamically adjust the threshold for drowsiness detection based on individual driver characteristics, environmental conditions, and driving context.</a:t>
            </a:r>
            <a:endParaRPr lang="en-US" sz="1750" dirty="0"/>
          </a:p>
        </p:txBody>
      </p:sp>
      <p:sp>
        <p:nvSpPr>
          <p:cNvPr id="14" name="Shape 10"/>
          <p:cNvSpPr/>
          <p:nvPr/>
        </p:nvSpPr>
        <p:spPr>
          <a:xfrm>
            <a:off x="833199" y="5615821"/>
            <a:ext cx="499943" cy="499943"/>
          </a:xfrm>
          <a:prstGeom prst="roundRect">
            <a:avLst>
              <a:gd name="adj" fmla="val 20000"/>
            </a:avLst>
          </a:prstGeom>
          <a:solidFill>
            <a:srgbClr val="F0D4F7"/>
          </a:solidFill>
          <a:ln w="7620">
            <a:solidFill>
              <a:srgbClr val="D6BADD"/>
            </a:solidFill>
            <a:prstDash val="solid"/>
          </a:ln>
        </p:spPr>
      </p:sp>
      <p:sp>
        <p:nvSpPr>
          <p:cNvPr id="15" name="Text 11"/>
          <p:cNvSpPr/>
          <p:nvPr/>
        </p:nvSpPr>
        <p:spPr>
          <a:xfrm>
            <a:off x="991672" y="5657493"/>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1555313" y="5692140"/>
            <a:ext cx="422481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Real-time Feedback and Intervention</a:t>
            </a:r>
            <a:endParaRPr lang="en-US" sz="2187" dirty="0"/>
          </a:p>
        </p:txBody>
      </p:sp>
      <p:sp>
        <p:nvSpPr>
          <p:cNvPr id="17" name="Text 13"/>
          <p:cNvSpPr/>
          <p:nvPr/>
        </p:nvSpPr>
        <p:spPr>
          <a:xfrm>
            <a:off x="1555313" y="6172557"/>
            <a:ext cx="85842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Integrating the drowsiness detection system with vehicle control mechanisms to provide real-time feedback to the driver, such as audible alerts, seat vibrations, or automated steering correction.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242423"/>
            <a:ext cx="7652147"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Personalization and User Profiles</a:t>
            </a:r>
            <a:endParaRPr lang="en-US" sz="4374" dirty="0"/>
          </a:p>
        </p:txBody>
      </p:sp>
      <p:sp>
        <p:nvSpPr>
          <p:cNvPr id="6" name="Shape 2"/>
          <p:cNvSpPr/>
          <p:nvPr/>
        </p:nvSpPr>
        <p:spPr>
          <a:xfrm>
            <a:off x="4490799" y="3270052"/>
            <a:ext cx="4542115" cy="2717006"/>
          </a:xfrm>
          <a:prstGeom prst="roundRect">
            <a:avLst>
              <a:gd name="adj" fmla="val 3680"/>
            </a:avLst>
          </a:prstGeom>
          <a:solidFill>
            <a:srgbClr val="F0D4F7"/>
          </a:solidFill>
          <a:ln w="7620">
            <a:solidFill>
              <a:srgbClr val="D6BADD"/>
            </a:solidFill>
            <a:prstDash val="solid"/>
          </a:ln>
        </p:spPr>
      </p:sp>
      <p:sp>
        <p:nvSpPr>
          <p:cNvPr id="7" name="Text 3"/>
          <p:cNvSpPr/>
          <p:nvPr/>
        </p:nvSpPr>
        <p:spPr>
          <a:xfrm>
            <a:off x="4720590" y="3499842"/>
            <a:ext cx="3447098"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Machine Learning Techniques</a:t>
            </a:r>
            <a:endParaRPr lang="en-US" sz="2187" dirty="0"/>
          </a:p>
        </p:txBody>
      </p:sp>
      <p:sp>
        <p:nvSpPr>
          <p:cNvPr id="8" name="Text 4"/>
          <p:cNvSpPr/>
          <p:nvPr/>
        </p:nvSpPr>
        <p:spPr>
          <a:xfrm>
            <a:off x="4720590" y="3980259"/>
            <a:ext cx="4082534"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Implementing machine learning techniques to create personalized user profiles for each driver, allowing the system to adapt its detection algorithms and sensitivity levels based on individual patterns of behavior.</a:t>
            </a:r>
            <a:endParaRPr lang="en-US" sz="1750" dirty="0"/>
          </a:p>
        </p:txBody>
      </p:sp>
      <p:sp>
        <p:nvSpPr>
          <p:cNvPr id="9" name="Shape 5"/>
          <p:cNvSpPr/>
          <p:nvPr/>
        </p:nvSpPr>
        <p:spPr>
          <a:xfrm>
            <a:off x="9255085" y="3270052"/>
            <a:ext cx="4542115" cy="2717006"/>
          </a:xfrm>
          <a:prstGeom prst="roundRect">
            <a:avLst>
              <a:gd name="adj" fmla="val 3680"/>
            </a:avLst>
          </a:prstGeom>
          <a:solidFill>
            <a:srgbClr val="F0D4F7"/>
          </a:solidFill>
          <a:ln w="7620">
            <a:solidFill>
              <a:srgbClr val="D6BADD"/>
            </a:solidFill>
            <a:prstDash val="solid"/>
          </a:ln>
        </p:spPr>
      </p:sp>
      <p:sp>
        <p:nvSpPr>
          <p:cNvPr id="10" name="Text 6"/>
          <p:cNvSpPr/>
          <p:nvPr/>
        </p:nvSpPr>
        <p:spPr>
          <a:xfrm>
            <a:off x="9484876" y="3499842"/>
            <a:ext cx="4082534"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Sleep Quality and Fatigue Tolerance</a:t>
            </a:r>
            <a:endParaRPr lang="en-US" sz="2187" dirty="0"/>
          </a:p>
        </p:txBody>
      </p:sp>
      <p:sp>
        <p:nvSpPr>
          <p:cNvPr id="11" name="Text 7"/>
          <p:cNvSpPr/>
          <p:nvPr/>
        </p:nvSpPr>
        <p:spPr>
          <a:xfrm>
            <a:off x="9484876" y="432744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Adapting the system based on individual sleep quality and fatigue tolerance to improve the accuracy of drowsiness detection.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216706"/>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Application Areas</a:t>
            </a:r>
            <a:endParaRPr lang="en-US" sz="4374" dirty="0"/>
          </a:p>
        </p:txBody>
      </p:sp>
      <p:sp>
        <p:nvSpPr>
          <p:cNvPr id="5" name="Text 2"/>
          <p:cNvSpPr/>
          <p:nvPr/>
        </p:nvSpPr>
        <p:spPr>
          <a:xfrm>
            <a:off x="2348389" y="3466505"/>
            <a:ext cx="2380655"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Automotive Industry</a:t>
            </a:r>
            <a:endParaRPr lang="en-US" sz="2187" dirty="0"/>
          </a:p>
        </p:txBody>
      </p:sp>
      <p:sp>
        <p:nvSpPr>
          <p:cNvPr id="6" name="Text 3"/>
          <p:cNvSpPr/>
          <p:nvPr/>
        </p:nvSpPr>
        <p:spPr>
          <a:xfrm>
            <a:off x="2348389" y="403586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Integration of the system into vehicles to enhance driver safety by alerting drivers when they show signs of drowsiness.</a:t>
            </a:r>
            <a:endParaRPr lang="en-US" sz="1750" dirty="0"/>
          </a:p>
        </p:txBody>
      </p:sp>
      <p:sp>
        <p:nvSpPr>
          <p:cNvPr id="7" name="Text 4"/>
          <p:cNvSpPr/>
          <p:nvPr/>
        </p:nvSpPr>
        <p:spPr>
          <a:xfrm>
            <a:off x="5847398" y="3466505"/>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Fleet Management</a:t>
            </a:r>
            <a:endParaRPr lang="en-US" sz="2187" dirty="0"/>
          </a:p>
        </p:txBody>
      </p:sp>
      <p:sp>
        <p:nvSpPr>
          <p:cNvPr id="8" name="Text 5"/>
          <p:cNvSpPr/>
          <p:nvPr/>
        </p:nvSpPr>
        <p:spPr>
          <a:xfrm>
            <a:off x="5847398" y="4035862"/>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Implementation of the system in commercial fleets to monitor driver alertness and reduce the likelihood of fatigue-related accidents.</a:t>
            </a:r>
            <a:endParaRPr lang="en-US" sz="1750" dirty="0"/>
          </a:p>
        </p:txBody>
      </p:sp>
      <p:sp>
        <p:nvSpPr>
          <p:cNvPr id="9" name="Text 6"/>
          <p:cNvSpPr/>
          <p:nvPr/>
        </p:nvSpPr>
        <p:spPr>
          <a:xfrm>
            <a:off x="9346406" y="3466505"/>
            <a:ext cx="2510790"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Public Transportation</a:t>
            </a:r>
            <a:endParaRPr lang="en-US" sz="2187" dirty="0"/>
          </a:p>
        </p:txBody>
      </p:sp>
      <p:sp>
        <p:nvSpPr>
          <p:cNvPr id="10" name="Text 7"/>
          <p:cNvSpPr/>
          <p:nvPr/>
        </p:nvSpPr>
        <p:spPr>
          <a:xfrm>
            <a:off x="9346406" y="403586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Deployment of the system in buses, trains, and other public transportation vehicles to ensure the safety of passengers.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913703"/>
            <a:ext cx="6284714"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Research and Development</a:t>
            </a:r>
            <a:endParaRPr lang="en-US" sz="4374" dirty="0"/>
          </a:p>
        </p:txBody>
      </p:sp>
      <p:sp>
        <p:nvSpPr>
          <p:cNvPr id="6" name="Shape 2"/>
          <p:cNvSpPr/>
          <p:nvPr/>
        </p:nvSpPr>
        <p:spPr>
          <a:xfrm>
            <a:off x="2348389" y="5114925"/>
            <a:ext cx="499943" cy="499943"/>
          </a:xfrm>
          <a:prstGeom prst="roundRect">
            <a:avLst>
              <a:gd name="adj" fmla="val 20000"/>
            </a:avLst>
          </a:prstGeom>
          <a:solidFill>
            <a:srgbClr val="F0D4F7"/>
          </a:solidFill>
          <a:ln w="7620">
            <a:solidFill>
              <a:srgbClr val="D6BADD"/>
            </a:solidFill>
            <a:prstDash val="solid"/>
          </a:ln>
        </p:spPr>
      </p:sp>
      <p:sp>
        <p:nvSpPr>
          <p:cNvPr id="7" name="Text 3"/>
          <p:cNvSpPr/>
          <p:nvPr/>
        </p:nvSpPr>
        <p:spPr>
          <a:xfrm>
            <a:off x="2506861" y="515659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3070503" y="5191244"/>
            <a:ext cx="253615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Experimental Settings</a:t>
            </a:r>
            <a:endParaRPr lang="en-US" sz="2187" dirty="0"/>
          </a:p>
        </p:txBody>
      </p:sp>
      <p:sp>
        <p:nvSpPr>
          <p:cNvPr id="9" name="Text 5"/>
          <p:cNvSpPr/>
          <p:nvPr/>
        </p:nvSpPr>
        <p:spPr>
          <a:xfrm>
            <a:off x="3070503" y="5671661"/>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Use of the system in research studies and experimental settings to gather data on driver behavior, fatigue patterns, and the effectiveness of interventions.</a:t>
            </a:r>
            <a:endParaRPr lang="en-US" sz="1750" dirty="0"/>
          </a:p>
        </p:txBody>
      </p:sp>
      <p:sp>
        <p:nvSpPr>
          <p:cNvPr id="10" name="Shape 6"/>
          <p:cNvSpPr/>
          <p:nvPr/>
        </p:nvSpPr>
        <p:spPr>
          <a:xfrm>
            <a:off x="7426285" y="5114925"/>
            <a:ext cx="499943" cy="499943"/>
          </a:xfrm>
          <a:prstGeom prst="roundRect">
            <a:avLst>
              <a:gd name="adj" fmla="val 20000"/>
            </a:avLst>
          </a:prstGeom>
          <a:solidFill>
            <a:srgbClr val="F0D4F7"/>
          </a:solidFill>
          <a:ln w="7620">
            <a:solidFill>
              <a:srgbClr val="D6BADD"/>
            </a:solidFill>
            <a:prstDash val="solid"/>
          </a:ln>
        </p:spPr>
      </p:sp>
      <p:sp>
        <p:nvSpPr>
          <p:cNvPr id="11" name="Text 7"/>
          <p:cNvSpPr/>
          <p:nvPr/>
        </p:nvSpPr>
        <p:spPr>
          <a:xfrm>
            <a:off x="7584758" y="515659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8148399" y="5191244"/>
            <a:ext cx="3575328"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Advancements in Driver Safety</a:t>
            </a:r>
            <a:endParaRPr lang="en-US" sz="2187" dirty="0"/>
          </a:p>
        </p:txBody>
      </p:sp>
      <p:sp>
        <p:nvSpPr>
          <p:cNvPr id="13" name="Text 9"/>
          <p:cNvSpPr/>
          <p:nvPr/>
        </p:nvSpPr>
        <p:spPr>
          <a:xfrm>
            <a:off x="8148399" y="5671661"/>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Contributing to advancements in the field of driver safety and human-computer interaction through research and development.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2702719"/>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Block Diagrams</a:t>
            </a:r>
            <a:endParaRPr lang="en-US" sz="4374" dirty="0"/>
          </a:p>
        </p:txBody>
      </p:sp>
      <p:sp>
        <p:nvSpPr>
          <p:cNvPr id="6" name="Shape 2"/>
          <p:cNvSpPr/>
          <p:nvPr/>
        </p:nvSpPr>
        <p:spPr>
          <a:xfrm>
            <a:off x="833199" y="3903940"/>
            <a:ext cx="499943" cy="499943"/>
          </a:xfrm>
          <a:prstGeom prst="roundRect">
            <a:avLst>
              <a:gd name="adj" fmla="val 20000"/>
            </a:avLst>
          </a:prstGeom>
          <a:solidFill>
            <a:srgbClr val="F0D4F7"/>
          </a:solidFill>
          <a:ln w="7620">
            <a:solidFill>
              <a:srgbClr val="D6BADD"/>
            </a:solidFill>
            <a:prstDash val="solid"/>
          </a:ln>
        </p:spPr>
      </p:sp>
      <p:sp>
        <p:nvSpPr>
          <p:cNvPr id="7" name="Text 3"/>
          <p:cNvSpPr/>
          <p:nvPr/>
        </p:nvSpPr>
        <p:spPr>
          <a:xfrm>
            <a:off x="991672" y="394561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1555313" y="3980259"/>
            <a:ext cx="2365415"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System Architecture</a:t>
            </a:r>
            <a:endParaRPr lang="en-US" sz="2187" dirty="0"/>
          </a:p>
        </p:txBody>
      </p:sp>
      <p:sp>
        <p:nvSpPr>
          <p:cNvPr id="9" name="Text 5"/>
          <p:cNvSpPr/>
          <p:nvPr/>
        </p:nvSpPr>
        <p:spPr>
          <a:xfrm>
            <a:off x="1555313" y="4460677"/>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Visual representation of the system's architecture and components for drowsiness detection in vehicles.</a:t>
            </a:r>
            <a:endParaRPr lang="en-US" sz="1750" dirty="0"/>
          </a:p>
        </p:txBody>
      </p:sp>
      <p:sp>
        <p:nvSpPr>
          <p:cNvPr id="10" name="Shape 6"/>
          <p:cNvSpPr/>
          <p:nvPr/>
        </p:nvSpPr>
        <p:spPr>
          <a:xfrm>
            <a:off x="5597485" y="3903940"/>
            <a:ext cx="499943" cy="499943"/>
          </a:xfrm>
          <a:prstGeom prst="roundRect">
            <a:avLst>
              <a:gd name="adj" fmla="val 20000"/>
            </a:avLst>
          </a:prstGeom>
          <a:solidFill>
            <a:srgbClr val="F0D4F7"/>
          </a:solidFill>
          <a:ln w="7620">
            <a:solidFill>
              <a:srgbClr val="D6BADD"/>
            </a:solidFill>
            <a:prstDash val="solid"/>
          </a:ln>
        </p:spPr>
      </p:sp>
      <p:sp>
        <p:nvSpPr>
          <p:cNvPr id="11" name="Text 7"/>
          <p:cNvSpPr/>
          <p:nvPr/>
        </p:nvSpPr>
        <p:spPr>
          <a:xfrm>
            <a:off x="5755957" y="394561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6319599" y="3980259"/>
            <a:ext cx="2712125"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Functional Components</a:t>
            </a:r>
            <a:endParaRPr lang="en-US" sz="2187" dirty="0"/>
          </a:p>
        </p:txBody>
      </p:sp>
      <p:sp>
        <p:nvSpPr>
          <p:cNvPr id="13" name="Text 9"/>
          <p:cNvSpPr/>
          <p:nvPr/>
        </p:nvSpPr>
        <p:spPr>
          <a:xfrm>
            <a:off x="6319599" y="4460677"/>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Illustration of the functional components and their interactions within the drowsiness detection system.</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F4E6A-8365-8AB4-AEF8-812DD49A13F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4ADA916-65DD-DA19-B276-0C138D4C176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EF6D9C9-5190-9664-4984-F6C8F4A60C2C}"/>
              </a:ext>
            </a:extLst>
          </p:cNvPr>
          <p:cNvSpPr/>
          <p:nvPr/>
        </p:nvSpPr>
        <p:spPr>
          <a:xfrm>
            <a:off x="0" y="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09341722-83C2-0951-D986-1C46586FFE09}"/>
              </a:ext>
            </a:extLst>
          </p:cNvPr>
          <p:cNvSpPr/>
          <p:nvPr/>
        </p:nvSpPr>
        <p:spPr>
          <a:xfrm>
            <a:off x="833199" y="2702719"/>
            <a:ext cx="4443889" cy="694373"/>
          </a:xfrm>
          <a:prstGeom prst="rect">
            <a:avLst/>
          </a:prstGeom>
          <a:noFill/>
          <a:ln/>
        </p:spPr>
        <p:txBody>
          <a:bodyPr wrap="none" rtlCol="0" anchor="t"/>
          <a:lstStyle/>
          <a:p>
            <a:pPr marL="0" indent="0">
              <a:lnSpc>
                <a:spcPts val="5468"/>
              </a:lnSpc>
              <a:buNone/>
            </a:pPr>
            <a:endParaRPr lang="en-US" sz="4374" dirty="0"/>
          </a:p>
        </p:txBody>
      </p:sp>
      <p:sp>
        <p:nvSpPr>
          <p:cNvPr id="7" name="Text 3">
            <a:extLst>
              <a:ext uri="{FF2B5EF4-FFF2-40B4-BE49-F238E27FC236}">
                <a16:creationId xmlns:a16="http://schemas.microsoft.com/office/drawing/2014/main" id="{C9D2D9CC-8B30-08F9-B5BE-F13C8884D93B}"/>
              </a:ext>
            </a:extLst>
          </p:cNvPr>
          <p:cNvSpPr/>
          <p:nvPr/>
        </p:nvSpPr>
        <p:spPr>
          <a:xfrm>
            <a:off x="991672" y="3945612"/>
            <a:ext cx="182999" cy="416481"/>
          </a:xfrm>
          <a:prstGeom prst="rect">
            <a:avLst/>
          </a:prstGeom>
          <a:noFill/>
          <a:ln/>
        </p:spPr>
        <p:txBody>
          <a:bodyPr wrap="none" rtlCol="0" anchor="t"/>
          <a:lstStyle/>
          <a:p>
            <a:pPr marL="0" indent="0" algn="ctr">
              <a:lnSpc>
                <a:spcPts val="3281"/>
              </a:lnSpc>
              <a:buNone/>
            </a:pPr>
            <a:endParaRPr lang="en-US" sz="2624" dirty="0"/>
          </a:p>
        </p:txBody>
      </p:sp>
      <p:sp>
        <p:nvSpPr>
          <p:cNvPr id="8" name="Text 4">
            <a:extLst>
              <a:ext uri="{FF2B5EF4-FFF2-40B4-BE49-F238E27FC236}">
                <a16:creationId xmlns:a16="http://schemas.microsoft.com/office/drawing/2014/main" id="{23B1042A-7CE3-48F8-4AEF-877BD627CB48}"/>
              </a:ext>
            </a:extLst>
          </p:cNvPr>
          <p:cNvSpPr/>
          <p:nvPr/>
        </p:nvSpPr>
        <p:spPr>
          <a:xfrm>
            <a:off x="1555313" y="3980259"/>
            <a:ext cx="2365415" cy="347186"/>
          </a:xfrm>
          <a:prstGeom prst="rect">
            <a:avLst/>
          </a:prstGeom>
          <a:noFill/>
          <a:ln/>
        </p:spPr>
        <p:txBody>
          <a:bodyPr wrap="none" rtlCol="0" anchor="t"/>
          <a:lstStyle/>
          <a:p>
            <a:pPr marL="0" indent="0">
              <a:lnSpc>
                <a:spcPts val="2734"/>
              </a:lnSpc>
              <a:buNone/>
            </a:pPr>
            <a:endParaRPr lang="en-US" sz="2187" dirty="0"/>
          </a:p>
        </p:txBody>
      </p:sp>
      <p:sp>
        <p:nvSpPr>
          <p:cNvPr id="9" name="Text 5">
            <a:extLst>
              <a:ext uri="{FF2B5EF4-FFF2-40B4-BE49-F238E27FC236}">
                <a16:creationId xmlns:a16="http://schemas.microsoft.com/office/drawing/2014/main" id="{5C4B6F13-D564-31AE-61F8-E78F0DCEB6AE}"/>
              </a:ext>
            </a:extLst>
          </p:cNvPr>
          <p:cNvSpPr/>
          <p:nvPr/>
        </p:nvSpPr>
        <p:spPr>
          <a:xfrm>
            <a:off x="1555313" y="4460677"/>
            <a:ext cx="3820001" cy="1066205"/>
          </a:xfrm>
          <a:prstGeom prst="rect">
            <a:avLst/>
          </a:prstGeom>
          <a:noFill/>
          <a:ln/>
        </p:spPr>
        <p:txBody>
          <a:bodyPr wrap="square" rtlCol="0" anchor="t"/>
          <a:lstStyle/>
          <a:p>
            <a:pPr marL="0" indent="0">
              <a:lnSpc>
                <a:spcPts val="2799"/>
              </a:lnSpc>
              <a:buNone/>
            </a:pPr>
            <a:endParaRPr lang="en-US" sz="1750" dirty="0"/>
          </a:p>
        </p:txBody>
      </p:sp>
      <p:sp>
        <p:nvSpPr>
          <p:cNvPr id="11" name="Text 7">
            <a:extLst>
              <a:ext uri="{FF2B5EF4-FFF2-40B4-BE49-F238E27FC236}">
                <a16:creationId xmlns:a16="http://schemas.microsoft.com/office/drawing/2014/main" id="{ED2A7D79-865E-81F0-5663-A212109B4588}"/>
              </a:ext>
            </a:extLst>
          </p:cNvPr>
          <p:cNvSpPr/>
          <p:nvPr/>
        </p:nvSpPr>
        <p:spPr>
          <a:xfrm>
            <a:off x="5755957" y="3945612"/>
            <a:ext cx="182999" cy="416481"/>
          </a:xfrm>
          <a:prstGeom prst="rect">
            <a:avLst/>
          </a:prstGeom>
          <a:noFill/>
          <a:ln/>
        </p:spPr>
        <p:txBody>
          <a:bodyPr wrap="none" rtlCol="0" anchor="t"/>
          <a:lstStyle/>
          <a:p>
            <a:pPr marL="0" indent="0" algn="ctr">
              <a:lnSpc>
                <a:spcPts val="3281"/>
              </a:lnSpc>
              <a:buNone/>
            </a:pPr>
            <a:endParaRPr lang="en-US" sz="2624" dirty="0"/>
          </a:p>
        </p:txBody>
      </p:sp>
      <p:sp>
        <p:nvSpPr>
          <p:cNvPr id="12" name="Text 8">
            <a:extLst>
              <a:ext uri="{FF2B5EF4-FFF2-40B4-BE49-F238E27FC236}">
                <a16:creationId xmlns:a16="http://schemas.microsoft.com/office/drawing/2014/main" id="{9CF6A304-0434-7FC9-D4F8-B67B9DFD5B37}"/>
              </a:ext>
            </a:extLst>
          </p:cNvPr>
          <p:cNvSpPr/>
          <p:nvPr/>
        </p:nvSpPr>
        <p:spPr>
          <a:xfrm>
            <a:off x="6319599" y="3980259"/>
            <a:ext cx="2712125" cy="347186"/>
          </a:xfrm>
          <a:prstGeom prst="rect">
            <a:avLst/>
          </a:prstGeom>
          <a:noFill/>
          <a:ln/>
        </p:spPr>
        <p:txBody>
          <a:bodyPr wrap="none" rtlCol="0" anchor="t"/>
          <a:lstStyle/>
          <a:p>
            <a:pPr marL="0" indent="0">
              <a:lnSpc>
                <a:spcPts val="2734"/>
              </a:lnSpc>
              <a:buNone/>
            </a:pPr>
            <a:endParaRPr lang="en-US" sz="2187" dirty="0"/>
          </a:p>
        </p:txBody>
      </p:sp>
      <p:sp>
        <p:nvSpPr>
          <p:cNvPr id="13" name="Text 9">
            <a:extLst>
              <a:ext uri="{FF2B5EF4-FFF2-40B4-BE49-F238E27FC236}">
                <a16:creationId xmlns:a16="http://schemas.microsoft.com/office/drawing/2014/main" id="{871803FB-D1B6-1956-7914-DCE1E886D831}"/>
              </a:ext>
            </a:extLst>
          </p:cNvPr>
          <p:cNvSpPr/>
          <p:nvPr/>
        </p:nvSpPr>
        <p:spPr>
          <a:xfrm>
            <a:off x="6319599" y="4460677"/>
            <a:ext cx="3820001" cy="1066205"/>
          </a:xfrm>
          <a:prstGeom prst="rect">
            <a:avLst/>
          </a:prstGeom>
          <a:noFill/>
          <a:ln/>
        </p:spPr>
        <p:txBody>
          <a:bodyPr wrap="square" rtlCol="0" anchor="t"/>
          <a:lstStyle/>
          <a:p>
            <a:pPr marL="0" indent="0">
              <a:lnSpc>
                <a:spcPts val="2799"/>
              </a:lnSpc>
              <a:buNone/>
            </a:pPr>
            <a:endParaRPr lang="en-US" sz="1750" dirty="0"/>
          </a:p>
        </p:txBody>
      </p:sp>
      <p:pic>
        <p:nvPicPr>
          <p:cNvPr id="14" name="Picture 13" descr="General scheme of the drowsiness detection system. | Download Scientific  Diagram">
            <a:extLst>
              <a:ext uri="{FF2B5EF4-FFF2-40B4-BE49-F238E27FC236}">
                <a16:creationId xmlns:a16="http://schemas.microsoft.com/office/drawing/2014/main" id="{5D1E00AC-980E-035B-C906-5EE38CAE1E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89611" y="1380458"/>
            <a:ext cx="8064220" cy="5477542"/>
          </a:xfrm>
          <a:prstGeom prst="rect">
            <a:avLst/>
          </a:prstGeom>
          <a:noFill/>
          <a:ln>
            <a:noFill/>
          </a:ln>
        </p:spPr>
      </p:pic>
    </p:spTree>
    <p:extLst>
      <p:ext uri="{BB962C8B-B14F-4D97-AF65-F5344CB8AC3E}">
        <p14:creationId xmlns:p14="http://schemas.microsoft.com/office/powerpoint/2010/main" val="317947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931</Words>
  <Application>Microsoft Office PowerPoint</Application>
  <PresentationFormat>Custom</PresentationFormat>
  <Paragraphs>110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adonis-web</vt:lpstr>
      <vt:lpstr>Arial</vt:lpstr>
      <vt:lpstr>Calibri</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sayak roy</cp:lastModifiedBy>
  <cp:revision>7</cp:revision>
  <dcterms:created xsi:type="dcterms:W3CDTF">2024-02-11T15:55:54Z</dcterms:created>
  <dcterms:modified xsi:type="dcterms:W3CDTF">2024-08-19T17:30:22Z</dcterms:modified>
</cp:coreProperties>
</file>