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623" r:id="rId2"/>
    <p:sldId id="259" r:id="rId3"/>
    <p:sldId id="584" r:id="rId4"/>
    <p:sldId id="433" r:id="rId5"/>
    <p:sldId id="575" r:id="rId6"/>
    <p:sldId id="491" r:id="rId7"/>
    <p:sldId id="490" r:id="rId8"/>
    <p:sldId id="481" r:id="rId9"/>
    <p:sldId id="487" r:id="rId10"/>
    <p:sldId id="583" r:id="rId11"/>
    <p:sldId id="393" r:id="rId12"/>
    <p:sldId id="369" r:id="rId13"/>
    <p:sldId id="378" r:id="rId14"/>
    <p:sldId id="377" r:id="rId15"/>
    <p:sldId id="265" r:id="rId16"/>
    <p:sldId id="380" r:id="rId17"/>
    <p:sldId id="381" r:id="rId18"/>
    <p:sldId id="382" r:id="rId19"/>
    <p:sldId id="384" r:id="rId20"/>
    <p:sldId id="385" r:id="rId21"/>
    <p:sldId id="386" r:id="rId22"/>
    <p:sldId id="586" r:id="rId23"/>
    <p:sldId id="585" r:id="rId24"/>
    <p:sldId id="410" r:id="rId25"/>
    <p:sldId id="399" r:id="rId26"/>
    <p:sldId id="401" r:id="rId27"/>
    <p:sldId id="402" r:id="rId28"/>
    <p:sldId id="403" r:id="rId29"/>
    <p:sldId id="404" r:id="rId30"/>
    <p:sldId id="405" r:id="rId31"/>
    <p:sldId id="588" r:id="rId32"/>
    <p:sldId id="578" r:id="rId33"/>
    <p:sldId id="268" r:id="rId34"/>
    <p:sldId id="579" r:id="rId35"/>
    <p:sldId id="582" r:id="rId36"/>
    <p:sldId id="581" r:id="rId37"/>
    <p:sldId id="58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82ADF-1393-4D9D-8C15-C799689800D8}" v="498" dt="2025-07-16T23:15:27.115"/>
    <p1510:client id="{EB6B50D5-A34C-3F25-BD2D-C0A2FB2F2C1D}" v="650" dt="2025-07-16T18:59:19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FFD3-AA0F-48DE-92B8-B3621AAC711F}" type="datetimeFigureOut"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D624-219F-41AE-8515-D1685BC688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>
          <a:extLst>
            <a:ext uri="{FF2B5EF4-FFF2-40B4-BE49-F238E27FC236}">
              <a16:creationId xmlns:a16="http://schemas.microsoft.com/office/drawing/2014/main" id="{5DCC03A3-6A7E-A262-CF03-A5EF8CE01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>
            <a:extLst>
              <a:ext uri="{FF2B5EF4-FFF2-40B4-BE49-F238E27FC236}">
                <a16:creationId xmlns:a16="http://schemas.microsoft.com/office/drawing/2014/main" id="{7DE3494F-0103-7919-A6A8-0B7B40FA3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>
            <a:extLst>
              <a:ext uri="{FF2B5EF4-FFF2-40B4-BE49-F238E27FC236}">
                <a16:creationId xmlns:a16="http://schemas.microsoft.com/office/drawing/2014/main" id="{D119A9FC-4EB0-6260-AEDA-4AC4D9B4D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ea typeface="Calibri"/>
                <a:cs typeface="Calibri"/>
              </a:rPr>
              <a:t>This recording is for my APS re-evaluation, The topic for this presentation is covert channels in GPU</a:t>
            </a:r>
          </a:p>
        </p:txBody>
      </p:sp>
    </p:spTree>
    <p:extLst>
      <p:ext uri="{BB962C8B-B14F-4D97-AF65-F5344CB8AC3E}">
        <p14:creationId xmlns:p14="http://schemas.microsoft.com/office/powerpoint/2010/main" val="3961268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DF039895-58F6-8057-7F49-DDF4C8D9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E9D48B1A-3EE0-454A-55F7-96D688D68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66A5E8AE-E5C0-947C-12E4-DFBF10D76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80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DB3B65CB-F280-A76D-99CF-C9A0B5AD1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81B7F710-BC3D-211E-333B-A70F1CAAA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667F97D2-1BA4-51C4-0DC6-0124FCBCC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55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3BE35C1F-6754-BE8C-06F7-773D5BB4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09E1E842-B01F-C85D-044B-3A8591344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ECBCA820-4122-F6DD-ECEC-7338AB1CA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77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37144388-0CFA-1C7F-ED4F-9A20039C8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A3696E8E-F759-5254-50B2-ED73EB395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2C14BE67-307D-72CA-968A-0A64E8CFC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0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127b7f52b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127b7f52b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60B8E4DA-691E-EB42-6375-480CB2A7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DF13DB13-67C6-A21E-DD40-6E48DC56C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8BBCDE92-029D-5941-7B4F-95870405A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89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EE62177E-FB36-F2E9-0E72-CCC27DC4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D1995B8B-7779-87AB-7D85-90F8FF46E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3A8F51FE-98EC-3106-BE59-3AA5149E6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988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747F242A-A818-25F2-8461-14749940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105DA12C-26F4-FDD2-77A0-110C4B7D2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E4FEA6A4-1195-B879-2165-2A667040E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27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08E0B2DB-C9C1-EEAC-63B6-FECF8E95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>
            <a:extLst>
              <a:ext uri="{FF2B5EF4-FFF2-40B4-BE49-F238E27FC236}">
                <a16:creationId xmlns:a16="http://schemas.microsoft.com/office/drawing/2014/main" id="{3AFDE7AD-2193-6BD1-E9D4-C39857B80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>
            <a:extLst>
              <a:ext uri="{FF2B5EF4-FFF2-40B4-BE49-F238E27FC236}">
                <a16:creationId xmlns:a16="http://schemas.microsoft.com/office/drawing/2014/main" id="{9A66145C-015A-BE77-0B99-745E3D4B2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err="1"/>
              <a:t>Differnce</a:t>
            </a:r>
            <a:r>
              <a:rPr lang="en-IN"/>
              <a:t> latency for flush if hit or miss</a:t>
            </a:r>
            <a:br>
              <a:rPr lang="en-US">
                <a:cs typeface="+mn-lt"/>
              </a:rPr>
            </a:br>
            <a:r>
              <a:rPr lang="en-US"/>
              <a:t>latency for </a:t>
            </a:r>
            <a:r>
              <a:rPr lang="en-US" err="1"/>
              <a:t>clflush</a:t>
            </a:r>
            <a:r>
              <a:rPr lang="en-US"/>
              <a:t> will vary depending on whether the cache line is present or absent</a:t>
            </a:r>
          </a:p>
        </p:txBody>
      </p:sp>
    </p:spTree>
    <p:extLst>
      <p:ext uri="{BB962C8B-B14F-4D97-AF65-F5344CB8AC3E}">
        <p14:creationId xmlns:p14="http://schemas.microsoft.com/office/powerpoint/2010/main" val="13143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9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6c8f9c284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6c8f9c284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85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344D40B4-73C9-A94A-885B-E9A60E1B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F3666A9A-0766-1F46-18E8-01612E3A5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B9163F29-EF6B-4AC6-5E5C-B3C2192F1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9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3C0F6793-AB71-7D54-B2B5-F19A18DE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2ABFF82B-5E15-F0F9-B3A2-F4FBFD24E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3BC6243F-3303-353A-EB18-E90F52B1F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69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475B3984-7FA7-21CD-D7BB-2A0510424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DF958DDF-0AF6-D46D-FDED-736333074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2D48987F-1FE9-4B4B-F645-1E1F59424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5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4B137B46-FCBD-16D7-F528-4BB28D44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>
            <a:extLst>
              <a:ext uri="{FF2B5EF4-FFF2-40B4-BE49-F238E27FC236}">
                <a16:creationId xmlns:a16="http://schemas.microsoft.com/office/drawing/2014/main" id="{A2A3CEC8-06C6-36E2-D4C7-234CE6A21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f9ab1ee422_0_0:notes">
            <a:extLst>
              <a:ext uri="{FF2B5EF4-FFF2-40B4-BE49-F238E27FC236}">
                <a16:creationId xmlns:a16="http://schemas.microsoft.com/office/drawing/2014/main" id="{C34C3E6D-37EB-404F-EB6F-BD4C57968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9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Conferenc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 descr="jkdjfkjsdklfjd" title="jhjdhfjsdh"/>
          <p:cNvSpPr txBox="1">
            <a:spLocks noGrp="1"/>
          </p:cNvSpPr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endParaRPr/>
          </a:p>
        </p:txBody>
      </p:sp>
      <p:sp>
        <p:nvSpPr>
          <p:cNvPr id="12" name="Google Shape;12;p2" descr="jkdjfkjsdklfjd" title="jhjdhfjsdh"/>
          <p:cNvSpPr txBox="1">
            <a:spLocks noGrp="1"/>
          </p:cNvSpPr>
          <p:nvPr>
            <p:ph type="ctrTitle" idx="3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560" b="0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685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2">
          <p15:clr>
            <a:srgbClr val="FA7B17"/>
          </p15:clr>
        </p15:guide>
        <p15:guide id="2" pos="753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4191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41910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79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07383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4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95204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royshubham@cse.iitb.ac.in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>
          <a:extLst>
            <a:ext uri="{FF2B5EF4-FFF2-40B4-BE49-F238E27FC236}">
              <a16:creationId xmlns:a16="http://schemas.microsoft.com/office/drawing/2014/main" id="{F5CCE34C-D9CC-F61B-DDA4-42347DDB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>
            <a:extLst>
              <a:ext uri="{FF2B5EF4-FFF2-40B4-BE49-F238E27FC236}">
                <a16:creationId xmlns:a16="http://schemas.microsoft.com/office/drawing/2014/main" id="{DD6D5091-EB3E-189D-7471-72E227D885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877741" y="6333134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109700" rIns="109700" bIns="109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1</a:t>
            </a:fld>
            <a:endParaRPr kumimoji="0" sz="216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ITB">
            <a:extLst>
              <a:ext uri="{FF2B5EF4-FFF2-40B4-BE49-F238E27FC236}">
                <a16:creationId xmlns:a16="http://schemas.microsoft.com/office/drawing/2014/main" id="{DA17347E-4F9D-7767-EBDD-AEE92FA9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32" y="59686"/>
            <a:ext cx="1002297" cy="97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;p7">
            <a:extLst>
              <a:ext uri="{FF2B5EF4-FFF2-40B4-BE49-F238E27FC236}">
                <a16:creationId xmlns:a16="http://schemas.microsoft.com/office/drawing/2014/main" id="{B53A4D64-78BC-7213-7039-1219EB04C73C}"/>
              </a:ext>
            </a:extLst>
          </p:cNvPr>
          <p:cNvSpPr txBox="1">
            <a:spLocks/>
          </p:cNvSpPr>
          <p:nvPr/>
        </p:nvSpPr>
        <p:spPr>
          <a:xfrm>
            <a:off x="348836" y="827294"/>
            <a:ext cx="6812280" cy="5768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00" tIns="109700" rIns="109700" bIns="1097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>
            <a:b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latin typeface="Helvetica"/>
                <a:cs typeface="Helvetica"/>
              </a:rPr>
              <a:t>Demo:</a:t>
            </a:r>
            <a:br>
              <a:rPr lang="en-US" sz="3600" b="1" dirty="0">
                <a:latin typeface="Helvetica"/>
                <a:cs typeface="Helvetica"/>
              </a:rPr>
            </a:br>
            <a:r>
              <a:rPr lang="en-US" sz="4800" b="1" dirty="0">
                <a:latin typeface="Helvetica"/>
                <a:cs typeface="Helvetica"/>
              </a:rPr>
              <a:t>Microarchitectural</a:t>
            </a:r>
          </a:p>
          <a:p>
            <a:r>
              <a:rPr lang="en-US" sz="4800" b="1" dirty="0">
                <a:latin typeface="Helvetica"/>
                <a:cs typeface="Helvetica"/>
              </a:rPr>
              <a:t>Attacks</a:t>
            </a:r>
            <a:endParaRPr lang="en-US" sz="4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2880" dirty="0">
                <a:latin typeface="Helvetica" panose="020B0604020202020204" pitchFamily="34" charset="0"/>
                <a:cs typeface="Helvetica" panose="020B0604020202020204" pitchFamily="34" charset="0"/>
              </a:rPr>
              <a:t>			</a:t>
            </a:r>
            <a:br>
              <a:rPr lang="en-US" sz="288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8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000" b="1" dirty="0">
                <a:solidFill>
                  <a:srgbClr val="000000"/>
                </a:solidFill>
                <a:latin typeface="Helvetica"/>
                <a:cs typeface="Helvetica"/>
              </a:rPr>
              <a:t>Shubham Roy</a:t>
            </a:r>
            <a:b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  <a:hlinkClick r:id="rId4"/>
              </a:rPr>
              <a:t>royshubham@cse.iitb.ac.in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18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Helvetica"/>
                <a:cs typeface="Helvetica"/>
              </a:rPr>
              <a:t>July 2025</a:t>
            </a:r>
            <a:endParaRPr lang="en-US" sz="1800" b="1" dirty="0">
              <a:solidFill>
                <a:srgbClr val="000000"/>
              </a:solidFill>
              <a:latin typeface="Helvetica" panose="020B0604020202020204" pitchFamily="34" charset="0"/>
              <a:ea typeface="Courier Prime"/>
              <a:cs typeface="Helvetica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E70AC5-F480-477D-5A62-5E7D56E6ECA0}"/>
              </a:ext>
            </a:extLst>
          </p:cNvPr>
          <p:cNvGrpSpPr/>
          <p:nvPr/>
        </p:nvGrpSpPr>
        <p:grpSpPr>
          <a:xfrm>
            <a:off x="186070" y="165393"/>
            <a:ext cx="3568906" cy="861774"/>
            <a:chOff x="194930" y="200835"/>
            <a:chExt cx="3568906" cy="861774"/>
          </a:xfrm>
        </p:grpSpPr>
        <p:pic>
          <p:nvPicPr>
            <p:cNvPr id="5" name="Picture 4" descr="A computer chip with a square green and orange center&#10;&#10;AI-generated content may be incorrect.">
              <a:extLst>
                <a:ext uri="{FF2B5EF4-FFF2-40B4-BE49-F238E27FC236}">
                  <a16:creationId xmlns:a16="http://schemas.microsoft.com/office/drawing/2014/main" id="{E9E89211-8CBD-2608-2F89-DBB8CE248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930" y="221510"/>
              <a:ext cx="824024" cy="8151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3E93-CC1B-A6A1-1E20-4D1FB2034CF6}"/>
                </a:ext>
              </a:extLst>
            </p:cNvPr>
            <p:cNvSpPr txBox="1"/>
            <p:nvPr/>
          </p:nvSpPr>
          <p:spPr>
            <a:xfrm>
              <a:off x="1020636" y="200835"/>
              <a:ext cx="2743200" cy="8617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b="1" dirty="0"/>
                <a:t>CASPER</a:t>
              </a:r>
            </a:p>
            <a:p>
              <a:r>
                <a:rPr lang="en-US" sz="1400" b="1" i="1" dirty="0"/>
                <a:t>Pioneering with grit, bit by bit</a:t>
              </a:r>
            </a:p>
          </p:txBody>
        </p:sp>
      </p:grpSp>
      <p:pic>
        <p:nvPicPr>
          <p:cNvPr id="9" name="Picture 8" descr="A computer with a shield and a round object&#10;&#10;AI-generated content may be incorrect.">
            <a:extLst>
              <a:ext uri="{FF2B5EF4-FFF2-40B4-BE49-F238E27FC236}">
                <a16:creationId xmlns:a16="http://schemas.microsoft.com/office/drawing/2014/main" id="{C1866984-474E-7CA4-9A82-14C71EFEF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573" y="1333437"/>
            <a:ext cx="3795300" cy="3795300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47509-050F-B19F-21A9-9627C51F98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91" y="3347323"/>
            <a:ext cx="728221" cy="728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55481-E546-3536-DF6D-720D48A39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806" y="3333318"/>
            <a:ext cx="920047" cy="72822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7334B6-86E8-5DF2-2706-2375CC8AE3B3}"/>
              </a:ext>
            </a:extLst>
          </p:cNvPr>
          <p:cNvGrpSpPr/>
          <p:nvPr/>
        </p:nvGrpSpPr>
        <p:grpSpPr>
          <a:xfrm>
            <a:off x="9116568" y="4123181"/>
            <a:ext cx="855999" cy="837572"/>
            <a:chOff x="10216532" y="161785"/>
            <a:chExt cx="1371367" cy="13418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C7E4CC-CDCC-1D67-2278-F6C3F03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0129FBE-01BF-4140-6FA1-ADA654F3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69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1DE87-A6DF-D16B-E852-47FB48C0B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ED318-E84C-8FF9-BE2D-A4D04155AA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CFF05-4945-C6FF-75E5-9C69E07C8DA0}"/>
              </a:ext>
            </a:extLst>
          </p:cNvPr>
          <p:cNvSpPr txBox="1"/>
          <p:nvPr/>
        </p:nvSpPr>
        <p:spPr>
          <a:xfrm>
            <a:off x="2583332" y="1997839"/>
            <a:ext cx="702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-3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walkthrough and</a:t>
            </a:r>
          </a:p>
          <a:p>
            <a:pPr algn="ctr"/>
            <a:r>
              <a:rPr lang="en-IN" sz="6000" b="1" spc="-3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8194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F92DBE-62B8-3940-9D67-BD1DDA6AA6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812073" y="2417441"/>
            <a:ext cx="4567853" cy="130702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Attack2:</a:t>
            </a:r>
          </a:p>
          <a:p>
            <a:pPr algn="ctr"/>
            <a:r>
              <a:rPr lang="en-IN" sz="5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</a:t>
            </a:r>
            <a:endParaRPr sz="5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6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  <a:endParaRPr sz="24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561A5-24B9-E897-C614-CF667032EA71}"/>
              </a:ext>
            </a:extLst>
          </p:cNvPr>
          <p:cNvSpPr txBox="1"/>
          <p:nvPr/>
        </p:nvSpPr>
        <p:spPr>
          <a:xfrm>
            <a:off x="330862" y="2049424"/>
            <a:ext cx="114030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h, e, l, l, o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&lt; 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array1.size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 {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array1[input]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 * 512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F080B3-A3A2-AE2E-CC56-44B568D69F3D}"/>
              </a:ext>
            </a:extLst>
          </p:cNvPr>
          <p:cNvSpPr txBox="1"/>
          <p:nvPr/>
        </p:nvSpPr>
        <p:spPr>
          <a:xfrm>
            <a:off x="5860473" y="1933046"/>
            <a:ext cx="234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Contains any set of information 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9FBC9B-339B-7C80-8B78-D75C4C0F1061}"/>
              </a:ext>
            </a:extLst>
          </p:cNvPr>
          <p:cNvCxnSpPr/>
          <p:nvPr/>
        </p:nvCxnSpPr>
        <p:spPr>
          <a:xfrm rot="10800000" flipV="1">
            <a:off x="4397433" y="2128058"/>
            <a:ext cx="1463040" cy="382386"/>
          </a:xfrm>
          <a:prstGeom prst="curved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46D3D1-0511-7522-0237-EC197621D654}"/>
              </a:ext>
            </a:extLst>
          </p:cNvPr>
          <p:cNvSpPr txBox="1"/>
          <p:nvPr/>
        </p:nvSpPr>
        <p:spPr>
          <a:xfrm>
            <a:off x="4545412" y="3209398"/>
            <a:ext cx="366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holds a much bigger number than 5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627A01A-691D-C760-F10F-0C2C72154C7B}"/>
              </a:ext>
            </a:extLst>
          </p:cNvPr>
          <p:cNvCxnSpPr>
            <a:cxnSpLocks/>
          </p:cNvCxnSpPr>
          <p:nvPr/>
        </p:nvCxnSpPr>
        <p:spPr>
          <a:xfrm rot="10800000">
            <a:off x="3067399" y="3209398"/>
            <a:ext cx="1330035" cy="219603"/>
          </a:xfrm>
          <a:prstGeom prst="curved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8456F5-A24F-F1E5-43B1-74C29A7D70E1}"/>
              </a:ext>
            </a:extLst>
          </p:cNvPr>
          <p:cNvSpPr/>
          <p:nvPr/>
        </p:nvSpPr>
        <p:spPr>
          <a:xfrm>
            <a:off x="2975956" y="4073236"/>
            <a:ext cx="2044100" cy="46551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4A8E1D-0835-4E68-5EFA-6F7B216A1972}"/>
              </a:ext>
            </a:extLst>
          </p:cNvPr>
          <p:cNvCxnSpPr/>
          <p:nvPr/>
        </p:nvCxnSpPr>
        <p:spPr>
          <a:xfrm>
            <a:off x="458086" y="4278624"/>
            <a:ext cx="306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1915B6-032C-966D-0836-1E68AF16560F}"/>
              </a:ext>
            </a:extLst>
          </p:cNvPr>
          <p:cNvSpPr/>
          <p:nvPr/>
        </p:nvSpPr>
        <p:spPr>
          <a:xfrm>
            <a:off x="784729" y="4015047"/>
            <a:ext cx="4302242" cy="6010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7DB09-368C-37AE-F7AB-575E6038926E}"/>
              </a:ext>
            </a:extLst>
          </p:cNvPr>
          <p:cNvSpPr txBox="1"/>
          <p:nvPr/>
        </p:nvSpPr>
        <p:spPr>
          <a:xfrm>
            <a:off x="6435052" y="3788105"/>
            <a:ext cx="23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is true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5BBEEE4-46E7-0140-68AF-7F6E68F0C144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5086972" y="3972771"/>
            <a:ext cx="1348080" cy="84484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D5442A-D0C2-FCF4-4299-4CFCB074660C}"/>
              </a:ext>
            </a:extLst>
          </p:cNvPr>
          <p:cNvSpPr txBox="1"/>
          <p:nvPr/>
        </p:nvSpPr>
        <p:spPr>
          <a:xfrm>
            <a:off x="6262962" y="4949034"/>
            <a:ext cx="23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speculative execution 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5521DA2-EBE3-ABB2-322E-D327DC4CEB17}"/>
              </a:ext>
            </a:extLst>
          </p:cNvPr>
          <p:cNvCxnSpPr>
            <a:cxnSpLocks/>
          </p:cNvCxnSpPr>
          <p:nvPr/>
        </p:nvCxnSpPr>
        <p:spPr>
          <a:xfrm rot="10800000">
            <a:off x="5173577" y="4771047"/>
            <a:ext cx="1089385" cy="355974"/>
          </a:xfrm>
          <a:prstGeom prst="curvedConnector3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8" grpId="0" animBg="1"/>
      <p:bldP spid="21" grpId="0" animBg="1"/>
      <p:bldP spid="22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16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898ED-2751-0FBE-0691-9B9779C81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8778"/>
            <a:ext cx="12192000" cy="30524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A69F9-AF44-0E2F-3015-0A028615303B}"/>
              </a:ext>
            </a:extLst>
          </p:cNvPr>
          <p:cNvSpPr txBox="1"/>
          <p:nvPr/>
        </p:nvSpPr>
        <p:spPr>
          <a:xfrm>
            <a:off x="2374678" y="2428819"/>
            <a:ext cx="116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your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5A9BF-8AD8-C21C-5B73-CED64EF89E71}"/>
              </a:ext>
            </a:extLst>
          </p:cNvPr>
          <p:cNvSpPr txBox="1"/>
          <p:nvPr/>
        </p:nvSpPr>
        <p:spPr>
          <a:xfrm>
            <a:off x="6475897" y="2187416"/>
            <a:ext cx="244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not allowed to access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BA66F71-3D31-8267-8BE8-B267621D06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1462" y="2641928"/>
            <a:ext cx="446585" cy="389697"/>
          </a:xfrm>
          <a:prstGeom prst="curvedConnector3">
            <a:avLst>
              <a:gd name="adj1" fmla="val -1081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33BEACE-F3CD-893F-1440-0800C1F94552}"/>
              </a:ext>
            </a:extLst>
          </p:cNvPr>
          <p:cNvCxnSpPr>
            <a:cxnSpLocks/>
          </p:cNvCxnSpPr>
          <p:nvPr/>
        </p:nvCxnSpPr>
        <p:spPr>
          <a:xfrm rot="5400000">
            <a:off x="6074450" y="2430328"/>
            <a:ext cx="485211" cy="442112"/>
          </a:xfrm>
          <a:prstGeom prst="curvedConnector3">
            <a:avLst>
              <a:gd name="adj1" fmla="val -411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024243D-19D1-7C9D-D01C-66E773346AEB}"/>
              </a:ext>
            </a:extLst>
          </p:cNvPr>
          <p:cNvSpPr txBox="1"/>
          <p:nvPr/>
        </p:nvSpPr>
        <p:spPr>
          <a:xfrm>
            <a:off x="7532482" y="5621661"/>
            <a:ext cx="515779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3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240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240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 	</a:t>
            </a:r>
            <a:r>
              <a:rPr lang="en-IN" sz="240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240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 </a:t>
            </a:r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endParaRPr lang="en-IN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A7AAEB-8C60-A230-1ADA-1126B9E71E1C}"/>
              </a:ext>
            </a:extLst>
          </p:cNvPr>
          <p:cNvCxnSpPr>
            <a:cxnSpLocks/>
          </p:cNvCxnSpPr>
          <p:nvPr/>
        </p:nvCxnSpPr>
        <p:spPr>
          <a:xfrm>
            <a:off x="7941434" y="5968770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6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561A5-24B9-E897-C614-CF667032EA71}"/>
              </a:ext>
            </a:extLst>
          </p:cNvPr>
          <p:cNvSpPr txBox="1"/>
          <p:nvPr/>
        </p:nvSpPr>
        <p:spPr>
          <a:xfrm>
            <a:off x="330862" y="2049424"/>
            <a:ext cx="114030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h, e, l, l, o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&lt; 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array1.size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 {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array1[input]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 * 512 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16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32AFD-1DD3-A553-6696-45CF572756F3}"/>
              </a:ext>
            </a:extLst>
          </p:cNvPr>
          <p:cNvCxnSpPr/>
          <p:nvPr/>
        </p:nvCxnSpPr>
        <p:spPr>
          <a:xfrm>
            <a:off x="1231271" y="4843604"/>
            <a:ext cx="4074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69EB18-1940-F318-500D-81B301274E80}"/>
              </a:ext>
            </a:extLst>
          </p:cNvPr>
          <p:cNvSpPr txBox="1"/>
          <p:nvPr/>
        </p:nvSpPr>
        <p:spPr>
          <a:xfrm>
            <a:off x="5226518" y="3280939"/>
            <a:ext cx="236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</a:rPr>
              <a:t>speculative was wrong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C12A092-E2DF-EDE3-5713-78BD09B693A7}"/>
              </a:ext>
            </a:extLst>
          </p:cNvPr>
          <p:cNvCxnSpPr>
            <a:cxnSpLocks/>
          </p:cNvCxnSpPr>
          <p:nvPr/>
        </p:nvCxnSpPr>
        <p:spPr>
          <a:xfrm rot="5400000">
            <a:off x="4825071" y="3523851"/>
            <a:ext cx="485211" cy="442112"/>
          </a:xfrm>
          <a:prstGeom prst="curvedConnector3">
            <a:avLst>
              <a:gd name="adj1" fmla="val -4111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65236-401D-A649-14EE-192D7AE89FAF}"/>
              </a:ext>
            </a:extLst>
          </p:cNvPr>
          <p:cNvCxnSpPr>
            <a:cxnSpLocks/>
          </p:cNvCxnSpPr>
          <p:nvPr/>
        </p:nvCxnSpPr>
        <p:spPr>
          <a:xfrm>
            <a:off x="1383671" y="5328937"/>
            <a:ext cx="45142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6EB023-F576-7656-9BE4-4D0DC6540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D0311-99F0-20ED-D196-38593C1784E2}"/>
              </a:ext>
            </a:extLst>
          </p:cNvPr>
          <p:cNvSpPr txBox="1"/>
          <p:nvPr/>
        </p:nvSpPr>
        <p:spPr>
          <a:xfrm>
            <a:off x="3113684" y="3196701"/>
            <a:ext cx="59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spc="-300" dirty="0">
                <a:latin typeface="Helvetica" panose="020B0604020202020204" pitchFamily="34" charset="0"/>
                <a:cs typeface="Helvetica" panose="020B0604020202020204" pitchFamily="34" charset="0"/>
              </a:rPr>
              <a:t>Why it’s a problem?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F1F94-5B2F-F8D8-2FFD-A6F5BA95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68" y="397828"/>
            <a:ext cx="2956577" cy="23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1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55132C-04AB-4344-C2C3-8E4CE20F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067892"/>
            <a:ext cx="10916093" cy="5465448"/>
          </a:xfrm>
          <a:prstGeom prst="rect">
            <a:avLst/>
          </a:prstGeom>
        </p:spPr>
      </p:pic>
      <p:sp>
        <p:nvSpPr>
          <p:cNvPr id="176" name="Von Neumann Bottleneck"/>
          <p:cNvSpPr txBox="1"/>
          <p:nvPr/>
        </p:nvSpPr>
        <p:spPr>
          <a:xfrm>
            <a:off x="330862" y="324660"/>
            <a:ext cx="1860125" cy="57451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latin typeface="Helvetica" panose="020B0604020202020204" pitchFamily="34" charset="0"/>
                <a:cs typeface="Helvetica" panose="020B0604020202020204" pitchFamily="34" charset="0"/>
              </a:rPr>
              <a:t>Caches</a:t>
            </a:r>
            <a:endParaRPr sz="425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8E5F39-29DA-46C4-7B82-889507322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503" y="4261066"/>
            <a:ext cx="556031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3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42 -0.00649 L -0.05442 -0.00625 C -0.05559 -0.01181 -0.0569 -0.0169 -0.05794 -0.022 C -0.05924 -0.02778 -0.06002 -0.0338 -0.06145 -0.03912 C -0.06575 -0.05463 -0.07226 -0.07037 -0.07851 -0.08334 C -0.08606 -0.09954 -0.09218 -0.10996 -0.10156 -0.12292 C -0.10664 -0.12987 -0.11158 -0.1375 -0.11731 -0.14306 C -0.13242 -0.15787 -0.1483 -0.17061 -0.16393 -0.18403 C -0.17187 -0.19098 -0.17942 -0.19954 -0.18789 -0.2044 C -0.20494 -0.21389 -0.22161 -0.22524 -0.23893 -0.23287 C -0.24583 -0.23612 -0.25286 -0.23866 -0.25989 -0.24237 C -0.26901 -0.247 -0.27799 -0.25348 -0.28737 -0.25787 C -0.30989 -0.26806 -0.33281 -0.27547 -0.35533 -0.28565 C -0.36432 -0.28982 -0.37317 -0.29491 -0.38229 -0.29815 C -0.4013 -0.30463 -0.41575 -0.30579 -0.43424 -0.30973 C -0.44179 -0.31135 -0.44934 -0.31343 -0.4569 -0.31505 C -0.47565 -0.31459 -0.4944 -0.31482 -0.51315 -0.31366 C -0.51419 -0.31343 -0.5151 -0.31204 -0.51614 -0.31135 C -0.51692 -0.31088 -0.5194 -0.30996 -0.52005 -0.30973 " pathEditMode="relative" rAng="0" ptsTypes="AAAAAAAAAAAAAA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-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9053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16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923816-41FB-689F-7C74-6E591EAB7B49}"/>
              </a:ext>
            </a:extLst>
          </p:cNvPr>
          <p:cNvSpPr txBox="1"/>
          <p:nvPr/>
        </p:nvSpPr>
        <p:spPr>
          <a:xfrm>
            <a:off x="330862" y="2049424"/>
            <a:ext cx="114030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	   	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512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1024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32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[</a:t>
            </a:r>
            <a:r>
              <a:rPr lang="en-IN" sz="32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18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 512</a:t>
            </a:r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	</a:t>
            </a:r>
          </a:p>
          <a:p>
            <a:pPr lvl="1"/>
            <a:endParaRPr lang="en-IN" sz="3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1296FA-DC6A-D546-B1ED-D41FABA9C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91" y="5037002"/>
            <a:ext cx="478895" cy="4788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E439F9-8D53-DA85-B730-101A0EDAC248}"/>
              </a:ext>
            </a:extLst>
          </p:cNvPr>
          <p:cNvSpPr txBox="1"/>
          <p:nvPr/>
        </p:nvSpPr>
        <p:spPr>
          <a:xfrm>
            <a:off x="8963247" y="3414111"/>
            <a:ext cx="40565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[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400</a:t>
            </a:r>
          </a:p>
          <a:p>
            <a:endParaRPr lang="en-IN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&lt; 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array1.size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) </a:t>
            </a:r>
          </a:p>
          <a:p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array1[input]</a:t>
            </a:r>
          </a:p>
          <a:p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y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array2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 </a:t>
            </a:r>
            <a:r>
              <a:rPr lang="en-I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secret * 512 </a:t>
            </a:r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r>
              <a:rPr lang="en-IN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en-I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67E195-4711-F08A-0C30-7142084DCE2F}"/>
              </a:ext>
            </a:extLst>
          </p:cNvPr>
          <p:cNvCxnSpPr>
            <a:cxnSpLocks/>
          </p:cNvCxnSpPr>
          <p:nvPr/>
        </p:nvCxnSpPr>
        <p:spPr>
          <a:xfrm>
            <a:off x="8801513" y="3117610"/>
            <a:ext cx="0" cy="253175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98C5587-5813-32EB-CA5B-E21B88D8A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99" y="5643967"/>
            <a:ext cx="3980507" cy="9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245615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2C8D5-91BE-E3BB-B852-423F294FC4AC}"/>
              </a:ext>
            </a:extLst>
          </p:cNvPr>
          <p:cNvSpPr txBox="1"/>
          <p:nvPr/>
        </p:nvSpPr>
        <p:spPr>
          <a:xfrm>
            <a:off x="8963247" y="150253"/>
            <a:ext cx="32287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1600">
                <a:solidFill>
                  <a:schemeClr val="bg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16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FD93AC-1FC1-8283-DDB0-DBFBEC3AC1AB}"/>
              </a:ext>
            </a:extLst>
          </p:cNvPr>
          <p:cNvCxnSpPr>
            <a:cxnSpLocks/>
          </p:cNvCxnSpPr>
          <p:nvPr/>
        </p:nvCxnSpPr>
        <p:spPr>
          <a:xfrm>
            <a:off x="8920717" y="194403"/>
            <a:ext cx="0" cy="7723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923816-41FB-689F-7C74-6E591EAB7B49}"/>
              </a:ext>
            </a:extLst>
          </p:cNvPr>
          <p:cNvSpPr txBox="1"/>
          <p:nvPr/>
        </p:nvSpPr>
        <p:spPr>
          <a:xfrm>
            <a:off x="330862" y="2049424"/>
            <a:ext cx="114030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320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BB233C-6391-DB01-6AE8-E0CD110FFFC8}"/>
              </a:ext>
            </a:extLst>
          </p:cNvPr>
          <p:cNvSpPr/>
          <p:nvPr/>
        </p:nvSpPr>
        <p:spPr>
          <a:xfrm>
            <a:off x="2899367" y="574590"/>
            <a:ext cx="6266041" cy="595875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32B4F8-1A1F-8D51-05DE-084FB18A7C1A}"/>
              </a:ext>
            </a:extLst>
          </p:cNvPr>
          <p:cNvSpPr/>
          <p:nvPr/>
        </p:nvSpPr>
        <p:spPr>
          <a:xfrm>
            <a:off x="4642559" y="2967335"/>
            <a:ext cx="2906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Secret = s</a:t>
            </a:r>
          </a:p>
        </p:txBody>
      </p:sp>
    </p:spTree>
    <p:extLst>
      <p:ext uri="{BB962C8B-B14F-4D97-AF65-F5344CB8AC3E}">
        <p14:creationId xmlns:p14="http://schemas.microsoft.com/office/powerpoint/2010/main" val="58878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176170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0D6E-322C-9AE5-100B-6A57FF9A9659}"/>
              </a:ext>
            </a:extLst>
          </p:cNvPr>
          <p:cNvSpPr txBox="1"/>
          <p:nvPr/>
        </p:nvSpPr>
        <p:spPr>
          <a:xfrm>
            <a:off x="1149598" y="2367171"/>
            <a:ext cx="1046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44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44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</p:spTree>
    <p:extLst>
      <p:ext uri="{BB962C8B-B14F-4D97-AF65-F5344CB8AC3E}">
        <p14:creationId xmlns:p14="http://schemas.microsoft.com/office/powerpoint/2010/main" val="406512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Outline</a:t>
            </a:r>
            <a:endParaRPr lang="en-US"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00" cy="50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2000" b="1" dirty="0">
                <a:latin typeface="Helvetica"/>
                <a:cs typeface="Helvetica"/>
              </a:rPr>
              <a:t>Attack1: </a:t>
            </a:r>
            <a:r>
              <a:rPr lang="en-IN" sz="2000" b="1" dirty="0" err="1">
                <a:latin typeface="Helvetica"/>
                <a:cs typeface="Helvetica"/>
              </a:rPr>
              <a:t>Flush+Reload</a:t>
            </a:r>
            <a:endParaRPr lang="en-IN" sz="2000" b="1" dirty="0">
              <a:latin typeface="Helvetica"/>
              <a:cs typeface="Helvetica"/>
            </a:endParaRP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Recap 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Code walkthrough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Demo: Timing side channel to infer secret</a:t>
            </a:r>
          </a:p>
          <a:p>
            <a:pPr>
              <a:lnSpc>
                <a:spcPct val="114999"/>
              </a:lnSpc>
            </a:pPr>
            <a:r>
              <a:rPr lang="en-IN" sz="2000" b="1" dirty="0">
                <a:latin typeface="Helvetica"/>
                <a:cs typeface="Helvetica"/>
              </a:rPr>
              <a:t>Attack2: Spectre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Recap 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Code walkthrough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Demo: Reading unauthorized memory</a:t>
            </a:r>
          </a:p>
          <a:p>
            <a:pPr>
              <a:lnSpc>
                <a:spcPct val="114999"/>
              </a:lnSpc>
            </a:pPr>
            <a:r>
              <a:rPr lang="en-IN" sz="2000" b="1" dirty="0">
                <a:latin typeface="Helvetica"/>
                <a:cs typeface="Helvetica"/>
              </a:rPr>
              <a:t>Attack3: </a:t>
            </a:r>
            <a:r>
              <a:rPr lang="en-IN" sz="2000" b="1" dirty="0" err="1">
                <a:latin typeface="Helvetica"/>
                <a:cs typeface="Helvetica"/>
              </a:rPr>
              <a:t>Rowhammer</a:t>
            </a:r>
            <a:endParaRPr lang="en-IN" sz="2000" b="1" dirty="0">
              <a:latin typeface="Helvetica"/>
              <a:cs typeface="Helvetica"/>
            </a:endParaRP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Recap 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Code walkthrough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IN" sz="1800" dirty="0">
                <a:latin typeface="Helvetica"/>
                <a:cs typeface="Helvetica"/>
              </a:rPr>
              <a:t>Demo: Flipping bits from </a:t>
            </a:r>
            <a:r>
              <a:rPr lang="en-IN" sz="1800" dirty="0" err="1">
                <a:latin typeface="Helvetica"/>
                <a:cs typeface="Helvetica"/>
              </a:rPr>
              <a:t>userspace</a:t>
            </a:r>
            <a:endParaRPr lang="en-IN" sz="1800" dirty="0">
              <a:latin typeface="Helvetica"/>
              <a:cs typeface="Helvetica"/>
            </a:endParaRPr>
          </a:p>
          <a:p>
            <a:pPr marL="495300" lvl="1" indent="0">
              <a:lnSpc>
                <a:spcPct val="114999"/>
              </a:lnSpc>
              <a:buNone/>
            </a:pPr>
            <a:endParaRPr lang="en-IN" sz="2000" dirty="0">
              <a:latin typeface="Helvetica"/>
              <a:cs typeface="Helvetica"/>
            </a:endParaRPr>
          </a:p>
          <a:p>
            <a:pPr lvl="1">
              <a:lnSpc>
                <a:spcPct val="114999"/>
              </a:lnSpc>
            </a:pPr>
            <a:endParaRPr lang="en-IN" sz="2000" dirty="0">
              <a:latin typeface="Helvetica"/>
              <a:cs typeface="Helvetica"/>
            </a:endParaRPr>
          </a:p>
          <a:p>
            <a:pPr lvl="1">
              <a:lnSpc>
                <a:spcPct val="114999"/>
              </a:lnSpc>
            </a:pPr>
            <a:endParaRPr lang="en-IN" sz="2000" dirty="0">
              <a:latin typeface="Helvetica"/>
              <a:cs typeface="Helvetica"/>
            </a:endParaRPr>
          </a:p>
          <a:p>
            <a:pPr marL="495300" lvl="1" indent="0">
              <a:lnSpc>
                <a:spcPct val="114999"/>
              </a:lnSpc>
              <a:buNone/>
            </a:pPr>
            <a:endParaRPr lang="en-IN" sz="2000" dirty="0">
              <a:latin typeface="Helvetica"/>
              <a:cs typeface="Helvetica"/>
            </a:endParaRPr>
          </a:p>
          <a:p>
            <a:pPr marL="495300" lvl="1" indent="0">
              <a:lnSpc>
                <a:spcPct val="114999"/>
              </a:lnSpc>
              <a:buNone/>
            </a:pPr>
            <a:endParaRPr lang="en-IN" sz="2000" dirty="0">
              <a:latin typeface="Helvetica"/>
              <a:cs typeface="Helvetica"/>
            </a:endParaRPr>
          </a:p>
          <a:p>
            <a:pPr marL="495300" lvl="1" indent="0">
              <a:lnSpc>
                <a:spcPct val="114999"/>
              </a:lnSpc>
              <a:buNone/>
            </a:pPr>
            <a:endParaRPr lang="en-IN" sz="2000" dirty="0">
              <a:latin typeface="Helvetica"/>
              <a:cs typeface="Helvetica"/>
            </a:endParaRPr>
          </a:p>
          <a:p>
            <a:pPr marL="495300" lvl="1" indent="0">
              <a:lnSpc>
                <a:spcPct val="114999"/>
              </a:lnSpc>
              <a:buNone/>
            </a:pPr>
            <a:endParaRPr lang="en-IN" sz="2800" dirty="0">
              <a:latin typeface="Helvetica"/>
              <a:cs typeface="Helvetica"/>
            </a:endParaRPr>
          </a:p>
          <a:p>
            <a:pPr marL="495300" lvl="1" indent="0">
              <a:lnSpc>
                <a:spcPct val="114999"/>
              </a:lnSpc>
              <a:buNone/>
            </a:pPr>
            <a:endParaRPr lang="en-IN" sz="2800" dirty="0">
              <a:latin typeface="Helvetica"/>
              <a:cs typeface="Helvetica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Performance limited by memory bottleneck">
            <a:extLst>
              <a:ext uri="{FF2B5EF4-FFF2-40B4-BE49-F238E27FC236}">
                <a16:creationId xmlns:a16="http://schemas.microsoft.com/office/drawing/2014/main" id="{8D2F924D-8236-FE91-02D1-4F1FC6054878}"/>
              </a:ext>
            </a:extLst>
          </p:cNvPr>
          <p:cNvSpPr txBox="1"/>
          <p:nvPr/>
        </p:nvSpPr>
        <p:spPr>
          <a:xfrm>
            <a:off x="497117" y="965210"/>
            <a:ext cx="51361" cy="33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endParaRPr sz="2000" dirty="0"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727AD-E751-E628-0115-08C7A55FA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713" y="299398"/>
            <a:ext cx="963170" cy="963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86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1761701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0D6E-322C-9AE5-100B-6A57FF9A9659}"/>
              </a:ext>
            </a:extLst>
          </p:cNvPr>
          <p:cNvSpPr txBox="1"/>
          <p:nvPr/>
        </p:nvSpPr>
        <p:spPr>
          <a:xfrm>
            <a:off x="1149598" y="2367171"/>
            <a:ext cx="1046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440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44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</p:spTree>
    <p:extLst>
      <p:ext uri="{BB962C8B-B14F-4D97-AF65-F5344CB8AC3E}">
        <p14:creationId xmlns:p14="http://schemas.microsoft.com/office/powerpoint/2010/main" val="37631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E186C2-21E5-268F-E453-B717B0E46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/>
          <p:cNvSpPr txBox="1"/>
          <p:nvPr/>
        </p:nvSpPr>
        <p:spPr>
          <a:xfrm>
            <a:off x="330862" y="324660"/>
            <a:ext cx="3598742" cy="574516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lang="en-IN" sz="425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Spectre attack </a:t>
            </a:r>
            <a:endParaRPr sz="425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7" name="Performance limited by memory bottleneck"/>
          <p:cNvSpPr txBox="1"/>
          <p:nvPr/>
        </p:nvSpPr>
        <p:spPr>
          <a:xfrm>
            <a:off x="330862" y="966776"/>
            <a:ext cx="2515112" cy="383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 in Nutshell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0D6E-322C-9AE5-100B-6A57FF9A9659}"/>
              </a:ext>
            </a:extLst>
          </p:cNvPr>
          <p:cNvSpPr txBox="1"/>
          <p:nvPr/>
        </p:nvSpPr>
        <p:spPr>
          <a:xfrm>
            <a:off x="1149598" y="2367171"/>
            <a:ext cx="1046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Misleading Input </a:t>
            </a:r>
          </a:p>
          <a:p>
            <a:r>
              <a:rPr lang="en-IN" sz="440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CPU reads secret character</a:t>
            </a:r>
          </a:p>
          <a:p>
            <a:r>
              <a:rPr lang="en-IN" sz="440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Guess secret from CPU cache</a:t>
            </a:r>
          </a:p>
        </p:txBody>
      </p:sp>
    </p:spTree>
    <p:extLst>
      <p:ext uri="{BB962C8B-B14F-4D97-AF65-F5344CB8AC3E}">
        <p14:creationId xmlns:p14="http://schemas.microsoft.com/office/powerpoint/2010/main" val="25711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DD38-1A16-AC30-D6AF-AD7447D7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327296-AAFC-DFB3-B69C-82341A8CB2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>
            <a:extLst>
              <a:ext uri="{FF2B5EF4-FFF2-40B4-BE49-F238E27FC236}">
                <a16:creationId xmlns:a16="http://schemas.microsoft.com/office/drawing/2014/main" id="{4F603BEA-42EE-A98E-661D-B904CA41AB1D}"/>
              </a:ext>
            </a:extLst>
          </p:cNvPr>
          <p:cNvSpPr txBox="1"/>
          <p:nvPr/>
        </p:nvSpPr>
        <p:spPr>
          <a:xfrm>
            <a:off x="2936481" y="2295356"/>
            <a:ext cx="6319038" cy="2267287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6000" spc="-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walkthrough </a:t>
            </a:r>
          </a:p>
          <a:p>
            <a:pPr algn="ctr"/>
            <a:r>
              <a:rPr lang="en-IN" sz="6000" spc="-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</a:p>
          <a:p>
            <a:pPr algn="ctr"/>
            <a:r>
              <a:rPr lang="en-IN" sz="6000" spc="-3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015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79D4-C29E-F32E-0A1D-2A1A21D3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AD8523-3CE6-6288-1474-0BB244F650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>
            <a:extLst>
              <a:ext uri="{FF2B5EF4-FFF2-40B4-BE49-F238E27FC236}">
                <a16:creationId xmlns:a16="http://schemas.microsoft.com/office/drawing/2014/main" id="{AAD52B73-EBA1-F977-5DE1-B3D5E2CE3FBA}"/>
              </a:ext>
            </a:extLst>
          </p:cNvPr>
          <p:cNvSpPr txBox="1"/>
          <p:nvPr/>
        </p:nvSpPr>
        <p:spPr>
          <a:xfrm>
            <a:off x="4090964" y="2451297"/>
            <a:ext cx="4010073" cy="1380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44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Attack3</a:t>
            </a:r>
            <a:r>
              <a:rPr lang="en-IN" sz="54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IN" sz="5400" dirty="0" err="1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Rowhammer</a:t>
            </a:r>
            <a:endParaRPr sz="5400" dirty="0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Helvetica"/>
                <a:cs typeface="Helvetica"/>
              </a:rPr>
              <a:t>Recap</a:t>
            </a:r>
            <a:endParaRPr lang="en-US"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15601" y="1536634"/>
            <a:ext cx="11360700" cy="50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3200" dirty="0" err="1">
                <a:latin typeface="Helvetica"/>
                <a:cs typeface="Helvetica"/>
              </a:rPr>
              <a:t>Rowhammer</a:t>
            </a:r>
            <a:r>
              <a:rPr lang="en-IN" sz="3200" dirty="0">
                <a:latin typeface="Helvetica"/>
                <a:cs typeface="Helvetica"/>
              </a:rPr>
              <a:t> </a:t>
            </a:r>
            <a:r>
              <a:rPr lang="en-IN" sz="3200" dirty="0">
                <a:latin typeface="Helvetica"/>
                <a:cs typeface="Helvetica"/>
                <a:sym typeface="Wingdings" panose="05000000000000000000" pitchFamily="2" charset="2"/>
              </a:rPr>
              <a:t></a:t>
            </a:r>
            <a:r>
              <a:rPr lang="en-IN" sz="3200" dirty="0">
                <a:latin typeface="Helvetica"/>
                <a:cs typeface="Helvetica"/>
              </a:rPr>
              <a:t> exploits hardware vulnerability</a:t>
            </a:r>
            <a:endParaRPr lang="en-US" dirty="0"/>
          </a:p>
          <a:p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2AE69-2646-463E-C57E-F8D83D4B88D3}"/>
              </a:ext>
            </a:extLst>
          </p:cNvPr>
          <p:cNvSpPr/>
          <p:nvPr/>
        </p:nvSpPr>
        <p:spPr>
          <a:xfrm>
            <a:off x="824768" y="3361927"/>
            <a:ext cx="10542366" cy="167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3600" b="1" dirty="0">
                <a:solidFill>
                  <a:srgbClr val="C00000"/>
                </a:solidFill>
                <a:latin typeface="Helvetica" panose="020B0604020202020204"/>
                <a:cs typeface="Helvetica" panose="020B0604020202020204"/>
              </a:rPr>
              <a:t>Goal:</a:t>
            </a:r>
            <a:br>
              <a:rPr lang="en-IN" sz="3600" b="1" dirty="0">
                <a:latin typeface="OCR A Extended" panose="02010509020102010303" pitchFamily="50" charset="0"/>
              </a:rPr>
            </a:br>
            <a:r>
              <a:rPr lang="en-IN" sz="3600" b="1" dirty="0">
                <a:solidFill>
                  <a:schemeClr val="tx1"/>
                </a:solidFill>
                <a:latin typeface="OCR A Extended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Helvetica" panose="020B0604020202020204"/>
                <a:ea typeface="+mn-lt"/>
                <a:cs typeface="Helvetica" panose="020B0604020202020204"/>
              </a:rPr>
              <a:t>Flipping bits</a:t>
            </a:r>
            <a:r>
              <a:rPr lang="en-IN" sz="3600" dirty="0">
                <a:solidFill>
                  <a:schemeClr val="tx1"/>
                </a:solidFill>
                <a:latin typeface="Helvetica" panose="020B0604020202020204"/>
                <a:ea typeface="+mn-lt"/>
                <a:cs typeface="Helvetica" panose="020B0604020202020204"/>
              </a:rPr>
              <a:t> in memory without accessing them </a:t>
            </a:r>
            <a:endParaRPr lang="en-US" dirty="0">
              <a:solidFill>
                <a:schemeClr val="tx1"/>
              </a:solidFill>
              <a:latin typeface="Helvetica" panose="020B0604020202020204"/>
              <a:cs typeface="Helvetica" panose="020B060402020202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0A9815-D543-705E-DAAF-4678455D33DC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3C51E-9F8E-9A3D-6E8E-CF7A8EA9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61FC8A-37D5-619A-A6DC-A11B86D9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30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7CB53C3A-DDF7-7ED5-57EB-2F02C7A8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4317F55-7460-DB12-8979-D4BDD7208F8D}"/>
              </a:ext>
            </a:extLst>
          </p:cNvPr>
          <p:cNvGraphicFramePr>
            <a:graphicFrameLocks noGrp="1"/>
          </p:cNvGraphicFramePr>
          <p:nvPr/>
        </p:nvGraphicFramePr>
        <p:xfrm>
          <a:off x="7027730" y="3073431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58087C-2D1B-7D32-A080-C1B502D261BA}"/>
              </a:ext>
            </a:extLst>
          </p:cNvPr>
          <p:cNvSpPr/>
          <p:nvPr/>
        </p:nvSpPr>
        <p:spPr>
          <a:xfrm>
            <a:off x="6591747" y="3474996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DDE9FE4-0147-7F35-B519-29942EDA175A}"/>
              </a:ext>
            </a:extLst>
          </p:cNvPr>
          <p:cNvSpPr/>
          <p:nvPr/>
        </p:nvSpPr>
        <p:spPr>
          <a:xfrm>
            <a:off x="6575445" y="4345250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18CA2E-E25D-D61E-919D-E1DCE506EE62}"/>
              </a:ext>
            </a:extLst>
          </p:cNvPr>
          <p:cNvSpPr txBox="1"/>
          <p:nvPr/>
        </p:nvSpPr>
        <p:spPr>
          <a:xfrm>
            <a:off x="6231600" y="4121804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BCB5A890-8899-3743-FED5-AC575DCF46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25</a:t>
            </a:fld>
            <a:endParaRPr kern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C6DDB-1CDC-EE04-7509-4D53213BE657}"/>
              </a:ext>
            </a:extLst>
          </p:cNvPr>
          <p:cNvSpPr txBox="1"/>
          <p:nvPr/>
        </p:nvSpPr>
        <p:spPr>
          <a:xfrm>
            <a:off x="6218121" y="3306152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E14A4-92DA-7D49-51B9-E1F77D59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73431"/>
            <a:ext cx="2433403" cy="1783080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3CD47F05-F4C2-8599-E1ED-E1BF1A0E2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E7988B96-260F-D8BF-7562-BFE4CB3C4A88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A8ECC4-8AAD-FE61-FC02-C16CDECFC9F2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AE8FEB-8731-F9C3-AFCC-607C29948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2B0FE6-4276-A4F3-9976-39863244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CE60C8-B1A9-76A8-6AE8-FE50646013A5}"/>
              </a:ext>
            </a:extLst>
          </p:cNvPr>
          <p:cNvSpPr txBox="1"/>
          <p:nvPr/>
        </p:nvSpPr>
        <p:spPr>
          <a:xfrm>
            <a:off x="7825071" y="2418319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3689383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49DCB9DD-391C-505A-92E0-DD3E2612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C97A83-2D7D-BCF1-E0AC-1C417862A5CA}"/>
              </a:ext>
            </a:extLst>
          </p:cNvPr>
          <p:cNvGraphicFramePr>
            <a:graphicFrameLocks noGrp="1"/>
          </p:cNvGraphicFramePr>
          <p:nvPr/>
        </p:nvGraphicFramePr>
        <p:xfrm>
          <a:off x="7027730" y="3020268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E517B5-B469-E9A8-1944-A24A77EE4BDF}"/>
              </a:ext>
            </a:extLst>
          </p:cNvPr>
          <p:cNvSpPr/>
          <p:nvPr/>
        </p:nvSpPr>
        <p:spPr>
          <a:xfrm>
            <a:off x="6591747" y="3421834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6A1F7C6-9217-6E26-A16C-FE10F51D40FE}"/>
              </a:ext>
            </a:extLst>
          </p:cNvPr>
          <p:cNvSpPr/>
          <p:nvPr/>
        </p:nvSpPr>
        <p:spPr>
          <a:xfrm>
            <a:off x="6575445" y="429208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75DBC-0D8D-E97F-CB3A-6EF80C54E5ED}"/>
              </a:ext>
            </a:extLst>
          </p:cNvPr>
          <p:cNvSpPr txBox="1"/>
          <p:nvPr/>
        </p:nvSpPr>
        <p:spPr>
          <a:xfrm>
            <a:off x="6231600" y="4068642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755996B3-CD6A-AE74-9EC0-DA9732C204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26</a:t>
            </a:fld>
            <a:endParaRPr kern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13BB6-5B61-2C5F-E961-E2B6736E409E}"/>
              </a:ext>
            </a:extLst>
          </p:cNvPr>
          <p:cNvSpPr txBox="1"/>
          <p:nvPr/>
        </p:nvSpPr>
        <p:spPr>
          <a:xfrm>
            <a:off x="6218121" y="3252990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C3866-FF1D-5028-F317-14F08EC9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20268"/>
            <a:ext cx="2433403" cy="1783080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00E0CF69-9C83-24DD-2629-537DC44A8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BE2D3A78-5B89-51C7-F451-9C66E3346709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76AB4C-2B34-F9FF-E65C-3FD2B19873BA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0A6E9-AE8E-BF5C-1B8E-4E00597F3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A239D2-AA93-DFA7-07E8-8ECCFD0EB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91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A7F7EBA4-0074-2D6E-DA6B-840656A0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E80BDC-EAB6-7A2A-4751-77FB5E3F4FCD}"/>
              </a:ext>
            </a:extLst>
          </p:cNvPr>
          <p:cNvGraphicFramePr>
            <a:graphicFrameLocks noGrp="1"/>
          </p:cNvGraphicFramePr>
          <p:nvPr/>
        </p:nvGraphicFramePr>
        <p:xfrm>
          <a:off x="7027730" y="3020268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D267FA86-363F-0D75-FB8D-621C5B211AE3}"/>
              </a:ext>
            </a:extLst>
          </p:cNvPr>
          <p:cNvSpPr/>
          <p:nvPr/>
        </p:nvSpPr>
        <p:spPr>
          <a:xfrm>
            <a:off x="6591747" y="3421834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DEC4E2E-7F7F-217C-A8D1-C4E59022FB5B}"/>
              </a:ext>
            </a:extLst>
          </p:cNvPr>
          <p:cNvSpPr/>
          <p:nvPr/>
        </p:nvSpPr>
        <p:spPr>
          <a:xfrm>
            <a:off x="6575445" y="429208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8CA5F-4895-7EA7-29AB-17DE2BDBED76}"/>
              </a:ext>
            </a:extLst>
          </p:cNvPr>
          <p:cNvSpPr txBox="1"/>
          <p:nvPr/>
        </p:nvSpPr>
        <p:spPr>
          <a:xfrm>
            <a:off x="6231600" y="4068642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1C2EA0D5-135E-F381-FFE1-209E9179C4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27</a:t>
            </a:fld>
            <a:endParaRPr kern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A3E34-01A1-23BF-B13E-F518FB0B749B}"/>
              </a:ext>
            </a:extLst>
          </p:cNvPr>
          <p:cNvSpPr txBox="1"/>
          <p:nvPr/>
        </p:nvSpPr>
        <p:spPr>
          <a:xfrm>
            <a:off x="6218121" y="3252990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E11BC-3E8B-DBD4-B0EA-E9A99A21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20268"/>
            <a:ext cx="2433403" cy="1783080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5FF0EA67-98F0-1BDD-4B24-6A69549CF1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61E8B596-603A-6CBC-CC9E-D4333665CF7A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977535-4EAF-488A-097B-3E60D0857C7F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F4176F-4866-55A9-6649-DC8B5D2A3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48B286-6470-A2C6-1F70-EC00A4C5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671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77981169-BDF4-37C1-C6B4-2FDAD92F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B8A177-E8BA-E825-A8B8-6EF077B9F13B}"/>
              </a:ext>
            </a:extLst>
          </p:cNvPr>
          <p:cNvGraphicFramePr>
            <a:graphicFrameLocks noGrp="1"/>
          </p:cNvGraphicFramePr>
          <p:nvPr/>
        </p:nvGraphicFramePr>
        <p:xfrm>
          <a:off x="7027730" y="3020268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5A2EE5-7225-C986-DF3A-8E63AC397C6F}"/>
              </a:ext>
            </a:extLst>
          </p:cNvPr>
          <p:cNvSpPr/>
          <p:nvPr/>
        </p:nvSpPr>
        <p:spPr>
          <a:xfrm>
            <a:off x="6591747" y="3421834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CC611C-859F-0587-14D6-872369B925C7}"/>
              </a:ext>
            </a:extLst>
          </p:cNvPr>
          <p:cNvSpPr/>
          <p:nvPr/>
        </p:nvSpPr>
        <p:spPr>
          <a:xfrm>
            <a:off x="6575445" y="429208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29FA3-F663-6EB6-D7DD-67D063AB9DD5}"/>
              </a:ext>
            </a:extLst>
          </p:cNvPr>
          <p:cNvSpPr txBox="1"/>
          <p:nvPr/>
        </p:nvSpPr>
        <p:spPr>
          <a:xfrm>
            <a:off x="6231600" y="4068642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B74C2D12-F060-C0C3-6B09-6F51DFCD58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28</a:t>
            </a:fld>
            <a:endParaRPr kern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739F60-088F-5F2F-F7C7-66987B5CE9BC}"/>
              </a:ext>
            </a:extLst>
          </p:cNvPr>
          <p:cNvSpPr txBox="1"/>
          <p:nvPr/>
        </p:nvSpPr>
        <p:spPr>
          <a:xfrm>
            <a:off x="6218121" y="3252990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0C70A-62A6-01F0-1CA0-2522853C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20268"/>
            <a:ext cx="2433403" cy="1783080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736D4862-DA79-CE4F-F032-ED0D13118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02A96262-E632-881B-25CB-6373E3E43341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1794A-9EFC-FCBF-17CE-2582D4D8B456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637459-773D-8DFE-7C41-19782191B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7CC758-19D3-E59A-872B-8BE66400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6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894E5E1A-8C7E-159C-AE30-4656D5F0C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12D0CD-2502-882C-F681-7EAFB39B0B31}"/>
              </a:ext>
            </a:extLst>
          </p:cNvPr>
          <p:cNvGraphicFramePr>
            <a:graphicFrameLocks noGrp="1"/>
          </p:cNvGraphicFramePr>
          <p:nvPr/>
        </p:nvGraphicFramePr>
        <p:xfrm>
          <a:off x="7027730" y="3020268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6357F0C0-6A31-B569-F028-81C641A7FCA9}"/>
              </a:ext>
            </a:extLst>
          </p:cNvPr>
          <p:cNvSpPr/>
          <p:nvPr/>
        </p:nvSpPr>
        <p:spPr>
          <a:xfrm>
            <a:off x="6591747" y="3421834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BC7710-1C0B-D87A-1171-29B490C7B08A}"/>
              </a:ext>
            </a:extLst>
          </p:cNvPr>
          <p:cNvSpPr/>
          <p:nvPr/>
        </p:nvSpPr>
        <p:spPr>
          <a:xfrm>
            <a:off x="6575445" y="429208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7E160-032F-AC88-CF0B-22839C4D5412}"/>
              </a:ext>
            </a:extLst>
          </p:cNvPr>
          <p:cNvSpPr txBox="1"/>
          <p:nvPr/>
        </p:nvSpPr>
        <p:spPr>
          <a:xfrm>
            <a:off x="6231600" y="4068642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585D380E-03C0-971A-F74E-11C16BE8CF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29</a:t>
            </a:fld>
            <a:endParaRPr kern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65C7E-362C-561A-23ED-A7C1535096E8}"/>
              </a:ext>
            </a:extLst>
          </p:cNvPr>
          <p:cNvSpPr txBox="1"/>
          <p:nvPr/>
        </p:nvSpPr>
        <p:spPr>
          <a:xfrm>
            <a:off x="6218121" y="3252990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02BB2-DF1B-B294-7164-DBD67CB1F9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20268"/>
            <a:ext cx="2433403" cy="1783080"/>
          </a:xfrm>
          <a:prstGeom prst="rect">
            <a:avLst/>
          </a:prstGeom>
        </p:spPr>
      </p:pic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6BFB37EB-235B-3F9F-58C1-2B3607B11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7" name="Performance limited by memory bottleneck">
            <a:extLst>
              <a:ext uri="{FF2B5EF4-FFF2-40B4-BE49-F238E27FC236}">
                <a16:creationId xmlns:a16="http://schemas.microsoft.com/office/drawing/2014/main" id="{AD49E1FC-4C9E-8CA9-66D6-2C918E87EE62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BA5FBC-5DCF-8CE9-5FC3-FE1114DA4E4C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AEE22B-A460-8E73-C960-BD217DAA0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22C4DB-BAA0-CDB7-64D6-8C3E14D51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636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AF86-DA28-2A50-8E46-D3A5BB01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D54919-8F21-80BB-36B1-EA95EB3637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Von Neumann Bottleneck">
            <a:extLst>
              <a:ext uri="{FF2B5EF4-FFF2-40B4-BE49-F238E27FC236}">
                <a16:creationId xmlns:a16="http://schemas.microsoft.com/office/drawing/2014/main" id="{5EEFD08E-70D6-688F-4AE5-75BE0B26C397}"/>
              </a:ext>
            </a:extLst>
          </p:cNvPr>
          <p:cNvSpPr txBox="1"/>
          <p:nvPr/>
        </p:nvSpPr>
        <p:spPr>
          <a:xfrm>
            <a:off x="3921687" y="2451297"/>
            <a:ext cx="4348626" cy="13808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pPr algn="ctr"/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Attack1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Flush+Reload</a:t>
            </a:r>
            <a:endParaRPr sz="54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AA6AEA55-6125-5EDE-07F2-2DE33EED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5D3E3F75-FFCF-93AC-F1CC-7AB04A271E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30</a:t>
            </a:fld>
            <a:endParaRPr kern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3BD0E-CBA6-CEB3-E964-69E825FC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20268"/>
            <a:ext cx="2433403" cy="17830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04432-DD44-625B-00E2-48CBF4DBD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24410"/>
              </p:ext>
            </p:extLst>
          </p:nvPr>
        </p:nvGraphicFramePr>
        <p:xfrm>
          <a:off x="7035781" y="3026621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pic>
        <p:nvPicPr>
          <p:cNvPr id="10" name="Picture 9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4324214E-F2BF-F66C-FB4D-87B75E780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19" y="3221260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00EA66F1-AF00-74C5-C4F4-06115D18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86" y="3202378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48CB8D0B-EEF9-BFEE-95C9-A09559CE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62" y="3219096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E87C8A67-196A-D156-0E0B-99E52F3B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94" y="3185902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EB5DD682-57B5-E832-0923-AEDFB3FF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325" y="3576879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866C556F-D1E2-4048-F61A-1118B98B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51" y="3564588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295C0853-7482-AFE7-1F7F-C7A42990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46" y="3564588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50B4B867-D198-63A9-1698-DEB2BFF9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99" y="3564588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27F76BF6-1C82-9C08-FED7-B6CF2B58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4" y="4126347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B4259507-368A-B4CF-20B6-520CBC90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30" y="4114745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A3FB175F-A49B-DF40-9C1F-C261C27D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51" y="4388271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61D6FE43-69E1-0497-8F20-280822D25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93" y="4377147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2FBAAAD2-97F7-FB49-C7A9-D2085EE2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59" y="4677680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2D8FD9D8-1850-B0D8-18BC-F007E5DA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338" y="4645240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Red Spiral Lollipop Clip Art at Clker.com - vector clip art online, royalty  free &amp;amp; public domain">
            <a:extLst>
              <a:ext uri="{FF2B5EF4-FFF2-40B4-BE49-F238E27FC236}">
                <a16:creationId xmlns:a16="http://schemas.microsoft.com/office/drawing/2014/main" id="{85A2755F-FACA-2EC4-3F38-7087E443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19" y="4668544"/>
            <a:ext cx="173331" cy="1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;p9">
            <a:extLst>
              <a:ext uri="{FF2B5EF4-FFF2-40B4-BE49-F238E27FC236}">
                <a16:creationId xmlns:a16="http://schemas.microsoft.com/office/drawing/2014/main" id="{F4FEBF22-50BF-DEA4-BD99-293039F8D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18" name="Performance limited by memory bottleneck">
            <a:extLst>
              <a:ext uri="{FF2B5EF4-FFF2-40B4-BE49-F238E27FC236}">
                <a16:creationId xmlns:a16="http://schemas.microsoft.com/office/drawing/2014/main" id="{92C816D3-68AE-53A2-43F0-2F1F86F6CA11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4585E3-BCFD-8CDD-3FF9-8EAB43DF5068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164F97-740D-59B4-1024-22011B721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010A2C-6540-4347-A18D-2C574C8C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graphicFrame>
        <p:nvGraphicFramePr>
          <p:cNvPr id="19" name="Table 18" hidden="1">
            <a:extLst>
              <a:ext uri="{FF2B5EF4-FFF2-40B4-BE49-F238E27FC236}">
                <a16:creationId xmlns:a16="http://schemas.microsoft.com/office/drawing/2014/main" id="{5877F455-AF63-ED76-CA3D-BCE1D52F8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3401"/>
              </p:ext>
            </p:extLst>
          </p:nvPr>
        </p:nvGraphicFramePr>
        <p:xfrm>
          <a:off x="7027730" y="3020268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 dirty="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CCEFEE39-D9E5-F23C-FA0C-594B4B7BE540}"/>
              </a:ext>
            </a:extLst>
          </p:cNvPr>
          <p:cNvSpPr/>
          <p:nvPr/>
        </p:nvSpPr>
        <p:spPr>
          <a:xfrm>
            <a:off x="6591747" y="3421834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30C501A-A169-80F5-CA35-61547793A0DE}"/>
              </a:ext>
            </a:extLst>
          </p:cNvPr>
          <p:cNvSpPr/>
          <p:nvPr/>
        </p:nvSpPr>
        <p:spPr>
          <a:xfrm>
            <a:off x="6575445" y="429208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441451-2B84-B735-B271-9168824D1C54}"/>
              </a:ext>
            </a:extLst>
          </p:cNvPr>
          <p:cNvSpPr txBox="1"/>
          <p:nvPr/>
        </p:nvSpPr>
        <p:spPr>
          <a:xfrm>
            <a:off x="6231600" y="4068642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CDB3D-4105-D1E6-4BEC-2ED41BB47FD9}"/>
              </a:ext>
            </a:extLst>
          </p:cNvPr>
          <p:cNvSpPr txBox="1"/>
          <p:nvPr/>
        </p:nvSpPr>
        <p:spPr>
          <a:xfrm>
            <a:off x="6218121" y="3252990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3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>
          <a:extLst>
            <a:ext uri="{FF2B5EF4-FFF2-40B4-BE49-F238E27FC236}">
              <a16:creationId xmlns:a16="http://schemas.microsoft.com/office/drawing/2014/main" id="{C1C97017-0962-D431-4E26-E1CAC4DA4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39;p7">
            <a:extLst>
              <a:ext uri="{FF2B5EF4-FFF2-40B4-BE49-F238E27FC236}">
                <a16:creationId xmlns:a16="http://schemas.microsoft.com/office/drawing/2014/main" id="{911ED988-69DE-1591-193F-2901EE0E13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9711" tIns="109711" rIns="109711" bIns="109711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/>
            <a:fld id="{00000000-1234-1234-1234-123412341234}" type="slidenum">
              <a:rPr lang="en" kern="1200"/>
              <a:pPr defTabSz="914377"/>
              <a:t>31</a:t>
            </a:fld>
            <a:endParaRPr kern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8F6AE-7FBD-1DC8-497F-D0181A88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8" t="21886" r="17518" b="20632"/>
          <a:stretch/>
        </p:blipFill>
        <p:spPr>
          <a:xfrm>
            <a:off x="2890929" y="3020268"/>
            <a:ext cx="2433403" cy="17830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40157D-38EB-3028-521D-0D71F3553DFF}"/>
              </a:ext>
            </a:extLst>
          </p:cNvPr>
          <p:cNvGraphicFramePr>
            <a:graphicFrameLocks noGrp="1"/>
          </p:cNvGraphicFramePr>
          <p:nvPr/>
        </p:nvGraphicFramePr>
        <p:xfrm>
          <a:off x="7035781" y="3026621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13" name="Google Shape;53;p9">
            <a:extLst>
              <a:ext uri="{FF2B5EF4-FFF2-40B4-BE49-F238E27FC236}">
                <a16:creationId xmlns:a16="http://schemas.microsoft.com/office/drawing/2014/main" id="{FD7B049B-BCF8-A8EB-313F-C512D68F2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Helvetica"/>
                <a:cs typeface="Helvetica"/>
              </a:rPr>
              <a:t>Rowhammer</a:t>
            </a:r>
            <a:endParaRPr lang="en-US" err="1"/>
          </a:p>
        </p:txBody>
      </p:sp>
      <p:sp>
        <p:nvSpPr>
          <p:cNvPr id="18" name="Performance limited by memory bottleneck">
            <a:extLst>
              <a:ext uri="{FF2B5EF4-FFF2-40B4-BE49-F238E27FC236}">
                <a16:creationId xmlns:a16="http://schemas.microsoft.com/office/drawing/2014/main" id="{A24E8552-4D0F-DF31-F26C-D315696ACF41}"/>
              </a:ext>
            </a:extLst>
          </p:cNvPr>
          <p:cNvSpPr txBox="1"/>
          <p:nvPr/>
        </p:nvSpPr>
        <p:spPr>
          <a:xfrm>
            <a:off x="497117" y="966107"/>
            <a:ext cx="200054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/>
                <a:cs typeface="Helvetica"/>
              </a:rPr>
              <a:t>Attack in action !!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B4529-F511-70B2-6A1B-3411435C6C82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AB5020-F8EA-A034-30EF-CEA4BF33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ABFFB5-D76E-DF0A-4C3D-63852EFD0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  <p:graphicFrame>
        <p:nvGraphicFramePr>
          <p:cNvPr id="19" name="Table 18" hidden="1">
            <a:extLst>
              <a:ext uri="{FF2B5EF4-FFF2-40B4-BE49-F238E27FC236}">
                <a16:creationId xmlns:a16="http://schemas.microsoft.com/office/drawing/2014/main" id="{0309350D-66AF-744D-B7A6-63F4B5BA7FC6}"/>
              </a:ext>
            </a:extLst>
          </p:cNvPr>
          <p:cNvGraphicFramePr>
            <a:graphicFrameLocks noGrp="1"/>
          </p:cNvGraphicFramePr>
          <p:nvPr/>
        </p:nvGraphicFramePr>
        <p:xfrm>
          <a:off x="7027730" y="3020268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 dirty="0"/>
                        <a:t>1 0 0 1 0 1 0 1 1 1 0 0 0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0 1 0 1 0 0 0 0 1 0 0 1 0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0 1 1 1 0 0 1 0 1 0 1 1 0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0 1 1 1 0 1 0 1 1 0 1 1 0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70842DFE-FE5F-473A-B4DE-11345C5BBE3A}"/>
              </a:ext>
            </a:extLst>
          </p:cNvPr>
          <p:cNvSpPr/>
          <p:nvPr/>
        </p:nvSpPr>
        <p:spPr>
          <a:xfrm>
            <a:off x="6591747" y="3421834"/>
            <a:ext cx="383459" cy="21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DCEA9E7-33BC-26AB-0B0E-EE1900307258}"/>
              </a:ext>
            </a:extLst>
          </p:cNvPr>
          <p:cNvSpPr/>
          <p:nvPr/>
        </p:nvSpPr>
        <p:spPr>
          <a:xfrm>
            <a:off x="6575445" y="4292087"/>
            <a:ext cx="383459" cy="200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377">
              <a:buClrTx/>
            </a:pPr>
            <a:endParaRPr lang="en-IN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77362E-ADFC-EF1F-B29A-735480201687}"/>
              </a:ext>
            </a:extLst>
          </p:cNvPr>
          <p:cNvSpPr txBox="1"/>
          <p:nvPr/>
        </p:nvSpPr>
        <p:spPr>
          <a:xfrm>
            <a:off x="6231600" y="4068642"/>
            <a:ext cx="22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Y</a:t>
            </a:r>
            <a:endParaRPr lang="en-IN" sz="1800" kern="1200">
              <a:solidFill>
                <a:srgbClr val="00B0F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6D8F52-9B58-2842-FAB4-7673BCB7664C}"/>
              </a:ext>
            </a:extLst>
          </p:cNvPr>
          <p:cNvSpPr txBox="1"/>
          <p:nvPr/>
        </p:nvSpPr>
        <p:spPr>
          <a:xfrm>
            <a:off x="6218121" y="3252990"/>
            <a:ext cx="22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77">
              <a:buClrTx/>
            </a:pPr>
            <a:r>
              <a:rPr lang="en-IN" sz="2800" kern="120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X</a:t>
            </a:r>
            <a:endParaRPr lang="en-IN" sz="1800" kern="120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CCB591-3CCC-CF62-37F4-D310E1CAE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6042"/>
              </p:ext>
            </p:extLst>
          </p:nvPr>
        </p:nvGraphicFramePr>
        <p:xfrm>
          <a:off x="7035781" y="3029369"/>
          <a:ext cx="2420231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0231">
                  <a:extLst>
                    <a:ext uri="{9D8B030D-6E8A-4147-A177-3AD203B41FA5}">
                      <a16:colId xmlns:a16="http://schemas.microsoft.com/office/drawing/2014/main" val="148660279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IN" sz="1300"/>
                        <a:t>1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0 1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1 1 1 0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0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7337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0 1 1 1 1 0 1 0 1 1 0 0 1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6614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1300"/>
                        <a:t> 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0 0 0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1 0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1300"/>
                        <a:t> 0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72926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1300"/>
                        <a:t> 1 1 0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1 0 1 </a:t>
                      </a:r>
                      <a:r>
                        <a:rPr lang="en-IN" sz="13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/>
                        <a:t> 1 1 0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1354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/>
                        <a:t>0 1 1 1 1 1 0 0 1 0 1 1 0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3288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/>
                        <a:t>0 1 1 </a:t>
                      </a:r>
                      <a:r>
                        <a:rPr lang="en-IN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1300" dirty="0"/>
                        <a:t> 0 1 </a:t>
                      </a:r>
                      <a:r>
                        <a:rPr lang="en-IN" sz="13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IN" sz="1300" dirty="0"/>
                        <a:t> 1 1 </a:t>
                      </a:r>
                      <a:r>
                        <a:rPr lang="en-IN" sz="13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1300" dirty="0"/>
                        <a:t> 1 1 0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7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17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D3BEC5CD-75A1-E28F-117F-F603EBA4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F3659A71-C1FB-F2C4-5B01-B57C3D629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Helvetica"/>
                <a:cs typeface="Helvetica"/>
              </a:rPr>
              <a:t>System Configuration</a:t>
            </a:r>
            <a:endParaRPr lang="en-US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82B5BF3B-4C05-4D2E-8022-4142D4A722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7" name="Picture 6" descr="A computer tower with a fan&#10;&#10;AI-generated content may be incorrect.">
            <a:extLst>
              <a:ext uri="{FF2B5EF4-FFF2-40B4-BE49-F238E27FC236}">
                <a16:creationId xmlns:a16="http://schemas.microsoft.com/office/drawing/2014/main" id="{FE883578-BF81-AB4B-4F08-6B91E6745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85" y="2709529"/>
            <a:ext cx="2440173" cy="2440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955368-3A14-D4D3-3265-0262BAE42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941" y="1643174"/>
            <a:ext cx="1409700" cy="1409700"/>
          </a:xfrm>
          <a:prstGeom prst="rect">
            <a:avLst/>
          </a:prstGeom>
        </p:spPr>
      </p:pic>
      <p:pic>
        <p:nvPicPr>
          <p:cNvPr id="9" name="Picture 8" descr="A computer chip with purple and yellow stripes&#10;&#10;AI-generated content may be incorrect.">
            <a:extLst>
              <a:ext uri="{FF2B5EF4-FFF2-40B4-BE49-F238E27FC236}">
                <a16:creationId xmlns:a16="http://schemas.microsoft.com/office/drawing/2014/main" id="{27EB857C-BE4D-8C30-0755-646B8BDD2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421" y="4044061"/>
            <a:ext cx="1628775" cy="1628775"/>
          </a:xfrm>
          <a:prstGeom prst="rect">
            <a:avLst/>
          </a:prstGeom>
        </p:spPr>
      </p:pic>
      <p:sp>
        <p:nvSpPr>
          <p:cNvPr id="10" name="Google Shape;328;p35">
            <a:extLst>
              <a:ext uri="{FF2B5EF4-FFF2-40B4-BE49-F238E27FC236}">
                <a16:creationId xmlns:a16="http://schemas.microsoft.com/office/drawing/2014/main" id="{A09DFAD3-6402-769E-B09B-85ACEFBBDA6B}"/>
              </a:ext>
            </a:extLst>
          </p:cNvPr>
          <p:cNvSpPr txBox="1"/>
          <p:nvPr/>
        </p:nvSpPr>
        <p:spPr>
          <a:xfrm>
            <a:off x="7841305" y="2966682"/>
            <a:ext cx="265693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latin typeface="Courier New"/>
                <a:ea typeface="Cambria"/>
                <a:cs typeface="Cambria"/>
                <a:sym typeface="Cambria"/>
              </a:rPr>
              <a:t>Intel Haswell</a:t>
            </a:r>
            <a:endParaRPr lang="en-US" sz="2300" b="1" dirty="0">
              <a:latin typeface="Courier New"/>
              <a:ea typeface="Cambria"/>
              <a:cs typeface="Cambria"/>
            </a:endParaRPr>
          </a:p>
        </p:txBody>
      </p:sp>
      <p:sp>
        <p:nvSpPr>
          <p:cNvPr id="11" name="Google Shape;328;p35">
            <a:extLst>
              <a:ext uri="{FF2B5EF4-FFF2-40B4-BE49-F238E27FC236}">
                <a16:creationId xmlns:a16="http://schemas.microsoft.com/office/drawing/2014/main" id="{01AE2C44-E9B3-8AC8-18DE-A8C9F17FAD99}"/>
              </a:ext>
            </a:extLst>
          </p:cNvPr>
          <p:cNvSpPr txBox="1"/>
          <p:nvPr/>
        </p:nvSpPr>
        <p:spPr>
          <a:xfrm>
            <a:off x="8151421" y="5672836"/>
            <a:ext cx="2036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300" b="1" dirty="0">
                <a:latin typeface="Courier New"/>
                <a:ea typeface="Cambria"/>
                <a:sym typeface="Cambria"/>
              </a:rPr>
              <a:t>DDR3 RAM</a:t>
            </a:r>
            <a:endParaRPr lang="en-US" b="1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84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4059368"/>
            <a:ext cx="2064233" cy="206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6"/>
          <p:cNvSpPr/>
          <p:nvPr/>
        </p:nvSpPr>
        <p:spPr>
          <a:xfrm>
            <a:off x="3214233" y="1704133"/>
            <a:ext cx="8160400" cy="45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701" y="3539817"/>
            <a:ext cx="4558167" cy="37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5883" y="2055084"/>
            <a:ext cx="1372517" cy="137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6501" y="2055101"/>
            <a:ext cx="1577100" cy="15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/>
          <p:nvPr/>
        </p:nvSpPr>
        <p:spPr>
          <a:xfrm>
            <a:off x="5624933" y="4821367"/>
            <a:ext cx="1676400" cy="8592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89" b="1"/>
              <a:t>Attacker</a:t>
            </a:r>
            <a:endParaRPr sz="2489" b="1"/>
          </a:p>
        </p:txBody>
      </p:sp>
      <p:sp>
        <p:nvSpPr>
          <p:cNvPr id="342" name="Google Shape;342;p36"/>
          <p:cNvSpPr/>
          <p:nvPr/>
        </p:nvSpPr>
        <p:spPr>
          <a:xfrm>
            <a:off x="7744667" y="4821367"/>
            <a:ext cx="1676400" cy="8592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89" b="1"/>
              <a:t>Victim</a:t>
            </a:r>
            <a:endParaRPr sz="2489" b="1"/>
          </a:p>
        </p:txBody>
      </p:sp>
      <p:cxnSp>
        <p:nvCxnSpPr>
          <p:cNvPr id="343" name="Google Shape;343;p36"/>
          <p:cNvCxnSpPr>
            <a:stCxn id="336" idx="0"/>
          </p:cNvCxnSpPr>
          <p:nvPr/>
        </p:nvCxnSpPr>
        <p:spPr>
          <a:xfrm rot="10800000" flipH="1">
            <a:off x="1447717" y="1870567"/>
            <a:ext cx="2029600" cy="2188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6"/>
          <p:cNvCxnSpPr/>
          <p:nvPr/>
        </p:nvCxnSpPr>
        <p:spPr>
          <a:xfrm>
            <a:off x="1745667" y="5874333"/>
            <a:ext cx="1912000" cy="36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36"/>
          <p:cNvCxnSpPr>
            <a:cxnSpLocks/>
          </p:cNvCxnSpPr>
          <p:nvPr/>
        </p:nvCxnSpPr>
        <p:spPr>
          <a:xfrm rot="16200000">
            <a:off x="7274767" y="1039401"/>
            <a:ext cx="334800" cy="4776400"/>
          </a:xfrm>
          <a:prstGeom prst="curvedConnector4">
            <a:avLst>
              <a:gd name="adj1" fmla="val -173108"/>
              <a:gd name="adj2" fmla="val 95358"/>
            </a:avLst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6" name="Google Shape;346;p36"/>
          <p:cNvSpPr txBox="1"/>
          <p:nvPr/>
        </p:nvSpPr>
        <p:spPr>
          <a:xfrm>
            <a:off x="6095984" y="3604767"/>
            <a:ext cx="348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Try to cause bitflip</a:t>
            </a:r>
            <a:endParaRPr sz="24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DEDB1-6E9A-2A24-652A-607D3314F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en-GB"/>
          </a:p>
        </p:txBody>
      </p:sp>
      <p:sp>
        <p:nvSpPr>
          <p:cNvPr id="6" name="Google Shape;53;p9">
            <a:extLst>
              <a:ext uri="{FF2B5EF4-FFF2-40B4-BE49-F238E27FC236}">
                <a16:creationId xmlns:a16="http://schemas.microsoft.com/office/drawing/2014/main" id="{D06CB33C-7EF4-15AB-1FFA-40C791F0DBBA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>
                <a:latin typeface="Helvetica"/>
                <a:cs typeface="Helvetica"/>
              </a:rPr>
              <a:t>Attack setup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B6C47124-091A-2E45-2B02-8253E2C0E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7E345FED-D46B-6A74-4CD4-0DDFFAF24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Helvetica"/>
                <a:cs typeface="Helvetica"/>
              </a:rPr>
              <a:t>Steps (Profile Phase)</a:t>
            </a:r>
            <a:endParaRPr lang="en-US"/>
          </a:p>
        </p:txBody>
      </p:sp>
      <p:sp>
        <p:nvSpPr>
          <p:cNvPr id="54" name="Google Shape;54;p9">
            <a:extLst>
              <a:ext uri="{FF2B5EF4-FFF2-40B4-BE49-F238E27FC236}">
                <a16:creationId xmlns:a16="http://schemas.microsoft.com/office/drawing/2014/main" id="{D70C274B-5938-ED31-D1E5-9639E9897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1" y="1527774"/>
            <a:ext cx="10164538" cy="501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3200" dirty="0"/>
              <a:t>Profile DRAM to find aggressor rows 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IN" sz="2800" dirty="0"/>
              <a:t>Perform </a:t>
            </a:r>
            <a:r>
              <a:rPr lang="en-IN" sz="2800" dirty="0" err="1"/>
              <a:t>Rowhammer</a:t>
            </a:r>
            <a:r>
              <a:rPr lang="en-IN" sz="2800" dirty="0"/>
              <a:t> in its own address space </a:t>
            </a:r>
          </a:p>
          <a:p>
            <a:pPr lvl="1">
              <a:lnSpc>
                <a:spcPct val="114999"/>
              </a:lnSpc>
            </a:pPr>
            <a:r>
              <a:rPr lang="en-IN" sz="2800" dirty="0"/>
              <a:t>Get aggressor rows and victim row virtual address </a:t>
            </a:r>
          </a:p>
          <a:p>
            <a:pPr>
              <a:lnSpc>
                <a:spcPct val="114999"/>
              </a:lnSpc>
            </a:pPr>
            <a:endParaRPr lang="en-IN" dirty="0"/>
          </a:p>
          <a:p>
            <a:pPr>
              <a:lnSpc>
                <a:spcPct val="114999"/>
              </a:lnSpc>
            </a:pPr>
            <a:r>
              <a:rPr lang="en-IN" sz="3200" dirty="0"/>
              <a:t>Deallocate OS page corresponding to the victim DRAM row</a:t>
            </a:r>
            <a:endParaRPr lang="en-IN" dirty="0"/>
          </a:p>
          <a:p>
            <a:pPr lvl="1">
              <a:lnSpc>
                <a:spcPct val="114999"/>
              </a:lnSpc>
            </a:pPr>
            <a:r>
              <a:rPr lang="en-IN" sz="2800" dirty="0"/>
              <a:t>When victim process requests a new OS page, OS will provide the same page</a:t>
            </a:r>
            <a:r>
              <a:rPr lang="en-IN" sz="3200" dirty="0"/>
              <a:t> </a:t>
            </a:r>
            <a:endParaRPr lang="en-IN" dirty="0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82DC48A3-D765-0678-8B60-4D5AEE803F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" name="Performance limited by memory bottleneck">
            <a:extLst>
              <a:ext uri="{FF2B5EF4-FFF2-40B4-BE49-F238E27FC236}">
                <a16:creationId xmlns:a16="http://schemas.microsoft.com/office/drawing/2014/main" id="{D9F37B73-8CF5-D40A-1D42-6C1351DD36C0}"/>
              </a:ext>
            </a:extLst>
          </p:cNvPr>
          <p:cNvSpPr txBox="1"/>
          <p:nvPr/>
        </p:nvSpPr>
        <p:spPr>
          <a:xfrm>
            <a:off x="497117" y="966107"/>
            <a:ext cx="235962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r>
              <a:rPr lang="en-IN" sz="2000">
                <a:latin typeface="Helvetica" panose="020B0604020202020204" pitchFamily="34" charset="0"/>
                <a:cs typeface="Helvetica" panose="020B0604020202020204" pitchFamily="34" charset="0"/>
              </a:rPr>
              <a:t>Is CPU not enough?</a:t>
            </a:r>
            <a:endParaRPr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8E143-010D-572F-60E0-FA547212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266" y="1988842"/>
            <a:ext cx="1144329" cy="1134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92E3B-09D5-638F-5B78-8FB7F48B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963" y="4370605"/>
            <a:ext cx="1144329" cy="11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6F324E25-81F2-E873-0F13-2271111F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945AF9B4-7AE7-40B8-684B-37682B4022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Helvetica"/>
                <a:cs typeface="Helvetica"/>
              </a:rPr>
              <a:t>Steps (Attack Phase)</a:t>
            </a:r>
            <a:endParaRPr lang="en-US"/>
          </a:p>
        </p:txBody>
      </p:sp>
      <p:sp>
        <p:nvSpPr>
          <p:cNvPr id="54" name="Google Shape;54;p9">
            <a:extLst>
              <a:ext uri="{FF2B5EF4-FFF2-40B4-BE49-F238E27FC236}">
                <a16:creationId xmlns:a16="http://schemas.microsoft.com/office/drawing/2014/main" id="{0D2D422B-57D3-FF6F-A428-7090F74A5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1" y="1527774"/>
            <a:ext cx="10164538" cy="501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IN" sz="3200"/>
              <a:t>Victim process gets the OS page, corresponding to the DRAM victim row </a:t>
            </a:r>
            <a:endParaRPr lang="en-US"/>
          </a:p>
          <a:p>
            <a:pPr>
              <a:lnSpc>
                <a:spcPct val="114999"/>
              </a:lnSpc>
            </a:pPr>
            <a:endParaRPr lang="en-IN"/>
          </a:p>
          <a:p>
            <a:pPr>
              <a:lnSpc>
                <a:spcPct val="114999"/>
              </a:lnSpc>
            </a:pPr>
            <a:r>
              <a:rPr lang="en-IN" sz="3200"/>
              <a:t>Attacker performs </a:t>
            </a:r>
            <a:r>
              <a:rPr lang="en-IN" sz="3200" err="1"/>
              <a:t>Rowhammer</a:t>
            </a:r>
            <a:r>
              <a:rPr lang="en-IN" sz="3200"/>
              <a:t> in its own address space, resulting in bitflips in victim’s address space </a:t>
            </a:r>
            <a:endParaRPr lang="en-IN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124B777F-E43D-7EFA-9272-A26E966097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E65E28-1C66-6D69-D946-84ACF350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963" y="3271907"/>
            <a:ext cx="1144329" cy="1134804"/>
          </a:xfrm>
          <a:prstGeom prst="rect">
            <a:avLst/>
          </a:prstGeom>
        </p:spPr>
      </p:pic>
      <p:pic>
        <p:nvPicPr>
          <p:cNvPr id="4" name="Picture 3" descr="A cartoon of a person with bandage on his head&#10;&#10;AI-generated content may be incorrect.">
            <a:extLst>
              <a:ext uri="{FF2B5EF4-FFF2-40B4-BE49-F238E27FC236}">
                <a16:creationId xmlns:a16="http://schemas.microsoft.com/office/drawing/2014/main" id="{6232BFAD-0EC5-47AA-E031-8ED1AB79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455" y="1710734"/>
            <a:ext cx="1141671" cy="11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921DF964-9A19-286A-9E4A-77E1D6B85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FD61D660-89C1-0353-6C89-F21279A37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err="1">
                <a:latin typeface="Helvetica"/>
                <a:cs typeface="Helvetica"/>
              </a:rPr>
              <a:t>Rowhammer</a:t>
            </a:r>
            <a:r>
              <a:rPr lang="en-US" b="1">
                <a:latin typeface="Helvetica"/>
                <a:cs typeface="Helvetica"/>
              </a:rPr>
              <a:t> in action</a:t>
            </a:r>
            <a:endParaRPr lang="en-US"/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BDEC8EA1-CDB3-1D52-88C8-F371D62631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214C76-36F6-B3D3-6B3D-784BF5D4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1" y="1899974"/>
            <a:ext cx="11100002" cy="40602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E7A8D9A-7CA9-BAB5-F607-5407B9055FCB}"/>
              </a:ext>
            </a:extLst>
          </p:cNvPr>
          <p:cNvGrpSpPr/>
          <p:nvPr/>
        </p:nvGrpSpPr>
        <p:grpSpPr>
          <a:xfrm>
            <a:off x="10216532" y="161785"/>
            <a:ext cx="1371367" cy="1341845"/>
            <a:chOff x="10216532" y="161785"/>
            <a:chExt cx="1371367" cy="13418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0D8214-88A7-8E7C-1C9F-D8BD9642E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532" y="320666"/>
              <a:ext cx="1182964" cy="11829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336F7C-927F-CF35-5A22-7C2BA2B5E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20793" y="161785"/>
              <a:ext cx="1067106" cy="1081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95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F1A54-347A-BDE2-CE33-03B17E0D7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9CFD1-A094-1DAD-BAFD-64381AB9C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7EEE2-A71E-0588-9515-7393C2166171}"/>
              </a:ext>
            </a:extLst>
          </p:cNvPr>
          <p:cNvSpPr txBox="1"/>
          <p:nvPr/>
        </p:nvSpPr>
        <p:spPr>
          <a:xfrm>
            <a:off x="2583332" y="1997839"/>
            <a:ext cx="7025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-3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Code walkthrough and</a:t>
            </a:r>
          </a:p>
          <a:p>
            <a:pPr algn="ctr"/>
            <a:r>
              <a:rPr lang="en-IN" sz="6000" b="1" spc="-3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45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m Memory Royalty-Free Images, Stock Photos &amp; Pictures | Shutterstock">
            <a:extLst>
              <a:ext uri="{FF2B5EF4-FFF2-40B4-BE49-F238E27FC236}">
                <a16:creationId xmlns:a16="http://schemas.microsoft.com/office/drawing/2014/main" id="{84FE02C7-CE0D-A3AC-610C-5D0F83DA2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29779" r="2706" b="25885"/>
          <a:stretch/>
        </p:blipFill>
        <p:spPr bwMode="auto">
          <a:xfrm>
            <a:off x="3099067" y="4783483"/>
            <a:ext cx="5993859" cy="15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E46CC00-C2BE-ADB2-D9E5-C05B0F71F62A}"/>
              </a:ext>
            </a:extLst>
          </p:cNvPr>
          <p:cNvSpPr/>
          <p:nvPr/>
        </p:nvSpPr>
        <p:spPr>
          <a:xfrm>
            <a:off x="8762678" y="3344865"/>
            <a:ext cx="3013723" cy="7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flushes</a:t>
            </a:r>
            <a:r>
              <a:rPr lang="en-IN" sz="2000" dirty="0">
                <a:solidFill>
                  <a:schemeClr val="tx1"/>
                </a:solidFill>
              </a:rPr>
              <a:t> the cache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B6C9-439C-4AED-82A5-252BBB931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pic>
        <p:nvPicPr>
          <p:cNvPr id="47" name="Picture 46" hidden="1">
            <a:extLst>
              <a:ext uri="{FF2B5EF4-FFF2-40B4-BE49-F238E27FC236}">
                <a16:creationId xmlns:a16="http://schemas.microsoft.com/office/drawing/2014/main" id="{8F4D1CF0-69E9-4AE6-8E31-FFB50E07E3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00" y="1690380"/>
            <a:ext cx="734270" cy="796220"/>
          </a:xfrm>
          <a:prstGeom prst="rect">
            <a:avLst/>
          </a:prstGeom>
        </p:spPr>
      </p:pic>
      <p:pic>
        <p:nvPicPr>
          <p:cNvPr id="10" name="Picture 9" hidden="1">
            <a:extLst>
              <a:ext uri="{FF2B5EF4-FFF2-40B4-BE49-F238E27FC236}">
                <a16:creationId xmlns:a16="http://schemas.microsoft.com/office/drawing/2014/main" id="{C4AB31E1-B51E-DF1C-8871-1B05CC4B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30" y="1721355"/>
            <a:ext cx="734270" cy="73427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F3E5F6-F672-49F2-9EE8-DBCFE2BD7961}"/>
              </a:ext>
            </a:extLst>
          </p:cNvPr>
          <p:cNvSpPr/>
          <p:nvPr/>
        </p:nvSpPr>
        <p:spPr>
          <a:xfrm>
            <a:off x="4589136" y="3500523"/>
            <a:ext cx="3013723" cy="96883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b="1" dirty="0"/>
              <a:t>LLC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93934-B847-7F5E-0425-41AA0F878983}"/>
              </a:ext>
            </a:extLst>
          </p:cNvPr>
          <p:cNvSpPr/>
          <p:nvPr/>
        </p:nvSpPr>
        <p:spPr>
          <a:xfrm>
            <a:off x="6755363" y="3769560"/>
            <a:ext cx="671804" cy="382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FC98E1-12A8-DE40-D578-6257FBADD917}"/>
              </a:ext>
            </a:extLst>
          </p:cNvPr>
          <p:cNvSpPr/>
          <p:nvPr/>
        </p:nvSpPr>
        <p:spPr>
          <a:xfrm>
            <a:off x="8201455" y="4019310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F132C97-4198-5B44-F0DB-DD36571D33C5}"/>
              </a:ext>
            </a:extLst>
          </p:cNvPr>
          <p:cNvCxnSpPr>
            <a:cxnSpLocks/>
            <a:stCxn id="47" idx="2"/>
            <a:endCxn id="14" idx="3"/>
          </p:cNvCxnSpPr>
          <p:nvPr/>
        </p:nvCxnSpPr>
        <p:spPr>
          <a:xfrm rot="5400000">
            <a:off x="8086532" y="1827235"/>
            <a:ext cx="1474238" cy="2792968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3DE50FE-57B2-9E61-65CB-F0C2F6A150B3}"/>
              </a:ext>
            </a:extLst>
          </p:cNvPr>
          <p:cNvCxnSpPr>
            <a:cxnSpLocks/>
            <a:stCxn id="47" idx="2"/>
            <a:endCxn id="14" idx="0"/>
          </p:cNvCxnSpPr>
          <p:nvPr/>
        </p:nvCxnSpPr>
        <p:spPr>
          <a:xfrm rot="5400000">
            <a:off x="8014220" y="1563645"/>
            <a:ext cx="1282960" cy="312887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282205D-D1E7-CC06-BC4F-4A032DBBD163}"/>
              </a:ext>
            </a:extLst>
          </p:cNvPr>
          <p:cNvSpPr/>
          <p:nvPr/>
        </p:nvSpPr>
        <p:spPr>
          <a:xfrm>
            <a:off x="8201455" y="3435333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3D65C7C-B812-AC0E-EBE1-C8B736EDA78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3874598" y="552892"/>
            <a:ext cx="1313935" cy="5119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765BDD9-5722-1731-C119-A22D40015716}"/>
              </a:ext>
            </a:extLst>
          </p:cNvPr>
          <p:cNvSpPr txBox="1"/>
          <p:nvPr/>
        </p:nvSpPr>
        <p:spPr>
          <a:xfrm>
            <a:off x="581693" y="185765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Victim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34879F-5D4C-0B1C-C9CA-2111048FAF4D}"/>
              </a:ext>
            </a:extLst>
          </p:cNvPr>
          <p:cNvSpPr txBox="1"/>
          <p:nvPr/>
        </p:nvSpPr>
        <p:spPr>
          <a:xfrm>
            <a:off x="10587270" y="18576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Attacker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AF341C4-427A-62E0-94F4-881D94042EF2}"/>
              </a:ext>
            </a:extLst>
          </p:cNvPr>
          <p:cNvSpPr/>
          <p:nvPr/>
        </p:nvSpPr>
        <p:spPr>
          <a:xfrm>
            <a:off x="976512" y="3221378"/>
            <a:ext cx="3245489" cy="7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accesses</a:t>
            </a:r>
            <a:r>
              <a:rPr lang="en-IN" sz="2000" dirty="0">
                <a:solidFill>
                  <a:schemeClr val="tx1"/>
                </a:solidFill>
              </a:rPr>
              <a:t> the cache block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based on a secret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CF7DDC-9090-3B88-68FC-1994FDD092BD}"/>
              </a:ext>
            </a:extLst>
          </p:cNvPr>
          <p:cNvSpPr/>
          <p:nvPr/>
        </p:nvSpPr>
        <p:spPr>
          <a:xfrm>
            <a:off x="399437" y="3390887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2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547CC91-5A73-0108-2238-911AA643306F}"/>
              </a:ext>
            </a:extLst>
          </p:cNvPr>
          <p:cNvCxnSpPr>
            <a:cxnSpLocks/>
            <a:stCxn id="47" idx="2"/>
            <a:endCxn id="14" idx="3"/>
          </p:cNvCxnSpPr>
          <p:nvPr/>
        </p:nvCxnSpPr>
        <p:spPr>
          <a:xfrm rot="5400000">
            <a:off x="8086532" y="1827235"/>
            <a:ext cx="1474238" cy="2792968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02599DA-8344-00A9-FB61-51FF75AE46F6}"/>
              </a:ext>
            </a:extLst>
          </p:cNvPr>
          <p:cNvSpPr/>
          <p:nvPr/>
        </p:nvSpPr>
        <p:spPr>
          <a:xfrm>
            <a:off x="9730861" y="3369875"/>
            <a:ext cx="419879" cy="42454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A65836-7068-A7C2-7FF9-9284F68DF3C3}"/>
              </a:ext>
            </a:extLst>
          </p:cNvPr>
          <p:cNvSpPr/>
          <p:nvPr/>
        </p:nvSpPr>
        <p:spPr>
          <a:xfrm>
            <a:off x="8102086" y="3942733"/>
            <a:ext cx="3677430" cy="968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reloads</a:t>
            </a:r>
            <a:r>
              <a:rPr lang="en-IN" sz="2000" dirty="0">
                <a:solidFill>
                  <a:schemeClr val="tx1"/>
                </a:solidFill>
              </a:rPr>
              <a:t> the cache block,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hit or miss based on timing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9F26AF4-1359-CBB6-6EB9-B0599E971CA4}"/>
              </a:ext>
            </a:extLst>
          </p:cNvPr>
          <p:cNvSpPr/>
          <p:nvPr/>
        </p:nvSpPr>
        <p:spPr>
          <a:xfrm>
            <a:off x="8762678" y="3863219"/>
            <a:ext cx="3013723" cy="968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maps</a:t>
            </a:r>
            <a:r>
              <a:rPr lang="en-IN" sz="2000" dirty="0">
                <a:solidFill>
                  <a:schemeClr val="tx1"/>
                </a:solidFill>
              </a:rPr>
              <a:t> the shared address in cache</a:t>
            </a:r>
          </a:p>
        </p:txBody>
      </p:sp>
      <p:sp>
        <p:nvSpPr>
          <p:cNvPr id="3" name="Google Shape;53;p9">
            <a:extLst>
              <a:ext uri="{FF2B5EF4-FFF2-40B4-BE49-F238E27FC236}">
                <a16:creationId xmlns:a16="http://schemas.microsoft.com/office/drawing/2014/main" id="{D152F7C6-255F-2F25-1D8F-CDC9C83B35EC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Flush+Reload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oogle Shape;339;p36">
            <a:extLst>
              <a:ext uri="{FF2B5EF4-FFF2-40B4-BE49-F238E27FC236}">
                <a16:creationId xmlns:a16="http://schemas.microsoft.com/office/drawing/2014/main" id="{FCE0DD90-161A-6BF6-244B-6B98757DA77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0061" y="1083637"/>
            <a:ext cx="1372517" cy="137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40;p36">
            <a:extLst>
              <a:ext uri="{FF2B5EF4-FFF2-40B4-BE49-F238E27FC236}">
                <a16:creationId xmlns:a16="http://schemas.microsoft.com/office/drawing/2014/main" id="{7E792738-EEC5-452E-9D3F-19B0F69DC92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14839" y="939458"/>
            <a:ext cx="1577100" cy="15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06CEC-7F97-0E55-81D7-A67888AC8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42" grpId="0" animBg="1"/>
      <p:bldP spid="42" grpId="1" animBg="1"/>
      <p:bldP spid="54" grpId="0"/>
      <p:bldP spid="55" grpId="0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  <p:bldP spid="34" grpId="0" animBg="1"/>
      <p:bldP spid="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">
          <a:extLst>
            <a:ext uri="{FF2B5EF4-FFF2-40B4-BE49-F238E27FC236}">
              <a16:creationId xmlns:a16="http://schemas.microsoft.com/office/drawing/2014/main" id="{92194F75-8C90-4873-D846-B04C0480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>
            <a:extLst>
              <a:ext uri="{FF2B5EF4-FFF2-40B4-BE49-F238E27FC236}">
                <a16:creationId xmlns:a16="http://schemas.microsoft.com/office/drawing/2014/main" id="{0CA7F186-FEBB-F42E-F9A9-255E7BD4FE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Flush based covert channel in CPU</a:t>
            </a:r>
          </a:p>
        </p:txBody>
      </p:sp>
      <p:sp>
        <p:nvSpPr>
          <p:cNvPr id="55" name="Google Shape;55;p9">
            <a:extLst>
              <a:ext uri="{FF2B5EF4-FFF2-40B4-BE49-F238E27FC236}">
                <a16:creationId xmlns:a16="http://schemas.microsoft.com/office/drawing/2014/main" id="{5EF700CD-1763-2AC1-9131-D36F4AA02C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5</a:t>
            </a:fld>
            <a:endParaRPr kumimoji="0" sz="216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05EAB-28E0-6510-E2FD-004FFA695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  <p:sp>
        <p:nvSpPr>
          <p:cNvPr id="3" name="Performance limited by memory bottleneck">
            <a:extLst>
              <a:ext uri="{FF2B5EF4-FFF2-40B4-BE49-F238E27FC236}">
                <a16:creationId xmlns:a16="http://schemas.microsoft.com/office/drawing/2014/main" id="{0AD1CC57-A5D3-5B20-D666-ACF0FA66B78B}"/>
              </a:ext>
            </a:extLst>
          </p:cNvPr>
          <p:cNvSpPr txBox="1"/>
          <p:nvPr/>
        </p:nvSpPr>
        <p:spPr>
          <a:xfrm>
            <a:off x="497117" y="1008147"/>
            <a:ext cx="793487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Helvetica" panose="020B0604020202020204" pitchFamily="34" charset="0"/>
                <a:sym typeface="Arial"/>
              </a:rPr>
              <a:t>Recap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Helvetica" panose="020B0604020202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78B78-306E-2A71-9101-D349C1073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28" y="1788910"/>
            <a:ext cx="9680544" cy="4180966"/>
          </a:xfrm>
          <a:prstGeom prst="rect">
            <a:avLst/>
          </a:prstGeom>
        </p:spPr>
      </p:pic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FFD2919-1448-3BDE-F4D3-B3998444F94F}"/>
              </a:ext>
            </a:extLst>
          </p:cNvPr>
          <p:cNvSpPr/>
          <p:nvPr/>
        </p:nvSpPr>
        <p:spPr>
          <a:xfrm>
            <a:off x="5854262" y="2364828"/>
            <a:ext cx="5429376" cy="3857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47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874E-E2F7-3210-2027-09FCF945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8B6-65FA-FBF8-6729-53D50101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1517972"/>
            <a:ext cx="11360800" cy="5000760"/>
          </a:xfrm>
        </p:spPr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Exploits cache behavior to leak information on victim access to shared memory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Attacker monitors victim’s access to shared code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Attacker can determine what victim does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Attacker can infer the data the victim operates 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84A-C6D3-CF98-AD9F-754D42F23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8" name="Google Shape;53;p9">
            <a:extLst>
              <a:ext uri="{FF2B5EF4-FFF2-40B4-BE49-F238E27FC236}">
                <a16:creationId xmlns:a16="http://schemas.microsoft.com/office/drawing/2014/main" id="{6BCDE21E-1A17-DF0A-BCFA-6DDD9F12F831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Flush+Reload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Technique</a:t>
            </a:r>
          </a:p>
        </p:txBody>
      </p:sp>
      <p:pic>
        <p:nvPicPr>
          <p:cNvPr id="10" name="Picture 9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928AB1B4-E11C-37C1-09D4-9917A30C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8BD58-F364-A75E-A020-AA80587D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9EFD9-3B58-E70E-0985-5441F8EA7A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4C2CB-BC77-7A07-C738-E96B3FC8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35" y="2625306"/>
            <a:ext cx="1676398" cy="1676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E35C8-F8D3-BE08-5B02-50C1DAAB17F4}"/>
              </a:ext>
            </a:extLst>
          </p:cNvPr>
          <p:cNvSpPr txBox="1"/>
          <p:nvPr/>
        </p:nvSpPr>
        <p:spPr>
          <a:xfrm>
            <a:off x="2300705" y="4633969"/>
            <a:ext cx="264985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Calibrate for LLC miss latency threshold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F5876-5886-5719-19D8-832CD44D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68" y="2625306"/>
            <a:ext cx="1676398" cy="1676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F61BE-7B3B-74DC-8F55-C9654D7BD473}"/>
              </a:ext>
            </a:extLst>
          </p:cNvPr>
          <p:cNvSpPr txBox="1"/>
          <p:nvPr/>
        </p:nvSpPr>
        <p:spPr>
          <a:xfrm>
            <a:off x="6968492" y="4647808"/>
            <a:ext cx="319575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Find out addresses of interest of the shared library</a:t>
            </a:r>
            <a:endParaRPr lang="en-IN" b="1"/>
          </a:p>
        </p:txBody>
      </p:sp>
      <p:sp>
        <p:nvSpPr>
          <p:cNvPr id="9" name="Google Shape;53;p9">
            <a:extLst>
              <a:ext uri="{FF2B5EF4-FFF2-40B4-BE49-F238E27FC236}">
                <a16:creationId xmlns:a16="http://schemas.microsoft.com/office/drawing/2014/main" id="{5BA8E988-A414-00F3-4048-C39217015EEC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>
                <a:latin typeface="Helvetica"/>
                <a:cs typeface="Helvetica"/>
              </a:rPr>
              <a:t>Prerequisite of the attack</a:t>
            </a:r>
            <a:endParaRPr lang="en-US"/>
          </a:p>
        </p:txBody>
      </p:sp>
      <p:pic>
        <p:nvPicPr>
          <p:cNvPr id="13" name="Picture 12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86CF4B43-B539-6D10-F941-413D119BA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11283638" y="6286400"/>
            <a:ext cx="8589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fld id="{00000000-1234-1234-1234-123412341234}" type="slidenum">
              <a:rPr kumimoji="0" lang="en-US" sz="216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t>8</a:t>
            </a:fld>
            <a:endParaRPr kumimoji="0" sz="216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9EF59-F384-530B-5673-62F44D4FE016}"/>
              </a:ext>
            </a:extLst>
          </p:cNvPr>
          <p:cNvSpPr/>
          <p:nvPr/>
        </p:nvSpPr>
        <p:spPr>
          <a:xfrm>
            <a:off x="7912847" y="2187388"/>
            <a:ext cx="203200" cy="322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098457-1939-5593-673E-77A7F6A67AEA}"/>
              </a:ext>
            </a:extLst>
          </p:cNvPr>
          <p:cNvGrpSpPr/>
          <p:nvPr/>
        </p:nvGrpSpPr>
        <p:grpSpPr>
          <a:xfrm>
            <a:off x="4282216" y="582829"/>
            <a:ext cx="5849334" cy="6028911"/>
            <a:chOff x="4972329" y="582829"/>
            <a:chExt cx="5849334" cy="60289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B61920-1FE5-AF69-B554-324B48BC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2329" y="582829"/>
              <a:ext cx="3799041" cy="602891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4C3AF-08EF-F7B0-8C05-16B053865110}"/>
                </a:ext>
              </a:extLst>
            </p:cNvPr>
            <p:cNvSpPr/>
            <p:nvPr/>
          </p:nvSpPr>
          <p:spPr>
            <a:xfrm>
              <a:off x="9726108" y="3446322"/>
              <a:ext cx="1095555" cy="301924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128-bit Key</a:t>
              </a:r>
              <a:endParaRPr lang="en-IN" sz="14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D015D7-4293-B0AC-2E38-FC4A7043BFFB}"/>
                </a:ext>
              </a:extLst>
            </p:cNvPr>
            <p:cNvCxnSpPr>
              <a:cxnSpLocks/>
              <a:stCxn id="4" idx="1"/>
              <a:endCxn id="13" idx="3"/>
            </p:cNvCxnSpPr>
            <p:nvPr/>
          </p:nvCxnSpPr>
          <p:spPr>
            <a:xfrm flipH="1">
              <a:off x="8771370" y="3597284"/>
              <a:ext cx="9547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75191-6C5C-F36F-9852-226685572033}"/>
              </a:ext>
            </a:extLst>
          </p:cNvPr>
          <p:cNvSpPr/>
          <p:nvPr/>
        </p:nvSpPr>
        <p:spPr>
          <a:xfrm>
            <a:off x="4129740" y="4882777"/>
            <a:ext cx="3006165" cy="1440330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Google Shape;53;p9">
            <a:extLst>
              <a:ext uri="{FF2B5EF4-FFF2-40B4-BE49-F238E27FC236}">
                <a16:creationId xmlns:a16="http://schemas.microsoft.com/office/drawing/2014/main" id="{48A9C46E-0D04-74E5-0AC6-5BB57F28F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1" y="320666"/>
            <a:ext cx="113607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AES algorithm</a:t>
            </a:r>
            <a:endParaRPr lang="en-US" dirty="0"/>
          </a:p>
        </p:txBody>
      </p:sp>
      <p:pic>
        <p:nvPicPr>
          <p:cNvPr id="14" name="Picture 13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9DA70231-C678-0881-EBB3-07DD741D0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  <p:sp>
        <p:nvSpPr>
          <p:cNvPr id="2" name="Performance limited by memory bottleneck">
            <a:extLst>
              <a:ext uri="{FF2B5EF4-FFF2-40B4-BE49-F238E27FC236}">
                <a16:creationId xmlns:a16="http://schemas.microsoft.com/office/drawing/2014/main" id="{C26F42AA-04E6-85D8-5B2A-9EDB55E69E7D}"/>
              </a:ext>
            </a:extLst>
          </p:cNvPr>
          <p:cNvSpPr txBox="1"/>
          <p:nvPr/>
        </p:nvSpPr>
        <p:spPr>
          <a:xfrm>
            <a:off x="497117" y="1008147"/>
            <a:ext cx="1420261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 i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Helvetica" panose="020B0604020202020204" pitchFamily="34" charset="0"/>
                <a:sym typeface="Arial"/>
              </a:rPr>
              <a:t>Background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Helvetica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88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A5D2D-5132-2152-5EA1-927D3088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A4DF8-A4C4-4065-C171-F6847684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1" y="3796948"/>
            <a:ext cx="11360800" cy="2728526"/>
          </a:xfrm>
        </p:spPr>
        <p:txBody>
          <a:bodyPr/>
          <a:lstStyle/>
          <a:p>
            <a:pPr marL="560070" indent="-514350">
              <a:buFont typeface="+mj-lt"/>
              <a:buAutoNum type="arabicPeriod"/>
            </a:pPr>
            <a:r>
              <a:rPr lang="en-US">
                <a:latin typeface="Helvetica"/>
              </a:rPr>
              <a:t>Flush T0 and allow victim to encrypt a plaintext</a:t>
            </a:r>
          </a:p>
          <a:p>
            <a:pPr marL="560070" indent="-514350">
              <a:buFont typeface="+mj-lt"/>
              <a:buAutoNum type="arabicPeriod"/>
            </a:pPr>
            <a:r>
              <a:rPr lang="en-US">
                <a:latin typeface="Helvetica"/>
              </a:rPr>
              <a:t>Time the probe of T0</a:t>
            </a:r>
          </a:p>
          <a:p>
            <a:pPr marL="560070" indent="-514350">
              <a:buFont typeface="+mj-lt"/>
              <a:buAutoNum type="arabicPeriod"/>
            </a:pPr>
            <a:r>
              <a:rPr lang="en-US">
                <a:latin typeface="Helvetica"/>
              </a:rPr>
              <a:t>Repeat steps 1 and 2 for T1, T2 and T3</a:t>
            </a:r>
          </a:p>
          <a:p>
            <a:pPr marL="560070" indent="-514350">
              <a:buFont typeface="+mj-lt"/>
              <a:buAutoNum type="arabicPeriod"/>
            </a:pPr>
            <a:r>
              <a:rPr lang="en-US">
                <a:latin typeface="Helvetica"/>
              </a:rPr>
              <a:t>Guess the last round key using the cache misses observed</a:t>
            </a:r>
          </a:p>
          <a:p>
            <a:pPr marL="560070" indent="-514350">
              <a:buFont typeface="+mj-lt"/>
              <a:buAutoNum type="arabicPeriod"/>
            </a:pPr>
            <a:r>
              <a:rPr lang="en-US">
                <a:latin typeface="Helvetica"/>
              </a:rPr>
              <a:t>Extract 128-bit encryption key from guessed last round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921A-13D1-CD3D-C060-8DA1E9393D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A095F-FD51-2954-93E7-2EE892981A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93" y="2148011"/>
            <a:ext cx="734270" cy="79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629BB-B8A5-4B81-7993-A1C32BD4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49" y="2209961"/>
            <a:ext cx="734270" cy="734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E0F5A-ED42-9409-79D7-E4B1F6F38D5C}"/>
              </a:ext>
            </a:extLst>
          </p:cNvPr>
          <p:cNvSpPr txBox="1"/>
          <p:nvPr/>
        </p:nvSpPr>
        <p:spPr>
          <a:xfrm>
            <a:off x="2233212" y="234626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Victim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A6D47-78AA-FAF8-F19B-140447338EC6}"/>
              </a:ext>
            </a:extLst>
          </p:cNvPr>
          <p:cNvSpPr txBox="1"/>
          <p:nvPr/>
        </p:nvSpPr>
        <p:spPr>
          <a:xfrm>
            <a:off x="6957663" y="231528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Attacker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9C9D77-524A-85F8-5336-51E896DA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372" y="1675159"/>
            <a:ext cx="597168" cy="59716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3C37C21-3DD2-C164-FA19-E6E20304CC28}"/>
              </a:ext>
            </a:extLst>
          </p:cNvPr>
          <p:cNvCxnSpPr/>
          <p:nvPr/>
        </p:nvCxnSpPr>
        <p:spPr>
          <a:xfrm rot="10800000" flipV="1">
            <a:off x="4217437" y="2424636"/>
            <a:ext cx="1838130" cy="0"/>
          </a:xfrm>
          <a:prstGeom prst="bentConnector3">
            <a:avLst>
              <a:gd name="adj1" fmla="val 5507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6151CC7-B5AE-F661-864F-468C277EB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745" y="2756412"/>
            <a:ext cx="677148" cy="677148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76F0AF-53A2-2A82-5245-DC0ADCF9B31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26374" y="2693547"/>
            <a:ext cx="1838130" cy="0"/>
          </a:xfrm>
          <a:prstGeom prst="bentConnector3">
            <a:avLst>
              <a:gd name="adj1" fmla="val 5507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B9ED225-D7DF-0742-F5CC-B34524F98F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7885"/>
          <a:stretch/>
        </p:blipFill>
        <p:spPr>
          <a:xfrm>
            <a:off x="7705163" y="2887556"/>
            <a:ext cx="2427882" cy="7057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4AEB8D-4F78-1932-1EDF-BC663BFAC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663" y="2901853"/>
            <a:ext cx="677148" cy="6771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955E55-BFEA-083D-5C80-D9A9A701B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5019" y="2689289"/>
            <a:ext cx="870878" cy="870878"/>
          </a:xfrm>
          <a:prstGeom prst="rect">
            <a:avLst/>
          </a:prstGeom>
        </p:spPr>
      </p:pic>
      <p:sp>
        <p:nvSpPr>
          <p:cNvPr id="13" name="Google Shape;53;p9">
            <a:extLst>
              <a:ext uri="{FF2B5EF4-FFF2-40B4-BE49-F238E27FC236}">
                <a16:creationId xmlns:a16="http://schemas.microsoft.com/office/drawing/2014/main" id="{BC710750-BBCC-C543-3406-498A15A06451}"/>
              </a:ext>
            </a:extLst>
          </p:cNvPr>
          <p:cNvSpPr txBox="1">
            <a:spLocks/>
          </p:cNvSpPr>
          <p:nvPr/>
        </p:nvSpPr>
        <p:spPr>
          <a:xfrm>
            <a:off x="415601" y="3206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 sz="4400" kern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b="1">
                <a:latin typeface="Helvetica"/>
                <a:cs typeface="Helvetica"/>
              </a:rPr>
              <a:t>Steps to break AES</a:t>
            </a:r>
            <a:endParaRPr lang="en-US"/>
          </a:p>
        </p:txBody>
      </p:sp>
      <p:pic>
        <p:nvPicPr>
          <p:cNvPr id="16" name="Picture 15" descr="A logo of a hat and eyeballs&#10;&#10;AI-generated content may be incorrect.">
            <a:extLst>
              <a:ext uri="{FF2B5EF4-FFF2-40B4-BE49-F238E27FC236}">
                <a16:creationId xmlns:a16="http://schemas.microsoft.com/office/drawing/2014/main" id="{228BCB2E-CF8C-9F20-E09F-5A2494EFC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5" y="202528"/>
            <a:ext cx="999776" cy="9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1480</Words>
  <Application>Microsoft Office PowerPoint</Application>
  <PresentationFormat>Widescreen</PresentationFormat>
  <Paragraphs>279</Paragraphs>
  <Slides>37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Outline</vt:lpstr>
      <vt:lpstr>PowerPoint Presentation</vt:lpstr>
      <vt:lpstr>PowerPoint Presentation</vt:lpstr>
      <vt:lpstr>Flush based covert channel in CPU</vt:lpstr>
      <vt:lpstr>PowerPoint Presentation</vt:lpstr>
      <vt:lpstr>PowerPoint Presentation</vt:lpstr>
      <vt:lpstr>AES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Rowhammer</vt:lpstr>
      <vt:lpstr>Rowhammer</vt:lpstr>
      <vt:lpstr>Rowhammer</vt:lpstr>
      <vt:lpstr>Rowhammer</vt:lpstr>
      <vt:lpstr>Rowhammer</vt:lpstr>
      <vt:lpstr>Rowhammer</vt:lpstr>
      <vt:lpstr>Rowhammer</vt:lpstr>
      <vt:lpstr>System Configuration</vt:lpstr>
      <vt:lpstr>PowerPoint Presentation</vt:lpstr>
      <vt:lpstr>Steps (Profile Phase)</vt:lpstr>
      <vt:lpstr>Steps (Attack Phase)</vt:lpstr>
      <vt:lpstr>Rowhammer in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Shubham Roy</cp:lastModifiedBy>
  <cp:revision>2</cp:revision>
  <dcterms:created xsi:type="dcterms:W3CDTF">2013-07-15T20:26:40Z</dcterms:created>
  <dcterms:modified xsi:type="dcterms:W3CDTF">2025-07-17T05:05:03Z</dcterms:modified>
</cp:coreProperties>
</file>