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623" r:id="rId2"/>
    <p:sldId id="634" r:id="rId3"/>
    <p:sldId id="584" r:id="rId4"/>
    <p:sldId id="433" r:id="rId5"/>
    <p:sldId id="491" r:id="rId6"/>
    <p:sldId id="490" r:id="rId7"/>
    <p:sldId id="481" r:id="rId8"/>
    <p:sldId id="487" r:id="rId9"/>
    <p:sldId id="583" r:id="rId10"/>
    <p:sldId id="393" r:id="rId11"/>
    <p:sldId id="369" r:id="rId12"/>
    <p:sldId id="378" r:id="rId13"/>
    <p:sldId id="377" r:id="rId14"/>
    <p:sldId id="265" r:id="rId15"/>
    <p:sldId id="380" r:id="rId16"/>
    <p:sldId id="381" r:id="rId17"/>
    <p:sldId id="382" r:id="rId18"/>
    <p:sldId id="384" r:id="rId19"/>
    <p:sldId id="385" r:id="rId20"/>
    <p:sldId id="386" r:id="rId21"/>
    <p:sldId id="586" r:id="rId22"/>
    <p:sldId id="585" r:id="rId23"/>
    <p:sldId id="410" r:id="rId24"/>
    <p:sldId id="399" r:id="rId25"/>
    <p:sldId id="625" r:id="rId26"/>
    <p:sldId id="626" r:id="rId27"/>
    <p:sldId id="630" r:id="rId28"/>
    <p:sldId id="631" r:id="rId29"/>
    <p:sldId id="632" r:id="rId30"/>
    <p:sldId id="633" r:id="rId31"/>
    <p:sldId id="578" r:id="rId32"/>
    <p:sldId id="268" r:id="rId33"/>
    <p:sldId id="579" r:id="rId34"/>
    <p:sldId id="582" r:id="rId35"/>
    <p:sldId id="581" r:id="rId36"/>
    <p:sldId id="624" r:id="rId37"/>
    <p:sldId id="635" r:id="rId38"/>
    <p:sldId id="57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304DD5-8ED3-F602-7568-80D8FAD17C9F}" v="16" dt="2025-07-17T07:59:27.407"/>
    <p1510:client id="{56A84B1B-85EB-43BE-8D60-5AD43D799F43}" v="35" dt="2025-07-17T09:53:17.792"/>
    <p1510:client id="{B5423F17-48C3-3845-4FCC-70C47ACFE300}" v="1" dt="2025-07-17T07:37:56.1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3FFD3-AA0F-48DE-92B8-B3621AAC711F}" type="datetimeFigureOut">
              <a:t>7/17/2025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9D624-219F-41AE-8515-D1685BC688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3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>
          <a:extLst>
            <a:ext uri="{FF2B5EF4-FFF2-40B4-BE49-F238E27FC236}">
              <a16:creationId xmlns:a16="http://schemas.microsoft.com/office/drawing/2014/main" id="{5DCC03A3-6A7E-A262-CF03-A5EF8CE01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>
            <a:extLst>
              <a:ext uri="{FF2B5EF4-FFF2-40B4-BE49-F238E27FC236}">
                <a16:creationId xmlns:a16="http://schemas.microsoft.com/office/drawing/2014/main" id="{7DE3494F-0103-7919-A6A8-0B7B40FA33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>
            <a:extLst>
              <a:ext uri="{FF2B5EF4-FFF2-40B4-BE49-F238E27FC236}">
                <a16:creationId xmlns:a16="http://schemas.microsoft.com/office/drawing/2014/main" id="{D119A9FC-4EB0-6260-AEDA-4AC4D9B4D9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IN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1268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>
          <a:extLst>
            <a:ext uri="{FF2B5EF4-FFF2-40B4-BE49-F238E27FC236}">
              <a16:creationId xmlns:a16="http://schemas.microsoft.com/office/drawing/2014/main" id="{A2E43E27-52B7-8A43-EC32-7D80B0262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>
            <a:extLst>
              <a:ext uri="{FF2B5EF4-FFF2-40B4-BE49-F238E27FC236}">
                <a16:creationId xmlns:a16="http://schemas.microsoft.com/office/drawing/2014/main" id="{287CA650-F451-2A73-EFF0-D0702FF702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>
            <a:extLst>
              <a:ext uri="{FF2B5EF4-FFF2-40B4-BE49-F238E27FC236}">
                <a16:creationId xmlns:a16="http://schemas.microsoft.com/office/drawing/2014/main" id="{2DE25C79-E7B7-7531-8F78-16AE12BB6E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363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>
          <a:extLst>
            <a:ext uri="{FF2B5EF4-FFF2-40B4-BE49-F238E27FC236}">
              <a16:creationId xmlns:a16="http://schemas.microsoft.com/office/drawing/2014/main" id="{9C5236E1-B37B-1FD6-A68F-6EDD31DC9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>
            <a:extLst>
              <a:ext uri="{FF2B5EF4-FFF2-40B4-BE49-F238E27FC236}">
                <a16:creationId xmlns:a16="http://schemas.microsoft.com/office/drawing/2014/main" id="{56C3E9F6-1936-A697-BCCD-D688431F75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>
            <a:extLst>
              <a:ext uri="{FF2B5EF4-FFF2-40B4-BE49-F238E27FC236}">
                <a16:creationId xmlns:a16="http://schemas.microsoft.com/office/drawing/2014/main" id="{A35BDC30-6485-DD2B-E47D-B6A994E778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328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37144388-0CFA-1C7F-ED4F-9A20039C8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6c8f9c2843_0_28:notes">
            <a:extLst>
              <a:ext uri="{FF2B5EF4-FFF2-40B4-BE49-F238E27FC236}">
                <a16:creationId xmlns:a16="http://schemas.microsoft.com/office/drawing/2014/main" id="{A3696E8E-F759-5254-50B2-ED73EB395A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6c8f9c2843_0_28:notes">
            <a:extLst>
              <a:ext uri="{FF2B5EF4-FFF2-40B4-BE49-F238E27FC236}">
                <a16:creationId xmlns:a16="http://schemas.microsoft.com/office/drawing/2014/main" id="{2C14BE67-307D-72CA-968A-0A64E8CFCD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08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2127b7f52b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2127b7f52b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60B8E4DA-691E-EB42-6375-480CB2A7F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6c8f9c2843_0_28:notes">
            <a:extLst>
              <a:ext uri="{FF2B5EF4-FFF2-40B4-BE49-F238E27FC236}">
                <a16:creationId xmlns:a16="http://schemas.microsoft.com/office/drawing/2014/main" id="{DF13DB13-67C6-A21E-DD40-6E48DC56C0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6c8f9c2843_0_28:notes">
            <a:extLst>
              <a:ext uri="{FF2B5EF4-FFF2-40B4-BE49-F238E27FC236}">
                <a16:creationId xmlns:a16="http://schemas.microsoft.com/office/drawing/2014/main" id="{8BBCDE92-029D-5941-7B4F-95870405A4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689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EE62177E-FB36-F2E9-0E72-CCC27DC48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6c8f9c2843_0_28:notes">
            <a:extLst>
              <a:ext uri="{FF2B5EF4-FFF2-40B4-BE49-F238E27FC236}">
                <a16:creationId xmlns:a16="http://schemas.microsoft.com/office/drawing/2014/main" id="{D1995B8B-7779-87AB-7D85-90F8FF46E5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6c8f9c2843_0_28:notes">
            <a:extLst>
              <a:ext uri="{FF2B5EF4-FFF2-40B4-BE49-F238E27FC236}">
                <a16:creationId xmlns:a16="http://schemas.microsoft.com/office/drawing/2014/main" id="{3A8F51FE-98EC-3106-BE59-3AA5149E6E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988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747F242A-A818-25F2-8461-147499407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6c8f9c2843_0_28:notes">
            <a:extLst>
              <a:ext uri="{FF2B5EF4-FFF2-40B4-BE49-F238E27FC236}">
                <a16:creationId xmlns:a16="http://schemas.microsoft.com/office/drawing/2014/main" id="{105DA12C-26F4-FDD2-77A0-110C4B7D29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6c8f9c2843_0_28:notes">
            <a:extLst>
              <a:ext uri="{FF2B5EF4-FFF2-40B4-BE49-F238E27FC236}">
                <a16:creationId xmlns:a16="http://schemas.microsoft.com/office/drawing/2014/main" id="{E4FEA6A4-1195-B879-2165-2A667040EB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274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08E0B2DB-C9C1-EEAC-63B6-FECF8E95F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6c8f9c2843_0_28:notes">
            <a:extLst>
              <a:ext uri="{FF2B5EF4-FFF2-40B4-BE49-F238E27FC236}">
                <a16:creationId xmlns:a16="http://schemas.microsoft.com/office/drawing/2014/main" id="{3AFDE7AD-2193-6BD1-E9D4-C39857B802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6c8f9c2843_0_28:notes">
            <a:extLst>
              <a:ext uri="{FF2B5EF4-FFF2-40B4-BE49-F238E27FC236}">
                <a16:creationId xmlns:a16="http://schemas.microsoft.com/office/drawing/2014/main" id="{9A66145C-015A-BE77-0B99-745E3D4B28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9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CE732B5F-ECE1-06EE-B905-06772F18B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6c8f9c2843_0_28:notes">
            <a:extLst>
              <a:ext uri="{FF2B5EF4-FFF2-40B4-BE49-F238E27FC236}">
                <a16:creationId xmlns:a16="http://schemas.microsoft.com/office/drawing/2014/main" id="{63A3C716-2C2E-9352-A612-A39D5B252A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6c8f9c2843_0_28:notes">
            <a:extLst>
              <a:ext uri="{FF2B5EF4-FFF2-40B4-BE49-F238E27FC236}">
                <a16:creationId xmlns:a16="http://schemas.microsoft.com/office/drawing/2014/main" id="{F34E93EB-B83F-3B87-B98A-354220594D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0349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6c8f9c284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6c8f9c284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696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6c8f9c284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6c8f9c284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585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>
          <a:extLst>
            <a:ext uri="{FF2B5EF4-FFF2-40B4-BE49-F238E27FC236}">
              <a16:creationId xmlns:a16="http://schemas.microsoft.com/office/drawing/2014/main" id="{344D40B4-73C9-A94A-885B-E9A60E1BD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>
            <a:extLst>
              <a:ext uri="{FF2B5EF4-FFF2-40B4-BE49-F238E27FC236}">
                <a16:creationId xmlns:a16="http://schemas.microsoft.com/office/drawing/2014/main" id="{F3666A9A-0766-1F46-18E8-01612E3A54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>
            <a:extLst>
              <a:ext uri="{FF2B5EF4-FFF2-40B4-BE49-F238E27FC236}">
                <a16:creationId xmlns:a16="http://schemas.microsoft.com/office/drawing/2014/main" id="{B9163F29-EF6B-4AC6-5E5C-B3C2192F14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293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>
          <a:extLst>
            <a:ext uri="{FF2B5EF4-FFF2-40B4-BE49-F238E27FC236}">
              <a16:creationId xmlns:a16="http://schemas.microsoft.com/office/drawing/2014/main" id="{9E2FF2A4-8611-AC41-AAA2-DECFC4946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>
            <a:extLst>
              <a:ext uri="{FF2B5EF4-FFF2-40B4-BE49-F238E27FC236}">
                <a16:creationId xmlns:a16="http://schemas.microsoft.com/office/drawing/2014/main" id="{498CC914-32F6-E741-EF33-76D0E48BFE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>
            <a:extLst>
              <a:ext uri="{FF2B5EF4-FFF2-40B4-BE49-F238E27FC236}">
                <a16:creationId xmlns:a16="http://schemas.microsoft.com/office/drawing/2014/main" id="{276F0F3E-2A24-683D-BE93-12D7461BCB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792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>
          <a:extLst>
            <a:ext uri="{FF2B5EF4-FFF2-40B4-BE49-F238E27FC236}">
              <a16:creationId xmlns:a16="http://schemas.microsoft.com/office/drawing/2014/main" id="{BF593B68-E422-E038-52AD-4A0FFFBC4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>
            <a:extLst>
              <a:ext uri="{FF2B5EF4-FFF2-40B4-BE49-F238E27FC236}">
                <a16:creationId xmlns:a16="http://schemas.microsoft.com/office/drawing/2014/main" id="{5CBC34F0-C1D4-E160-A13A-18E9939F59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>
            <a:extLst>
              <a:ext uri="{FF2B5EF4-FFF2-40B4-BE49-F238E27FC236}">
                <a16:creationId xmlns:a16="http://schemas.microsoft.com/office/drawing/2014/main" id="{97A1B308-E0C7-5F5B-52A5-52F868824A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934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>
          <a:extLst>
            <a:ext uri="{FF2B5EF4-FFF2-40B4-BE49-F238E27FC236}">
              <a16:creationId xmlns:a16="http://schemas.microsoft.com/office/drawing/2014/main" id="{6993231A-7943-B1A6-6B0D-18B047220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>
            <a:extLst>
              <a:ext uri="{FF2B5EF4-FFF2-40B4-BE49-F238E27FC236}">
                <a16:creationId xmlns:a16="http://schemas.microsoft.com/office/drawing/2014/main" id="{47DC144D-7A30-E3CA-FDFA-59E7226B4C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>
            <a:extLst>
              <a:ext uri="{FF2B5EF4-FFF2-40B4-BE49-F238E27FC236}">
                <a16:creationId xmlns:a16="http://schemas.microsoft.com/office/drawing/2014/main" id="{66767578-C833-3875-5FD6-5B196F2467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660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>
          <a:extLst>
            <a:ext uri="{FF2B5EF4-FFF2-40B4-BE49-F238E27FC236}">
              <a16:creationId xmlns:a16="http://schemas.microsoft.com/office/drawing/2014/main" id="{A6EF673A-CA83-E348-DE31-0AC9B722A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>
            <a:extLst>
              <a:ext uri="{FF2B5EF4-FFF2-40B4-BE49-F238E27FC236}">
                <a16:creationId xmlns:a16="http://schemas.microsoft.com/office/drawing/2014/main" id="{C92805D4-AC38-135E-0A83-33B3CF3D25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>
            <a:extLst>
              <a:ext uri="{FF2B5EF4-FFF2-40B4-BE49-F238E27FC236}">
                <a16:creationId xmlns:a16="http://schemas.microsoft.com/office/drawing/2014/main" id="{17C94A52-1711-D164-2452-3459C1901F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23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Conferenc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 descr="jkdjfkjsdklfjd" title="jhjdhfjsdh"/>
          <p:cNvSpPr txBox="1">
            <a:spLocks noGrp="1"/>
          </p:cNvSpPr>
          <p:nvPr>
            <p:ph type="ctrTitle"/>
          </p:nvPr>
        </p:nvSpPr>
        <p:spPr>
          <a:xfrm>
            <a:off x="1609900" y="3407453"/>
            <a:ext cx="75912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415611" y="408161"/>
            <a:ext cx="11360800" cy="273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5200"/>
              <a:buFont typeface="Arial"/>
              <a:buNone/>
              <a:defRPr sz="62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>
            <a:endParaRPr/>
          </a:p>
        </p:txBody>
      </p:sp>
      <p:sp>
        <p:nvSpPr>
          <p:cNvPr id="12" name="Google Shape;12;p2" descr="jkdjfkjsdklfjd" title="jhjdhfjsdh"/>
          <p:cNvSpPr txBox="1">
            <a:spLocks noGrp="1"/>
          </p:cNvSpPr>
          <p:nvPr>
            <p:ph type="ctrTitle" idx="3"/>
          </p:nvPr>
        </p:nvSpPr>
        <p:spPr>
          <a:xfrm>
            <a:off x="418035" y="5500400"/>
            <a:ext cx="66236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9315834" y="3243175"/>
            <a:ext cx="2616400" cy="122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144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2pPr>
            <a:lvl3pPr lvl="2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3pPr>
            <a:lvl4pPr lvl="3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4pPr>
            <a:lvl5pPr lvl="4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5pPr>
            <a:lvl6pPr lvl="5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6pPr>
            <a:lvl7pPr lvl="6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7pPr>
            <a:lvl8pPr lvl="7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8pPr>
            <a:lvl9pPr lvl="8" algn="l">
              <a:lnSpc>
                <a:spcPct val="115000"/>
              </a:lnSpc>
              <a:spcBef>
                <a:spcPts val="1920"/>
              </a:spcBef>
              <a:spcAft>
                <a:spcPts val="1920"/>
              </a:spcAft>
              <a:buSzPts val="3000"/>
              <a:buNone/>
              <a:defRPr sz="144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409046" y="6333134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6853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2">
          <p15:clr>
            <a:srgbClr val="FA7B17"/>
          </p15:clr>
        </p15:guide>
        <p15:guide id="2" pos="7536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15601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15601" y="1536634"/>
            <a:ext cx="11360800" cy="50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191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4191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4191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4191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4191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4191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4191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419100" algn="l">
              <a:lnSpc>
                <a:spcPct val="115000"/>
              </a:lnSpc>
              <a:spcBef>
                <a:spcPts val="1920"/>
              </a:spcBef>
              <a:spcAft>
                <a:spcPts val="192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5679768" y="6306767"/>
            <a:ext cx="4836800" cy="50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79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07383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47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795204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hyperlink" Target="mailto:royshubham@cse.iitb.ac.in" TargetMode="Externa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>
          <a:extLst>
            <a:ext uri="{FF2B5EF4-FFF2-40B4-BE49-F238E27FC236}">
              <a16:creationId xmlns:a16="http://schemas.microsoft.com/office/drawing/2014/main" id="{F5CCE34C-D9CC-F61B-DDA4-42347DDB2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>
            <a:extLst>
              <a:ext uri="{FF2B5EF4-FFF2-40B4-BE49-F238E27FC236}">
                <a16:creationId xmlns:a16="http://schemas.microsoft.com/office/drawing/2014/main" id="{DD6D5091-EB3E-189D-7471-72E227D885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877741" y="6333134"/>
            <a:ext cx="65844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fld id="{00000000-1234-1234-1234-123412341234}" type="slidenum">
              <a:rPr kumimoji="0" lang="en-US" sz="216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t>1</a:t>
            </a:fld>
            <a:endParaRPr kumimoji="0" sz="216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IITB">
            <a:extLst>
              <a:ext uri="{FF2B5EF4-FFF2-40B4-BE49-F238E27FC236}">
                <a16:creationId xmlns:a16="http://schemas.microsoft.com/office/drawing/2014/main" id="{DA17347E-4F9D-7767-EBDD-AEE92FA93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032" y="59686"/>
            <a:ext cx="1002297" cy="97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8;p7">
            <a:extLst>
              <a:ext uri="{FF2B5EF4-FFF2-40B4-BE49-F238E27FC236}">
                <a16:creationId xmlns:a16="http://schemas.microsoft.com/office/drawing/2014/main" id="{B53A4D64-78BC-7213-7039-1219EB04C73C}"/>
              </a:ext>
            </a:extLst>
          </p:cNvPr>
          <p:cNvSpPr txBox="1">
            <a:spLocks/>
          </p:cNvSpPr>
          <p:nvPr/>
        </p:nvSpPr>
        <p:spPr>
          <a:xfrm>
            <a:off x="348836" y="827294"/>
            <a:ext cx="6812280" cy="57682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9700" tIns="109700" rIns="109700" bIns="1097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5200"/>
              <a:buFont typeface="Arial"/>
              <a:buNone/>
              <a:defRPr sz="6240" kern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>
            <a:b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600" b="1" dirty="0">
                <a:latin typeface="Helvetica"/>
                <a:cs typeface="Helvetica"/>
              </a:rPr>
              <a:t>Demo:</a:t>
            </a:r>
            <a:br>
              <a:rPr lang="en-US" sz="3600" b="1" dirty="0">
                <a:latin typeface="Helvetica"/>
                <a:cs typeface="Helvetica"/>
              </a:rPr>
            </a:br>
            <a:r>
              <a:rPr lang="en-US" sz="4800" b="1" dirty="0">
                <a:latin typeface="Helvetica"/>
                <a:cs typeface="Helvetica"/>
              </a:rPr>
              <a:t>Microarchitectural</a:t>
            </a:r>
          </a:p>
          <a:p>
            <a:r>
              <a:rPr lang="en-US" sz="4800" b="1" dirty="0">
                <a:latin typeface="Helvetica"/>
                <a:cs typeface="Helvetica"/>
              </a:rPr>
              <a:t>Attacks in Action</a:t>
            </a:r>
            <a:endParaRPr lang="en-US" sz="4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en-US" sz="2880" dirty="0">
                <a:latin typeface="Helvetica" panose="020B0604020202020204" pitchFamily="34" charset="0"/>
                <a:cs typeface="Helvetica" panose="020B0604020202020204" pitchFamily="34" charset="0"/>
              </a:rPr>
              <a:t>			</a:t>
            </a:r>
            <a:br>
              <a:rPr lang="en-US" sz="288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88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000" b="1" dirty="0">
                <a:solidFill>
                  <a:srgbClr val="000000"/>
                </a:solidFill>
                <a:latin typeface="Helvetica"/>
                <a:cs typeface="Helvetica"/>
              </a:rPr>
              <a:t>Shubham Roy</a:t>
            </a:r>
            <a:b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Helvetica"/>
                <a:cs typeface="Helvetica"/>
                <a:hlinkClick r:id="rId4"/>
              </a:rPr>
              <a:t>royshubham@cse.iitb.ac.in</a:t>
            </a:r>
            <a:b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800" b="1" dirty="0">
                <a:solidFill>
                  <a:srgbClr val="000000"/>
                </a:solidFill>
                <a:latin typeface="Helvetica"/>
                <a:cs typeface="Helvetica"/>
              </a:rPr>
              <a:t>July 2025</a:t>
            </a:r>
            <a:endParaRPr lang="en-US" sz="1800" b="1" dirty="0">
              <a:solidFill>
                <a:srgbClr val="000000"/>
              </a:solidFill>
              <a:latin typeface="Helvetica" panose="020B0604020202020204" pitchFamily="34" charset="0"/>
              <a:ea typeface="Courier Prime"/>
              <a:cs typeface="Helvetica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E70AC5-F480-477D-5A62-5E7D56E6ECA0}"/>
              </a:ext>
            </a:extLst>
          </p:cNvPr>
          <p:cNvGrpSpPr/>
          <p:nvPr/>
        </p:nvGrpSpPr>
        <p:grpSpPr>
          <a:xfrm>
            <a:off x="186070" y="165393"/>
            <a:ext cx="3568906" cy="861774"/>
            <a:chOff x="194930" y="200835"/>
            <a:chExt cx="3568906" cy="861774"/>
          </a:xfrm>
        </p:grpSpPr>
        <p:pic>
          <p:nvPicPr>
            <p:cNvPr id="5" name="Picture 4" descr="A computer chip with a square green and orange center&#10;&#10;AI-generated content may be incorrect.">
              <a:extLst>
                <a:ext uri="{FF2B5EF4-FFF2-40B4-BE49-F238E27FC236}">
                  <a16:creationId xmlns:a16="http://schemas.microsoft.com/office/drawing/2014/main" id="{E9E89211-8CBD-2608-2F89-DBB8CE248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4930" y="221510"/>
              <a:ext cx="824024" cy="81516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CC3E93-CC1B-A6A1-1E20-4D1FB2034CF6}"/>
                </a:ext>
              </a:extLst>
            </p:cNvPr>
            <p:cNvSpPr txBox="1"/>
            <p:nvPr/>
          </p:nvSpPr>
          <p:spPr>
            <a:xfrm>
              <a:off x="1020636" y="200835"/>
              <a:ext cx="2743200" cy="86177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 b="1" dirty="0"/>
                <a:t>CASPER</a:t>
              </a:r>
            </a:p>
            <a:p>
              <a:r>
                <a:rPr lang="en-US" sz="1400" b="1" i="1" dirty="0"/>
                <a:t>Pioneering with grit, bit by bit</a:t>
              </a:r>
            </a:p>
          </p:txBody>
        </p:sp>
      </p:grpSp>
      <p:pic>
        <p:nvPicPr>
          <p:cNvPr id="9" name="Picture 8" descr="A computer with a shield and a round object&#10;&#10;AI-generated content may be incorrect.">
            <a:extLst>
              <a:ext uri="{FF2B5EF4-FFF2-40B4-BE49-F238E27FC236}">
                <a16:creationId xmlns:a16="http://schemas.microsoft.com/office/drawing/2014/main" id="{C1866984-474E-7CA4-9A82-14C71EFEFB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4573" y="1333437"/>
            <a:ext cx="3795300" cy="3795300"/>
          </a:xfrm>
          <a:prstGeom prst="rect">
            <a:avLst/>
          </a:prstGeom>
          <a:ln w="28575"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147509-050F-B19F-21A9-9627C51F98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091" y="3347323"/>
            <a:ext cx="728221" cy="7282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E55481-E546-3536-DF6D-720D48A394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806" y="3333318"/>
            <a:ext cx="920047" cy="72822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7334B6-86E8-5DF2-2706-2375CC8AE3B3}"/>
              </a:ext>
            </a:extLst>
          </p:cNvPr>
          <p:cNvGrpSpPr/>
          <p:nvPr/>
        </p:nvGrpSpPr>
        <p:grpSpPr>
          <a:xfrm>
            <a:off x="9116568" y="4123181"/>
            <a:ext cx="855999" cy="837572"/>
            <a:chOff x="10216532" y="161785"/>
            <a:chExt cx="1371367" cy="134184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C7E4CC-CDCC-1D67-2278-F6C3F03DB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532" y="320666"/>
              <a:ext cx="1182964" cy="11829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0129FBE-01BF-4140-6FA1-ADA654F38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20793" y="161785"/>
              <a:ext cx="1067106" cy="1081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1698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F92DBE-62B8-3940-9D67-BD1DDA6AA6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6" name="Von Neumann Bottleneck"/>
          <p:cNvSpPr txBox="1"/>
          <p:nvPr/>
        </p:nvSpPr>
        <p:spPr>
          <a:xfrm>
            <a:off x="3812073" y="2417441"/>
            <a:ext cx="4567853" cy="1307024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pPr algn="ctr"/>
            <a:r>
              <a:rPr lang="en-IN" sz="4400">
                <a:solidFill>
                  <a:schemeClr val="bg1"/>
                </a:solidFill>
                <a:latin typeface="Helvetica"/>
                <a:cs typeface="Helvetica"/>
              </a:rPr>
              <a:t>Attack 2:</a:t>
            </a:r>
          </a:p>
          <a:p>
            <a:pPr algn="ctr"/>
            <a:r>
              <a:rPr lang="en-IN" sz="54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Spectre Attack</a:t>
            </a:r>
            <a:endParaRPr sz="540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124BFED2-23CE-12AA-7F66-D34AAD9B7300}"/>
              </a:ext>
            </a:extLst>
          </p:cNvPr>
          <p:cNvSpPr txBox="1">
            <a:spLocks/>
          </p:cNvSpPr>
          <p:nvPr/>
        </p:nvSpPr>
        <p:spPr>
          <a:xfrm>
            <a:off x="9321576" y="634262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IN" sz="2160" smtClean="0">
                <a:solidFill>
                  <a:schemeClr val="bg1"/>
                </a:solidFill>
              </a:rPr>
              <a:pPr algn="r"/>
              <a:t>10</a:t>
            </a:fld>
            <a:endParaRPr lang="en-IN" sz="21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6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E186C2-21E5-268F-E453-B717B0E460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Von Neumann Bottleneck"/>
          <p:cNvSpPr txBox="1"/>
          <p:nvPr/>
        </p:nvSpPr>
        <p:spPr>
          <a:xfrm>
            <a:off x="330862" y="324660"/>
            <a:ext cx="3598742" cy="574516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rPr lang="en-IN" sz="425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Spectre attack </a:t>
            </a:r>
            <a:endParaRPr sz="425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7" name="Performance limited by memory bottleneck"/>
          <p:cNvSpPr txBox="1"/>
          <p:nvPr/>
        </p:nvSpPr>
        <p:spPr>
          <a:xfrm>
            <a:off x="330862" y="966776"/>
            <a:ext cx="2245615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r>
              <a:rPr lang="en-IN" sz="24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Attack in Action </a:t>
            </a:r>
            <a:endParaRPr sz="240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561A5-24B9-E897-C614-CF667032EA71}"/>
              </a:ext>
            </a:extLst>
          </p:cNvPr>
          <p:cNvSpPr txBox="1"/>
          <p:nvPr/>
        </p:nvSpPr>
        <p:spPr>
          <a:xfrm>
            <a:off x="330862" y="2049424"/>
            <a:ext cx="1140305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array1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[</a:t>
            </a: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h, e, l, l, o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</a:p>
          <a:p>
            <a:pPr lvl="1"/>
            <a:endParaRPr lang="en-IN" sz="3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400</a:t>
            </a:r>
          </a:p>
          <a:p>
            <a:pPr lvl="1"/>
            <a:endParaRPr lang="en-IN" sz="3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IN" sz="3200" dirty="0">
                <a:solidFill>
                  <a:schemeClr val="accent4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 </a:t>
            </a:r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&lt;  </a:t>
            </a:r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array1.size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) {</a:t>
            </a:r>
          </a:p>
          <a:p>
            <a:pPr lvl="1"/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secret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array1[input]</a:t>
            </a:r>
          </a:p>
          <a:p>
            <a:pPr lvl="1"/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array2</a:t>
            </a:r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 </a:t>
            </a:r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secret * 512 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</a:p>
          <a:p>
            <a:pPr lvl="1"/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  <a:endParaRPr lang="en-IN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2C8D5-91BE-E3BB-B852-423F294FC4AC}"/>
              </a:ext>
            </a:extLst>
          </p:cNvPr>
          <p:cNvSpPr txBox="1"/>
          <p:nvPr/>
        </p:nvSpPr>
        <p:spPr>
          <a:xfrm>
            <a:off x="8963247" y="150253"/>
            <a:ext cx="3228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Misleading input; CPU spec. </a:t>
            </a:r>
          </a:p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CPU reads secret character</a:t>
            </a:r>
          </a:p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Guess secret from CPU cache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FD93AC-1FC1-8283-DDB0-DBFBEC3AC1AB}"/>
              </a:ext>
            </a:extLst>
          </p:cNvPr>
          <p:cNvCxnSpPr>
            <a:cxnSpLocks/>
          </p:cNvCxnSpPr>
          <p:nvPr/>
        </p:nvCxnSpPr>
        <p:spPr>
          <a:xfrm>
            <a:off x="8920717" y="194403"/>
            <a:ext cx="0" cy="7723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6F080B3-A3A2-AE2E-CC56-44B568D69F3D}"/>
              </a:ext>
            </a:extLst>
          </p:cNvPr>
          <p:cNvSpPr txBox="1"/>
          <p:nvPr/>
        </p:nvSpPr>
        <p:spPr>
          <a:xfrm>
            <a:off x="5860473" y="1933046"/>
            <a:ext cx="2346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chemeClr val="bg1">
                    <a:lumMod val="95000"/>
                  </a:schemeClr>
                </a:solidFill>
                <a:latin typeface="Ink Free" panose="03080402000500000000" pitchFamily="66" charset="0"/>
              </a:rPr>
              <a:t>Contains any set of information 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59FBC9B-339B-7C80-8B78-D75C4C0F1061}"/>
              </a:ext>
            </a:extLst>
          </p:cNvPr>
          <p:cNvCxnSpPr/>
          <p:nvPr/>
        </p:nvCxnSpPr>
        <p:spPr>
          <a:xfrm rot="10800000" flipV="1">
            <a:off x="4397433" y="2128058"/>
            <a:ext cx="1463040" cy="382386"/>
          </a:xfrm>
          <a:prstGeom prst="curvedConnector3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46D3D1-0511-7522-0237-EC197621D654}"/>
              </a:ext>
            </a:extLst>
          </p:cNvPr>
          <p:cNvSpPr txBox="1"/>
          <p:nvPr/>
        </p:nvSpPr>
        <p:spPr>
          <a:xfrm>
            <a:off x="4545412" y="3209398"/>
            <a:ext cx="366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Ink Free" panose="03080402000500000000" pitchFamily="66" charset="0"/>
              </a:rPr>
              <a:t>holds a much bigger number than 5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1627A01A-691D-C760-F10F-0C2C72154C7B}"/>
              </a:ext>
            </a:extLst>
          </p:cNvPr>
          <p:cNvCxnSpPr>
            <a:cxnSpLocks/>
          </p:cNvCxnSpPr>
          <p:nvPr/>
        </p:nvCxnSpPr>
        <p:spPr>
          <a:xfrm rot="10800000">
            <a:off x="3067399" y="3209398"/>
            <a:ext cx="1330035" cy="219603"/>
          </a:xfrm>
          <a:prstGeom prst="curvedConnector3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8456F5-A24F-F1E5-43B1-74C29A7D70E1}"/>
              </a:ext>
            </a:extLst>
          </p:cNvPr>
          <p:cNvSpPr/>
          <p:nvPr/>
        </p:nvSpPr>
        <p:spPr>
          <a:xfrm>
            <a:off x="2975956" y="4073236"/>
            <a:ext cx="2044100" cy="465513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4A8E1D-0835-4E68-5EFA-6F7B216A1972}"/>
              </a:ext>
            </a:extLst>
          </p:cNvPr>
          <p:cNvCxnSpPr/>
          <p:nvPr/>
        </p:nvCxnSpPr>
        <p:spPr>
          <a:xfrm>
            <a:off x="458086" y="4278624"/>
            <a:ext cx="3066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41915B6-032C-966D-0836-1E68AF16560F}"/>
              </a:ext>
            </a:extLst>
          </p:cNvPr>
          <p:cNvSpPr/>
          <p:nvPr/>
        </p:nvSpPr>
        <p:spPr>
          <a:xfrm>
            <a:off x="784729" y="4015047"/>
            <a:ext cx="4302242" cy="601075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47DB09-368C-37AE-F7AB-575E6038926E}"/>
              </a:ext>
            </a:extLst>
          </p:cNvPr>
          <p:cNvSpPr txBox="1"/>
          <p:nvPr/>
        </p:nvSpPr>
        <p:spPr>
          <a:xfrm>
            <a:off x="6435052" y="3788105"/>
            <a:ext cx="234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chemeClr val="bg1">
                    <a:lumMod val="95000"/>
                  </a:schemeClr>
                </a:solidFill>
                <a:latin typeface="Ink Free" panose="03080402000500000000" pitchFamily="66" charset="0"/>
              </a:rPr>
              <a:t>is true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5BBEEE4-46E7-0140-68AF-7F6E68F0C144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5086972" y="3972771"/>
            <a:ext cx="1348080" cy="84484"/>
          </a:xfrm>
          <a:prstGeom prst="curvedConnector3">
            <a:avLst>
              <a:gd name="adj1" fmla="val 50000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5D5442A-D0C2-FCF4-4299-4CFCB074660C}"/>
              </a:ext>
            </a:extLst>
          </p:cNvPr>
          <p:cNvSpPr txBox="1"/>
          <p:nvPr/>
        </p:nvSpPr>
        <p:spPr>
          <a:xfrm>
            <a:off x="6262962" y="4949034"/>
            <a:ext cx="234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Ink Free" panose="03080402000500000000" pitchFamily="66" charset="0"/>
              </a:rPr>
              <a:t>speculative execution 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35521DA2-EBE3-ABB2-322E-D327DC4CEB17}"/>
              </a:ext>
            </a:extLst>
          </p:cNvPr>
          <p:cNvCxnSpPr>
            <a:cxnSpLocks/>
          </p:cNvCxnSpPr>
          <p:nvPr/>
        </p:nvCxnSpPr>
        <p:spPr>
          <a:xfrm rot="10800000">
            <a:off x="5173577" y="4771047"/>
            <a:ext cx="1089385" cy="355974"/>
          </a:xfrm>
          <a:prstGeom prst="curvedConnector3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E82301-E976-B9C7-DBE4-6048E4CEA75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9321576" y="6342622"/>
            <a:ext cx="2743200" cy="365125"/>
          </a:xfrm>
        </p:spPr>
        <p:txBody>
          <a:bodyPr/>
          <a:lstStyle/>
          <a:p>
            <a:fld id="{86CB4B4D-7CA3-9044-876B-883B54F8677D}" type="slidenum">
              <a:rPr lang="en-IN" sz="2160" smtClean="0"/>
              <a:t>11</a:t>
            </a:fld>
            <a:endParaRPr lang="en-IN" sz="2160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53F7F24-5DD3-6ECA-D90F-FD51CC4E0B88}"/>
              </a:ext>
            </a:extLst>
          </p:cNvPr>
          <p:cNvSpPr txBox="1">
            <a:spLocks/>
          </p:cNvSpPr>
          <p:nvPr/>
        </p:nvSpPr>
        <p:spPr>
          <a:xfrm>
            <a:off x="11283638" y="6286400"/>
            <a:ext cx="858800" cy="5248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mtClean="0"/>
              <a:pPr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3988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8" grpId="0" animBg="1"/>
      <p:bldP spid="21" grpId="0" animBg="1"/>
      <p:bldP spid="22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E186C2-21E5-268F-E453-B717B0E460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Von Neumann Bottleneck"/>
          <p:cNvSpPr txBox="1"/>
          <p:nvPr/>
        </p:nvSpPr>
        <p:spPr>
          <a:xfrm>
            <a:off x="330862" y="324660"/>
            <a:ext cx="3598742" cy="574516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rPr lang="en-IN" sz="425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Spectre attack </a:t>
            </a:r>
            <a:endParaRPr sz="425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7" name="Performance limited by memory bottleneck"/>
          <p:cNvSpPr txBox="1"/>
          <p:nvPr/>
        </p:nvSpPr>
        <p:spPr>
          <a:xfrm>
            <a:off x="330862" y="966776"/>
            <a:ext cx="2245615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r>
              <a:rPr lang="en-IN" sz="24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Attack in Action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2C8D5-91BE-E3BB-B852-423F294FC4AC}"/>
              </a:ext>
            </a:extLst>
          </p:cNvPr>
          <p:cNvSpPr txBox="1"/>
          <p:nvPr/>
        </p:nvSpPr>
        <p:spPr>
          <a:xfrm>
            <a:off x="8963247" y="150253"/>
            <a:ext cx="32287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Misleading input; CPU spec. </a:t>
            </a:r>
          </a:p>
          <a:p>
            <a:r>
              <a:rPr lang="en-IN" sz="1600" dirty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CPU reads secret character</a:t>
            </a:r>
          </a:p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Guess secret from CPU cache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FD93AC-1FC1-8283-DDB0-DBFBEC3AC1AB}"/>
              </a:ext>
            </a:extLst>
          </p:cNvPr>
          <p:cNvCxnSpPr>
            <a:cxnSpLocks/>
          </p:cNvCxnSpPr>
          <p:nvPr/>
        </p:nvCxnSpPr>
        <p:spPr>
          <a:xfrm>
            <a:off x="8920717" y="194403"/>
            <a:ext cx="0" cy="7723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07898ED-2751-0FBE-0691-9B9779C81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8778"/>
            <a:ext cx="12192000" cy="30524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6A69F9-AF44-0E2F-3015-0A028615303B}"/>
              </a:ext>
            </a:extLst>
          </p:cNvPr>
          <p:cNvSpPr txBox="1"/>
          <p:nvPr/>
        </p:nvSpPr>
        <p:spPr>
          <a:xfrm>
            <a:off x="2374678" y="2428819"/>
            <a:ext cx="116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chemeClr val="bg1">
                    <a:lumMod val="95000"/>
                  </a:schemeClr>
                </a:solidFill>
                <a:latin typeface="Ink Free" panose="03080402000500000000" pitchFamily="66" charset="0"/>
              </a:rPr>
              <a:t>your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95A9BF-8AD8-C21C-5B73-CED64EF89E71}"/>
              </a:ext>
            </a:extLst>
          </p:cNvPr>
          <p:cNvSpPr txBox="1"/>
          <p:nvPr/>
        </p:nvSpPr>
        <p:spPr>
          <a:xfrm>
            <a:off x="6475897" y="2187416"/>
            <a:ext cx="244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chemeClr val="bg1">
                    <a:lumMod val="95000"/>
                  </a:schemeClr>
                </a:solidFill>
                <a:latin typeface="Ink Free" panose="03080402000500000000" pitchFamily="66" charset="0"/>
              </a:rPr>
              <a:t>not allowed to access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BA66F71-3D31-8267-8BE8-B267621D06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11462" y="2641928"/>
            <a:ext cx="446585" cy="389697"/>
          </a:xfrm>
          <a:prstGeom prst="curvedConnector3">
            <a:avLst>
              <a:gd name="adj1" fmla="val -10818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533BEACE-F3CD-893F-1440-0800C1F94552}"/>
              </a:ext>
            </a:extLst>
          </p:cNvPr>
          <p:cNvCxnSpPr>
            <a:cxnSpLocks/>
          </p:cNvCxnSpPr>
          <p:nvPr/>
        </p:nvCxnSpPr>
        <p:spPr>
          <a:xfrm rot="5400000">
            <a:off x="6074450" y="2430328"/>
            <a:ext cx="485211" cy="442112"/>
          </a:xfrm>
          <a:prstGeom prst="curvedConnector3">
            <a:avLst>
              <a:gd name="adj1" fmla="val -4111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024243D-19D1-7C9D-D01C-66E773346AEB}"/>
              </a:ext>
            </a:extLst>
          </p:cNvPr>
          <p:cNvSpPr txBox="1"/>
          <p:nvPr/>
        </p:nvSpPr>
        <p:spPr>
          <a:xfrm>
            <a:off x="7513628" y="5353217"/>
            <a:ext cx="515779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N" sz="3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r>
              <a:rPr lang="en-IN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IN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400 	</a:t>
            </a: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</a:t>
            </a:r>
            <a:r>
              <a:rPr lang="en-IN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 </a:t>
            </a: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 </a:t>
            </a:r>
            <a:r>
              <a:rPr lang="en-IN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</a:p>
          <a:p>
            <a:endParaRPr lang="en-IN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A7AAEB-8C60-A230-1ADA-1126B9E71E1C}"/>
              </a:ext>
            </a:extLst>
          </p:cNvPr>
          <p:cNvCxnSpPr>
            <a:cxnSpLocks/>
          </p:cNvCxnSpPr>
          <p:nvPr/>
        </p:nvCxnSpPr>
        <p:spPr>
          <a:xfrm>
            <a:off x="7932007" y="5706422"/>
            <a:ext cx="0" cy="7723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CFD18DEB-0427-A702-9EF3-0750D321D41D}"/>
              </a:ext>
            </a:extLst>
          </p:cNvPr>
          <p:cNvSpPr txBox="1">
            <a:spLocks/>
          </p:cNvSpPr>
          <p:nvPr/>
        </p:nvSpPr>
        <p:spPr>
          <a:xfrm>
            <a:off x="9321576" y="634262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IN" sz="2160" smtClean="0">
                <a:solidFill>
                  <a:schemeClr val="bg1"/>
                </a:solidFill>
              </a:rPr>
              <a:pPr algn="r"/>
              <a:t>12</a:t>
            </a:fld>
            <a:endParaRPr lang="en-IN" sz="21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664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E186C2-21E5-268F-E453-B717B0E460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Von Neumann Bottleneck"/>
          <p:cNvSpPr txBox="1"/>
          <p:nvPr/>
        </p:nvSpPr>
        <p:spPr>
          <a:xfrm>
            <a:off x="330862" y="324660"/>
            <a:ext cx="3598742" cy="574516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rPr lang="en-IN" sz="425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Spectre attack </a:t>
            </a:r>
            <a:endParaRPr sz="425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7" name="Performance limited by memory bottleneck"/>
          <p:cNvSpPr txBox="1"/>
          <p:nvPr/>
        </p:nvSpPr>
        <p:spPr>
          <a:xfrm>
            <a:off x="330862" y="966776"/>
            <a:ext cx="2245615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r>
              <a:rPr lang="en-IN" sz="24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Attack in Action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561A5-24B9-E897-C614-CF667032EA71}"/>
              </a:ext>
            </a:extLst>
          </p:cNvPr>
          <p:cNvSpPr txBox="1"/>
          <p:nvPr/>
        </p:nvSpPr>
        <p:spPr>
          <a:xfrm>
            <a:off x="330862" y="2049424"/>
            <a:ext cx="1140305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array1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[</a:t>
            </a: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h, e, l, l, o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</a:p>
          <a:p>
            <a:pPr lvl="1"/>
            <a:endParaRPr lang="en-IN" sz="3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400</a:t>
            </a:r>
          </a:p>
          <a:p>
            <a:pPr lvl="1"/>
            <a:endParaRPr lang="en-IN" sz="3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IN" sz="3200" dirty="0">
                <a:solidFill>
                  <a:schemeClr val="accent4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 </a:t>
            </a:r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&lt;  </a:t>
            </a:r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array1.size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) {</a:t>
            </a:r>
          </a:p>
          <a:p>
            <a:pPr lvl="1"/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secret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array1[input]</a:t>
            </a:r>
          </a:p>
          <a:p>
            <a:pPr lvl="1"/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array2</a:t>
            </a:r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 </a:t>
            </a:r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secret * 512 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</a:p>
          <a:p>
            <a:pPr lvl="1"/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  <a:endParaRPr lang="en-IN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2C8D5-91BE-E3BB-B852-423F294FC4AC}"/>
              </a:ext>
            </a:extLst>
          </p:cNvPr>
          <p:cNvSpPr txBox="1"/>
          <p:nvPr/>
        </p:nvSpPr>
        <p:spPr>
          <a:xfrm>
            <a:off x="8963247" y="150253"/>
            <a:ext cx="32287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Misleading input; CPU spec. </a:t>
            </a:r>
          </a:p>
          <a:p>
            <a:r>
              <a:rPr lang="en-IN" sz="1600" dirty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CPU reads secret character</a:t>
            </a:r>
          </a:p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Guess secret from CPU cache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FD93AC-1FC1-8283-DDB0-DBFBEC3AC1AB}"/>
              </a:ext>
            </a:extLst>
          </p:cNvPr>
          <p:cNvCxnSpPr>
            <a:cxnSpLocks/>
          </p:cNvCxnSpPr>
          <p:nvPr/>
        </p:nvCxnSpPr>
        <p:spPr>
          <a:xfrm>
            <a:off x="8920717" y="194403"/>
            <a:ext cx="0" cy="7723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F32AFD-1DD3-A553-6696-45CF572756F3}"/>
              </a:ext>
            </a:extLst>
          </p:cNvPr>
          <p:cNvCxnSpPr/>
          <p:nvPr/>
        </p:nvCxnSpPr>
        <p:spPr>
          <a:xfrm>
            <a:off x="1231271" y="4843604"/>
            <a:ext cx="40740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69EB18-1940-F318-500D-81B301274E80}"/>
              </a:ext>
            </a:extLst>
          </p:cNvPr>
          <p:cNvSpPr txBox="1"/>
          <p:nvPr/>
        </p:nvSpPr>
        <p:spPr>
          <a:xfrm>
            <a:off x="5226518" y="3280939"/>
            <a:ext cx="236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Ink Free" panose="03080402000500000000" pitchFamily="66" charset="0"/>
              </a:rPr>
              <a:t>speculation was wrong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C12A092-E2DF-EDE3-5713-78BD09B693A7}"/>
              </a:ext>
            </a:extLst>
          </p:cNvPr>
          <p:cNvCxnSpPr>
            <a:cxnSpLocks/>
          </p:cNvCxnSpPr>
          <p:nvPr/>
        </p:nvCxnSpPr>
        <p:spPr>
          <a:xfrm rot="5400000">
            <a:off x="4825071" y="3523851"/>
            <a:ext cx="485211" cy="442112"/>
          </a:xfrm>
          <a:prstGeom prst="curvedConnector3">
            <a:avLst>
              <a:gd name="adj1" fmla="val -4111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D65236-401D-A649-14EE-192D7AE89FAF}"/>
              </a:ext>
            </a:extLst>
          </p:cNvPr>
          <p:cNvCxnSpPr>
            <a:cxnSpLocks/>
          </p:cNvCxnSpPr>
          <p:nvPr/>
        </p:nvCxnSpPr>
        <p:spPr>
          <a:xfrm>
            <a:off x="1383671" y="5328937"/>
            <a:ext cx="45142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3ED5E015-180A-CF9E-43D3-496926CD2D2E}"/>
              </a:ext>
            </a:extLst>
          </p:cNvPr>
          <p:cNvSpPr txBox="1">
            <a:spLocks/>
          </p:cNvSpPr>
          <p:nvPr/>
        </p:nvSpPr>
        <p:spPr>
          <a:xfrm>
            <a:off x="9321576" y="634262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IN" sz="2160" smtClean="0">
                <a:solidFill>
                  <a:schemeClr val="bg1"/>
                </a:solidFill>
              </a:rPr>
              <a:pPr algn="r"/>
              <a:t>13</a:t>
            </a:fld>
            <a:endParaRPr lang="en-IN" sz="21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4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6EB023-F576-7656-9BE4-4D0DC65409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D0311-99F0-20ED-D196-38593C1784E2}"/>
              </a:ext>
            </a:extLst>
          </p:cNvPr>
          <p:cNvSpPr txBox="1"/>
          <p:nvPr/>
        </p:nvSpPr>
        <p:spPr>
          <a:xfrm>
            <a:off x="3113684" y="3196701"/>
            <a:ext cx="59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spc="-300" dirty="0">
                <a:latin typeface="Helvetica" panose="020B0604020202020204" pitchFamily="34" charset="0"/>
                <a:cs typeface="Helvetica" panose="020B0604020202020204" pitchFamily="34" charset="0"/>
              </a:rPr>
              <a:t>Why it’s a problem?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BF1F94-5B2F-F8D8-2FFD-A6F5BA953B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168" y="397828"/>
            <a:ext cx="2956577" cy="2340142"/>
          </a:xfrm>
          <a:prstGeom prst="rect">
            <a:avLst/>
          </a:prstGeom>
        </p:spPr>
      </p:pic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234A1B73-FF7D-F9B1-4FEC-6D9612A0F0B9}"/>
              </a:ext>
            </a:extLst>
          </p:cNvPr>
          <p:cNvSpPr txBox="1">
            <a:spLocks/>
          </p:cNvSpPr>
          <p:nvPr/>
        </p:nvSpPr>
        <p:spPr>
          <a:xfrm>
            <a:off x="9321576" y="634262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IN" sz="2160" smtClean="0">
                <a:solidFill>
                  <a:schemeClr val="bg1"/>
                </a:solidFill>
              </a:rPr>
              <a:pPr algn="r"/>
              <a:t>14</a:t>
            </a:fld>
            <a:endParaRPr lang="en-IN" sz="21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1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55132C-04AB-4344-C2C3-8E4CE20F5C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3" y="1067892"/>
            <a:ext cx="10916093" cy="5465448"/>
          </a:xfrm>
          <a:prstGeom prst="rect">
            <a:avLst/>
          </a:prstGeom>
        </p:spPr>
      </p:pic>
      <p:sp>
        <p:nvSpPr>
          <p:cNvPr id="176" name="Von Neumann Bottleneck"/>
          <p:cNvSpPr txBox="1"/>
          <p:nvPr/>
        </p:nvSpPr>
        <p:spPr>
          <a:xfrm>
            <a:off x="330862" y="324660"/>
            <a:ext cx="1860125" cy="5745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rPr lang="en-IN" sz="4250">
                <a:latin typeface="Helvetica" panose="020B0604020202020204" pitchFamily="34" charset="0"/>
                <a:cs typeface="Helvetica" panose="020B0604020202020204" pitchFamily="34" charset="0"/>
              </a:rPr>
              <a:t>Caches</a:t>
            </a:r>
            <a:endParaRPr sz="425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8E5F39-29DA-46C4-7B82-889507322F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503" y="4261066"/>
            <a:ext cx="556031" cy="556031"/>
          </a:xfrm>
          <a:prstGeom prst="rect">
            <a:avLst/>
          </a:prstGeom>
        </p:spPr>
      </p:pic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551DEB77-0CA4-B461-E74F-930FDBBAEFED}"/>
              </a:ext>
            </a:extLst>
          </p:cNvPr>
          <p:cNvSpPr txBox="1">
            <a:spLocks/>
          </p:cNvSpPr>
          <p:nvPr/>
        </p:nvSpPr>
        <p:spPr>
          <a:xfrm>
            <a:off x="9321576" y="634262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IN" sz="2160" smtClean="0">
                <a:solidFill>
                  <a:srgbClr val="C00000"/>
                </a:solidFill>
              </a:rPr>
              <a:pPr algn="r"/>
              <a:t>15</a:t>
            </a:fld>
            <a:endParaRPr lang="en-IN" sz="216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835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442 -0.00649 L -0.05442 -0.00625 C -0.05559 -0.01181 -0.0569 -0.0169 -0.05794 -0.022 C -0.05924 -0.02778 -0.06002 -0.0338 -0.06145 -0.03912 C -0.06575 -0.05463 -0.07226 -0.07037 -0.07851 -0.08334 C -0.08606 -0.09954 -0.09218 -0.10996 -0.10156 -0.12292 C -0.10664 -0.12987 -0.11158 -0.1375 -0.11731 -0.14306 C -0.13242 -0.15787 -0.1483 -0.17061 -0.16393 -0.18403 C -0.17187 -0.19098 -0.17942 -0.19954 -0.18789 -0.2044 C -0.20494 -0.21389 -0.22161 -0.22524 -0.23893 -0.23287 C -0.24583 -0.23612 -0.25286 -0.23866 -0.25989 -0.24237 C -0.26901 -0.247 -0.27799 -0.25348 -0.28737 -0.25787 C -0.30989 -0.26806 -0.33281 -0.27547 -0.35533 -0.28565 C -0.36432 -0.28982 -0.37317 -0.29491 -0.38229 -0.29815 C -0.4013 -0.30463 -0.41575 -0.30579 -0.43424 -0.30973 C -0.44179 -0.31135 -0.44934 -0.31343 -0.4569 -0.31505 C -0.47565 -0.31459 -0.4944 -0.31482 -0.51315 -0.31366 C -0.51419 -0.31343 -0.5151 -0.31204 -0.51614 -0.31135 C -0.51692 -0.31088 -0.5194 -0.30996 -0.52005 -0.30973 " pathEditMode="relative" rAng="0" ptsTypes="AAAAAAAAAAAAAAAAA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81" y="-1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E186C2-21E5-268F-E453-B717B0E46097}"/>
              </a:ext>
            </a:extLst>
          </p:cNvPr>
          <p:cNvSpPr/>
          <p:nvPr/>
        </p:nvSpPr>
        <p:spPr>
          <a:xfrm>
            <a:off x="0" y="9053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Von Neumann Bottleneck"/>
          <p:cNvSpPr txBox="1"/>
          <p:nvPr/>
        </p:nvSpPr>
        <p:spPr>
          <a:xfrm>
            <a:off x="330862" y="324660"/>
            <a:ext cx="3598742" cy="574516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rPr lang="en-IN" sz="425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Spectre attack </a:t>
            </a:r>
            <a:endParaRPr sz="425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7" name="Performance limited by memory bottleneck"/>
          <p:cNvSpPr txBox="1"/>
          <p:nvPr/>
        </p:nvSpPr>
        <p:spPr>
          <a:xfrm>
            <a:off x="330862" y="966776"/>
            <a:ext cx="2245615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r>
              <a:rPr lang="en-IN" sz="24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Attack in Action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2C8D5-91BE-E3BB-B852-423F294FC4AC}"/>
              </a:ext>
            </a:extLst>
          </p:cNvPr>
          <p:cNvSpPr txBox="1"/>
          <p:nvPr/>
        </p:nvSpPr>
        <p:spPr>
          <a:xfrm>
            <a:off x="8963247" y="150253"/>
            <a:ext cx="32287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Misleading input; CPU spec. </a:t>
            </a:r>
          </a:p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CPU reads secret character</a:t>
            </a:r>
          </a:p>
          <a:p>
            <a:r>
              <a:rPr lang="en-IN" sz="1600" dirty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Guess secret from CPU cache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FD93AC-1FC1-8283-DDB0-DBFBEC3AC1AB}"/>
              </a:ext>
            </a:extLst>
          </p:cNvPr>
          <p:cNvCxnSpPr>
            <a:cxnSpLocks/>
          </p:cNvCxnSpPr>
          <p:nvPr/>
        </p:nvCxnSpPr>
        <p:spPr>
          <a:xfrm>
            <a:off x="8920717" y="194403"/>
            <a:ext cx="0" cy="7723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4923816-41FB-689F-7C74-6E591EAB7B49}"/>
              </a:ext>
            </a:extLst>
          </p:cNvPr>
          <p:cNvSpPr txBox="1"/>
          <p:nvPr/>
        </p:nvSpPr>
        <p:spPr>
          <a:xfrm>
            <a:off x="330862" y="2049424"/>
            <a:ext cx="1140305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array2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[</a:t>
            </a: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r>
              <a:rPr lang="en-IN" sz="3200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	   	</a:t>
            </a:r>
          </a:p>
          <a:p>
            <a:pPr lvl="1"/>
            <a:endParaRPr lang="en-IN" sz="3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array2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[</a:t>
            </a: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512</a:t>
            </a:r>
            <a:r>
              <a:rPr lang="en-IN" sz="3200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</a:p>
          <a:p>
            <a:pPr lvl="1"/>
            <a:endParaRPr lang="en-IN" sz="3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array2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[</a:t>
            </a: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1024</a:t>
            </a:r>
            <a:r>
              <a:rPr lang="en-IN" sz="3200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</a:p>
          <a:p>
            <a:pPr lvl="1"/>
            <a:endParaRPr lang="en-IN" sz="3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array2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[</a:t>
            </a:r>
            <a:r>
              <a:rPr lang="en-IN" sz="32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18</a:t>
            </a:r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* 512</a:t>
            </a:r>
            <a:r>
              <a:rPr lang="en-IN" sz="3200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	</a:t>
            </a:r>
          </a:p>
          <a:p>
            <a:pPr lvl="1"/>
            <a:endParaRPr lang="en-IN" sz="3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1296FA-DC6A-D546-B1ED-D41FABA9CE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991" y="5037002"/>
            <a:ext cx="478895" cy="47889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8E439F9-8D53-DA85-B730-101A0EDAC248}"/>
              </a:ext>
            </a:extLst>
          </p:cNvPr>
          <p:cNvSpPr txBox="1"/>
          <p:nvPr/>
        </p:nvSpPr>
        <p:spPr>
          <a:xfrm>
            <a:off x="8963247" y="3414111"/>
            <a:ext cx="405657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array1</a:t>
            </a:r>
            <a:r>
              <a:rPr lang="en-IN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[</a:t>
            </a:r>
            <a:r>
              <a:rPr lang="en-IN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IN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 </a:t>
            </a:r>
            <a:r>
              <a:rPr lang="en-IN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IN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 </a:t>
            </a:r>
            <a:r>
              <a:rPr lang="en-IN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IN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 </a:t>
            </a:r>
            <a:r>
              <a:rPr lang="en-IN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r>
              <a:rPr lang="en-IN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</a:p>
          <a:p>
            <a:endParaRPr lang="en-IN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r>
              <a:rPr lang="en-IN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IN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400</a:t>
            </a:r>
          </a:p>
          <a:p>
            <a:endParaRPr lang="en-IN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1600" dirty="0">
                <a:solidFill>
                  <a:schemeClr val="accent4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</a:t>
            </a:r>
            <a:r>
              <a:rPr lang="en-IN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 </a:t>
            </a:r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r>
              <a:rPr lang="en-IN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&lt;  </a:t>
            </a:r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array1.size</a:t>
            </a:r>
            <a:r>
              <a:rPr lang="en-IN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) </a:t>
            </a:r>
          </a:p>
          <a:p>
            <a:r>
              <a:rPr lang="en-IN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  <a:r>
              <a:rPr lang="en-I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secret</a:t>
            </a:r>
            <a:r>
              <a:rPr lang="en-IN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I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array1[input]</a:t>
            </a:r>
          </a:p>
          <a:p>
            <a:r>
              <a:rPr lang="en-I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y</a:t>
            </a:r>
            <a:r>
              <a:rPr lang="en-IN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I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array2</a:t>
            </a:r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 </a:t>
            </a:r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secret * 512 </a:t>
            </a:r>
            <a:r>
              <a:rPr lang="en-IN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</a:p>
          <a:p>
            <a:r>
              <a:rPr lang="en-IN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  <a:endParaRPr lang="en-IN" sz="1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67E195-4711-F08A-0C30-7142084DCE2F}"/>
              </a:ext>
            </a:extLst>
          </p:cNvPr>
          <p:cNvCxnSpPr>
            <a:cxnSpLocks/>
          </p:cNvCxnSpPr>
          <p:nvPr/>
        </p:nvCxnSpPr>
        <p:spPr>
          <a:xfrm>
            <a:off x="8801513" y="3117610"/>
            <a:ext cx="0" cy="253175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98C5587-5813-32EB-CA5B-E21B88D8A2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399" y="5643967"/>
            <a:ext cx="3980507" cy="99658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82BFA9-5CC0-EBC4-BC0B-7364CC4658DA}"/>
              </a:ext>
            </a:extLst>
          </p:cNvPr>
          <p:cNvSpPr txBox="1">
            <a:spLocks/>
          </p:cNvSpPr>
          <p:nvPr/>
        </p:nvSpPr>
        <p:spPr>
          <a:xfrm>
            <a:off x="9321576" y="634262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IN" sz="2160" smtClean="0">
                <a:solidFill>
                  <a:schemeClr val="bg1"/>
                </a:solidFill>
              </a:rPr>
              <a:pPr algn="r"/>
              <a:t>16</a:t>
            </a:fld>
            <a:endParaRPr lang="en-IN" sz="21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617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E186C2-21E5-268F-E453-B717B0E460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Von Neumann Bottleneck"/>
          <p:cNvSpPr txBox="1"/>
          <p:nvPr/>
        </p:nvSpPr>
        <p:spPr>
          <a:xfrm>
            <a:off x="330862" y="324660"/>
            <a:ext cx="3598742" cy="574516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rPr lang="en-IN" sz="425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Spectre attack </a:t>
            </a:r>
            <a:endParaRPr sz="425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7" name="Performance limited by memory bottleneck"/>
          <p:cNvSpPr txBox="1"/>
          <p:nvPr/>
        </p:nvSpPr>
        <p:spPr>
          <a:xfrm>
            <a:off x="330862" y="966776"/>
            <a:ext cx="2245615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r>
              <a:rPr lang="en-IN" sz="24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Attack in Action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2C8D5-91BE-E3BB-B852-423F294FC4AC}"/>
              </a:ext>
            </a:extLst>
          </p:cNvPr>
          <p:cNvSpPr txBox="1"/>
          <p:nvPr/>
        </p:nvSpPr>
        <p:spPr>
          <a:xfrm>
            <a:off x="8963247" y="150253"/>
            <a:ext cx="32287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Misleading input; CPU spec. </a:t>
            </a:r>
          </a:p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CPU reads secret character</a:t>
            </a:r>
          </a:p>
          <a:p>
            <a:r>
              <a:rPr lang="en-IN" sz="1600" dirty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Guess secret from CPU cache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FD93AC-1FC1-8283-DDB0-DBFBEC3AC1AB}"/>
              </a:ext>
            </a:extLst>
          </p:cNvPr>
          <p:cNvCxnSpPr>
            <a:cxnSpLocks/>
          </p:cNvCxnSpPr>
          <p:nvPr/>
        </p:nvCxnSpPr>
        <p:spPr>
          <a:xfrm>
            <a:off x="8920717" y="194403"/>
            <a:ext cx="0" cy="7723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4923816-41FB-689F-7C74-6E591EAB7B49}"/>
              </a:ext>
            </a:extLst>
          </p:cNvPr>
          <p:cNvSpPr txBox="1"/>
          <p:nvPr/>
        </p:nvSpPr>
        <p:spPr>
          <a:xfrm>
            <a:off x="330862" y="2049424"/>
            <a:ext cx="114030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N" sz="320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BB233C-6391-DB01-6AE8-E0CD110FFFC8}"/>
              </a:ext>
            </a:extLst>
          </p:cNvPr>
          <p:cNvSpPr/>
          <p:nvPr/>
        </p:nvSpPr>
        <p:spPr>
          <a:xfrm>
            <a:off x="2899367" y="574590"/>
            <a:ext cx="6266041" cy="595875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32B4F8-1A1F-8D51-05DE-084FB18A7C1A}"/>
              </a:ext>
            </a:extLst>
          </p:cNvPr>
          <p:cNvSpPr/>
          <p:nvPr/>
        </p:nvSpPr>
        <p:spPr>
          <a:xfrm>
            <a:off x="4642559" y="2967335"/>
            <a:ext cx="2906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Secret = s</a:t>
            </a: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C9059AB0-4962-3EA1-DA5F-778A1C9240AC}"/>
              </a:ext>
            </a:extLst>
          </p:cNvPr>
          <p:cNvSpPr txBox="1">
            <a:spLocks/>
          </p:cNvSpPr>
          <p:nvPr/>
        </p:nvSpPr>
        <p:spPr>
          <a:xfrm>
            <a:off x="9321576" y="634262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IN" sz="2160" smtClean="0">
                <a:solidFill>
                  <a:schemeClr val="bg1"/>
                </a:solidFill>
              </a:rPr>
              <a:pPr algn="r"/>
              <a:t>17</a:t>
            </a:fld>
            <a:endParaRPr lang="en-IN" sz="21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788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E186C2-21E5-268F-E453-B717B0E460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Von Neumann Bottleneck"/>
          <p:cNvSpPr txBox="1"/>
          <p:nvPr/>
        </p:nvSpPr>
        <p:spPr>
          <a:xfrm>
            <a:off x="330862" y="324660"/>
            <a:ext cx="3598742" cy="574516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rPr lang="en-IN" sz="425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Spectre attack </a:t>
            </a:r>
            <a:endParaRPr sz="425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7" name="Performance limited by memory bottleneck"/>
          <p:cNvSpPr txBox="1"/>
          <p:nvPr/>
        </p:nvSpPr>
        <p:spPr>
          <a:xfrm>
            <a:off x="330862" y="966776"/>
            <a:ext cx="1761701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r>
              <a:rPr lang="en-IN" sz="24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Attack recap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40D6E-322C-9AE5-100B-6A57FF9A9659}"/>
              </a:ext>
            </a:extLst>
          </p:cNvPr>
          <p:cNvSpPr txBox="1"/>
          <p:nvPr/>
        </p:nvSpPr>
        <p:spPr>
          <a:xfrm>
            <a:off x="1149598" y="2367171"/>
            <a:ext cx="104667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Misleading input; CPU speculates </a:t>
            </a:r>
          </a:p>
          <a:p>
            <a:r>
              <a:rPr lang="en-I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CPU reads secret character</a:t>
            </a:r>
          </a:p>
          <a:p>
            <a:r>
              <a:rPr lang="en-I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Guess secret from CPU cache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A11587C-B2F6-548F-575E-695BC2ED0986}"/>
              </a:ext>
            </a:extLst>
          </p:cNvPr>
          <p:cNvSpPr txBox="1">
            <a:spLocks/>
          </p:cNvSpPr>
          <p:nvPr/>
        </p:nvSpPr>
        <p:spPr>
          <a:xfrm>
            <a:off x="9321576" y="634262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IN" sz="2160" smtClean="0">
                <a:solidFill>
                  <a:schemeClr val="bg1"/>
                </a:solidFill>
              </a:rPr>
              <a:pPr algn="r"/>
              <a:t>18</a:t>
            </a:fld>
            <a:endParaRPr lang="en-IN" sz="21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26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E186C2-21E5-268F-E453-B717B0E460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Von Neumann Bottleneck"/>
          <p:cNvSpPr txBox="1"/>
          <p:nvPr/>
        </p:nvSpPr>
        <p:spPr>
          <a:xfrm>
            <a:off x="330862" y="324660"/>
            <a:ext cx="3598742" cy="574516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rPr lang="en-IN" sz="425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Spectre attack </a:t>
            </a:r>
            <a:endParaRPr sz="425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7" name="Performance limited by memory bottleneck"/>
          <p:cNvSpPr txBox="1"/>
          <p:nvPr/>
        </p:nvSpPr>
        <p:spPr>
          <a:xfrm>
            <a:off x="330862" y="966776"/>
            <a:ext cx="1761701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r>
              <a:rPr lang="en-IN" sz="24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Attack recap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40D6E-322C-9AE5-100B-6A57FF9A9659}"/>
              </a:ext>
            </a:extLst>
          </p:cNvPr>
          <p:cNvSpPr txBox="1"/>
          <p:nvPr/>
        </p:nvSpPr>
        <p:spPr>
          <a:xfrm>
            <a:off x="1149598" y="2367171"/>
            <a:ext cx="104667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Misleading input; CPU speculates </a:t>
            </a:r>
          </a:p>
          <a:p>
            <a:r>
              <a:rPr lang="en-IN" sz="4400" dirty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CPU reads secret character</a:t>
            </a:r>
          </a:p>
          <a:p>
            <a:r>
              <a:rPr lang="en-I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Guess secret from CPU cache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F943BF55-FB96-236A-EE9D-537D491CC478}"/>
              </a:ext>
            </a:extLst>
          </p:cNvPr>
          <p:cNvSpPr txBox="1">
            <a:spLocks/>
          </p:cNvSpPr>
          <p:nvPr/>
        </p:nvSpPr>
        <p:spPr>
          <a:xfrm>
            <a:off x="9321576" y="634262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IN" sz="2160" smtClean="0">
                <a:solidFill>
                  <a:schemeClr val="bg1"/>
                </a:solidFill>
              </a:rPr>
              <a:pPr algn="r"/>
              <a:t>19</a:t>
            </a:fld>
            <a:endParaRPr lang="en-IN" sz="21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16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542FE18E-8B1B-F64E-E4DD-0963212F8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>
            <a:extLst>
              <a:ext uri="{FF2B5EF4-FFF2-40B4-BE49-F238E27FC236}">
                <a16:creationId xmlns:a16="http://schemas.microsoft.com/office/drawing/2014/main" id="{DB8AA7BF-D5FB-6816-379F-0B88EC765D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1" y="320666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Outline</a:t>
            </a:r>
            <a:endParaRPr lang="en-US"/>
          </a:p>
        </p:txBody>
      </p:sp>
      <p:sp>
        <p:nvSpPr>
          <p:cNvPr id="55" name="Google Shape;55;p9">
            <a:extLst>
              <a:ext uri="{FF2B5EF4-FFF2-40B4-BE49-F238E27FC236}">
                <a16:creationId xmlns:a16="http://schemas.microsoft.com/office/drawing/2014/main" id="{EE93113F-5619-1634-262B-6BCCDACDB25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83638" y="6286400"/>
            <a:ext cx="8589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Performance limited by memory bottleneck">
            <a:extLst>
              <a:ext uri="{FF2B5EF4-FFF2-40B4-BE49-F238E27FC236}">
                <a16:creationId xmlns:a16="http://schemas.microsoft.com/office/drawing/2014/main" id="{88D24BD1-B9BC-91EF-0F36-772A92A5BF6B}"/>
              </a:ext>
            </a:extLst>
          </p:cNvPr>
          <p:cNvSpPr txBox="1"/>
          <p:nvPr/>
        </p:nvSpPr>
        <p:spPr>
          <a:xfrm>
            <a:off x="497117" y="965210"/>
            <a:ext cx="51361" cy="330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endParaRPr sz="2000">
              <a:latin typeface="+mj-lt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27354-617F-B23F-941B-3A9D545132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713" y="299398"/>
            <a:ext cx="963170" cy="963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116330-3B77-4921-6060-ABF0728C6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6" y="1615496"/>
            <a:ext cx="2858822" cy="4139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F84E57-2F8D-FDA3-54E7-78DAC4A54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63" y="1615496"/>
            <a:ext cx="2858821" cy="41395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B4C26F-1A8A-F6B8-339B-CA99E19177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90" y="1615496"/>
            <a:ext cx="2858821" cy="413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24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E186C2-21E5-268F-E453-B717B0E460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Von Neumann Bottleneck"/>
          <p:cNvSpPr txBox="1"/>
          <p:nvPr/>
        </p:nvSpPr>
        <p:spPr>
          <a:xfrm>
            <a:off x="330862" y="324660"/>
            <a:ext cx="3598742" cy="574516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rPr lang="en-IN" sz="425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Spectre attack </a:t>
            </a:r>
            <a:endParaRPr sz="425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7" name="Performance limited by memory bottleneck"/>
          <p:cNvSpPr txBox="1"/>
          <p:nvPr/>
        </p:nvSpPr>
        <p:spPr>
          <a:xfrm>
            <a:off x="330862" y="966776"/>
            <a:ext cx="2515112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r>
              <a:rPr lang="en-IN" sz="24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Attack in Nutshell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40D6E-322C-9AE5-100B-6A57FF9A9659}"/>
              </a:ext>
            </a:extLst>
          </p:cNvPr>
          <p:cNvSpPr txBox="1"/>
          <p:nvPr/>
        </p:nvSpPr>
        <p:spPr>
          <a:xfrm>
            <a:off x="1149598" y="2367171"/>
            <a:ext cx="104667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Misleading input; CPU speculates </a:t>
            </a:r>
          </a:p>
          <a:p>
            <a:r>
              <a:rPr lang="en-IN" sz="4400" dirty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CPU reads secret character</a:t>
            </a:r>
          </a:p>
          <a:p>
            <a:r>
              <a:rPr lang="en-IN" sz="4400" dirty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Guess secret from CPU cache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47C3315B-0E39-AF68-CCFE-53AD61454575}"/>
              </a:ext>
            </a:extLst>
          </p:cNvPr>
          <p:cNvSpPr txBox="1">
            <a:spLocks/>
          </p:cNvSpPr>
          <p:nvPr/>
        </p:nvSpPr>
        <p:spPr>
          <a:xfrm>
            <a:off x="9321576" y="634262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IN" sz="2160" smtClean="0">
                <a:solidFill>
                  <a:schemeClr val="bg1"/>
                </a:solidFill>
              </a:rPr>
              <a:pPr algn="r"/>
              <a:t>20</a:t>
            </a:fld>
            <a:endParaRPr lang="en-IN" sz="21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14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6DD38-1A16-AC30-D6AF-AD7447D7C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C327296-AAFC-DFB3-B69C-82341A8CB2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Von Neumann Bottleneck">
            <a:extLst>
              <a:ext uri="{FF2B5EF4-FFF2-40B4-BE49-F238E27FC236}">
                <a16:creationId xmlns:a16="http://schemas.microsoft.com/office/drawing/2014/main" id="{4F603BEA-42EE-A98E-661D-B904CA41AB1D}"/>
              </a:ext>
            </a:extLst>
          </p:cNvPr>
          <p:cNvSpPr txBox="1"/>
          <p:nvPr/>
        </p:nvSpPr>
        <p:spPr>
          <a:xfrm>
            <a:off x="2936481" y="2295356"/>
            <a:ext cx="6319038" cy="2267287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pPr algn="ctr"/>
            <a:r>
              <a:rPr lang="en-IN" sz="6000" spc="-3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Code walkthrough </a:t>
            </a:r>
          </a:p>
          <a:p>
            <a:pPr algn="ctr"/>
            <a:r>
              <a:rPr lang="en-IN" sz="6000" spc="-3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</a:p>
          <a:p>
            <a:pPr algn="ctr"/>
            <a:r>
              <a:rPr lang="en-IN" sz="6000" spc="-3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F401B3A9-9CA7-60B4-202F-E66ACD7CFE3C}"/>
              </a:ext>
            </a:extLst>
          </p:cNvPr>
          <p:cNvSpPr txBox="1">
            <a:spLocks/>
          </p:cNvSpPr>
          <p:nvPr/>
        </p:nvSpPr>
        <p:spPr>
          <a:xfrm>
            <a:off x="9321576" y="634262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IN" sz="2160" smtClean="0">
                <a:solidFill>
                  <a:schemeClr val="bg1"/>
                </a:solidFill>
              </a:rPr>
              <a:pPr algn="r"/>
              <a:t>21</a:t>
            </a:fld>
            <a:endParaRPr lang="en-IN" sz="21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15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679D4-C29E-F32E-0A1D-2A1A21D35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AD8523-3CE6-6288-1474-0BB244F650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Von Neumann Bottleneck">
            <a:extLst>
              <a:ext uri="{FF2B5EF4-FFF2-40B4-BE49-F238E27FC236}">
                <a16:creationId xmlns:a16="http://schemas.microsoft.com/office/drawing/2014/main" id="{AAD52B73-EBA1-F977-5DE1-B3D5E2CE3FBA}"/>
              </a:ext>
            </a:extLst>
          </p:cNvPr>
          <p:cNvSpPr txBox="1"/>
          <p:nvPr/>
        </p:nvSpPr>
        <p:spPr>
          <a:xfrm>
            <a:off x="4090964" y="2451297"/>
            <a:ext cx="4010073" cy="1380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pPr algn="ctr"/>
            <a:r>
              <a:rPr lang="en-IN" sz="440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Attack 3</a:t>
            </a:r>
            <a:r>
              <a:rPr lang="en-IN" sz="540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:</a:t>
            </a:r>
          </a:p>
          <a:p>
            <a:pPr algn="ctr"/>
            <a:r>
              <a:rPr lang="en-IN" sz="5400" err="1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Rowhammer</a:t>
            </a:r>
            <a:endParaRPr sz="5400">
              <a:solidFill>
                <a:schemeClr val="accent6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C6E5722A-C58C-7332-A3A3-5C6D0C8C0414}"/>
              </a:ext>
            </a:extLst>
          </p:cNvPr>
          <p:cNvSpPr txBox="1">
            <a:spLocks/>
          </p:cNvSpPr>
          <p:nvPr/>
        </p:nvSpPr>
        <p:spPr>
          <a:xfrm>
            <a:off x="9321576" y="634262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IN" sz="2160" smtClean="0">
                <a:solidFill>
                  <a:schemeClr val="accent6">
                    <a:lumMod val="75000"/>
                  </a:schemeClr>
                </a:solidFill>
              </a:rPr>
              <a:pPr algn="r"/>
              <a:t>22</a:t>
            </a:fld>
            <a:endParaRPr lang="en-IN" sz="216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415601" y="320666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Helvetica"/>
                <a:cs typeface="Helvetica"/>
              </a:rPr>
              <a:t>Recap</a:t>
            </a:r>
            <a:endParaRPr lang="en-US"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415601" y="1536634"/>
            <a:ext cx="11360700" cy="50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IN" sz="3200" dirty="0" err="1">
                <a:latin typeface="Helvetica"/>
                <a:cs typeface="Helvetica"/>
              </a:rPr>
              <a:t>Rowhammer</a:t>
            </a:r>
            <a:r>
              <a:rPr lang="en-IN" sz="3200" dirty="0">
                <a:latin typeface="Helvetica"/>
                <a:cs typeface="Helvetica"/>
              </a:rPr>
              <a:t> </a:t>
            </a:r>
            <a:r>
              <a:rPr lang="en-IN" sz="3200" dirty="0">
                <a:latin typeface="Helvetica"/>
                <a:cs typeface="Helvetica"/>
                <a:sym typeface="Wingdings" panose="05000000000000000000" pitchFamily="2" charset="2"/>
              </a:rPr>
              <a:t></a:t>
            </a:r>
            <a:r>
              <a:rPr lang="en-IN" sz="3200" dirty="0">
                <a:latin typeface="Helvetica"/>
                <a:cs typeface="Helvetica"/>
              </a:rPr>
              <a:t> exploits hardware vulnerability</a:t>
            </a:r>
            <a:endParaRPr lang="en-US" dirty="0"/>
          </a:p>
          <a:p>
            <a:endParaRPr lang="en-US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F2AE69-2646-463E-C57E-F8D83D4B88D3}"/>
              </a:ext>
            </a:extLst>
          </p:cNvPr>
          <p:cNvSpPr/>
          <p:nvPr/>
        </p:nvSpPr>
        <p:spPr>
          <a:xfrm>
            <a:off x="824768" y="3361927"/>
            <a:ext cx="10542366" cy="16713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 sz="3600" b="1" dirty="0">
                <a:solidFill>
                  <a:srgbClr val="C00000"/>
                </a:solidFill>
                <a:latin typeface="Helvetica" panose="020B0604020202020204"/>
                <a:cs typeface="Helvetica" panose="020B0604020202020204"/>
              </a:rPr>
              <a:t>Goal:</a:t>
            </a:r>
            <a:br>
              <a:rPr lang="en-IN" sz="3600" b="1" dirty="0">
                <a:latin typeface="OCR A Extended" panose="02010509020102010303" pitchFamily="50" charset="0"/>
              </a:rPr>
            </a:br>
            <a:r>
              <a:rPr lang="en-IN" sz="3600" b="1" dirty="0">
                <a:solidFill>
                  <a:schemeClr val="tx1"/>
                </a:solidFill>
                <a:latin typeface="OCR A Extended"/>
              </a:rPr>
              <a:t> </a:t>
            </a:r>
            <a:r>
              <a:rPr lang="en-IN" sz="3600" b="1" dirty="0">
                <a:solidFill>
                  <a:schemeClr val="tx1"/>
                </a:solidFill>
                <a:latin typeface="Helvetica" panose="020B0604020202020204"/>
                <a:ea typeface="+mn-lt"/>
                <a:cs typeface="Helvetica" panose="020B0604020202020204"/>
              </a:rPr>
              <a:t>Flipping bits</a:t>
            </a:r>
            <a:r>
              <a:rPr lang="en-IN" sz="3600" dirty="0">
                <a:solidFill>
                  <a:schemeClr val="tx1"/>
                </a:solidFill>
                <a:latin typeface="Helvetica" panose="020B0604020202020204"/>
                <a:ea typeface="+mn-lt"/>
                <a:cs typeface="Helvetica" panose="020B0604020202020204"/>
              </a:rPr>
              <a:t> in memory without accessing them </a:t>
            </a:r>
            <a:endParaRPr lang="en-US" dirty="0">
              <a:solidFill>
                <a:schemeClr val="tx1"/>
              </a:solidFill>
              <a:latin typeface="Helvetica" panose="020B0604020202020204"/>
              <a:cs typeface="Helvetica" panose="020B060402020202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0A9815-D543-705E-DAAF-4678455D33DC}"/>
              </a:ext>
            </a:extLst>
          </p:cNvPr>
          <p:cNvGrpSpPr/>
          <p:nvPr/>
        </p:nvGrpSpPr>
        <p:grpSpPr>
          <a:xfrm>
            <a:off x="10216532" y="161785"/>
            <a:ext cx="1371367" cy="1341845"/>
            <a:chOff x="10216532" y="161785"/>
            <a:chExt cx="1371367" cy="13418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43C51E-9F8E-9A3D-6E8E-CF7A8EA90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532" y="320666"/>
              <a:ext cx="1182964" cy="11829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161FC8A-37D5-619A-A6DC-A11B86D97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20793" y="161785"/>
              <a:ext cx="1067106" cy="1081262"/>
            </a:xfrm>
            <a:prstGeom prst="rect">
              <a:avLst/>
            </a:prstGeom>
          </p:spPr>
        </p:pic>
      </p:grpSp>
      <p:sp>
        <p:nvSpPr>
          <p:cNvPr id="2" name="Google Shape;55;p9">
            <a:extLst>
              <a:ext uri="{FF2B5EF4-FFF2-40B4-BE49-F238E27FC236}">
                <a16:creationId xmlns:a16="http://schemas.microsoft.com/office/drawing/2014/main" id="{F4E86C34-D151-923B-F263-8043F12968E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83638" y="6286400"/>
            <a:ext cx="8589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fld id="{00000000-1234-1234-1234-123412341234}" type="slidenum">
              <a:rPr kumimoji="0" lang="en-US" sz="216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t>23</a:t>
            </a:fld>
            <a:endParaRPr kumimoji="0" sz="216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8308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>
          <a:extLst>
            <a:ext uri="{FF2B5EF4-FFF2-40B4-BE49-F238E27FC236}">
              <a16:creationId xmlns:a16="http://schemas.microsoft.com/office/drawing/2014/main" id="{7CB53C3A-DDF7-7ED5-57EB-2F02C7A8E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4317F55-7460-DB12-8979-D4BDD7208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106218"/>
              </p:ext>
            </p:extLst>
          </p:nvPr>
        </p:nvGraphicFramePr>
        <p:xfrm>
          <a:off x="6767174" y="2440910"/>
          <a:ext cx="4382267" cy="3228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2267">
                  <a:extLst>
                    <a:ext uri="{9D8B030D-6E8A-4147-A177-3AD203B41FA5}">
                      <a16:colId xmlns:a16="http://schemas.microsoft.com/office/drawing/2014/main" val="1486602790"/>
                    </a:ext>
                  </a:extLst>
                </a:gridCol>
              </a:tblGrid>
              <a:tr h="538098">
                <a:tc>
                  <a:txBody>
                    <a:bodyPr/>
                    <a:lstStyle/>
                    <a:p>
                      <a:r>
                        <a:rPr lang="en-IN" sz="2400"/>
                        <a:t>1 0 0 1 0 1 0 1 1 1 0 0 0 </a:t>
                      </a:r>
                    </a:p>
                  </a:txBody>
                  <a:tcPr marL="165568" marR="165568" marT="82785" marB="82785"/>
                </a:tc>
                <a:extLst>
                  <a:ext uri="{0D108BD9-81ED-4DB2-BD59-A6C34878D82A}">
                    <a16:rowId xmlns:a16="http://schemas.microsoft.com/office/drawing/2014/main" val="372573374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0 1 1 1 1 0 1 0 1 1 0 0 1 </a:t>
                      </a:r>
                    </a:p>
                  </a:txBody>
                  <a:tcPr marL="165568" marR="165568" marT="82785" marB="8278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66149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/>
                        <a:t>0 1 0 1 0 0 0 0 1 0 0 1 0 </a:t>
                      </a:r>
                    </a:p>
                  </a:txBody>
                  <a:tcPr marL="165568" marR="165568" marT="82785" marB="82785"/>
                </a:tc>
                <a:extLst>
                  <a:ext uri="{0D108BD9-81ED-4DB2-BD59-A6C34878D82A}">
                    <a16:rowId xmlns:a16="http://schemas.microsoft.com/office/drawing/2014/main" val="2296729262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0 1 1 1 0 0 1 0 1 0 1 1 0 </a:t>
                      </a:r>
                    </a:p>
                  </a:txBody>
                  <a:tcPr marL="165568" marR="165568" marT="82785" marB="82785"/>
                </a:tc>
                <a:extLst>
                  <a:ext uri="{0D108BD9-81ED-4DB2-BD59-A6C34878D82A}">
                    <a16:rowId xmlns:a16="http://schemas.microsoft.com/office/drawing/2014/main" val="3297813542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/>
                        <a:t>0 1 1 1 1 1 0 0 1 0 1 1 0 </a:t>
                      </a:r>
                    </a:p>
                  </a:txBody>
                  <a:tcPr marL="165568" marR="165568" marT="82785" marB="82785"/>
                </a:tc>
                <a:extLst>
                  <a:ext uri="{0D108BD9-81ED-4DB2-BD59-A6C34878D82A}">
                    <a16:rowId xmlns:a16="http://schemas.microsoft.com/office/drawing/2014/main" val="2089532889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0 1 1 1 0 1 0 1 1 0 1 1 0 </a:t>
                      </a:r>
                    </a:p>
                  </a:txBody>
                  <a:tcPr marL="165568" marR="165568" marT="82785" marB="82785"/>
                </a:tc>
                <a:extLst>
                  <a:ext uri="{0D108BD9-81ED-4DB2-BD59-A6C34878D82A}">
                    <a16:rowId xmlns:a16="http://schemas.microsoft.com/office/drawing/2014/main" val="1966879488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2458087C-2D1B-7D32-A080-C1B502D261BA}"/>
              </a:ext>
            </a:extLst>
          </p:cNvPr>
          <p:cNvSpPr/>
          <p:nvPr/>
        </p:nvSpPr>
        <p:spPr>
          <a:xfrm>
            <a:off x="6180267" y="3118380"/>
            <a:ext cx="383459" cy="2163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7">
              <a:buClrTx/>
            </a:pPr>
            <a:endParaRPr lang="en-IN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DDE9FE4-0147-7F35-B519-29942EDA175A}"/>
              </a:ext>
            </a:extLst>
          </p:cNvPr>
          <p:cNvSpPr/>
          <p:nvPr/>
        </p:nvSpPr>
        <p:spPr>
          <a:xfrm>
            <a:off x="6180267" y="4791667"/>
            <a:ext cx="383459" cy="2009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7">
              <a:buClrTx/>
            </a:pPr>
            <a:endParaRPr lang="en-IN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18CA2E-E25D-D61E-919D-E1DCE506EE62}"/>
              </a:ext>
            </a:extLst>
          </p:cNvPr>
          <p:cNvSpPr txBox="1"/>
          <p:nvPr/>
        </p:nvSpPr>
        <p:spPr>
          <a:xfrm>
            <a:off x="5725901" y="4538202"/>
            <a:ext cx="223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>
              <a:buClrTx/>
            </a:pPr>
            <a:r>
              <a:rPr lang="en-IN" sz="4000" b="1" kern="1200" dirty="0">
                <a:solidFill>
                  <a:srgbClr val="00B0F0"/>
                </a:solidFill>
                <a:latin typeface="Calibri" panose="020F0502020204030204"/>
                <a:ea typeface="+mn-ea"/>
                <a:cs typeface="+mn-cs"/>
              </a:rPr>
              <a:t>Y</a:t>
            </a:r>
            <a:endParaRPr lang="en-IN" sz="1800" b="1" kern="1200" dirty="0">
              <a:solidFill>
                <a:srgbClr val="00B0F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2C6DDB-1CDC-EE04-7509-4D53213BE657}"/>
              </a:ext>
            </a:extLst>
          </p:cNvPr>
          <p:cNvSpPr txBox="1"/>
          <p:nvPr/>
        </p:nvSpPr>
        <p:spPr>
          <a:xfrm>
            <a:off x="5724347" y="2903368"/>
            <a:ext cx="22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>
              <a:buClrTx/>
            </a:pPr>
            <a:r>
              <a:rPr lang="en-IN" sz="360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X</a:t>
            </a:r>
            <a:endParaRPr lang="en-IN" sz="1800" b="1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4E14A4-92DA-7D49-51B9-E1F77D5947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518" t="21886" r="17518" b="20632"/>
          <a:stretch/>
        </p:blipFill>
        <p:spPr>
          <a:xfrm>
            <a:off x="1292305" y="2862119"/>
            <a:ext cx="3253447" cy="2383969"/>
          </a:xfrm>
          <a:prstGeom prst="rect">
            <a:avLst/>
          </a:prstGeom>
        </p:spPr>
      </p:pic>
      <p:sp>
        <p:nvSpPr>
          <p:cNvPr id="3" name="Google Shape;53;p9">
            <a:extLst>
              <a:ext uri="{FF2B5EF4-FFF2-40B4-BE49-F238E27FC236}">
                <a16:creationId xmlns:a16="http://schemas.microsoft.com/office/drawing/2014/main" id="{3CD47F05-F4C2-8599-E1ED-E1BF1A0E23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1" y="320666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err="1">
                <a:latin typeface="Helvetica"/>
                <a:cs typeface="Helvetica"/>
              </a:rPr>
              <a:t>Rowhammer</a:t>
            </a:r>
            <a:endParaRPr lang="en-US" err="1"/>
          </a:p>
        </p:txBody>
      </p:sp>
      <p:sp>
        <p:nvSpPr>
          <p:cNvPr id="7" name="Performance limited by memory bottleneck">
            <a:extLst>
              <a:ext uri="{FF2B5EF4-FFF2-40B4-BE49-F238E27FC236}">
                <a16:creationId xmlns:a16="http://schemas.microsoft.com/office/drawing/2014/main" id="{E7988B96-260F-D8BF-7562-BFE4CB3C4A88}"/>
              </a:ext>
            </a:extLst>
          </p:cNvPr>
          <p:cNvSpPr txBox="1"/>
          <p:nvPr/>
        </p:nvSpPr>
        <p:spPr>
          <a:xfrm>
            <a:off x="497117" y="966107"/>
            <a:ext cx="200054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r>
              <a:rPr lang="en-IN" sz="2000">
                <a:latin typeface="Helvetica"/>
                <a:cs typeface="Helvetica"/>
              </a:rPr>
              <a:t>Attack in action !!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7A8ECC4-8AAD-FE61-FC02-C16CDECFC9F2}"/>
              </a:ext>
            </a:extLst>
          </p:cNvPr>
          <p:cNvGrpSpPr/>
          <p:nvPr/>
        </p:nvGrpSpPr>
        <p:grpSpPr>
          <a:xfrm>
            <a:off x="10216532" y="161785"/>
            <a:ext cx="1371367" cy="1341845"/>
            <a:chOff x="10216532" y="161785"/>
            <a:chExt cx="1371367" cy="13418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AE8FEB-8731-F9C3-AFCC-607C29948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532" y="320666"/>
              <a:ext cx="1182964" cy="11829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2B0FE6-4276-A4F3-9976-398632444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20793" y="161785"/>
              <a:ext cx="1067106" cy="108126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CE60C8-B1A9-76A8-6AE8-FE50646013A5}"/>
              </a:ext>
            </a:extLst>
          </p:cNvPr>
          <p:cNvSpPr txBox="1"/>
          <p:nvPr/>
        </p:nvSpPr>
        <p:spPr>
          <a:xfrm>
            <a:off x="8366895" y="1756361"/>
            <a:ext cx="11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DRAM</a:t>
            </a:r>
            <a:endParaRPr lang="en-IN" b="1" dirty="0"/>
          </a:p>
        </p:txBody>
      </p:sp>
      <p:sp>
        <p:nvSpPr>
          <p:cNvPr id="9" name="Google Shape;55;p9">
            <a:extLst>
              <a:ext uri="{FF2B5EF4-FFF2-40B4-BE49-F238E27FC236}">
                <a16:creationId xmlns:a16="http://schemas.microsoft.com/office/drawing/2014/main" id="{52191DCE-0705-72D5-0EF9-5BFE5888E30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83638" y="6286400"/>
            <a:ext cx="8589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fld id="{00000000-1234-1234-1234-123412341234}" type="slidenum">
              <a:rPr kumimoji="0" lang="en-US" sz="216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t>24</a:t>
            </a:fld>
            <a:endParaRPr kumimoji="0" sz="216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9383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>
          <a:extLst>
            <a:ext uri="{FF2B5EF4-FFF2-40B4-BE49-F238E27FC236}">
              <a16:creationId xmlns:a16="http://schemas.microsoft.com/office/drawing/2014/main" id="{377EF9F0-7C54-6152-BA60-AA065D9DF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E9EFF12-A4A0-9CF8-5A79-CB4C1A8FB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784086"/>
              </p:ext>
            </p:extLst>
          </p:nvPr>
        </p:nvGraphicFramePr>
        <p:xfrm>
          <a:off x="6767174" y="2440910"/>
          <a:ext cx="4382267" cy="3228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2267">
                  <a:extLst>
                    <a:ext uri="{9D8B030D-6E8A-4147-A177-3AD203B41FA5}">
                      <a16:colId xmlns:a16="http://schemas.microsoft.com/office/drawing/2014/main" val="1486602790"/>
                    </a:ext>
                  </a:extLst>
                </a:gridCol>
              </a:tblGrid>
              <a:tr h="538098">
                <a:tc>
                  <a:txBody>
                    <a:bodyPr/>
                    <a:lstStyle/>
                    <a:p>
                      <a:r>
                        <a:rPr lang="en-IN" sz="2400"/>
                        <a:t>1 0 0 1 0 1 0 1 1 1 0 0 0 </a:t>
                      </a:r>
                    </a:p>
                  </a:txBody>
                  <a:tcPr marL="165568" marR="165568" marT="82785" marB="82785"/>
                </a:tc>
                <a:extLst>
                  <a:ext uri="{0D108BD9-81ED-4DB2-BD59-A6C34878D82A}">
                    <a16:rowId xmlns:a16="http://schemas.microsoft.com/office/drawing/2014/main" val="372573374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0 1 1 1 1 0 1 0 1 1 0 0 1 </a:t>
                      </a:r>
                    </a:p>
                  </a:txBody>
                  <a:tcPr marL="165568" marR="165568" marT="82785" marB="8278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149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/>
                        <a:t>0 1 0 1 0 0 0 0 1 0 0 1 0 </a:t>
                      </a:r>
                    </a:p>
                  </a:txBody>
                  <a:tcPr marL="165568" marR="165568" marT="82785" marB="82785"/>
                </a:tc>
                <a:extLst>
                  <a:ext uri="{0D108BD9-81ED-4DB2-BD59-A6C34878D82A}">
                    <a16:rowId xmlns:a16="http://schemas.microsoft.com/office/drawing/2014/main" val="2296729262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0 1 1 1 0 0 1 0 1 0 1 1 0 </a:t>
                      </a:r>
                    </a:p>
                  </a:txBody>
                  <a:tcPr marL="165568" marR="165568" marT="82785" marB="82785"/>
                </a:tc>
                <a:extLst>
                  <a:ext uri="{0D108BD9-81ED-4DB2-BD59-A6C34878D82A}">
                    <a16:rowId xmlns:a16="http://schemas.microsoft.com/office/drawing/2014/main" val="3297813542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/>
                        <a:t>0 1 1 1 1 1 0 0 1 0 1 1 0 </a:t>
                      </a:r>
                    </a:p>
                  </a:txBody>
                  <a:tcPr marL="165568" marR="165568" marT="82785" marB="82785"/>
                </a:tc>
                <a:extLst>
                  <a:ext uri="{0D108BD9-81ED-4DB2-BD59-A6C34878D82A}">
                    <a16:rowId xmlns:a16="http://schemas.microsoft.com/office/drawing/2014/main" val="2089532889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0 1 1 1 0 1 0 1 1 0 1 1 0 </a:t>
                      </a:r>
                    </a:p>
                  </a:txBody>
                  <a:tcPr marL="165568" marR="165568" marT="82785" marB="82785"/>
                </a:tc>
                <a:extLst>
                  <a:ext uri="{0D108BD9-81ED-4DB2-BD59-A6C34878D82A}">
                    <a16:rowId xmlns:a16="http://schemas.microsoft.com/office/drawing/2014/main" val="1966879488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59E2D050-39A8-E8CF-6811-50F85E47ABAD}"/>
              </a:ext>
            </a:extLst>
          </p:cNvPr>
          <p:cNvSpPr/>
          <p:nvPr/>
        </p:nvSpPr>
        <p:spPr>
          <a:xfrm>
            <a:off x="6180267" y="3118380"/>
            <a:ext cx="383459" cy="2163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7">
              <a:buClrTx/>
            </a:pPr>
            <a:endParaRPr lang="en-IN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E84BD19-BCC0-8EE7-97BA-04C347C97DD3}"/>
              </a:ext>
            </a:extLst>
          </p:cNvPr>
          <p:cNvSpPr/>
          <p:nvPr/>
        </p:nvSpPr>
        <p:spPr>
          <a:xfrm>
            <a:off x="6180267" y="4791667"/>
            <a:ext cx="383459" cy="2009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7">
              <a:buClrTx/>
            </a:pPr>
            <a:endParaRPr lang="en-IN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5E3950-6337-F558-6AB5-7B1ECEE5C427}"/>
              </a:ext>
            </a:extLst>
          </p:cNvPr>
          <p:cNvSpPr txBox="1"/>
          <p:nvPr/>
        </p:nvSpPr>
        <p:spPr>
          <a:xfrm>
            <a:off x="5725901" y="4538202"/>
            <a:ext cx="223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>
              <a:buClrTx/>
            </a:pPr>
            <a:r>
              <a:rPr lang="en-IN" sz="4000" b="1" kern="1200" dirty="0">
                <a:solidFill>
                  <a:srgbClr val="00B0F0"/>
                </a:solidFill>
                <a:latin typeface="Calibri" panose="020F0502020204030204"/>
                <a:ea typeface="+mn-ea"/>
                <a:cs typeface="+mn-cs"/>
              </a:rPr>
              <a:t>Y</a:t>
            </a:r>
            <a:endParaRPr lang="en-IN" sz="1800" b="1" kern="1200" dirty="0">
              <a:solidFill>
                <a:srgbClr val="00B0F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B8F15-9DC3-E924-6234-174D77A6FFBD}"/>
              </a:ext>
            </a:extLst>
          </p:cNvPr>
          <p:cNvSpPr txBox="1"/>
          <p:nvPr/>
        </p:nvSpPr>
        <p:spPr>
          <a:xfrm>
            <a:off x="5724347" y="2903368"/>
            <a:ext cx="22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>
              <a:buClrTx/>
            </a:pPr>
            <a:r>
              <a:rPr lang="en-IN" sz="360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X</a:t>
            </a:r>
            <a:endParaRPr lang="en-IN" sz="1800" b="1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DCC71B-3F78-B9AF-6AD1-D75344EA36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518" t="21886" r="17518" b="20632"/>
          <a:stretch/>
        </p:blipFill>
        <p:spPr>
          <a:xfrm>
            <a:off x="1292305" y="2862119"/>
            <a:ext cx="3253447" cy="2383969"/>
          </a:xfrm>
          <a:prstGeom prst="rect">
            <a:avLst/>
          </a:prstGeom>
        </p:spPr>
      </p:pic>
      <p:sp>
        <p:nvSpPr>
          <p:cNvPr id="3" name="Google Shape;53;p9">
            <a:extLst>
              <a:ext uri="{FF2B5EF4-FFF2-40B4-BE49-F238E27FC236}">
                <a16:creationId xmlns:a16="http://schemas.microsoft.com/office/drawing/2014/main" id="{9D497186-4F4D-72F3-5EE8-65CF947730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1" y="320666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err="1">
                <a:latin typeface="Helvetica"/>
                <a:cs typeface="Helvetica"/>
              </a:rPr>
              <a:t>Rowhammer</a:t>
            </a:r>
            <a:endParaRPr lang="en-US" err="1"/>
          </a:p>
        </p:txBody>
      </p:sp>
      <p:sp>
        <p:nvSpPr>
          <p:cNvPr id="7" name="Performance limited by memory bottleneck">
            <a:extLst>
              <a:ext uri="{FF2B5EF4-FFF2-40B4-BE49-F238E27FC236}">
                <a16:creationId xmlns:a16="http://schemas.microsoft.com/office/drawing/2014/main" id="{050EE026-1532-4EC8-05B3-B64C4889B1B3}"/>
              </a:ext>
            </a:extLst>
          </p:cNvPr>
          <p:cNvSpPr txBox="1"/>
          <p:nvPr/>
        </p:nvSpPr>
        <p:spPr>
          <a:xfrm>
            <a:off x="497117" y="966107"/>
            <a:ext cx="200054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r>
              <a:rPr lang="en-IN" sz="2000">
                <a:latin typeface="Helvetica"/>
                <a:cs typeface="Helvetica"/>
              </a:rPr>
              <a:t>Attack in action !!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42B3DF-F3E0-021F-AE37-D9E46AA7CE0B}"/>
              </a:ext>
            </a:extLst>
          </p:cNvPr>
          <p:cNvGrpSpPr/>
          <p:nvPr/>
        </p:nvGrpSpPr>
        <p:grpSpPr>
          <a:xfrm>
            <a:off x="10216532" y="161785"/>
            <a:ext cx="1371367" cy="1341845"/>
            <a:chOff x="10216532" y="161785"/>
            <a:chExt cx="1371367" cy="13418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8347653-21F8-E460-349F-A1937C9DF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532" y="320666"/>
              <a:ext cx="1182964" cy="11829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669E09-068B-5141-1DCB-28CDD66D3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20793" y="161785"/>
              <a:ext cx="1067106" cy="108126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401C6BB-CA22-9869-C38E-9521CD33C1A1}"/>
              </a:ext>
            </a:extLst>
          </p:cNvPr>
          <p:cNvSpPr txBox="1"/>
          <p:nvPr/>
        </p:nvSpPr>
        <p:spPr>
          <a:xfrm>
            <a:off x="8366895" y="1756361"/>
            <a:ext cx="11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DRAM</a:t>
            </a:r>
            <a:endParaRPr lang="en-IN" b="1" dirty="0"/>
          </a:p>
        </p:txBody>
      </p:sp>
      <p:sp>
        <p:nvSpPr>
          <p:cNvPr id="9" name="Google Shape;55;p9">
            <a:extLst>
              <a:ext uri="{FF2B5EF4-FFF2-40B4-BE49-F238E27FC236}">
                <a16:creationId xmlns:a16="http://schemas.microsoft.com/office/drawing/2014/main" id="{9BA941EF-4735-655A-0E0C-1728E65AA51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83638" y="6286400"/>
            <a:ext cx="8589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fld id="{00000000-1234-1234-1234-123412341234}" type="slidenum">
              <a:rPr kumimoji="0" lang="en-US" sz="216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t>25</a:t>
            </a:fld>
            <a:endParaRPr kumimoji="0" sz="216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7813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>
          <a:extLst>
            <a:ext uri="{FF2B5EF4-FFF2-40B4-BE49-F238E27FC236}">
              <a16:creationId xmlns:a16="http://schemas.microsoft.com/office/drawing/2014/main" id="{EAFBE96A-97B6-3D82-BD5A-B0ED3F932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7AA7DBC-5CE6-74D0-AD41-BF3EA42D8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50423"/>
              </p:ext>
            </p:extLst>
          </p:nvPr>
        </p:nvGraphicFramePr>
        <p:xfrm>
          <a:off x="6767174" y="2440910"/>
          <a:ext cx="4382267" cy="3228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2267">
                  <a:extLst>
                    <a:ext uri="{9D8B030D-6E8A-4147-A177-3AD203B41FA5}">
                      <a16:colId xmlns:a16="http://schemas.microsoft.com/office/drawing/2014/main" val="1486602790"/>
                    </a:ext>
                  </a:extLst>
                </a:gridCol>
              </a:tblGrid>
              <a:tr h="538098">
                <a:tc>
                  <a:txBody>
                    <a:bodyPr/>
                    <a:lstStyle/>
                    <a:p>
                      <a:r>
                        <a:rPr lang="en-IN" sz="2400"/>
                        <a:t>1 0 0 1 0 1 0 1 1 1 0 0 0 </a:t>
                      </a:r>
                    </a:p>
                  </a:txBody>
                  <a:tcPr marL="165568" marR="165568" marT="82785" marB="82785"/>
                </a:tc>
                <a:extLst>
                  <a:ext uri="{0D108BD9-81ED-4DB2-BD59-A6C34878D82A}">
                    <a16:rowId xmlns:a16="http://schemas.microsoft.com/office/drawing/2014/main" val="372573374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0 1 1 1 1 0 1 0 1 1 0 0 1 </a:t>
                      </a:r>
                    </a:p>
                  </a:txBody>
                  <a:tcPr marL="165568" marR="165568" marT="82785" marB="8278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66149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/>
                        <a:t>0 1 0 1 0 0 0 0 1 0 0 1 0 </a:t>
                      </a:r>
                    </a:p>
                  </a:txBody>
                  <a:tcPr marL="165568" marR="165568" marT="82785" marB="82785"/>
                </a:tc>
                <a:extLst>
                  <a:ext uri="{0D108BD9-81ED-4DB2-BD59-A6C34878D82A}">
                    <a16:rowId xmlns:a16="http://schemas.microsoft.com/office/drawing/2014/main" val="2296729262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0 1 1 1 0 0 1 0 1 0 1 1 0 </a:t>
                      </a:r>
                    </a:p>
                  </a:txBody>
                  <a:tcPr marL="165568" marR="165568" marT="82785" marB="82785"/>
                </a:tc>
                <a:extLst>
                  <a:ext uri="{0D108BD9-81ED-4DB2-BD59-A6C34878D82A}">
                    <a16:rowId xmlns:a16="http://schemas.microsoft.com/office/drawing/2014/main" val="3297813542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0 1 1 1 1 1 0 0 1 0 1 1 0 </a:t>
                      </a:r>
                    </a:p>
                  </a:txBody>
                  <a:tcPr marL="165568" marR="165568" marT="82785" marB="8278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532889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0 1 1 1 0 1 0 1 1 0 1 1 0 </a:t>
                      </a:r>
                    </a:p>
                  </a:txBody>
                  <a:tcPr marL="165568" marR="165568" marT="82785" marB="82785"/>
                </a:tc>
                <a:extLst>
                  <a:ext uri="{0D108BD9-81ED-4DB2-BD59-A6C34878D82A}">
                    <a16:rowId xmlns:a16="http://schemas.microsoft.com/office/drawing/2014/main" val="1966879488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1B6753FD-D1A3-0BF5-0C9B-170CCD3973CA}"/>
              </a:ext>
            </a:extLst>
          </p:cNvPr>
          <p:cNvSpPr/>
          <p:nvPr/>
        </p:nvSpPr>
        <p:spPr>
          <a:xfrm>
            <a:off x="6180267" y="3118380"/>
            <a:ext cx="383459" cy="2163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7">
              <a:buClrTx/>
            </a:pPr>
            <a:endParaRPr lang="en-IN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4513D59-E274-6050-B1B6-8961583131D0}"/>
              </a:ext>
            </a:extLst>
          </p:cNvPr>
          <p:cNvSpPr/>
          <p:nvPr/>
        </p:nvSpPr>
        <p:spPr>
          <a:xfrm>
            <a:off x="6180267" y="4791667"/>
            <a:ext cx="383459" cy="2009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7">
              <a:buClrTx/>
            </a:pPr>
            <a:endParaRPr lang="en-IN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A82560-8C5C-E0E5-1D83-35891FAF13BB}"/>
              </a:ext>
            </a:extLst>
          </p:cNvPr>
          <p:cNvSpPr txBox="1"/>
          <p:nvPr/>
        </p:nvSpPr>
        <p:spPr>
          <a:xfrm>
            <a:off x="5725901" y="4538202"/>
            <a:ext cx="223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>
              <a:buClrTx/>
            </a:pPr>
            <a:r>
              <a:rPr lang="en-IN" sz="4000" b="1" kern="1200" dirty="0">
                <a:solidFill>
                  <a:srgbClr val="00B0F0"/>
                </a:solidFill>
                <a:latin typeface="Calibri" panose="020F0502020204030204"/>
                <a:ea typeface="+mn-ea"/>
                <a:cs typeface="+mn-cs"/>
              </a:rPr>
              <a:t>Y</a:t>
            </a:r>
            <a:endParaRPr lang="en-IN" sz="1800" b="1" kern="1200" dirty="0">
              <a:solidFill>
                <a:srgbClr val="00B0F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B0CCAC-1EAF-B220-C6B6-267E489F158D}"/>
              </a:ext>
            </a:extLst>
          </p:cNvPr>
          <p:cNvSpPr txBox="1"/>
          <p:nvPr/>
        </p:nvSpPr>
        <p:spPr>
          <a:xfrm>
            <a:off x="5724347" y="2903368"/>
            <a:ext cx="22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>
              <a:buClrTx/>
            </a:pPr>
            <a:r>
              <a:rPr lang="en-IN" sz="360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X</a:t>
            </a:r>
            <a:endParaRPr lang="en-IN" sz="1800" b="1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822DA0-0EA6-D92A-0FE0-00ED83B3E5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518" t="21886" r="17518" b="20632"/>
          <a:stretch/>
        </p:blipFill>
        <p:spPr>
          <a:xfrm>
            <a:off x="1292305" y="2862119"/>
            <a:ext cx="3253447" cy="2383969"/>
          </a:xfrm>
          <a:prstGeom prst="rect">
            <a:avLst/>
          </a:prstGeom>
        </p:spPr>
      </p:pic>
      <p:sp>
        <p:nvSpPr>
          <p:cNvPr id="3" name="Google Shape;53;p9">
            <a:extLst>
              <a:ext uri="{FF2B5EF4-FFF2-40B4-BE49-F238E27FC236}">
                <a16:creationId xmlns:a16="http://schemas.microsoft.com/office/drawing/2014/main" id="{EDDAE2FA-CA55-BB50-908E-95F572DBB2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1" y="320666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err="1">
                <a:latin typeface="Helvetica"/>
                <a:cs typeface="Helvetica"/>
              </a:rPr>
              <a:t>Rowhammer</a:t>
            </a:r>
            <a:endParaRPr lang="en-US" err="1"/>
          </a:p>
        </p:txBody>
      </p:sp>
      <p:sp>
        <p:nvSpPr>
          <p:cNvPr id="7" name="Performance limited by memory bottleneck">
            <a:extLst>
              <a:ext uri="{FF2B5EF4-FFF2-40B4-BE49-F238E27FC236}">
                <a16:creationId xmlns:a16="http://schemas.microsoft.com/office/drawing/2014/main" id="{1008913E-14FD-743C-DB2B-D0059979CFD2}"/>
              </a:ext>
            </a:extLst>
          </p:cNvPr>
          <p:cNvSpPr txBox="1"/>
          <p:nvPr/>
        </p:nvSpPr>
        <p:spPr>
          <a:xfrm>
            <a:off x="497117" y="966107"/>
            <a:ext cx="200054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r>
              <a:rPr lang="en-IN" sz="2000">
                <a:latin typeface="Helvetica"/>
                <a:cs typeface="Helvetica"/>
              </a:rPr>
              <a:t>Attack in action !!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EABA4D-1DD7-57E1-C1B8-2940BE9CB7E8}"/>
              </a:ext>
            </a:extLst>
          </p:cNvPr>
          <p:cNvGrpSpPr/>
          <p:nvPr/>
        </p:nvGrpSpPr>
        <p:grpSpPr>
          <a:xfrm>
            <a:off x="10216532" y="161785"/>
            <a:ext cx="1371367" cy="1341845"/>
            <a:chOff x="10216532" y="161785"/>
            <a:chExt cx="1371367" cy="13418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3961043-C298-F011-869E-369228528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532" y="320666"/>
              <a:ext cx="1182964" cy="11829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141DA2-8E96-73AC-8D23-ABC2F3C70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20793" y="161785"/>
              <a:ext cx="1067106" cy="108126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B5D046-3E7C-F118-9595-4F141A067D0C}"/>
              </a:ext>
            </a:extLst>
          </p:cNvPr>
          <p:cNvSpPr txBox="1"/>
          <p:nvPr/>
        </p:nvSpPr>
        <p:spPr>
          <a:xfrm>
            <a:off x="8366895" y="1756361"/>
            <a:ext cx="11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DRAM</a:t>
            </a:r>
            <a:endParaRPr lang="en-IN" b="1" dirty="0"/>
          </a:p>
        </p:txBody>
      </p:sp>
      <p:sp>
        <p:nvSpPr>
          <p:cNvPr id="9" name="Google Shape;55;p9">
            <a:extLst>
              <a:ext uri="{FF2B5EF4-FFF2-40B4-BE49-F238E27FC236}">
                <a16:creationId xmlns:a16="http://schemas.microsoft.com/office/drawing/2014/main" id="{60546BC1-0084-65F2-37D4-87F0DA68D74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83638" y="6286400"/>
            <a:ext cx="8589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fld id="{00000000-1234-1234-1234-123412341234}" type="slidenum">
              <a:rPr kumimoji="0" lang="en-US" sz="216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t>26</a:t>
            </a:fld>
            <a:endParaRPr kumimoji="0" sz="216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1077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>
          <a:extLst>
            <a:ext uri="{FF2B5EF4-FFF2-40B4-BE49-F238E27FC236}">
              <a16:creationId xmlns:a16="http://schemas.microsoft.com/office/drawing/2014/main" id="{0D9F6B70-C033-660B-A2A3-182A87885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F8419DB-A73F-C8B4-647B-992FBBC92478}"/>
              </a:ext>
            </a:extLst>
          </p:cNvPr>
          <p:cNvGraphicFramePr>
            <a:graphicFrameLocks noGrp="1"/>
          </p:cNvGraphicFramePr>
          <p:nvPr/>
        </p:nvGraphicFramePr>
        <p:xfrm>
          <a:off x="6767174" y="2440910"/>
          <a:ext cx="4382267" cy="3228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2267">
                  <a:extLst>
                    <a:ext uri="{9D8B030D-6E8A-4147-A177-3AD203B41FA5}">
                      <a16:colId xmlns:a16="http://schemas.microsoft.com/office/drawing/2014/main" val="1486602790"/>
                    </a:ext>
                  </a:extLst>
                </a:gridCol>
              </a:tblGrid>
              <a:tr h="538098">
                <a:tc>
                  <a:txBody>
                    <a:bodyPr/>
                    <a:lstStyle/>
                    <a:p>
                      <a:r>
                        <a:rPr lang="en-IN" sz="2400"/>
                        <a:t>1 0 0 1 0 1 0 1 1 1 0 0 0 </a:t>
                      </a:r>
                    </a:p>
                  </a:txBody>
                  <a:tcPr marL="165568" marR="165568" marT="82785" marB="82785"/>
                </a:tc>
                <a:extLst>
                  <a:ext uri="{0D108BD9-81ED-4DB2-BD59-A6C34878D82A}">
                    <a16:rowId xmlns:a16="http://schemas.microsoft.com/office/drawing/2014/main" val="372573374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0 1 1 1 1 0 1 0 1 1 0 0 1 </a:t>
                      </a:r>
                    </a:p>
                  </a:txBody>
                  <a:tcPr marL="165568" marR="165568" marT="82785" marB="8278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149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/>
                        <a:t>0 1 0 1 0 0 0 0 1 0 0 1 0 </a:t>
                      </a:r>
                    </a:p>
                  </a:txBody>
                  <a:tcPr marL="165568" marR="165568" marT="82785" marB="82785"/>
                </a:tc>
                <a:extLst>
                  <a:ext uri="{0D108BD9-81ED-4DB2-BD59-A6C34878D82A}">
                    <a16:rowId xmlns:a16="http://schemas.microsoft.com/office/drawing/2014/main" val="2296729262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0 1 1 1 0 0 1 0 1 0 1 1 0 </a:t>
                      </a:r>
                    </a:p>
                  </a:txBody>
                  <a:tcPr marL="165568" marR="165568" marT="82785" marB="82785"/>
                </a:tc>
                <a:extLst>
                  <a:ext uri="{0D108BD9-81ED-4DB2-BD59-A6C34878D82A}">
                    <a16:rowId xmlns:a16="http://schemas.microsoft.com/office/drawing/2014/main" val="3297813542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/>
                        <a:t>0 1 1 1 1 1 0 0 1 0 1 1 0 </a:t>
                      </a:r>
                    </a:p>
                  </a:txBody>
                  <a:tcPr marL="165568" marR="165568" marT="82785" marB="82785"/>
                </a:tc>
                <a:extLst>
                  <a:ext uri="{0D108BD9-81ED-4DB2-BD59-A6C34878D82A}">
                    <a16:rowId xmlns:a16="http://schemas.microsoft.com/office/drawing/2014/main" val="2089532889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0 1 1 1 0 1 0 1 1 0 1 1 0 </a:t>
                      </a:r>
                    </a:p>
                  </a:txBody>
                  <a:tcPr marL="165568" marR="165568" marT="82785" marB="82785"/>
                </a:tc>
                <a:extLst>
                  <a:ext uri="{0D108BD9-81ED-4DB2-BD59-A6C34878D82A}">
                    <a16:rowId xmlns:a16="http://schemas.microsoft.com/office/drawing/2014/main" val="1966879488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9A4F409F-107F-3644-D1F4-A6BE422EB68E}"/>
              </a:ext>
            </a:extLst>
          </p:cNvPr>
          <p:cNvSpPr/>
          <p:nvPr/>
        </p:nvSpPr>
        <p:spPr>
          <a:xfrm>
            <a:off x="6180267" y="3118380"/>
            <a:ext cx="383459" cy="2163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7">
              <a:buClrTx/>
            </a:pPr>
            <a:endParaRPr lang="en-IN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B2A419D-DF80-C832-452F-48CF22A8DDDD}"/>
              </a:ext>
            </a:extLst>
          </p:cNvPr>
          <p:cNvSpPr/>
          <p:nvPr/>
        </p:nvSpPr>
        <p:spPr>
          <a:xfrm>
            <a:off x="6180267" y="4791667"/>
            <a:ext cx="383459" cy="2009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7">
              <a:buClrTx/>
            </a:pPr>
            <a:endParaRPr lang="en-IN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44384E-5165-862E-4779-59F5F9AC9D1F}"/>
              </a:ext>
            </a:extLst>
          </p:cNvPr>
          <p:cNvSpPr txBox="1"/>
          <p:nvPr/>
        </p:nvSpPr>
        <p:spPr>
          <a:xfrm>
            <a:off x="5725901" y="4538202"/>
            <a:ext cx="223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>
              <a:buClrTx/>
            </a:pPr>
            <a:r>
              <a:rPr lang="en-IN" sz="4000" b="1" kern="1200" dirty="0">
                <a:solidFill>
                  <a:srgbClr val="00B0F0"/>
                </a:solidFill>
                <a:latin typeface="Calibri" panose="020F0502020204030204"/>
                <a:ea typeface="+mn-ea"/>
                <a:cs typeface="+mn-cs"/>
              </a:rPr>
              <a:t>Y</a:t>
            </a:r>
            <a:endParaRPr lang="en-IN" sz="1800" b="1" kern="1200" dirty="0">
              <a:solidFill>
                <a:srgbClr val="00B0F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C35EFB-E5BA-0DE4-0FDC-66F5D6A1546F}"/>
              </a:ext>
            </a:extLst>
          </p:cNvPr>
          <p:cNvSpPr txBox="1"/>
          <p:nvPr/>
        </p:nvSpPr>
        <p:spPr>
          <a:xfrm>
            <a:off x="5724347" y="2903368"/>
            <a:ext cx="22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>
              <a:buClrTx/>
            </a:pPr>
            <a:r>
              <a:rPr lang="en-IN" sz="360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X</a:t>
            </a:r>
            <a:endParaRPr lang="en-IN" sz="1800" b="1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F23538-0DE9-47CB-44E0-36BC62A721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518" t="21886" r="17518" b="20632"/>
          <a:stretch/>
        </p:blipFill>
        <p:spPr>
          <a:xfrm>
            <a:off x="1292305" y="2862119"/>
            <a:ext cx="3253447" cy="2383969"/>
          </a:xfrm>
          <a:prstGeom prst="rect">
            <a:avLst/>
          </a:prstGeom>
        </p:spPr>
      </p:pic>
      <p:sp>
        <p:nvSpPr>
          <p:cNvPr id="3" name="Google Shape;53;p9">
            <a:extLst>
              <a:ext uri="{FF2B5EF4-FFF2-40B4-BE49-F238E27FC236}">
                <a16:creationId xmlns:a16="http://schemas.microsoft.com/office/drawing/2014/main" id="{D894854B-162A-DB69-2286-828ADF3CA9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1" y="320666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err="1">
                <a:latin typeface="Helvetica"/>
                <a:cs typeface="Helvetica"/>
              </a:rPr>
              <a:t>Rowhammer</a:t>
            </a:r>
            <a:endParaRPr lang="en-US" err="1"/>
          </a:p>
        </p:txBody>
      </p:sp>
      <p:sp>
        <p:nvSpPr>
          <p:cNvPr id="7" name="Performance limited by memory bottleneck">
            <a:extLst>
              <a:ext uri="{FF2B5EF4-FFF2-40B4-BE49-F238E27FC236}">
                <a16:creationId xmlns:a16="http://schemas.microsoft.com/office/drawing/2014/main" id="{89F479AF-2DDB-AE93-89D4-05EEF3179CA7}"/>
              </a:ext>
            </a:extLst>
          </p:cNvPr>
          <p:cNvSpPr txBox="1"/>
          <p:nvPr/>
        </p:nvSpPr>
        <p:spPr>
          <a:xfrm>
            <a:off x="497117" y="966107"/>
            <a:ext cx="200054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r>
              <a:rPr lang="en-IN" sz="2000">
                <a:latin typeface="Helvetica"/>
                <a:cs typeface="Helvetica"/>
              </a:rPr>
              <a:t>Attack in action !!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8FCCE0-D5DA-401D-8A5A-CA89005F5353}"/>
              </a:ext>
            </a:extLst>
          </p:cNvPr>
          <p:cNvGrpSpPr/>
          <p:nvPr/>
        </p:nvGrpSpPr>
        <p:grpSpPr>
          <a:xfrm>
            <a:off x="10216532" y="161785"/>
            <a:ext cx="1371367" cy="1341845"/>
            <a:chOff x="10216532" y="161785"/>
            <a:chExt cx="1371367" cy="13418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BC9C27C-7E7B-2B23-564C-48832235F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532" y="320666"/>
              <a:ext cx="1182964" cy="11829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454D7B7-B710-B770-1E9B-28FB35AFE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20793" y="161785"/>
              <a:ext cx="1067106" cy="108126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61BD4E7-2E1C-1A73-A1F1-89E5BDC21F1C}"/>
              </a:ext>
            </a:extLst>
          </p:cNvPr>
          <p:cNvSpPr txBox="1"/>
          <p:nvPr/>
        </p:nvSpPr>
        <p:spPr>
          <a:xfrm>
            <a:off x="8366895" y="1756361"/>
            <a:ext cx="11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DRAM</a:t>
            </a:r>
            <a:endParaRPr lang="en-IN" b="1" dirty="0"/>
          </a:p>
        </p:txBody>
      </p:sp>
      <p:sp>
        <p:nvSpPr>
          <p:cNvPr id="9" name="Google Shape;55;p9">
            <a:extLst>
              <a:ext uri="{FF2B5EF4-FFF2-40B4-BE49-F238E27FC236}">
                <a16:creationId xmlns:a16="http://schemas.microsoft.com/office/drawing/2014/main" id="{18E3A9DB-9938-CDF2-9296-C7D836AEAE8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83638" y="6286400"/>
            <a:ext cx="8589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fld id="{00000000-1234-1234-1234-123412341234}" type="slidenum">
              <a:rPr kumimoji="0" lang="en-US" sz="216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t>27</a:t>
            </a:fld>
            <a:endParaRPr kumimoji="0" sz="216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0549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>
          <a:extLst>
            <a:ext uri="{FF2B5EF4-FFF2-40B4-BE49-F238E27FC236}">
              <a16:creationId xmlns:a16="http://schemas.microsoft.com/office/drawing/2014/main" id="{D9231C12-C8D9-7EBC-4F80-55BFD4BD3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F3E4D-B114-69F2-B37A-98B9763C49C9}"/>
              </a:ext>
            </a:extLst>
          </p:cNvPr>
          <p:cNvGraphicFramePr>
            <a:graphicFrameLocks noGrp="1"/>
          </p:cNvGraphicFramePr>
          <p:nvPr/>
        </p:nvGraphicFramePr>
        <p:xfrm>
          <a:off x="6767174" y="2440910"/>
          <a:ext cx="4382267" cy="3228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2267">
                  <a:extLst>
                    <a:ext uri="{9D8B030D-6E8A-4147-A177-3AD203B41FA5}">
                      <a16:colId xmlns:a16="http://schemas.microsoft.com/office/drawing/2014/main" val="1486602790"/>
                    </a:ext>
                  </a:extLst>
                </a:gridCol>
              </a:tblGrid>
              <a:tr h="538098">
                <a:tc>
                  <a:txBody>
                    <a:bodyPr/>
                    <a:lstStyle/>
                    <a:p>
                      <a:r>
                        <a:rPr lang="en-IN" sz="2400"/>
                        <a:t>1 0 0 1 0 1 0 1 1 1 0 0 0 </a:t>
                      </a:r>
                    </a:p>
                  </a:txBody>
                  <a:tcPr marL="165568" marR="165568" marT="82785" marB="82785"/>
                </a:tc>
                <a:extLst>
                  <a:ext uri="{0D108BD9-81ED-4DB2-BD59-A6C34878D82A}">
                    <a16:rowId xmlns:a16="http://schemas.microsoft.com/office/drawing/2014/main" val="372573374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0 1 1 1 1 0 1 0 1 1 0 0 1 </a:t>
                      </a:r>
                    </a:p>
                  </a:txBody>
                  <a:tcPr marL="165568" marR="165568" marT="82785" marB="8278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66149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/>
                        <a:t>0 1 0 1 0 0 0 0 1 0 0 1 0 </a:t>
                      </a:r>
                    </a:p>
                  </a:txBody>
                  <a:tcPr marL="165568" marR="165568" marT="82785" marB="82785"/>
                </a:tc>
                <a:extLst>
                  <a:ext uri="{0D108BD9-81ED-4DB2-BD59-A6C34878D82A}">
                    <a16:rowId xmlns:a16="http://schemas.microsoft.com/office/drawing/2014/main" val="2296729262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0 1 1 1 0 0 1 0 1 0 1 1 0 </a:t>
                      </a:r>
                    </a:p>
                  </a:txBody>
                  <a:tcPr marL="165568" marR="165568" marT="82785" marB="82785"/>
                </a:tc>
                <a:extLst>
                  <a:ext uri="{0D108BD9-81ED-4DB2-BD59-A6C34878D82A}">
                    <a16:rowId xmlns:a16="http://schemas.microsoft.com/office/drawing/2014/main" val="3297813542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0 1 1 1 1 1 0 0 1 0 1 1 0 </a:t>
                      </a:r>
                    </a:p>
                  </a:txBody>
                  <a:tcPr marL="165568" marR="165568" marT="82785" marB="8278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532889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0 1 1 1 0 1 0 1 1 0 1 1 0 </a:t>
                      </a:r>
                    </a:p>
                  </a:txBody>
                  <a:tcPr marL="165568" marR="165568" marT="82785" marB="82785"/>
                </a:tc>
                <a:extLst>
                  <a:ext uri="{0D108BD9-81ED-4DB2-BD59-A6C34878D82A}">
                    <a16:rowId xmlns:a16="http://schemas.microsoft.com/office/drawing/2014/main" val="1966879488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4966DCE4-F267-3C57-E382-C5F9AFD0D7A1}"/>
              </a:ext>
            </a:extLst>
          </p:cNvPr>
          <p:cNvSpPr/>
          <p:nvPr/>
        </p:nvSpPr>
        <p:spPr>
          <a:xfrm>
            <a:off x="6180267" y="3118380"/>
            <a:ext cx="383459" cy="2163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7">
              <a:buClrTx/>
            </a:pPr>
            <a:endParaRPr lang="en-IN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E3C60E1-0A6E-5D6F-8459-D6C04CAFE0B7}"/>
              </a:ext>
            </a:extLst>
          </p:cNvPr>
          <p:cNvSpPr/>
          <p:nvPr/>
        </p:nvSpPr>
        <p:spPr>
          <a:xfrm>
            <a:off x="6180267" y="4791667"/>
            <a:ext cx="383459" cy="2009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7">
              <a:buClrTx/>
            </a:pPr>
            <a:endParaRPr lang="en-IN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6B1BA1-DCE9-9608-BE3B-112CABDA47EF}"/>
              </a:ext>
            </a:extLst>
          </p:cNvPr>
          <p:cNvSpPr txBox="1"/>
          <p:nvPr/>
        </p:nvSpPr>
        <p:spPr>
          <a:xfrm>
            <a:off x="5725901" y="4538202"/>
            <a:ext cx="223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>
              <a:buClrTx/>
            </a:pPr>
            <a:r>
              <a:rPr lang="en-IN" sz="4000" b="1" kern="1200" dirty="0">
                <a:solidFill>
                  <a:srgbClr val="00B0F0"/>
                </a:solidFill>
                <a:latin typeface="Calibri" panose="020F0502020204030204"/>
                <a:ea typeface="+mn-ea"/>
                <a:cs typeface="+mn-cs"/>
              </a:rPr>
              <a:t>Y</a:t>
            </a:r>
            <a:endParaRPr lang="en-IN" sz="1800" b="1" kern="1200" dirty="0">
              <a:solidFill>
                <a:srgbClr val="00B0F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5D7F05-334E-50EC-D0B8-590C5DC8F2CB}"/>
              </a:ext>
            </a:extLst>
          </p:cNvPr>
          <p:cNvSpPr txBox="1"/>
          <p:nvPr/>
        </p:nvSpPr>
        <p:spPr>
          <a:xfrm>
            <a:off x="5724347" y="2903368"/>
            <a:ext cx="22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>
              <a:buClrTx/>
            </a:pPr>
            <a:r>
              <a:rPr lang="en-IN" sz="360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X</a:t>
            </a:r>
            <a:endParaRPr lang="en-IN" sz="1800" b="1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22677E-90D7-BF60-0289-902553AFCD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518" t="21886" r="17518" b="20632"/>
          <a:stretch/>
        </p:blipFill>
        <p:spPr>
          <a:xfrm>
            <a:off x="1292305" y="2862119"/>
            <a:ext cx="3253447" cy="2383969"/>
          </a:xfrm>
          <a:prstGeom prst="rect">
            <a:avLst/>
          </a:prstGeom>
        </p:spPr>
      </p:pic>
      <p:sp>
        <p:nvSpPr>
          <p:cNvPr id="3" name="Google Shape;53;p9">
            <a:extLst>
              <a:ext uri="{FF2B5EF4-FFF2-40B4-BE49-F238E27FC236}">
                <a16:creationId xmlns:a16="http://schemas.microsoft.com/office/drawing/2014/main" id="{BC8A2A9C-E765-BB4A-2D95-DCFD2881DB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1" y="320666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err="1">
                <a:latin typeface="Helvetica"/>
                <a:cs typeface="Helvetica"/>
              </a:rPr>
              <a:t>Rowhammer</a:t>
            </a:r>
            <a:endParaRPr lang="en-US" err="1"/>
          </a:p>
        </p:txBody>
      </p:sp>
      <p:sp>
        <p:nvSpPr>
          <p:cNvPr id="7" name="Performance limited by memory bottleneck">
            <a:extLst>
              <a:ext uri="{FF2B5EF4-FFF2-40B4-BE49-F238E27FC236}">
                <a16:creationId xmlns:a16="http://schemas.microsoft.com/office/drawing/2014/main" id="{E49AB77E-8FAA-6999-C91A-D6F88D6B4488}"/>
              </a:ext>
            </a:extLst>
          </p:cNvPr>
          <p:cNvSpPr txBox="1"/>
          <p:nvPr/>
        </p:nvSpPr>
        <p:spPr>
          <a:xfrm>
            <a:off x="497117" y="966107"/>
            <a:ext cx="200054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r>
              <a:rPr lang="en-IN" sz="2000">
                <a:latin typeface="Helvetica"/>
                <a:cs typeface="Helvetica"/>
              </a:rPr>
              <a:t>Attack in action !!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C5BCE2-99B9-87A9-356A-E33EB6383720}"/>
              </a:ext>
            </a:extLst>
          </p:cNvPr>
          <p:cNvGrpSpPr/>
          <p:nvPr/>
        </p:nvGrpSpPr>
        <p:grpSpPr>
          <a:xfrm>
            <a:off x="10216532" y="161785"/>
            <a:ext cx="1371367" cy="1341845"/>
            <a:chOff x="10216532" y="161785"/>
            <a:chExt cx="1371367" cy="13418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583C90D-388B-3456-8097-880C730D4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532" y="320666"/>
              <a:ext cx="1182964" cy="11829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866B59-B15C-A883-A1AA-B51AA9863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20793" y="161785"/>
              <a:ext cx="1067106" cy="108126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62525E7-BCD3-07D1-0583-AD32D76CE4B8}"/>
              </a:ext>
            </a:extLst>
          </p:cNvPr>
          <p:cNvSpPr txBox="1"/>
          <p:nvPr/>
        </p:nvSpPr>
        <p:spPr>
          <a:xfrm>
            <a:off x="8366895" y="1756361"/>
            <a:ext cx="11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DRAM</a:t>
            </a:r>
            <a:endParaRPr lang="en-IN" b="1" dirty="0"/>
          </a:p>
        </p:txBody>
      </p:sp>
      <p:sp>
        <p:nvSpPr>
          <p:cNvPr id="9" name="Google Shape;55;p9">
            <a:extLst>
              <a:ext uri="{FF2B5EF4-FFF2-40B4-BE49-F238E27FC236}">
                <a16:creationId xmlns:a16="http://schemas.microsoft.com/office/drawing/2014/main" id="{BEE13288-97E4-1958-F7E9-15CB6AEDA0E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83638" y="6286400"/>
            <a:ext cx="8589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fld id="{00000000-1234-1234-1234-123412341234}" type="slidenum">
              <a:rPr kumimoji="0" lang="en-US" sz="216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t>28</a:t>
            </a:fld>
            <a:endParaRPr kumimoji="0" sz="216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6420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>
          <a:extLst>
            <a:ext uri="{FF2B5EF4-FFF2-40B4-BE49-F238E27FC236}">
              <a16:creationId xmlns:a16="http://schemas.microsoft.com/office/drawing/2014/main" id="{A35E9FB6-68AB-84D1-072F-4AC2379ED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120F5F1-2C44-49BC-CE79-3D61F66D6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883425"/>
              </p:ext>
            </p:extLst>
          </p:nvPr>
        </p:nvGraphicFramePr>
        <p:xfrm>
          <a:off x="6767174" y="2440910"/>
          <a:ext cx="4382267" cy="3228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2267">
                  <a:extLst>
                    <a:ext uri="{9D8B030D-6E8A-4147-A177-3AD203B41FA5}">
                      <a16:colId xmlns:a16="http://schemas.microsoft.com/office/drawing/2014/main" val="1486602790"/>
                    </a:ext>
                  </a:extLst>
                </a:gridCol>
              </a:tblGrid>
              <a:tr h="538098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65568" marR="165568" marT="82785" marB="8278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73374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/>
                    </a:p>
                  </a:txBody>
                  <a:tcPr marL="165568" marR="165568" marT="82785" marB="8278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66149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/>
                    </a:p>
                  </a:txBody>
                  <a:tcPr marL="165568" marR="165568" marT="82785" marB="8278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729262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/>
                    </a:p>
                  </a:txBody>
                  <a:tcPr marL="165568" marR="165568" marT="82785" marB="8278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813542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/>
                    </a:p>
                  </a:txBody>
                  <a:tcPr marL="165568" marR="165568" marT="82785" marB="8278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532889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/>
                    </a:p>
                  </a:txBody>
                  <a:tcPr marL="165568" marR="165568" marT="82785" marB="8278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879488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D7358F1B-809A-398F-6C41-F9A3C065BD77}"/>
              </a:ext>
            </a:extLst>
          </p:cNvPr>
          <p:cNvSpPr/>
          <p:nvPr/>
        </p:nvSpPr>
        <p:spPr>
          <a:xfrm>
            <a:off x="6180267" y="3118380"/>
            <a:ext cx="383459" cy="2163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7">
              <a:buClrTx/>
            </a:pPr>
            <a:endParaRPr lang="en-IN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D57C6F3-B7DE-8429-F35E-AA910BD86DA8}"/>
              </a:ext>
            </a:extLst>
          </p:cNvPr>
          <p:cNvSpPr/>
          <p:nvPr/>
        </p:nvSpPr>
        <p:spPr>
          <a:xfrm>
            <a:off x="6180267" y="4791667"/>
            <a:ext cx="383459" cy="2009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7">
              <a:buClrTx/>
            </a:pPr>
            <a:endParaRPr lang="en-IN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9B745-CCF3-6E50-28A5-27A7D8CDF3DA}"/>
              </a:ext>
            </a:extLst>
          </p:cNvPr>
          <p:cNvSpPr txBox="1"/>
          <p:nvPr/>
        </p:nvSpPr>
        <p:spPr>
          <a:xfrm>
            <a:off x="5725901" y="4538202"/>
            <a:ext cx="223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>
              <a:buClrTx/>
            </a:pPr>
            <a:r>
              <a:rPr lang="en-IN" sz="4000" b="1" kern="1200" dirty="0">
                <a:solidFill>
                  <a:srgbClr val="00B0F0"/>
                </a:solidFill>
                <a:latin typeface="Calibri" panose="020F0502020204030204"/>
                <a:ea typeface="+mn-ea"/>
                <a:cs typeface="+mn-cs"/>
              </a:rPr>
              <a:t>Y</a:t>
            </a:r>
            <a:endParaRPr lang="en-IN" sz="1800" b="1" kern="1200" dirty="0">
              <a:solidFill>
                <a:srgbClr val="00B0F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FF26C-60D5-4319-9DF7-765AC58DB38E}"/>
              </a:ext>
            </a:extLst>
          </p:cNvPr>
          <p:cNvSpPr txBox="1"/>
          <p:nvPr/>
        </p:nvSpPr>
        <p:spPr>
          <a:xfrm>
            <a:off x="5724347" y="2903368"/>
            <a:ext cx="22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>
              <a:buClrTx/>
            </a:pPr>
            <a:r>
              <a:rPr lang="en-IN" sz="360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X</a:t>
            </a:r>
            <a:endParaRPr lang="en-IN" sz="1800" b="1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40FD8-1559-B7DE-8E67-A1D9E50091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518" t="21886" r="17518" b="20632"/>
          <a:stretch/>
        </p:blipFill>
        <p:spPr>
          <a:xfrm>
            <a:off x="1292305" y="2862119"/>
            <a:ext cx="3253447" cy="2383969"/>
          </a:xfrm>
          <a:prstGeom prst="rect">
            <a:avLst/>
          </a:prstGeom>
        </p:spPr>
      </p:pic>
      <p:sp>
        <p:nvSpPr>
          <p:cNvPr id="3" name="Google Shape;53;p9">
            <a:extLst>
              <a:ext uri="{FF2B5EF4-FFF2-40B4-BE49-F238E27FC236}">
                <a16:creationId xmlns:a16="http://schemas.microsoft.com/office/drawing/2014/main" id="{E7B248A7-0E76-6F71-E4D7-91B8660132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1" y="320666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err="1">
                <a:latin typeface="Helvetica"/>
                <a:cs typeface="Helvetica"/>
              </a:rPr>
              <a:t>Rowhammer</a:t>
            </a:r>
            <a:endParaRPr lang="en-US" err="1"/>
          </a:p>
        </p:txBody>
      </p:sp>
      <p:sp>
        <p:nvSpPr>
          <p:cNvPr id="7" name="Performance limited by memory bottleneck">
            <a:extLst>
              <a:ext uri="{FF2B5EF4-FFF2-40B4-BE49-F238E27FC236}">
                <a16:creationId xmlns:a16="http://schemas.microsoft.com/office/drawing/2014/main" id="{989B1DE8-BDDC-F946-78A8-40C2CD4381C4}"/>
              </a:ext>
            </a:extLst>
          </p:cNvPr>
          <p:cNvSpPr txBox="1"/>
          <p:nvPr/>
        </p:nvSpPr>
        <p:spPr>
          <a:xfrm>
            <a:off x="497117" y="966107"/>
            <a:ext cx="200054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r>
              <a:rPr lang="en-IN" sz="2000">
                <a:latin typeface="Helvetica"/>
                <a:cs typeface="Helvetica"/>
              </a:rPr>
              <a:t>Attack in action !!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5420C3-25DA-7C47-BC89-BED421ACFA86}"/>
              </a:ext>
            </a:extLst>
          </p:cNvPr>
          <p:cNvGrpSpPr/>
          <p:nvPr/>
        </p:nvGrpSpPr>
        <p:grpSpPr>
          <a:xfrm>
            <a:off x="10216532" y="161785"/>
            <a:ext cx="1371367" cy="1341845"/>
            <a:chOff x="10216532" y="161785"/>
            <a:chExt cx="1371367" cy="13418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7906EF8-B8C6-41F1-D1E4-4E567C35A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532" y="320666"/>
              <a:ext cx="1182964" cy="11829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7D22A7-8127-6FE2-6323-27E6D0C3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20793" y="161785"/>
              <a:ext cx="1067106" cy="108126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A935615-51C4-7A2E-B29B-B97452E84F3E}"/>
              </a:ext>
            </a:extLst>
          </p:cNvPr>
          <p:cNvSpPr txBox="1"/>
          <p:nvPr/>
        </p:nvSpPr>
        <p:spPr>
          <a:xfrm>
            <a:off x="8366895" y="1756361"/>
            <a:ext cx="11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DRAM</a:t>
            </a:r>
            <a:endParaRPr lang="en-IN" b="1" dirty="0"/>
          </a:p>
        </p:txBody>
      </p:sp>
      <p:sp>
        <p:nvSpPr>
          <p:cNvPr id="9" name="Google Shape;55;p9">
            <a:extLst>
              <a:ext uri="{FF2B5EF4-FFF2-40B4-BE49-F238E27FC236}">
                <a16:creationId xmlns:a16="http://schemas.microsoft.com/office/drawing/2014/main" id="{FE8CA6E7-C9AF-8969-66CD-EB3FBB660B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83638" y="6286400"/>
            <a:ext cx="8589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fld id="{00000000-1234-1234-1234-123412341234}" type="slidenum">
              <a:rPr kumimoji="0" lang="en-US" sz="216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t>29</a:t>
            </a:fld>
            <a:endParaRPr kumimoji="0" sz="216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" name="Picture 9" descr="Red Spiral Lollipop Clip Art at Clker.com - vector clip art online, royalty  free &amp;amp; public domain">
            <a:extLst>
              <a:ext uri="{FF2B5EF4-FFF2-40B4-BE49-F238E27FC236}">
                <a16:creationId xmlns:a16="http://schemas.microsoft.com/office/drawing/2014/main" id="{5185642C-8775-FE15-A201-40BC7486B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936" y="2753834"/>
            <a:ext cx="409688" cy="42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Red Spiral Lollipop Clip Art at Clker.com - vector clip art online, royalty  free &amp;amp; public domain">
            <a:extLst>
              <a:ext uri="{FF2B5EF4-FFF2-40B4-BE49-F238E27FC236}">
                <a16:creationId xmlns:a16="http://schemas.microsoft.com/office/drawing/2014/main" id="{1D424629-ABAE-FD85-2659-9E1870B72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026" y="2753833"/>
            <a:ext cx="409688" cy="42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Red Spiral Lollipop Clip Art at Clker.com - vector clip art online, royalty  free &amp;amp; public domain">
            <a:extLst>
              <a:ext uri="{FF2B5EF4-FFF2-40B4-BE49-F238E27FC236}">
                <a16:creationId xmlns:a16="http://schemas.microsoft.com/office/drawing/2014/main" id="{99017727-F667-7ADF-49AE-42C4BFD6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276" y="2753834"/>
            <a:ext cx="409688" cy="42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Red Spiral Lollipop Clip Art at Clker.com - vector clip art online, royalty  free &amp;amp; public domain">
            <a:extLst>
              <a:ext uri="{FF2B5EF4-FFF2-40B4-BE49-F238E27FC236}">
                <a16:creationId xmlns:a16="http://schemas.microsoft.com/office/drawing/2014/main" id="{26EF11FB-9A60-1B0E-0537-CCE0717EF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532" y="2753834"/>
            <a:ext cx="409688" cy="42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Red Spiral Lollipop Clip Art at Clker.com - vector clip art online, royalty  free &amp;amp; public domain">
            <a:extLst>
              <a:ext uri="{FF2B5EF4-FFF2-40B4-BE49-F238E27FC236}">
                <a16:creationId xmlns:a16="http://schemas.microsoft.com/office/drawing/2014/main" id="{8AAE8C84-AA09-CFE9-C205-B03FA8654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936" y="3339204"/>
            <a:ext cx="409688" cy="42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Red Spiral Lollipop Clip Art at Clker.com - vector clip art online, royalty  free &amp;amp; public domain">
            <a:extLst>
              <a:ext uri="{FF2B5EF4-FFF2-40B4-BE49-F238E27FC236}">
                <a16:creationId xmlns:a16="http://schemas.microsoft.com/office/drawing/2014/main" id="{B71DF6A7-3C11-9A27-C0BE-97C07645E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086" y="3330983"/>
            <a:ext cx="409688" cy="42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Red Spiral Lollipop Clip Art at Clker.com - vector clip art online, royalty  free &amp;amp; public domain">
            <a:extLst>
              <a:ext uri="{FF2B5EF4-FFF2-40B4-BE49-F238E27FC236}">
                <a16:creationId xmlns:a16="http://schemas.microsoft.com/office/drawing/2014/main" id="{0D17672D-3598-BCC3-A43E-68417B82E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307" y="3330982"/>
            <a:ext cx="409688" cy="42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Red Spiral Lollipop Clip Art at Clker.com - vector clip art online, royalty  free &amp;amp; public domain">
            <a:extLst>
              <a:ext uri="{FF2B5EF4-FFF2-40B4-BE49-F238E27FC236}">
                <a16:creationId xmlns:a16="http://schemas.microsoft.com/office/drawing/2014/main" id="{3AB8EC20-7E66-057B-492A-8113859DF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063" y="3335040"/>
            <a:ext cx="409688" cy="42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Red Spiral Lollipop Clip Art at Clker.com - vector clip art online, royalty  free &amp;amp; public domain">
            <a:extLst>
              <a:ext uri="{FF2B5EF4-FFF2-40B4-BE49-F238E27FC236}">
                <a16:creationId xmlns:a16="http://schemas.microsoft.com/office/drawing/2014/main" id="{1461FAE0-3DDF-3F8B-A316-DA09ABA0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936" y="4369270"/>
            <a:ext cx="409688" cy="42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Red Spiral Lollipop Clip Art at Clker.com - vector clip art online, royalty  free &amp;amp; public domain">
            <a:extLst>
              <a:ext uri="{FF2B5EF4-FFF2-40B4-BE49-F238E27FC236}">
                <a16:creationId xmlns:a16="http://schemas.microsoft.com/office/drawing/2014/main" id="{FD12685C-A40D-E42D-75DE-44BA70892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203" y="4277101"/>
            <a:ext cx="409688" cy="42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Red Spiral Lollipop Clip Art at Clker.com - vector clip art online, royalty  free &amp;amp; public domain">
            <a:extLst>
              <a:ext uri="{FF2B5EF4-FFF2-40B4-BE49-F238E27FC236}">
                <a16:creationId xmlns:a16="http://schemas.microsoft.com/office/drawing/2014/main" id="{C30DC65F-4F33-E865-D1ED-E218C2C7C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80" y="4892145"/>
            <a:ext cx="409688" cy="42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Red Spiral Lollipop Clip Art at Clker.com - vector clip art online, royalty  free &amp;amp; public domain">
            <a:extLst>
              <a:ext uri="{FF2B5EF4-FFF2-40B4-BE49-F238E27FC236}">
                <a16:creationId xmlns:a16="http://schemas.microsoft.com/office/drawing/2014/main" id="{BBA0E9F7-8FF4-6D1D-D27B-07CDE78CB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785" y="4870286"/>
            <a:ext cx="409688" cy="42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Red Spiral Lollipop Clip Art at Clker.com - vector clip art online, royalty  free &amp;amp; public domain">
            <a:extLst>
              <a:ext uri="{FF2B5EF4-FFF2-40B4-BE49-F238E27FC236}">
                <a16:creationId xmlns:a16="http://schemas.microsoft.com/office/drawing/2014/main" id="{F760AE56-2507-6A3D-B101-7486C7F51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500" y="5424732"/>
            <a:ext cx="409688" cy="42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Red Spiral Lollipop Clip Art at Clker.com - vector clip art online, royalty  free &amp;amp; public domain">
            <a:extLst>
              <a:ext uri="{FF2B5EF4-FFF2-40B4-BE49-F238E27FC236}">
                <a16:creationId xmlns:a16="http://schemas.microsoft.com/office/drawing/2014/main" id="{DBEB21B4-8ABA-9925-4376-7B74376A1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532" y="5408429"/>
            <a:ext cx="409688" cy="42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Red Spiral Lollipop Clip Art at Clker.com - vector clip art online, royalty  free &amp;amp; public domain">
            <a:extLst>
              <a:ext uri="{FF2B5EF4-FFF2-40B4-BE49-F238E27FC236}">
                <a16:creationId xmlns:a16="http://schemas.microsoft.com/office/drawing/2014/main" id="{6182CECB-8F8E-B593-7C1E-060FC0C46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936" y="5408430"/>
            <a:ext cx="409688" cy="42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804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8AF86-DA28-2A50-8E46-D3A5BB01C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D54919-8F21-80BB-36B1-EA95EB3637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Von Neumann Bottleneck">
            <a:extLst>
              <a:ext uri="{FF2B5EF4-FFF2-40B4-BE49-F238E27FC236}">
                <a16:creationId xmlns:a16="http://schemas.microsoft.com/office/drawing/2014/main" id="{5EEFD08E-70D6-688F-4AE5-75BE0B26C397}"/>
              </a:ext>
            </a:extLst>
          </p:cNvPr>
          <p:cNvSpPr txBox="1"/>
          <p:nvPr/>
        </p:nvSpPr>
        <p:spPr>
          <a:xfrm>
            <a:off x="3921687" y="2451297"/>
            <a:ext cx="4348626" cy="1380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pPr algn="ctr"/>
            <a:r>
              <a:rPr lang="en-IN" sz="4400">
                <a:solidFill>
                  <a:schemeClr val="accent2">
                    <a:lumMod val="75000"/>
                  </a:schemeClr>
                </a:solidFill>
                <a:latin typeface="Helvetica"/>
                <a:cs typeface="Helvetica"/>
              </a:rPr>
              <a:t>Attack 1</a:t>
            </a:r>
            <a:r>
              <a:rPr lang="en-IN" sz="5400">
                <a:solidFill>
                  <a:schemeClr val="accent2">
                    <a:lumMod val="75000"/>
                  </a:schemeClr>
                </a:solidFill>
                <a:latin typeface="Helvetica"/>
                <a:cs typeface="Helvetica"/>
              </a:rPr>
              <a:t>:</a:t>
            </a:r>
          </a:p>
          <a:p>
            <a:pPr algn="ctr"/>
            <a:r>
              <a:rPr lang="en-IN" sz="5400" err="1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Flush+Reload</a:t>
            </a:r>
            <a:endParaRPr sz="5400">
              <a:solidFill>
                <a:schemeClr val="accent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2B4A9-CD1C-D883-7EBC-B5CEC4C050D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33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>
          <a:extLst>
            <a:ext uri="{FF2B5EF4-FFF2-40B4-BE49-F238E27FC236}">
              <a16:creationId xmlns:a16="http://schemas.microsoft.com/office/drawing/2014/main" id="{8BE40116-A8CD-109B-DFA6-08CE01AF7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D5AC4F4-0AD2-2A80-9A38-53C6DE84A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47463"/>
              </p:ext>
            </p:extLst>
          </p:nvPr>
        </p:nvGraphicFramePr>
        <p:xfrm>
          <a:off x="6767174" y="2440910"/>
          <a:ext cx="4382267" cy="3228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2267">
                  <a:extLst>
                    <a:ext uri="{9D8B030D-6E8A-4147-A177-3AD203B41FA5}">
                      <a16:colId xmlns:a16="http://schemas.microsoft.com/office/drawing/2014/main" val="1486602790"/>
                    </a:ext>
                  </a:extLst>
                </a:gridCol>
              </a:tblGrid>
              <a:tr h="538098">
                <a:tc>
                  <a:txBody>
                    <a:bodyPr/>
                    <a:lstStyle/>
                    <a:p>
                      <a:r>
                        <a:rPr lang="en-IN" sz="2400" dirty="0"/>
                        <a:t>1 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IN" sz="2400" dirty="0"/>
                        <a:t> 0 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IN" sz="2400" dirty="0"/>
                        <a:t> 0 1 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IN" sz="2400" dirty="0"/>
                        <a:t> 1 1 1 0 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IN" sz="2400" dirty="0"/>
                        <a:t> 0 </a:t>
                      </a:r>
                    </a:p>
                  </a:txBody>
                  <a:tcPr marL="165568" marR="165568" marT="82785" marB="8278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73374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0 1 1 1 1 0 1 0 1 1 0 0 1 </a:t>
                      </a:r>
                    </a:p>
                  </a:txBody>
                  <a:tcPr marL="165568" marR="165568" marT="82785" marB="8278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66149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0 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IN" sz="2400" dirty="0"/>
                        <a:t> 0 1 0 0 0 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IN" sz="2400" dirty="0"/>
                        <a:t> 1 0 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IN" sz="2400" dirty="0"/>
                        <a:t> 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IN" sz="2400" dirty="0"/>
                        <a:t> 0 </a:t>
                      </a:r>
                    </a:p>
                  </a:txBody>
                  <a:tcPr marL="165568" marR="165568" marT="82785" marB="8278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729262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0 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IN" sz="2400" dirty="0"/>
                        <a:t> 1 1 0 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IN" sz="2400" dirty="0"/>
                        <a:t> 1 0 1 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IN" sz="2400" dirty="0"/>
                        <a:t> 1 1 0 </a:t>
                      </a:r>
                    </a:p>
                  </a:txBody>
                  <a:tcPr marL="165568" marR="165568" marT="82785" marB="8278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813542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0 1 1 1 1 1 0 0 1 0 1 1 0 </a:t>
                      </a:r>
                    </a:p>
                  </a:txBody>
                  <a:tcPr marL="165568" marR="165568" marT="82785" marB="8278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532889"/>
                  </a:ext>
                </a:extLst>
              </a:tr>
              <a:tr h="538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0 1 1 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IN" sz="2400" dirty="0"/>
                        <a:t> 0 1 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IN" sz="2400" dirty="0"/>
                        <a:t> 1 1 0 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IN" sz="2400" dirty="0"/>
                        <a:t> 1 0 </a:t>
                      </a:r>
                    </a:p>
                  </a:txBody>
                  <a:tcPr marL="165568" marR="165568" marT="82785" marB="8278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879488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37A23E63-2A08-7034-1255-9B87AF9721F4}"/>
              </a:ext>
            </a:extLst>
          </p:cNvPr>
          <p:cNvSpPr/>
          <p:nvPr/>
        </p:nvSpPr>
        <p:spPr>
          <a:xfrm>
            <a:off x="6180267" y="3118380"/>
            <a:ext cx="383459" cy="2163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7">
              <a:buClrTx/>
            </a:pPr>
            <a:endParaRPr lang="en-IN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65E0CA0-5129-4F3B-3C57-05BAD7B9B718}"/>
              </a:ext>
            </a:extLst>
          </p:cNvPr>
          <p:cNvSpPr/>
          <p:nvPr/>
        </p:nvSpPr>
        <p:spPr>
          <a:xfrm>
            <a:off x="6180267" y="4791667"/>
            <a:ext cx="383459" cy="2009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7">
              <a:buClrTx/>
            </a:pPr>
            <a:endParaRPr lang="en-IN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0212F-EBF6-CBB2-9A2F-4E4ACCC91F9A}"/>
              </a:ext>
            </a:extLst>
          </p:cNvPr>
          <p:cNvSpPr txBox="1"/>
          <p:nvPr/>
        </p:nvSpPr>
        <p:spPr>
          <a:xfrm>
            <a:off x="5725901" y="4538202"/>
            <a:ext cx="223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>
              <a:buClrTx/>
            </a:pPr>
            <a:r>
              <a:rPr lang="en-IN" sz="4000" b="1" kern="1200" dirty="0">
                <a:solidFill>
                  <a:srgbClr val="00B0F0"/>
                </a:solidFill>
                <a:latin typeface="Calibri" panose="020F0502020204030204"/>
                <a:ea typeface="+mn-ea"/>
                <a:cs typeface="+mn-cs"/>
              </a:rPr>
              <a:t>Y</a:t>
            </a:r>
            <a:endParaRPr lang="en-IN" sz="1800" b="1" kern="1200" dirty="0">
              <a:solidFill>
                <a:srgbClr val="00B0F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F1A53F-6362-B686-9B4D-488D1E189461}"/>
              </a:ext>
            </a:extLst>
          </p:cNvPr>
          <p:cNvSpPr txBox="1"/>
          <p:nvPr/>
        </p:nvSpPr>
        <p:spPr>
          <a:xfrm>
            <a:off x="5724347" y="2903368"/>
            <a:ext cx="22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>
              <a:buClrTx/>
            </a:pPr>
            <a:r>
              <a:rPr lang="en-IN" sz="360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X</a:t>
            </a:r>
            <a:endParaRPr lang="en-IN" sz="1800" b="1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34E83-5D2E-B3EA-C90C-4DB9E2FB9A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518" t="21886" r="17518" b="20632"/>
          <a:stretch/>
        </p:blipFill>
        <p:spPr>
          <a:xfrm>
            <a:off x="1292305" y="2862119"/>
            <a:ext cx="3253447" cy="2383969"/>
          </a:xfrm>
          <a:prstGeom prst="rect">
            <a:avLst/>
          </a:prstGeom>
        </p:spPr>
      </p:pic>
      <p:sp>
        <p:nvSpPr>
          <p:cNvPr id="3" name="Google Shape;53;p9">
            <a:extLst>
              <a:ext uri="{FF2B5EF4-FFF2-40B4-BE49-F238E27FC236}">
                <a16:creationId xmlns:a16="http://schemas.microsoft.com/office/drawing/2014/main" id="{4A3A8B42-137B-56C6-44BA-DB1362BAF4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1" y="320666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err="1">
                <a:latin typeface="Helvetica"/>
                <a:cs typeface="Helvetica"/>
              </a:rPr>
              <a:t>Rowhammer</a:t>
            </a:r>
            <a:endParaRPr lang="en-US" err="1"/>
          </a:p>
        </p:txBody>
      </p:sp>
      <p:sp>
        <p:nvSpPr>
          <p:cNvPr id="7" name="Performance limited by memory bottleneck">
            <a:extLst>
              <a:ext uri="{FF2B5EF4-FFF2-40B4-BE49-F238E27FC236}">
                <a16:creationId xmlns:a16="http://schemas.microsoft.com/office/drawing/2014/main" id="{FF950E86-A650-16F9-3841-6B86094FC035}"/>
              </a:ext>
            </a:extLst>
          </p:cNvPr>
          <p:cNvSpPr txBox="1"/>
          <p:nvPr/>
        </p:nvSpPr>
        <p:spPr>
          <a:xfrm>
            <a:off x="497117" y="966107"/>
            <a:ext cx="200054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r>
              <a:rPr lang="en-IN" sz="2000">
                <a:latin typeface="Helvetica"/>
                <a:cs typeface="Helvetica"/>
              </a:rPr>
              <a:t>Attack in action !!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AB398D-9884-2937-3EBE-9F0EFF572E16}"/>
              </a:ext>
            </a:extLst>
          </p:cNvPr>
          <p:cNvGrpSpPr/>
          <p:nvPr/>
        </p:nvGrpSpPr>
        <p:grpSpPr>
          <a:xfrm>
            <a:off x="10216532" y="161785"/>
            <a:ext cx="1371367" cy="1341845"/>
            <a:chOff x="10216532" y="161785"/>
            <a:chExt cx="1371367" cy="13418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530ECD2-5704-5428-EFC7-C6CF8B8F6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532" y="320666"/>
              <a:ext cx="1182964" cy="11829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4C927A-5595-4B75-90BE-1E4C1361C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20793" y="161785"/>
              <a:ext cx="1067106" cy="108126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3E3636E-3D71-33C8-BBEA-0E03B36A67A4}"/>
              </a:ext>
            </a:extLst>
          </p:cNvPr>
          <p:cNvSpPr txBox="1"/>
          <p:nvPr/>
        </p:nvSpPr>
        <p:spPr>
          <a:xfrm>
            <a:off x="8366895" y="1756361"/>
            <a:ext cx="11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DRAM</a:t>
            </a:r>
            <a:endParaRPr lang="en-IN" b="1" dirty="0"/>
          </a:p>
        </p:txBody>
      </p:sp>
      <p:sp>
        <p:nvSpPr>
          <p:cNvPr id="9" name="Google Shape;55;p9">
            <a:extLst>
              <a:ext uri="{FF2B5EF4-FFF2-40B4-BE49-F238E27FC236}">
                <a16:creationId xmlns:a16="http://schemas.microsoft.com/office/drawing/2014/main" id="{E1F6416C-1F39-0CF8-669C-893F4BDBF0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83638" y="6286400"/>
            <a:ext cx="8589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fld id="{00000000-1234-1234-1234-123412341234}" type="slidenum">
              <a:rPr kumimoji="0" lang="en-US" sz="216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t>30</a:t>
            </a:fld>
            <a:endParaRPr kumimoji="0" sz="216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6572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D3BEC5CD-75A1-E28F-117F-F603EBA4C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>
            <a:extLst>
              <a:ext uri="{FF2B5EF4-FFF2-40B4-BE49-F238E27FC236}">
                <a16:creationId xmlns:a16="http://schemas.microsoft.com/office/drawing/2014/main" id="{F3659A71-C1FB-F2C4-5B01-B57C3D6290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1" y="320666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>
                <a:latin typeface="Helvetica"/>
                <a:cs typeface="Helvetica"/>
              </a:rPr>
              <a:t>System Configuration</a:t>
            </a:r>
            <a:endParaRPr lang="en-US"/>
          </a:p>
        </p:txBody>
      </p:sp>
      <p:sp>
        <p:nvSpPr>
          <p:cNvPr id="55" name="Google Shape;55;p9">
            <a:extLst>
              <a:ext uri="{FF2B5EF4-FFF2-40B4-BE49-F238E27FC236}">
                <a16:creationId xmlns:a16="http://schemas.microsoft.com/office/drawing/2014/main" id="{82B5BF3B-4C05-4D2E-8022-4142D4A7226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83638" y="6286400"/>
            <a:ext cx="8589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7" name="Picture 6" descr="A computer tower with a fan&#10;&#10;AI-generated content may be incorrect.">
            <a:extLst>
              <a:ext uri="{FF2B5EF4-FFF2-40B4-BE49-F238E27FC236}">
                <a16:creationId xmlns:a16="http://schemas.microsoft.com/office/drawing/2014/main" id="{FE883578-BF81-AB4B-4F08-6B91E6745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785" y="2709529"/>
            <a:ext cx="2440173" cy="2440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955368-3A14-D4D3-3265-0262BAE42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941" y="1643174"/>
            <a:ext cx="1409700" cy="1409700"/>
          </a:xfrm>
          <a:prstGeom prst="rect">
            <a:avLst/>
          </a:prstGeom>
        </p:spPr>
      </p:pic>
      <p:pic>
        <p:nvPicPr>
          <p:cNvPr id="9" name="Picture 8" descr="A computer chip with purple and yellow stripes&#10;&#10;AI-generated content may be incorrect.">
            <a:extLst>
              <a:ext uri="{FF2B5EF4-FFF2-40B4-BE49-F238E27FC236}">
                <a16:creationId xmlns:a16="http://schemas.microsoft.com/office/drawing/2014/main" id="{27EB857C-BE4D-8C30-0755-646B8BDD2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1421" y="4044061"/>
            <a:ext cx="1628775" cy="1628775"/>
          </a:xfrm>
          <a:prstGeom prst="rect">
            <a:avLst/>
          </a:prstGeom>
        </p:spPr>
      </p:pic>
      <p:sp>
        <p:nvSpPr>
          <p:cNvPr id="10" name="Google Shape;328;p35">
            <a:extLst>
              <a:ext uri="{FF2B5EF4-FFF2-40B4-BE49-F238E27FC236}">
                <a16:creationId xmlns:a16="http://schemas.microsoft.com/office/drawing/2014/main" id="{A09DFAD3-6402-769E-B09B-85ACEFBBDA6B}"/>
              </a:ext>
            </a:extLst>
          </p:cNvPr>
          <p:cNvSpPr txBox="1"/>
          <p:nvPr/>
        </p:nvSpPr>
        <p:spPr>
          <a:xfrm>
            <a:off x="7637342" y="2960384"/>
            <a:ext cx="265693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Helvetica" panose="020B0604020202020204" pitchFamily="34" charset="0"/>
                <a:ea typeface="Cambria"/>
                <a:cs typeface="Helvetica" panose="020B0604020202020204" pitchFamily="34" charset="0"/>
                <a:sym typeface="Cambria"/>
              </a:rPr>
              <a:t>Intel Haswell</a:t>
            </a:r>
            <a:endParaRPr lang="en-US" sz="2400" b="1" dirty="0">
              <a:latin typeface="Helvetica" panose="020B0604020202020204" pitchFamily="34" charset="0"/>
              <a:ea typeface="Cambria"/>
              <a:cs typeface="Helvetica" panose="020B0604020202020204" pitchFamily="34" charset="0"/>
            </a:endParaRPr>
          </a:p>
        </p:txBody>
      </p:sp>
      <p:sp>
        <p:nvSpPr>
          <p:cNvPr id="11" name="Google Shape;328;p35">
            <a:extLst>
              <a:ext uri="{FF2B5EF4-FFF2-40B4-BE49-F238E27FC236}">
                <a16:creationId xmlns:a16="http://schemas.microsoft.com/office/drawing/2014/main" id="{01AE2C44-E9B3-8AC8-18DE-A8C9F17FAD99}"/>
              </a:ext>
            </a:extLst>
          </p:cNvPr>
          <p:cNvSpPr txBox="1"/>
          <p:nvPr/>
        </p:nvSpPr>
        <p:spPr>
          <a:xfrm>
            <a:off x="7947458" y="5672836"/>
            <a:ext cx="20367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400" b="1" dirty="0">
                <a:latin typeface="Courier New"/>
                <a:ea typeface="Cambria"/>
                <a:sym typeface="Cambria"/>
              </a:rPr>
              <a:t>DDR3 RAM</a:t>
            </a:r>
            <a:endParaRPr lang="en-US" sz="1600" b="1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02845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4059368"/>
            <a:ext cx="2064233" cy="2064233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6"/>
          <p:cNvSpPr/>
          <p:nvPr/>
        </p:nvSpPr>
        <p:spPr>
          <a:xfrm>
            <a:off x="3214233" y="1704133"/>
            <a:ext cx="8160400" cy="457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38" name="Google Shape;33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701" y="3539817"/>
            <a:ext cx="4558167" cy="3701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75883" y="2055084"/>
            <a:ext cx="1372517" cy="1372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6501" y="2055101"/>
            <a:ext cx="1577100" cy="15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6"/>
          <p:cNvSpPr/>
          <p:nvPr/>
        </p:nvSpPr>
        <p:spPr>
          <a:xfrm>
            <a:off x="5624933" y="4821367"/>
            <a:ext cx="1676400" cy="8592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89" b="1"/>
              <a:t>Attacker</a:t>
            </a:r>
            <a:endParaRPr sz="2489" b="1"/>
          </a:p>
        </p:txBody>
      </p:sp>
      <p:sp>
        <p:nvSpPr>
          <p:cNvPr id="342" name="Google Shape;342;p36"/>
          <p:cNvSpPr/>
          <p:nvPr/>
        </p:nvSpPr>
        <p:spPr>
          <a:xfrm>
            <a:off x="7744667" y="4821367"/>
            <a:ext cx="1676400" cy="8592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89" b="1"/>
              <a:t>Victim</a:t>
            </a:r>
            <a:endParaRPr sz="2489" b="1"/>
          </a:p>
        </p:txBody>
      </p:sp>
      <p:cxnSp>
        <p:nvCxnSpPr>
          <p:cNvPr id="343" name="Google Shape;343;p36"/>
          <p:cNvCxnSpPr>
            <a:stCxn id="336" idx="0"/>
          </p:cNvCxnSpPr>
          <p:nvPr/>
        </p:nvCxnSpPr>
        <p:spPr>
          <a:xfrm rot="10800000" flipH="1">
            <a:off x="1447717" y="1870567"/>
            <a:ext cx="2029600" cy="2188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6"/>
          <p:cNvCxnSpPr/>
          <p:nvPr/>
        </p:nvCxnSpPr>
        <p:spPr>
          <a:xfrm>
            <a:off x="1745667" y="5874333"/>
            <a:ext cx="1912000" cy="36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45" name="Google Shape;345;p36"/>
          <p:cNvCxnSpPr>
            <a:cxnSpLocks/>
          </p:cNvCxnSpPr>
          <p:nvPr/>
        </p:nvCxnSpPr>
        <p:spPr>
          <a:xfrm rot="16200000">
            <a:off x="7274767" y="1039401"/>
            <a:ext cx="334800" cy="4776400"/>
          </a:xfrm>
          <a:prstGeom prst="curvedConnector4">
            <a:avLst>
              <a:gd name="adj1" fmla="val -173108"/>
              <a:gd name="adj2" fmla="val 95358"/>
            </a:avLst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46" name="Google Shape;346;p36"/>
          <p:cNvSpPr txBox="1"/>
          <p:nvPr/>
        </p:nvSpPr>
        <p:spPr>
          <a:xfrm>
            <a:off x="6095984" y="3604767"/>
            <a:ext cx="348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Try to cause bitflip</a:t>
            </a:r>
            <a:endParaRPr sz="2400" b="1"/>
          </a:p>
        </p:txBody>
      </p:sp>
      <p:sp>
        <p:nvSpPr>
          <p:cNvPr id="6" name="Google Shape;53;p9">
            <a:extLst>
              <a:ext uri="{FF2B5EF4-FFF2-40B4-BE49-F238E27FC236}">
                <a16:creationId xmlns:a16="http://schemas.microsoft.com/office/drawing/2014/main" id="{D06CB33C-7EF4-15AB-1FFA-40C791F0DBBA}"/>
              </a:ext>
            </a:extLst>
          </p:cNvPr>
          <p:cNvSpPr txBox="1">
            <a:spLocks/>
          </p:cNvSpPr>
          <p:nvPr/>
        </p:nvSpPr>
        <p:spPr>
          <a:xfrm>
            <a:off x="415601" y="3206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 sz="4400" kern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r>
              <a:rPr lang="en-US" b="1">
                <a:latin typeface="Helvetica"/>
                <a:cs typeface="Helvetica"/>
              </a:rPr>
              <a:t>Attack setup</a:t>
            </a:r>
            <a:endParaRPr lang="en-US"/>
          </a:p>
        </p:txBody>
      </p:sp>
      <p:sp>
        <p:nvSpPr>
          <p:cNvPr id="2" name="Google Shape;55;p9">
            <a:extLst>
              <a:ext uri="{FF2B5EF4-FFF2-40B4-BE49-F238E27FC236}">
                <a16:creationId xmlns:a16="http://schemas.microsoft.com/office/drawing/2014/main" id="{DC11EB72-89D8-1A45-00DD-BE69C90064B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83638" y="6286400"/>
            <a:ext cx="8589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fld id="{00000000-1234-1234-1234-123412341234}" type="slidenum">
              <a:rPr kumimoji="0" lang="en-US" sz="216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t>32</a:t>
            </a:fld>
            <a:endParaRPr kumimoji="0" sz="216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B6C47124-091A-2E45-2B02-8253E2C0E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>
            <a:extLst>
              <a:ext uri="{FF2B5EF4-FFF2-40B4-BE49-F238E27FC236}">
                <a16:creationId xmlns:a16="http://schemas.microsoft.com/office/drawing/2014/main" id="{7E345FED-D46B-6A74-4CD4-0DDFFAF243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1" y="320666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>
                <a:latin typeface="Helvetica"/>
                <a:cs typeface="Helvetica"/>
              </a:rPr>
              <a:t>Steps (Profile Phase)</a:t>
            </a:r>
            <a:endParaRPr lang="en-US"/>
          </a:p>
        </p:txBody>
      </p:sp>
      <p:sp>
        <p:nvSpPr>
          <p:cNvPr id="54" name="Google Shape;54;p9">
            <a:extLst>
              <a:ext uri="{FF2B5EF4-FFF2-40B4-BE49-F238E27FC236}">
                <a16:creationId xmlns:a16="http://schemas.microsoft.com/office/drawing/2014/main" id="{D70C274B-5938-ED31-D1E5-9639E9897C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1" y="1527774"/>
            <a:ext cx="10164538" cy="5018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IN" sz="3200" dirty="0"/>
              <a:t>Profile DRAM to find aggressor rows </a:t>
            </a:r>
            <a:endParaRPr lang="en-US" dirty="0"/>
          </a:p>
          <a:p>
            <a:pPr lvl="1">
              <a:lnSpc>
                <a:spcPct val="114999"/>
              </a:lnSpc>
            </a:pPr>
            <a:r>
              <a:rPr lang="en-IN" sz="2800" dirty="0"/>
              <a:t>Perform </a:t>
            </a:r>
            <a:r>
              <a:rPr lang="en-IN" sz="2800" dirty="0" err="1"/>
              <a:t>Rowhammer</a:t>
            </a:r>
            <a:r>
              <a:rPr lang="en-IN" sz="2800" dirty="0"/>
              <a:t> in its own address space </a:t>
            </a:r>
          </a:p>
          <a:p>
            <a:pPr lvl="1">
              <a:lnSpc>
                <a:spcPct val="114999"/>
              </a:lnSpc>
            </a:pPr>
            <a:r>
              <a:rPr lang="en-IN" sz="2800" dirty="0"/>
              <a:t>Get aggressor rows and victim row virtual address </a:t>
            </a:r>
          </a:p>
          <a:p>
            <a:pPr>
              <a:lnSpc>
                <a:spcPct val="114999"/>
              </a:lnSpc>
            </a:pPr>
            <a:endParaRPr lang="en-IN" dirty="0"/>
          </a:p>
          <a:p>
            <a:pPr>
              <a:lnSpc>
                <a:spcPct val="114999"/>
              </a:lnSpc>
            </a:pPr>
            <a:r>
              <a:rPr lang="en-IN" sz="3200" dirty="0"/>
              <a:t>Deallocate OS page corresponding to the victim DRAM row</a:t>
            </a:r>
            <a:endParaRPr lang="en-IN" dirty="0"/>
          </a:p>
          <a:p>
            <a:pPr lvl="1">
              <a:lnSpc>
                <a:spcPct val="114999"/>
              </a:lnSpc>
            </a:pPr>
            <a:r>
              <a:rPr lang="en-IN" sz="2800" dirty="0"/>
              <a:t>When victim process requests a new OS page, OS will provide the same page</a:t>
            </a:r>
            <a:r>
              <a:rPr lang="en-IN" sz="3200" dirty="0"/>
              <a:t> </a:t>
            </a:r>
            <a:endParaRPr lang="en-IN" dirty="0"/>
          </a:p>
        </p:txBody>
      </p:sp>
      <p:sp>
        <p:nvSpPr>
          <p:cNvPr id="55" name="Google Shape;55;p9">
            <a:extLst>
              <a:ext uri="{FF2B5EF4-FFF2-40B4-BE49-F238E27FC236}">
                <a16:creationId xmlns:a16="http://schemas.microsoft.com/office/drawing/2014/main" id="{82DC48A3-D765-0678-8B60-4D5AEE803F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83638" y="6286400"/>
            <a:ext cx="8589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A8E143-010D-572F-60E0-FA5472121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266" y="1988842"/>
            <a:ext cx="1144329" cy="1134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A92E3B-09D5-638F-5B78-8FB7F48B3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9963" y="4370605"/>
            <a:ext cx="1144329" cy="113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41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6F324E25-81F2-E873-0F13-2271111F4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>
            <a:extLst>
              <a:ext uri="{FF2B5EF4-FFF2-40B4-BE49-F238E27FC236}">
                <a16:creationId xmlns:a16="http://schemas.microsoft.com/office/drawing/2014/main" id="{945AF9B4-7AE7-40B8-684B-37682B402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1" y="320666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>
                <a:latin typeface="Helvetica"/>
                <a:cs typeface="Helvetica"/>
              </a:rPr>
              <a:t>Steps (Attack Phase)</a:t>
            </a:r>
            <a:endParaRPr lang="en-US"/>
          </a:p>
        </p:txBody>
      </p:sp>
      <p:sp>
        <p:nvSpPr>
          <p:cNvPr id="54" name="Google Shape;54;p9">
            <a:extLst>
              <a:ext uri="{FF2B5EF4-FFF2-40B4-BE49-F238E27FC236}">
                <a16:creationId xmlns:a16="http://schemas.microsoft.com/office/drawing/2014/main" id="{0D2D422B-57D3-FF6F-A428-7090F74A59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1" y="1527774"/>
            <a:ext cx="10164538" cy="5018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IN" sz="3200"/>
              <a:t>Victim process gets the OS page, corresponding to the DRAM victim row </a:t>
            </a:r>
            <a:endParaRPr lang="en-US"/>
          </a:p>
          <a:p>
            <a:pPr>
              <a:lnSpc>
                <a:spcPct val="114999"/>
              </a:lnSpc>
            </a:pPr>
            <a:endParaRPr lang="en-IN"/>
          </a:p>
          <a:p>
            <a:pPr>
              <a:lnSpc>
                <a:spcPct val="114999"/>
              </a:lnSpc>
            </a:pPr>
            <a:r>
              <a:rPr lang="en-IN" sz="3200"/>
              <a:t>Attacker performs </a:t>
            </a:r>
            <a:r>
              <a:rPr lang="en-IN" sz="3200" err="1"/>
              <a:t>Rowhammer</a:t>
            </a:r>
            <a:r>
              <a:rPr lang="en-IN" sz="3200"/>
              <a:t> in its own address space, resulting in bitflips in victim’s address space </a:t>
            </a:r>
            <a:endParaRPr lang="en-IN"/>
          </a:p>
        </p:txBody>
      </p:sp>
      <p:sp>
        <p:nvSpPr>
          <p:cNvPr id="55" name="Google Shape;55;p9">
            <a:extLst>
              <a:ext uri="{FF2B5EF4-FFF2-40B4-BE49-F238E27FC236}">
                <a16:creationId xmlns:a16="http://schemas.microsoft.com/office/drawing/2014/main" id="{124B777F-E43D-7EFA-9272-A26E966097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83638" y="6286400"/>
            <a:ext cx="8589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E65E28-1C66-6D69-D946-84ACF350C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9963" y="3271907"/>
            <a:ext cx="1144329" cy="1134804"/>
          </a:xfrm>
          <a:prstGeom prst="rect">
            <a:avLst/>
          </a:prstGeom>
        </p:spPr>
      </p:pic>
      <p:pic>
        <p:nvPicPr>
          <p:cNvPr id="4" name="Picture 3" descr="A cartoon of a person with bandage on his head&#10;&#10;AI-generated content may be incorrect.">
            <a:extLst>
              <a:ext uri="{FF2B5EF4-FFF2-40B4-BE49-F238E27FC236}">
                <a16:creationId xmlns:a16="http://schemas.microsoft.com/office/drawing/2014/main" id="{6232BFAD-0EC5-47AA-E031-8ED1AB79F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1455" y="1710734"/>
            <a:ext cx="1141671" cy="114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23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921DF964-9A19-286A-9E4A-77E1D6B85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>
            <a:extLst>
              <a:ext uri="{FF2B5EF4-FFF2-40B4-BE49-F238E27FC236}">
                <a16:creationId xmlns:a16="http://schemas.microsoft.com/office/drawing/2014/main" id="{FD61D660-89C1-0353-6C89-F21279A377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1" y="320666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err="1">
                <a:latin typeface="Helvetica"/>
                <a:cs typeface="Helvetica"/>
              </a:rPr>
              <a:t>Rowhammer</a:t>
            </a:r>
            <a:r>
              <a:rPr lang="en-US" b="1">
                <a:latin typeface="Helvetica"/>
                <a:cs typeface="Helvetica"/>
              </a:rPr>
              <a:t> in action</a:t>
            </a:r>
            <a:endParaRPr lang="en-US"/>
          </a:p>
        </p:txBody>
      </p:sp>
      <p:sp>
        <p:nvSpPr>
          <p:cNvPr id="55" name="Google Shape;55;p9">
            <a:extLst>
              <a:ext uri="{FF2B5EF4-FFF2-40B4-BE49-F238E27FC236}">
                <a16:creationId xmlns:a16="http://schemas.microsoft.com/office/drawing/2014/main" id="{BDEC8EA1-CDB3-1D52-88C8-F371D62631B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83638" y="6286400"/>
            <a:ext cx="8589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214C76-36F6-B3D3-6B3D-784BF5D46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1" y="1899974"/>
            <a:ext cx="11100002" cy="406026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E7A8D9A-7CA9-BAB5-F607-5407B9055FCB}"/>
              </a:ext>
            </a:extLst>
          </p:cNvPr>
          <p:cNvGrpSpPr/>
          <p:nvPr/>
        </p:nvGrpSpPr>
        <p:grpSpPr>
          <a:xfrm>
            <a:off x="10216532" y="161785"/>
            <a:ext cx="1371367" cy="1341845"/>
            <a:chOff x="10216532" y="161785"/>
            <a:chExt cx="1371367" cy="13418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80D8214-88A7-8E7C-1C9F-D8BD9642E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532" y="320666"/>
              <a:ext cx="1182964" cy="11829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7336F7C-927F-CF35-5A22-7C2BA2B5E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20793" y="161785"/>
              <a:ext cx="1067106" cy="1081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1951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877F0-8E0B-7488-DA48-9D0E72C6F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B116A2-38A5-F243-9752-38E8596193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21AE0-1F7B-B84D-8C9A-218E3B0E0801}"/>
              </a:ext>
            </a:extLst>
          </p:cNvPr>
          <p:cNvSpPr txBox="1"/>
          <p:nvPr/>
        </p:nvSpPr>
        <p:spPr>
          <a:xfrm>
            <a:off x="2583332" y="1997839"/>
            <a:ext cx="7025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spc="-3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Code walkthrough and</a:t>
            </a:r>
          </a:p>
          <a:p>
            <a:pPr algn="ctr"/>
            <a:r>
              <a:rPr lang="en-IN" sz="6000" b="1" spc="-3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</a:p>
        </p:txBody>
      </p:sp>
      <p:sp>
        <p:nvSpPr>
          <p:cNvPr id="4" name="Google Shape;55;p9">
            <a:extLst>
              <a:ext uri="{FF2B5EF4-FFF2-40B4-BE49-F238E27FC236}">
                <a16:creationId xmlns:a16="http://schemas.microsoft.com/office/drawing/2014/main" id="{5390D9F3-9BBD-A533-3921-C749E9AFB09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83638" y="6286400"/>
            <a:ext cx="8589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fld id="{00000000-1234-1234-1234-123412341234}" type="slidenum">
              <a:rPr kumimoji="0" lang="en-US" sz="2160" b="0" i="0" u="none" strike="noStrike" kern="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t>36</a:t>
            </a:fld>
            <a:endParaRPr kumimoji="0" sz="216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3794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629B6-D42A-4897-52C2-4971DC54E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3B6513-E36E-4CD1-7846-93B2C6D5F7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EBFC0-4135-D98B-F6C9-9EE7268068E6}"/>
              </a:ext>
            </a:extLst>
          </p:cNvPr>
          <p:cNvSpPr txBox="1"/>
          <p:nvPr/>
        </p:nvSpPr>
        <p:spPr>
          <a:xfrm>
            <a:off x="2583332" y="2921168"/>
            <a:ext cx="7025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spc="-3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Thank you</a:t>
            </a:r>
          </a:p>
        </p:txBody>
      </p:sp>
      <p:sp>
        <p:nvSpPr>
          <p:cNvPr id="4" name="Google Shape;55;p9">
            <a:extLst>
              <a:ext uri="{FF2B5EF4-FFF2-40B4-BE49-F238E27FC236}">
                <a16:creationId xmlns:a16="http://schemas.microsoft.com/office/drawing/2014/main" id="{729A1242-6A3E-17A4-A7E5-D867BA22F5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83638" y="6286400"/>
            <a:ext cx="8589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fld id="{00000000-1234-1234-1234-123412341234}" type="slidenum">
              <a:rPr kumimoji="0" lang="en-US" sz="216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t>37</a:t>
            </a:fld>
            <a:endParaRPr kumimoji="0" sz="216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838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">
          <a:extLst>
            <a:ext uri="{FF2B5EF4-FFF2-40B4-BE49-F238E27FC236}">
              <a16:creationId xmlns:a16="http://schemas.microsoft.com/office/drawing/2014/main" id="{92194F75-8C90-4873-D846-B04C04807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>
            <a:extLst>
              <a:ext uri="{FF2B5EF4-FFF2-40B4-BE49-F238E27FC236}">
                <a16:creationId xmlns:a16="http://schemas.microsoft.com/office/drawing/2014/main" id="{0CA7F186-FEBB-F42E-F9A9-255E7BD4FE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1" y="320666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Flush based covert channel in CPU</a:t>
            </a:r>
          </a:p>
        </p:txBody>
      </p:sp>
      <p:sp>
        <p:nvSpPr>
          <p:cNvPr id="55" name="Google Shape;55;p9">
            <a:extLst>
              <a:ext uri="{FF2B5EF4-FFF2-40B4-BE49-F238E27FC236}">
                <a16:creationId xmlns:a16="http://schemas.microsoft.com/office/drawing/2014/main" id="{5EF700CD-1763-2AC1-9131-D36F4AA02C8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83638" y="6286400"/>
            <a:ext cx="8589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fld id="{00000000-1234-1234-1234-123412341234}" type="slidenum">
              <a:rPr kumimoji="0" lang="en-US" sz="216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t>38</a:t>
            </a:fld>
            <a:endParaRPr kumimoji="0" sz="216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305EAB-28E0-6510-E2FD-004FFA6950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5" y="202528"/>
            <a:ext cx="999776" cy="999776"/>
          </a:xfrm>
          <a:prstGeom prst="rect">
            <a:avLst/>
          </a:prstGeom>
        </p:spPr>
      </p:pic>
      <p:sp>
        <p:nvSpPr>
          <p:cNvPr id="3" name="Performance limited by memory bottleneck">
            <a:extLst>
              <a:ext uri="{FF2B5EF4-FFF2-40B4-BE49-F238E27FC236}">
                <a16:creationId xmlns:a16="http://schemas.microsoft.com/office/drawing/2014/main" id="{0AD1CC57-A5D3-5B20-D666-ACF0FA66B78B}"/>
              </a:ext>
            </a:extLst>
          </p:cNvPr>
          <p:cNvSpPr txBox="1"/>
          <p:nvPr/>
        </p:nvSpPr>
        <p:spPr>
          <a:xfrm>
            <a:off x="497117" y="1008147"/>
            <a:ext cx="793487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2000" kern="0">
                <a:solidFill>
                  <a:srgbClr val="000000"/>
                </a:solidFill>
                <a:latin typeface="Arial"/>
                <a:cs typeface="Helvetica" panose="020B0604020202020204" pitchFamily="34" charset="0"/>
                <a:sym typeface="Arial"/>
              </a:rPr>
              <a:t>Recap</a:t>
            </a:r>
            <a:endParaRPr kumimoji="0" sz="2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Helvetica" panose="020B0604020202020204" pitchFamily="34" charset="0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678B78-306E-2A71-9101-D349C1073E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28" y="1788910"/>
            <a:ext cx="9680544" cy="4180966"/>
          </a:xfrm>
          <a:prstGeom prst="rect">
            <a:avLst/>
          </a:prstGeom>
        </p:spPr>
      </p:pic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5FFD2919-1448-3BDE-F4D3-B3998444F94F}"/>
              </a:ext>
            </a:extLst>
          </p:cNvPr>
          <p:cNvSpPr/>
          <p:nvPr/>
        </p:nvSpPr>
        <p:spPr>
          <a:xfrm>
            <a:off x="5854262" y="2364828"/>
            <a:ext cx="5429376" cy="38573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473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m Memory Royalty-Free Images, Stock Photos &amp; Pictures | Shutterstock">
            <a:extLst>
              <a:ext uri="{FF2B5EF4-FFF2-40B4-BE49-F238E27FC236}">
                <a16:creationId xmlns:a16="http://schemas.microsoft.com/office/drawing/2014/main" id="{84FE02C7-CE0D-A3AC-610C-5D0F83DA2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 t="29779" r="2706" b="25885"/>
          <a:stretch/>
        </p:blipFill>
        <p:spPr bwMode="auto">
          <a:xfrm>
            <a:off x="3099067" y="4783483"/>
            <a:ext cx="5993859" cy="152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E46CC00-C2BE-ADB2-D9E5-C05B0F71F62A}"/>
              </a:ext>
            </a:extLst>
          </p:cNvPr>
          <p:cNvSpPr/>
          <p:nvPr/>
        </p:nvSpPr>
        <p:spPr>
          <a:xfrm>
            <a:off x="8762678" y="3344865"/>
            <a:ext cx="3013723" cy="7635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flushes</a:t>
            </a:r>
            <a:r>
              <a:rPr lang="en-IN" sz="2000" dirty="0">
                <a:solidFill>
                  <a:schemeClr val="bg1"/>
                </a:solidFill>
              </a:rPr>
              <a:t> the cache block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6B6C9-439C-4AED-82A5-252BBB9310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 dirty="0"/>
          </a:p>
        </p:txBody>
      </p:sp>
      <p:pic>
        <p:nvPicPr>
          <p:cNvPr id="47" name="Picture 46" hidden="1">
            <a:extLst>
              <a:ext uri="{FF2B5EF4-FFF2-40B4-BE49-F238E27FC236}">
                <a16:creationId xmlns:a16="http://schemas.microsoft.com/office/drawing/2014/main" id="{8F4D1CF0-69E9-4AE6-8E31-FFB50E07E3B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853000" y="1690380"/>
            <a:ext cx="734270" cy="796220"/>
          </a:xfrm>
          <a:prstGeom prst="rect">
            <a:avLst/>
          </a:prstGeom>
        </p:spPr>
      </p:pic>
      <p:pic>
        <p:nvPicPr>
          <p:cNvPr id="10" name="Picture 9" hidden="1">
            <a:extLst>
              <a:ext uri="{FF2B5EF4-FFF2-40B4-BE49-F238E27FC236}">
                <a16:creationId xmlns:a16="http://schemas.microsoft.com/office/drawing/2014/main" id="{C4AB31E1-B51E-DF1C-8871-1B05CC4BF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730" y="1721355"/>
            <a:ext cx="734270" cy="73427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F3E5F6-F672-49F2-9EE8-DBCFE2BD7961}"/>
              </a:ext>
            </a:extLst>
          </p:cNvPr>
          <p:cNvSpPr/>
          <p:nvPr/>
        </p:nvSpPr>
        <p:spPr>
          <a:xfrm>
            <a:off x="4589136" y="3500523"/>
            <a:ext cx="3013723" cy="96883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b="1" dirty="0"/>
              <a:t>LLC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93934-B847-7F5E-0425-41AA0F878983}"/>
              </a:ext>
            </a:extLst>
          </p:cNvPr>
          <p:cNvSpPr/>
          <p:nvPr/>
        </p:nvSpPr>
        <p:spPr>
          <a:xfrm>
            <a:off x="6755363" y="3769560"/>
            <a:ext cx="671804" cy="382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FC98E1-12A8-DE40-D578-6257FBADD917}"/>
              </a:ext>
            </a:extLst>
          </p:cNvPr>
          <p:cNvSpPr/>
          <p:nvPr/>
        </p:nvSpPr>
        <p:spPr>
          <a:xfrm>
            <a:off x="8201455" y="4019310"/>
            <a:ext cx="419879" cy="42454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0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F132C97-4198-5B44-F0DB-DD36571D33C5}"/>
              </a:ext>
            </a:extLst>
          </p:cNvPr>
          <p:cNvCxnSpPr>
            <a:cxnSpLocks/>
            <a:stCxn id="47" idx="2"/>
            <a:endCxn id="14" idx="3"/>
          </p:cNvCxnSpPr>
          <p:nvPr/>
        </p:nvCxnSpPr>
        <p:spPr>
          <a:xfrm rot="5400000">
            <a:off x="8086532" y="1827235"/>
            <a:ext cx="1474238" cy="2792968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3DE50FE-57B2-9E61-65CB-F0C2F6A150B3}"/>
              </a:ext>
            </a:extLst>
          </p:cNvPr>
          <p:cNvCxnSpPr>
            <a:cxnSpLocks/>
            <a:stCxn id="47" idx="2"/>
            <a:endCxn id="14" idx="0"/>
          </p:cNvCxnSpPr>
          <p:nvPr/>
        </p:nvCxnSpPr>
        <p:spPr>
          <a:xfrm rot="5400000">
            <a:off x="8014220" y="1563645"/>
            <a:ext cx="1282960" cy="312887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282205D-D1E7-CC06-BC4F-4A032DBBD163}"/>
              </a:ext>
            </a:extLst>
          </p:cNvPr>
          <p:cNvSpPr/>
          <p:nvPr/>
        </p:nvSpPr>
        <p:spPr>
          <a:xfrm>
            <a:off x="8201455" y="3435333"/>
            <a:ext cx="419879" cy="42454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1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F3D65C7C-B812-AC0E-EBE1-C8B736EDA781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16200000" flipH="1">
            <a:off x="3874598" y="552892"/>
            <a:ext cx="1313935" cy="51194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765BDD9-5722-1731-C119-A22D40015716}"/>
              </a:ext>
            </a:extLst>
          </p:cNvPr>
          <p:cNvSpPr txBox="1"/>
          <p:nvPr/>
        </p:nvSpPr>
        <p:spPr>
          <a:xfrm>
            <a:off x="581693" y="185765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Victim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34879F-5D4C-0B1C-C9CA-2111048FAF4D}"/>
              </a:ext>
            </a:extLst>
          </p:cNvPr>
          <p:cNvSpPr txBox="1"/>
          <p:nvPr/>
        </p:nvSpPr>
        <p:spPr>
          <a:xfrm>
            <a:off x="10703687" y="1857656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Attacker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AF341C4-427A-62E0-94F4-881D94042EF2}"/>
              </a:ext>
            </a:extLst>
          </p:cNvPr>
          <p:cNvSpPr/>
          <p:nvPr/>
        </p:nvSpPr>
        <p:spPr>
          <a:xfrm>
            <a:off x="976512" y="3221378"/>
            <a:ext cx="3245489" cy="7635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accesses</a:t>
            </a:r>
            <a:r>
              <a:rPr lang="en-IN" sz="2000" dirty="0">
                <a:solidFill>
                  <a:schemeClr val="bg1"/>
                </a:solidFill>
              </a:rPr>
              <a:t> the cache block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based on a secret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CCF7DDC-9090-3B88-68FC-1994FDD092BD}"/>
              </a:ext>
            </a:extLst>
          </p:cNvPr>
          <p:cNvSpPr/>
          <p:nvPr/>
        </p:nvSpPr>
        <p:spPr>
          <a:xfrm>
            <a:off x="399437" y="3390887"/>
            <a:ext cx="419879" cy="42454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2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5547CC91-5A73-0108-2238-911AA643306F}"/>
              </a:ext>
            </a:extLst>
          </p:cNvPr>
          <p:cNvCxnSpPr>
            <a:cxnSpLocks/>
            <a:stCxn id="47" idx="2"/>
            <a:endCxn id="14" idx="3"/>
          </p:cNvCxnSpPr>
          <p:nvPr/>
        </p:nvCxnSpPr>
        <p:spPr>
          <a:xfrm rot="5400000">
            <a:off x="8086532" y="1827235"/>
            <a:ext cx="1474238" cy="2792968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02599DA-8344-00A9-FB61-51FF75AE46F6}"/>
              </a:ext>
            </a:extLst>
          </p:cNvPr>
          <p:cNvSpPr/>
          <p:nvPr/>
        </p:nvSpPr>
        <p:spPr>
          <a:xfrm>
            <a:off x="9730861" y="3369875"/>
            <a:ext cx="419879" cy="42454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3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5A65836-7068-A7C2-7FF9-9284F68DF3C3}"/>
              </a:ext>
            </a:extLst>
          </p:cNvPr>
          <p:cNvSpPr/>
          <p:nvPr/>
        </p:nvSpPr>
        <p:spPr>
          <a:xfrm>
            <a:off x="8006836" y="4080316"/>
            <a:ext cx="3677430" cy="968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reloads</a:t>
            </a:r>
            <a:r>
              <a:rPr lang="en-IN" sz="2000" dirty="0">
                <a:solidFill>
                  <a:schemeClr val="bg1"/>
                </a:solidFill>
              </a:rPr>
              <a:t> the cache block,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hit or miss based on timing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9F26AF4-1359-CBB6-6EB9-B0599E971CA4}"/>
              </a:ext>
            </a:extLst>
          </p:cNvPr>
          <p:cNvSpPr/>
          <p:nvPr/>
        </p:nvSpPr>
        <p:spPr>
          <a:xfrm>
            <a:off x="8773261" y="3619802"/>
            <a:ext cx="3013723" cy="968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maps</a:t>
            </a:r>
            <a:r>
              <a:rPr lang="en-IN" sz="2000" dirty="0">
                <a:solidFill>
                  <a:schemeClr val="bg1"/>
                </a:solidFill>
              </a:rPr>
              <a:t> the shared address in cache</a:t>
            </a:r>
          </a:p>
        </p:txBody>
      </p:sp>
      <p:sp>
        <p:nvSpPr>
          <p:cNvPr id="3" name="Google Shape;53;p9">
            <a:extLst>
              <a:ext uri="{FF2B5EF4-FFF2-40B4-BE49-F238E27FC236}">
                <a16:creationId xmlns:a16="http://schemas.microsoft.com/office/drawing/2014/main" id="{D152F7C6-255F-2F25-1D8F-CDC9C83B35EC}"/>
              </a:ext>
            </a:extLst>
          </p:cNvPr>
          <p:cNvSpPr txBox="1">
            <a:spLocks/>
          </p:cNvSpPr>
          <p:nvPr/>
        </p:nvSpPr>
        <p:spPr>
          <a:xfrm>
            <a:off x="415601" y="3206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 sz="4400" kern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r>
              <a:rPr lang="en-US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Flush+Reload</a:t>
            </a: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Google Shape;339;p36">
            <a:extLst>
              <a:ext uri="{FF2B5EF4-FFF2-40B4-BE49-F238E27FC236}">
                <a16:creationId xmlns:a16="http://schemas.microsoft.com/office/drawing/2014/main" id="{FCE0DD90-161A-6BF6-244B-6B98757DA77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0061" y="1083637"/>
            <a:ext cx="1372517" cy="1372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40;p36">
            <a:extLst>
              <a:ext uri="{FF2B5EF4-FFF2-40B4-BE49-F238E27FC236}">
                <a16:creationId xmlns:a16="http://schemas.microsoft.com/office/drawing/2014/main" id="{7E792738-EEC5-452E-9D3F-19B0F69DC92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14839" y="939458"/>
            <a:ext cx="1577100" cy="15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306CEC-7F97-0E55-81D7-A67888AC82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5" y="202528"/>
            <a:ext cx="999776" cy="99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7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14" grpId="0" animBg="1"/>
      <p:bldP spid="14" grpId="1" animBg="1"/>
      <p:bldP spid="14" grpId="2" animBg="1"/>
      <p:bldP spid="15" grpId="0" animBg="1"/>
      <p:bldP spid="15" grpId="1" animBg="1"/>
      <p:bldP spid="42" grpId="0" animBg="1"/>
      <p:bldP spid="42" grpId="1" animBg="1"/>
      <p:bldP spid="54" grpId="0"/>
      <p:bldP spid="55" grpId="0"/>
      <p:bldP spid="56" grpId="0" animBg="1"/>
      <p:bldP spid="56" grpId="1" animBg="1"/>
      <p:bldP spid="57" grpId="0" animBg="1"/>
      <p:bldP spid="57" grpId="1" animBg="1"/>
      <p:bldP spid="59" grpId="0" animBg="1"/>
      <p:bldP spid="60" grpId="0" animBg="1"/>
      <p:bldP spid="34" grpId="0" animBg="1"/>
      <p:bldP spid="3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0874E-E2F7-3210-2027-09FCF9457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098B6-65FA-FBF8-6729-53D501011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1" y="1517972"/>
            <a:ext cx="11360800" cy="5000760"/>
          </a:xfrm>
        </p:spPr>
        <p:txBody>
          <a:bodyPr/>
          <a:lstStyle/>
          <a:p>
            <a:r>
              <a:rPr lang="en-US" dirty="0">
                <a:latin typeface="Helvetica" panose="020B0604020202020204"/>
                <a:cs typeface="Helvetica" panose="020B0604020202020204"/>
              </a:rPr>
              <a:t>Exploits cache behavior to leak information on victim access to shared memory</a:t>
            </a:r>
            <a:br>
              <a:rPr lang="en-US" dirty="0">
                <a:latin typeface="Helvetica" panose="020B0604020202020204"/>
                <a:cs typeface="Helvetica" panose="020B0604020202020204"/>
              </a:rPr>
            </a:br>
            <a:br>
              <a:rPr lang="en-US" dirty="0">
                <a:latin typeface="Helvetica" panose="020B0604020202020204"/>
                <a:cs typeface="Helvetica" panose="020B0604020202020204"/>
              </a:rPr>
            </a:br>
            <a:br>
              <a:rPr lang="en-US" dirty="0">
                <a:latin typeface="Helvetica" panose="020B0604020202020204"/>
                <a:cs typeface="Helvetica" panose="020B0604020202020204"/>
              </a:rPr>
            </a:br>
            <a:endParaRPr lang="en-US" dirty="0">
              <a:latin typeface="Helvetica" panose="020B0604020202020204"/>
              <a:cs typeface="Helvetica" panose="020B0604020202020204"/>
            </a:endParaRP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Attacker monitors victim’s access to shared code </a:t>
            </a:r>
          </a:p>
          <a:p>
            <a:pPr lvl="1"/>
            <a:r>
              <a:rPr lang="en-US" dirty="0">
                <a:latin typeface="Helvetica" panose="020B0604020202020204"/>
                <a:cs typeface="Helvetica" panose="020B0604020202020204"/>
              </a:rPr>
              <a:t>Attacker can determine what victim does</a:t>
            </a:r>
          </a:p>
          <a:p>
            <a:pPr lvl="1"/>
            <a:r>
              <a:rPr lang="en-US" dirty="0">
                <a:latin typeface="Helvetica" panose="020B0604020202020204"/>
                <a:cs typeface="Helvetica" panose="020B0604020202020204"/>
              </a:rPr>
              <a:t>Attacker can infer the data the victim operates 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84A-C6D3-CF98-AD9F-754D42F233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8" name="Google Shape;53;p9">
            <a:extLst>
              <a:ext uri="{FF2B5EF4-FFF2-40B4-BE49-F238E27FC236}">
                <a16:creationId xmlns:a16="http://schemas.microsoft.com/office/drawing/2014/main" id="{6BCDE21E-1A17-DF0A-BCFA-6DDD9F12F831}"/>
              </a:ext>
            </a:extLst>
          </p:cNvPr>
          <p:cNvSpPr txBox="1">
            <a:spLocks/>
          </p:cNvSpPr>
          <p:nvPr/>
        </p:nvSpPr>
        <p:spPr>
          <a:xfrm>
            <a:off x="415601" y="3206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 sz="4400" kern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Flush+Reload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 Technique</a:t>
            </a:r>
          </a:p>
        </p:txBody>
      </p:sp>
      <p:pic>
        <p:nvPicPr>
          <p:cNvPr id="10" name="Picture 9" descr="A logo of a hat and eyeballs&#10;&#10;AI-generated content may be incorrect.">
            <a:extLst>
              <a:ext uri="{FF2B5EF4-FFF2-40B4-BE49-F238E27FC236}">
                <a16:creationId xmlns:a16="http://schemas.microsoft.com/office/drawing/2014/main" id="{928AB1B4-E11C-37C1-09D4-9917A30CB0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5" y="202528"/>
            <a:ext cx="999776" cy="99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7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8BD58-F364-A75E-A020-AA80587D7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9EFD9-3B58-E70E-0985-5441F8EA7A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4C2CB-BC77-7A07-C738-E96B3FC88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435" y="2625306"/>
            <a:ext cx="1676398" cy="1676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4E35C8-F8D3-BE08-5B02-50C1DAAB17F4}"/>
              </a:ext>
            </a:extLst>
          </p:cNvPr>
          <p:cNvSpPr txBox="1"/>
          <p:nvPr/>
        </p:nvSpPr>
        <p:spPr>
          <a:xfrm>
            <a:off x="2300705" y="4633969"/>
            <a:ext cx="264985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Calibrate for LLC miss latency threshold</a:t>
            </a:r>
            <a:endParaRPr lang="en-IN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CF5876-5886-5719-19D8-832CD44DC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168" y="2625306"/>
            <a:ext cx="1676398" cy="16763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BF61BE-7B3B-74DC-8F55-C9654D7BD473}"/>
              </a:ext>
            </a:extLst>
          </p:cNvPr>
          <p:cNvSpPr txBox="1"/>
          <p:nvPr/>
        </p:nvSpPr>
        <p:spPr>
          <a:xfrm>
            <a:off x="6968492" y="4647808"/>
            <a:ext cx="319575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Find out addresses of interest of the shared library</a:t>
            </a:r>
            <a:endParaRPr lang="en-IN" b="1"/>
          </a:p>
        </p:txBody>
      </p:sp>
      <p:sp>
        <p:nvSpPr>
          <p:cNvPr id="9" name="Google Shape;53;p9">
            <a:extLst>
              <a:ext uri="{FF2B5EF4-FFF2-40B4-BE49-F238E27FC236}">
                <a16:creationId xmlns:a16="http://schemas.microsoft.com/office/drawing/2014/main" id="{5BA8E988-A414-00F3-4048-C39217015EEC}"/>
              </a:ext>
            </a:extLst>
          </p:cNvPr>
          <p:cNvSpPr txBox="1">
            <a:spLocks/>
          </p:cNvSpPr>
          <p:nvPr/>
        </p:nvSpPr>
        <p:spPr>
          <a:xfrm>
            <a:off x="415601" y="3206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 sz="4400" kern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r>
              <a:rPr lang="en-US" b="1" dirty="0">
                <a:latin typeface="Helvetica"/>
                <a:cs typeface="Helvetica"/>
              </a:rPr>
              <a:t>Pre-requisite of the attack</a:t>
            </a:r>
            <a:endParaRPr lang="en-US" dirty="0"/>
          </a:p>
        </p:txBody>
      </p:sp>
      <p:pic>
        <p:nvPicPr>
          <p:cNvPr id="13" name="Picture 12" descr="A logo of a hat and eyeballs&#10;&#10;AI-generated content may be incorrect.">
            <a:extLst>
              <a:ext uri="{FF2B5EF4-FFF2-40B4-BE49-F238E27FC236}">
                <a16:creationId xmlns:a16="http://schemas.microsoft.com/office/drawing/2014/main" id="{86CF4B43-B539-6D10-F941-413D119BA9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5" y="202528"/>
            <a:ext cx="999776" cy="99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11283638" y="6286400"/>
            <a:ext cx="8589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fld id="{00000000-1234-1234-1234-123412341234}" type="slidenum">
              <a:rPr kumimoji="0" lang="en-US" sz="216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t>7</a:t>
            </a:fld>
            <a:endParaRPr kumimoji="0" sz="216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09EF59-F384-530B-5673-62F44D4FE016}"/>
              </a:ext>
            </a:extLst>
          </p:cNvPr>
          <p:cNvSpPr/>
          <p:nvPr/>
        </p:nvSpPr>
        <p:spPr>
          <a:xfrm>
            <a:off x="7912847" y="2187388"/>
            <a:ext cx="203200" cy="32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098457-1939-5593-673E-77A7F6A67AEA}"/>
              </a:ext>
            </a:extLst>
          </p:cNvPr>
          <p:cNvGrpSpPr/>
          <p:nvPr/>
        </p:nvGrpSpPr>
        <p:grpSpPr>
          <a:xfrm>
            <a:off x="4282216" y="582829"/>
            <a:ext cx="5849334" cy="6028911"/>
            <a:chOff x="4972329" y="582829"/>
            <a:chExt cx="5849334" cy="602891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2B61920-1FE5-AF69-B554-324B48BC5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2329" y="582829"/>
              <a:ext cx="3799041" cy="602891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84C3AF-08EF-F7B0-8C05-16B053865110}"/>
                </a:ext>
              </a:extLst>
            </p:cNvPr>
            <p:cNvSpPr/>
            <p:nvPr/>
          </p:nvSpPr>
          <p:spPr>
            <a:xfrm>
              <a:off x="9726108" y="3446322"/>
              <a:ext cx="1095555" cy="301924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128-bit Key</a:t>
              </a:r>
              <a:endParaRPr lang="en-IN" sz="140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1D015D7-4293-B0AC-2E38-FC4A7043BFFB}"/>
                </a:ext>
              </a:extLst>
            </p:cNvPr>
            <p:cNvCxnSpPr>
              <a:cxnSpLocks/>
              <a:stCxn id="4" idx="1"/>
              <a:endCxn id="13" idx="3"/>
            </p:cNvCxnSpPr>
            <p:nvPr/>
          </p:nvCxnSpPr>
          <p:spPr>
            <a:xfrm flipH="1">
              <a:off x="8771370" y="3597284"/>
              <a:ext cx="95473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75191-6C5C-F36F-9852-226685572033}"/>
              </a:ext>
            </a:extLst>
          </p:cNvPr>
          <p:cNvSpPr/>
          <p:nvPr/>
        </p:nvSpPr>
        <p:spPr>
          <a:xfrm>
            <a:off x="4129740" y="4882777"/>
            <a:ext cx="3006165" cy="144033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Google Shape;53;p9">
            <a:extLst>
              <a:ext uri="{FF2B5EF4-FFF2-40B4-BE49-F238E27FC236}">
                <a16:creationId xmlns:a16="http://schemas.microsoft.com/office/drawing/2014/main" id="{48A9C46E-0D04-74E5-0AC6-5BB57F28F1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1" y="320666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Helvetica"/>
                <a:cs typeface="Helvetica"/>
              </a:rPr>
              <a:t>AES algorithm</a:t>
            </a:r>
            <a:endParaRPr lang="en-US" dirty="0"/>
          </a:p>
        </p:txBody>
      </p:sp>
      <p:pic>
        <p:nvPicPr>
          <p:cNvPr id="14" name="Picture 13" descr="A logo of a hat and eyeballs&#10;&#10;AI-generated content may be incorrect.">
            <a:extLst>
              <a:ext uri="{FF2B5EF4-FFF2-40B4-BE49-F238E27FC236}">
                <a16:creationId xmlns:a16="http://schemas.microsoft.com/office/drawing/2014/main" id="{9DA70231-C678-0881-EBB3-07DD741D03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5" y="202528"/>
            <a:ext cx="999776" cy="999776"/>
          </a:xfrm>
          <a:prstGeom prst="rect">
            <a:avLst/>
          </a:prstGeom>
        </p:spPr>
      </p:pic>
      <p:sp>
        <p:nvSpPr>
          <p:cNvPr id="2" name="Performance limited by memory bottleneck">
            <a:extLst>
              <a:ext uri="{FF2B5EF4-FFF2-40B4-BE49-F238E27FC236}">
                <a16:creationId xmlns:a16="http://schemas.microsoft.com/office/drawing/2014/main" id="{C26F42AA-04E6-85D8-5B2A-9EDB55E69E7D}"/>
              </a:ext>
            </a:extLst>
          </p:cNvPr>
          <p:cNvSpPr txBox="1"/>
          <p:nvPr/>
        </p:nvSpPr>
        <p:spPr>
          <a:xfrm>
            <a:off x="497117" y="1008147"/>
            <a:ext cx="1420261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2000" kern="0">
                <a:solidFill>
                  <a:srgbClr val="000000"/>
                </a:solidFill>
                <a:latin typeface="Arial"/>
                <a:cs typeface="Helvetica" panose="020B0604020202020204" pitchFamily="34" charset="0"/>
                <a:sym typeface="Arial"/>
              </a:rPr>
              <a:t>Background</a:t>
            </a:r>
            <a:endParaRPr kumimoji="0" sz="2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Helvetica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0885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A5D2D-5132-2152-5EA1-927D30884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A4DF8-A4C4-4065-C171-F6847684A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1" y="3796948"/>
            <a:ext cx="11360800" cy="2728526"/>
          </a:xfrm>
        </p:spPr>
        <p:txBody>
          <a:bodyPr/>
          <a:lstStyle/>
          <a:p>
            <a:pPr marL="45720" indent="0">
              <a:buNone/>
            </a:pPr>
            <a:r>
              <a:rPr lang="en-US" b="1" dirty="0">
                <a:latin typeface="Helvetica"/>
              </a:rPr>
              <a:t>Step 1: </a:t>
            </a:r>
            <a:r>
              <a:rPr lang="en-US" dirty="0">
                <a:latin typeface="Helvetica"/>
              </a:rPr>
              <a:t>Flush T0 and allow victim to encrypt a plaintext</a:t>
            </a:r>
          </a:p>
          <a:p>
            <a:pPr marL="45720" indent="0">
              <a:buNone/>
            </a:pPr>
            <a:r>
              <a:rPr lang="en-US" b="1" dirty="0">
                <a:latin typeface="Helvetica"/>
              </a:rPr>
              <a:t>Step 2: </a:t>
            </a:r>
            <a:r>
              <a:rPr lang="en-US" dirty="0">
                <a:latin typeface="Helvetica"/>
              </a:rPr>
              <a:t>Time the probe of T0</a:t>
            </a:r>
          </a:p>
          <a:p>
            <a:pPr marL="45720" indent="0">
              <a:buNone/>
            </a:pPr>
            <a:r>
              <a:rPr lang="en-US" b="1" dirty="0">
                <a:latin typeface="Helvetica"/>
              </a:rPr>
              <a:t>Step 3: </a:t>
            </a:r>
            <a:r>
              <a:rPr lang="en-US" dirty="0">
                <a:latin typeface="Helvetica"/>
              </a:rPr>
              <a:t>Repeat steps 1 and 2 for T1, T2 and T3</a:t>
            </a:r>
          </a:p>
          <a:p>
            <a:pPr marL="45720" indent="0">
              <a:buNone/>
            </a:pPr>
            <a:r>
              <a:rPr lang="en-US" b="1" dirty="0">
                <a:latin typeface="Helvetica"/>
              </a:rPr>
              <a:t>Step 4: </a:t>
            </a:r>
            <a:r>
              <a:rPr lang="en-US" dirty="0">
                <a:latin typeface="Helvetica"/>
              </a:rPr>
              <a:t>Guess the last round key using the cache misses observed</a:t>
            </a:r>
          </a:p>
          <a:p>
            <a:pPr marL="45720" indent="0">
              <a:buNone/>
            </a:pPr>
            <a:r>
              <a:rPr lang="en-US" b="1" dirty="0">
                <a:latin typeface="Helvetica"/>
              </a:rPr>
              <a:t>Step 5: </a:t>
            </a:r>
            <a:r>
              <a:rPr lang="en-US" dirty="0">
                <a:latin typeface="Helvetica"/>
              </a:rPr>
              <a:t>Extract 128-bit encryption key from guessed last round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E921A-13D1-CD3D-C060-8DA1E9393D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A095F-FD51-2954-93E7-2EE892981AF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223393" y="2148011"/>
            <a:ext cx="734270" cy="796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A629BB-B8A5-4B81-7993-A1C32BD41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249" y="2209961"/>
            <a:ext cx="734270" cy="734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AE0F5A-ED42-9409-79D7-E4B1F6F38D5C}"/>
              </a:ext>
            </a:extLst>
          </p:cNvPr>
          <p:cNvSpPr txBox="1"/>
          <p:nvPr/>
        </p:nvSpPr>
        <p:spPr>
          <a:xfrm>
            <a:off x="2233212" y="2346262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Victim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A6D47-78AA-FAF8-F19B-140447338EC6}"/>
              </a:ext>
            </a:extLst>
          </p:cNvPr>
          <p:cNvSpPr txBox="1"/>
          <p:nvPr/>
        </p:nvSpPr>
        <p:spPr>
          <a:xfrm>
            <a:off x="6957663" y="231528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Attacker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9C9D77-524A-85F8-5336-51E896DA7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372" y="1675159"/>
            <a:ext cx="597168" cy="597168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3C37C21-3DD2-C164-FA19-E6E20304CC28}"/>
              </a:ext>
            </a:extLst>
          </p:cNvPr>
          <p:cNvCxnSpPr/>
          <p:nvPr/>
        </p:nvCxnSpPr>
        <p:spPr>
          <a:xfrm rot="10800000" flipV="1">
            <a:off x="4217437" y="2424636"/>
            <a:ext cx="1838130" cy="0"/>
          </a:xfrm>
          <a:prstGeom prst="bentConnector3">
            <a:avLst>
              <a:gd name="adj1" fmla="val 55076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6151CC7-B5AE-F661-864F-468C277EB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8745" y="2756412"/>
            <a:ext cx="677148" cy="677148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976F0AF-53A2-2A82-5245-DC0ADCF9B31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26374" y="2693547"/>
            <a:ext cx="1838130" cy="0"/>
          </a:xfrm>
          <a:prstGeom prst="bentConnector3">
            <a:avLst>
              <a:gd name="adj1" fmla="val 55076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B9ED225-D7DF-0742-F5CC-B34524F98F4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7885"/>
          <a:stretch/>
        </p:blipFill>
        <p:spPr>
          <a:xfrm>
            <a:off x="7705163" y="2887556"/>
            <a:ext cx="2427882" cy="70574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84AEB8D-4F78-1932-1EDF-BC663BFAC7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663" y="2901853"/>
            <a:ext cx="677148" cy="67714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C955E55-BFEA-083D-5C80-D9A9A701B2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5019" y="2689289"/>
            <a:ext cx="870878" cy="870878"/>
          </a:xfrm>
          <a:prstGeom prst="rect">
            <a:avLst/>
          </a:prstGeom>
        </p:spPr>
      </p:pic>
      <p:sp>
        <p:nvSpPr>
          <p:cNvPr id="13" name="Google Shape;53;p9">
            <a:extLst>
              <a:ext uri="{FF2B5EF4-FFF2-40B4-BE49-F238E27FC236}">
                <a16:creationId xmlns:a16="http://schemas.microsoft.com/office/drawing/2014/main" id="{BC710750-BBCC-C543-3406-498A15A06451}"/>
              </a:ext>
            </a:extLst>
          </p:cNvPr>
          <p:cNvSpPr txBox="1">
            <a:spLocks/>
          </p:cNvSpPr>
          <p:nvPr/>
        </p:nvSpPr>
        <p:spPr>
          <a:xfrm>
            <a:off x="415601" y="3206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 sz="4400" kern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r>
              <a:rPr lang="en-US" b="1">
                <a:latin typeface="Helvetica"/>
                <a:cs typeface="Helvetica"/>
              </a:rPr>
              <a:t>Steps to break AES</a:t>
            </a:r>
            <a:endParaRPr lang="en-US"/>
          </a:p>
        </p:txBody>
      </p:sp>
      <p:pic>
        <p:nvPicPr>
          <p:cNvPr id="16" name="Picture 15" descr="A logo of a hat and eyeballs&#10;&#10;AI-generated content may be incorrect.">
            <a:extLst>
              <a:ext uri="{FF2B5EF4-FFF2-40B4-BE49-F238E27FC236}">
                <a16:creationId xmlns:a16="http://schemas.microsoft.com/office/drawing/2014/main" id="{228BCB2E-CF8C-9F20-E09F-5A2494EFC22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5" y="202528"/>
            <a:ext cx="999776" cy="99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0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1DE87-A6DF-D16B-E852-47FB48C0B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CED318-E84C-8FF9-BE2D-A4D04155AA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CFF05-4945-C6FF-75E5-9C69E07C8DA0}"/>
              </a:ext>
            </a:extLst>
          </p:cNvPr>
          <p:cNvSpPr txBox="1"/>
          <p:nvPr/>
        </p:nvSpPr>
        <p:spPr>
          <a:xfrm>
            <a:off x="2583332" y="1997839"/>
            <a:ext cx="7025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spc="-3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Code walkthrough and</a:t>
            </a:r>
          </a:p>
          <a:p>
            <a:pPr algn="ctr"/>
            <a:r>
              <a:rPr lang="en-IN" sz="6000" b="1" spc="-3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A952BF70-2400-0C4A-F966-377F05DA0B9E}"/>
              </a:ext>
            </a:extLst>
          </p:cNvPr>
          <p:cNvSpPr txBox="1">
            <a:spLocks/>
          </p:cNvSpPr>
          <p:nvPr/>
        </p:nvSpPr>
        <p:spPr>
          <a:xfrm>
            <a:off x="9321576" y="634262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IN" sz="2160" smtClean="0"/>
              <a:pPr algn="r"/>
              <a:t>9</a:t>
            </a:fld>
            <a:endParaRPr lang="en-IN" sz="2160" dirty="0"/>
          </a:p>
        </p:txBody>
      </p:sp>
    </p:spTree>
    <p:extLst>
      <p:ext uri="{BB962C8B-B14F-4D97-AF65-F5344CB8AC3E}">
        <p14:creationId xmlns:p14="http://schemas.microsoft.com/office/powerpoint/2010/main" val="48194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</TotalTime>
  <Words>1316</Words>
  <Application>Microsoft Office PowerPoint</Application>
  <PresentationFormat>Widescreen</PresentationFormat>
  <Paragraphs>271</Paragraphs>
  <Slides>38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Aptos</vt:lpstr>
      <vt:lpstr>Aptos Display</vt:lpstr>
      <vt:lpstr>Arial</vt:lpstr>
      <vt:lpstr>Calibri</vt:lpstr>
      <vt:lpstr>Cambria</vt:lpstr>
      <vt:lpstr>Courier New</vt:lpstr>
      <vt:lpstr>Helvetica</vt:lpstr>
      <vt:lpstr>Ink Free</vt:lpstr>
      <vt:lpstr>OCR A Extended</vt:lpstr>
      <vt:lpstr>Wingdings</vt:lpstr>
      <vt:lpstr>office theme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AES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Rowhammer</vt:lpstr>
      <vt:lpstr>Rowhammer</vt:lpstr>
      <vt:lpstr>Rowhammer</vt:lpstr>
      <vt:lpstr>Rowhammer</vt:lpstr>
      <vt:lpstr>Rowhammer</vt:lpstr>
      <vt:lpstr>Rowhammer</vt:lpstr>
      <vt:lpstr>Rowhammer</vt:lpstr>
      <vt:lpstr>System Configuration</vt:lpstr>
      <vt:lpstr>PowerPoint Presentation</vt:lpstr>
      <vt:lpstr>Steps (Profile Phase)</vt:lpstr>
      <vt:lpstr>Steps (Attack Phase)</vt:lpstr>
      <vt:lpstr>Rowhammer in action</vt:lpstr>
      <vt:lpstr>PowerPoint Presentation</vt:lpstr>
      <vt:lpstr>PowerPoint Presentation</vt:lpstr>
      <vt:lpstr>Flush based covert channel in CPU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Roy</dc:creator>
  <cp:lastModifiedBy>Shubham Roy</cp:lastModifiedBy>
  <cp:revision>4</cp:revision>
  <dcterms:created xsi:type="dcterms:W3CDTF">2013-07-15T20:26:40Z</dcterms:created>
  <dcterms:modified xsi:type="dcterms:W3CDTF">2025-07-17T13:13:11Z</dcterms:modified>
</cp:coreProperties>
</file>