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56" r:id="rId2"/>
    <p:sldId id="257" r:id="rId3"/>
    <p:sldId id="258" r:id="rId4"/>
    <p:sldId id="259" r:id="rId5"/>
    <p:sldId id="260" r:id="rId6"/>
    <p:sldId id="261" r:id="rId7"/>
    <p:sldId id="263" r:id="rId8"/>
    <p:sldId id="264" r:id="rId9"/>
    <p:sldId id="265" r:id="rId10"/>
    <p:sldId id="266" r:id="rId11"/>
    <p:sldId id="267" r:id="rId12"/>
    <p:sldId id="285" r:id="rId13"/>
    <p:sldId id="286" r:id="rId14"/>
    <p:sldId id="268" r:id="rId15"/>
    <p:sldId id="287" r:id="rId16"/>
    <p:sldId id="288" r:id="rId17"/>
    <p:sldId id="289" r:id="rId18"/>
    <p:sldId id="290" r:id="rId19"/>
    <p:sldId id="292" r:id="rId20"/>
    <p:sldId id="291"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94" r:id="rId35"/>
    <p:sldId id="283" r:id="rId36"/>
    <p:sldId id="295" r:id="rId37"/>
    <p:sldId id="284"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91"/>
    <p:restoredTop sz="94684"/>
  </p:normalViewPr>
  <p:slideViewPr>
    <p:cSldViewPr snapToGrid="0">
      <p:cViewPr varScale="1">
        <p:scale>
          <a:sx n="106" d="100"/>
          <a:sy n="106" d="100"/>
        </p:scale>
        <p:origin x="11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82A7F7-CB04-3843-87D6-5E98FFB91A8B}" type="datetimeFigureOut">
              <a:rPr lang="en-US" smtClean="0"/>
              <a:t>8/29/22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21D51-0C58-E74D-9F0A-FEC8770C91D6}" type="slidenum">
              <a:rPr lang="en-US" smtClean="0"/>
              <a:t>‹#›</a:t>
            </a:fld>
            <a:endParaRPr lang="en-US"/>
          </a:p>
        </p:txBody>
      </p:sp>
    </p:spTree>
    <p:extLst>
      <p:ext uri="{BB962C8B-B14F-4D97-AF65-F5344CB8AC3E}">
        <p14:creationId xmlns:p14="http://schemas.microsoft.com/office/powerpoint/2010/main" val="371273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August 29,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6234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August 29,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69875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August 29,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5172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August 29,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8826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August 29,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2517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August 29,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0560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August 29,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0293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August 29,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5268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August 29,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2465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August 29,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4730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August 29,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2333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Monday, August 29,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03662152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Video 3">
            <a:extLst>
              <a:ext uri="{FF2B5EF4-FFF2-40B4-BE49-F238E27FC236}">
                <a16:creationId xmlns:a16="http://schemas.microsoft.com/office/drawing/2014/main" id="{BC4C5C07-ADB9-EBA0-D17E-121101D815EA}"/>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t="284" r="-1" b="-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1145F121-7DB3-4C20-B960-333CE2967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1A4D3-2945-E4C4-28AE-41DEE858D73E}"/>
              </a:ext>
            </a:extLst>
          </p:cNvPr>
          <p:cNvSpPr>
            <a:spLocks noGrp="1"/>
          </p:cNvSpPr>
          <p:nvPr>
            <p:ph type="ctrTitle"/>
          </p:nvPr>
        </p:nvSpPr>
        <p:spPr>
          <a:xfrm>
            <a:off x="1520169" y="2314576"/>
            <a:ext cx="9144000" cy="3850276"/>
          </a:xfrm>
        </p:spPr>
        <p:txBody>
          <a:bodyPr>
            <a:normAutofit/>
          </a:bodyPr>
          <a:lstStyle/>
          <a:p>
            <a:br>
              <a:rPr lang="en-US" dirty="0">
                <a:solidFill>
                  <a:schemeClr val="bg1"/>
                </a:solidFill>
              </a:rPr>
            </a:br>
            <a:r>
              <a:rPr lang="en-US" dirty="0">
                <a:solidFill>
                  <a:schemeClr val="bg1"/>
                </a:solidFill>
              </a:rPr>
              <a:t>ITS30705</a:t>
            </a:r>
            <a:br>
              <a:rPr lang="en-US" dirty="0">
                <a:solidFill>
                  <a:schemeClr val="bg1"/>
                </a:solidFill>
              </a:rPr>
            </a:br>
            <a:r>
              <a:rPr lang="en-US" dirty="0">
                <a:solidFill>
                  <a:schemeClr val="bg1"/>
                </a:solidFill>
              </a:rPr>
              <a:t>CHAPTER 1: INTRODUCTION TO PROBLEM SOLVING USING ALGORITHM</a:t>
            </a:r>
          </a:p>
        </p:txBody>
      </p:sp>
    </p:spTree>
    <p:extLst>
      <p:ext uri="{BB962C8B-B14F-4D97-AF65-F5344CB8AC3E}">
        <p14:creationId xmlns:p14="http://schemas.microsoft.com/office/powerpoint/2010/main" val="425282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31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mute="1">
                <p:cTn id="12" repeatCount="indefinite" fill="hold" display="0">
                  <p:stCondLst>
                    <p:cond delay="indefinite"/>
                  </p:stCondLst>
                </p:cTn>
                <p:tgtEl>
                  <p:spTgt spid="4"/>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4390-C367-49D6-D197-AB2C6E9F73F5}"/>
              </a:ext>
            </a:extLst>
          </p:cNvPr>
          <p:cNvSpPr>
            <a:spLocks noGrp="1"/>
          </p:cNvSpPr>
          <p:nvPr>
            <p:ph type="title"/>
          </p:nvPr>
        </p:nvSpPr>
        <p:spPr>
          <a:xfrm>
            <a:off x="975360" y="795528"/>
            <a:ext cx="10241280" cy="1234440"/>
          </a:xfrm>
        </p:spPr>
        <p:txBody>
          <a:bodyPr/>
          <a:lstStyle/>
          <a:p>
            <a:r>
              <a:rPr lang="en-US" dirty="0"/>
              <a:t>Problem solving</a:t>
            </a:r>
          </a:p>
        </p:txBody>
      </p:sp>
      <p:sp>
        <p:nvSpPr>
          <p:cNvPr id="3" name="Content Placeholder 2">
            <a:extLst>
              <a:ext uri="{FF2B5EF4-FFF2-40B4-BE49-F238E27FC236}">
                <a16:creationId xmlns:a16="http://schemas.microsoft.com/office/drawing/2014/main" id="{6AC0413F-2801-4105-09E1-C254124CF840}"/>
              </a:ext>
            </a:extLst>
          </p:cNvPr>
          <p:cNvSpPr>
            <a:spLocks noGrp="1"/>
          </p:cNvSpPr>
          <p:nvPr>
            <p:ph idx="1"/>
          </p:nvPr>
        </p:nvSpPr>
        <p:spPr>
          <a:xfrm>
            <a:off x="975360" y="2103120"/>
            <a:ext cx="10241280" cy="3959352"/>
          </a:xfrm>
        </p:spPr>
        <p:txBody>
          <a:bodyPr/>
          <a:lstStyle/>
          <a:p>
            <a:pPr algn="just"/>
            <a:r>
              <a:rPr lang="en-US" b="1" dirty="0"/>
              <a:t>Syntax</a:t>
            </a:r>
            <a:r>
              <a:rPr lang="en-US" dirty="0"/>
              <a:t> – A set of rules, principles, and processes that govern the </a:t>
            </a:r>
            <a:r>
              <a:rPr lang="en-US" b="1" dirty="0"/>
              <a:t>structure of element</a:t>
            </a:r>
            <a:r>
              <a:rPr lang="en-US" dirty="0"/>
              <a:t> in a programming language.</a:t>
            </a:r>
          </a:p>
          <a:p>
            <a:pPr algn="just"/>
            <a:r>
              <a:rPr lang="en-US" b="1" dirty="0"/>
              <a:t>Semantic</a:t>
            </a:r>
            <a:r>
              <a:rPr lang="en-US" dirty="0"/>
              <a:t> – Describe the </a:t>
            </a:r>
            <a:r>
              <a:rPr lang="en-US" b="1" dirty="0"/>
              <a:t>meaning</a:t>
            </a:r>
            <a:r>
              <a:rPr lang="en-US" dirty="0"/>
              <a:t> of the things written while following the syntax rules of the language. Semantic describes the things happen when a program is executed.</a:t>
            </a:r>
          </a:p>
          <a:p>
            <a:pPr algn="just"/>
            <a:r>
              <a:rPr lang="en-US" b="1" dirty="0"/>
              <a:t>Debugging</a:t>
            </a:r>
            <a:r>
              <a:rPr lang="en-US" dirty="0"/>
              <a:t> – A process of </a:t>
            </a:r>
            <a:r>
              <a:rPr lang="en-US" b="1" dirty="0"/>
              <a:t>eliminating mistakes </a:t>
            </a:r>
            <a:r>
              <a:rPr lang="en-US" dirty="0"/>
              <a:t>in the program. A mistake in a program is called a bug.</a:t>
            </a:r>
          </a:p>
        </p:txBody>
      </p:sp>
    </p:spTree>
    <p:extLst>
      <p:ext uri="{BB962C8B-B14F-4D97-AF65-F5344CB8AC3E}">
        <p14:creationId xmlns:p14="http://schemas.microsoft.com/office/powerpoint/2010/main" val="2881104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41DC-D18F-D0BE-29F6-411D3F57DC0D}"/>
              </a:ext>
            </a:extLst>
          </p:cNvPr>
          <p:cNvSpPr>
            <a:spLocks noGrp="1"/>
          </p:cNvSpPr>
          <p:nvPr>
            <p:ph type="title"/>
          </p:nvPr>
        </p:nvSpPr>
        <p:spPr>
          <a:xfrm>
            <a:off x="975360" y="795528"/>
            <a:ext cx="10241280" cy="1234440"/>
          </a:xfrm>
        </p:spPr>
        <p:txBody>
          <a:bodyPr/>
          <a:lstStyle/>
          <a:p>
            <a:r>
              <a:rPr lang="en-US" dirty="0"/>
              <a:t>PROBLEM SOLVING</a:t>
            </a:r>
          </a:p>
        </p:txBody>
      </p:sp>
      <p:sp>
        <p:nvSpPr>
          <p:cNvPr id="3" name="Content Placeholder 2">
            <a:extLst>
              <a:ext uri="{FF2B5EF4-FFF2-40B4-BE49-F238E27FC236}">
                <a16:creationId xmlns:a16="http://schemas.microsoft.com/office/drawing/2014/main" id="{8EF00A77-8ECF-450B-0977-B857204B9630}"/>
              </a:ext>
            </a:extLst>
          </p:cNvPr>
          <p:cNvSpPr>
            <a:spLocks noGrp="1"/>
          </p:cNvSpPr>
          <p:nvPr>
            <p:ph idx="1"/>
          </p:nvPr>
        </p:nvSpPr>
        <p:spPr>
          <a:xfrm>
            <a:off x="975360" y="2103120"/>
            <a:ext cx="10241280" cy="3959352"/>
          </a:xfrm>
        </p:spPr>
        <p:txBody>
          <a:bodyPr>
            <a:normAutofit lnSpcReduction="10000"/>
          </a:bodyPr>
          <a:lstStyle/>
          <a:p>
            <a:r>
              <a:rPr lang="en-US" dirty="0"/>
              <a:t>There are four commonly types of bugs or errors.</a:t>
            </a:r>
          </a:p>
          <a:p>
            <a:pPr lvl="1"/>
            <a:r>
              <a:rPr lang="en-MY" b="1" dirty="0" err="1"/>
              <a:t>TypeError</a:t>
            </a:r>
            <a:endParaRPr lang="en-MY" b="1" dirty="0"/>
          </a:p>
          <a:p>
            <a:pPr lvl="2"/>
            <a:r>
              <a:rPr lang="en-MY" dirty="0"/>
              <a:t>Raised when a function or operation is applied to an object of an incorrect type.</a:t>
            </a:r>
          </a:p>
          <a:p>
            <a:pPr lvl="1"/>
            <a:r>
              <a:rPr lang="en-MY" b="1" dirty="0" err="1"/>
              <a:t>IndentationError</a:t>
            </a:r>
            <a:endParaRPr lang="en-MY" b="1" dirty="0"/>
          </a:p>
          <a:p>
            <a:pPr lvl="2"/>
            <a:r>
              <a:rPr lang="en-MY" dirty="0"/>
              <a:t>Raised when there is an incorrect indentation.</a:t>
            </a:r>
          </a:p>
          <a:p>
            <a:pPr lvl="1"/>
            <a:r>
              <a:rPr lang="en-MY" b="1" dirty="0" err="1"/>
              <a:t>AttributeError</a:t>
            </a:r>
            <a:endParaRPr lang="en-MY" b="1" dirty="0"/>
          </a:p>
          <a:p>
            <a:pPr lvl="2"/>
            <a:r>
              <a:rPr lang="en-MY" dirty="0"/>
              <a:t>Raised on the attribute assignment or reference fails</a:t>
            </a:r>
          </a:p>
          <a:p>
            <a:pPr lvl="1"/>
            <a:r>
              <a:rPr lang="en-MY" b="1" dirty="0" err="1"/>
              <a:t>IndexError</a:t>
            </a:r>
            <a:endParaRPr lang="en-MY" b="1" dirty="0"/>
          </a:p>
          <a:p>
            <a:pPr lvl="2"/>
            <a:r>
              <a:rPr lang="en-MY" dirty="0"/>
              <a:t>Raised when the index of a sequence is out of range.</a:t>
            </a:r>
            <a:endParaRPr lang="en-US" dirty="0"/>
          </a:p>
        </p:txBody>
      </p:sp>
    </p:spTree>
    <p:extLst>
      <p:ext uri="{BB962C8B-B14F-4D97-AF65-F5344CB8AC3E}">
        <p14:creationId xmlns:p14="http://schemas.microsoft.com/office/powerpoint/2010/main" val="96220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16A6-276F-A470-6A12-086104AEDBBC}"/>
              </a:ext>
            </a:extLst>
          </p:cNvPr>
          <p:cNvSpPr>
            <a:spLocks noGrp="1"/>
          </p:cNvSpPr>
          <p:nvPr>
            <p:ph type="title"/>
          </p:nvPr>
        </p:nvSpPr>
        <p:spPr>
          <a:xfrm>
            <a:off x="975360" y="795528"/>
            <a:ext cx="10241280" cy="1234440"/>
          </a:xfrm>
        </p:spPr>
        <p:txBody>
          <a:bodyPr/>
          <a:lstStyle/>
          <a:p>
            <a:r>
              <a:rPr lang="en-US" dirty="0"/>
              <a:t>Writing algorithms</a:t>
            </a:r>
          </a:p>
        </p:txBody>
      </p:sp>
      <p:sp>
        <p:nvSpPr>
          <p:cNvPr id="3" name="Content Placeholder 2">
            <a:extLst>
              <a:ext uri="{FF2B5EF4-FFF2-40B4-BE49-F238E27FC236}">
                <a16:creationId xmlns:a16="http://schemas.microsoft.com/office/drawing/2014/main" id="{17867E05-8986-96D8-FF1E-22971C7B70B2}"/>
              </a:ext>
            </a:extLst>
          </p:cNvPr>
          <p:cNvSpPr>
            <a:spLocks noGrp="1"/>
          </p:cNvSpPr>
          <p:nvPr>
            <p:ph idx="1"/>
          </p:nvPr>
        </p:nvSpPr>
        <p:spPr>
          <a:xfrm>
            <a:off x="975360" y="2103120"/>
            <a:ext cx="10241280" cy="3959352"/>
          </a:xfrm>
        </p:spPr>
        <p:txBody>
          <a:bodyPr/>
          <a:lstStyle/>
          <a:p>
            <a:pPr algn="just"/>
            <a:r>
              <a:rPr lang="en-US" dirty="0"/>
              <a:t>There are several methods of writing algorithms before attempting to program a solution. Here are three frequently used methods:</a:t>
            </a:r>
          </a:p>
          <a:p>
            <a:pPr lvl="1" algn="just"/>
            <a:r>
              <a:rPr lang="en-US" dirty="0"/>
              <a:t>Structured English</a:t>
            </a:r>
          </a:p>
          <a:p>
            <a:pPr lvl="1" algn="just"/>
            <a:r>
              <a:rPr lang="en-US" dirty="0"/>
              <a:t>Flowchart</a:t>
            </a:r>
          </a:p>
          <a:p>
            <a:pPr lvl="1" algn="just"/>
            <a:r>
              <a:rPr lang="en-US" dirty="0"/>
              <a:t>Pseudocode</a:t>
            </a:r>
          </a:p>
        </p:txBody>
      </p:sp>
    </p:spTree>
    <p:extLst>
      <p:ext uri="{BB962C8B-B14F-4D97-AF65-F5344CB8AC3E}">
        <p14:creationId xmlns:p14="http://schemas.microsoft.com/office/powerpoint/2010/main" val="1949205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16A6-276F-A470-6A12-086104AEDBBC}"/>
              </a:ext>
            </a:extLst>
          </p:cNvPr>
          <p:cNvSpPr>
            <a:spLocks noGrp="1"/>
          </p:cNvSpPr>
          <p:nvPr>
            <p:ph type="title"/>
          </p:nvPr>
        </p:nvSpPr>
        <p:spPr>
          <a:xfrm>
            <a:off x="975360" y="795528"/>
            <a:ext cx="10241280" cy="1234440"/>
          </a:xfrm>
        </p:spPr>
        <p:txBody>
          <a:bodyPr/>
          <a:lstStyle/>
          <a:p>
            <a:r>
              <a:rPr lang="en-US" dirty="0"/>
              <a:t>STRUCTURED ENGLISH</a:t>
            </a:r>
          </a:p>
        </p:txBody>
      </p:sp>
      <p:sp>
        <p:nvSpPr>
          <p:cNvPr id="3" name="Content Placeholder 2">
            <a:extLst>
              <a:ext uri="{FF2B5EF4-FFF2-40B4-BE49-F238E27FC236}">
                <a16:creationId xmlns:a16="http://schemas.microsoft.com/office/drawing/2014/main" id="{17867E05-8986-96D8-FF1E-22971C7B70B2}"/>
              </a:ext>
            </a:extLst>
          </p:cNvPr>
          <p:cNvSpPr>
            <a:spLocks noGrp="1"/>
          </p:cNvSpPr>
          <p:nvPr>
            <p:ph idx="1"/>
          </p:nvPr>
        </p:nvSpPr>
        <p:spPr>
          <a:xfrm>
            <a:off x="975360" y="2103120"/>
            <a:ext cx="10241280" cy="3959352"/>
          </a:xfrm>
        </p:spPr>
        <p:txBody>
          <a:bodyPr/>
          <a:lstStyle/>
          <a:p>
            <a:pPr algn="just"/>
            <a:r>
              <a:rPr lang="en-US" dirty="0"/>
              <a:t>Structured English is a method of showing the logical steps in an algorithm, using an agreed subset of straightforward English words for commands and mathematical operations to represent the solution. These steps can be numbered.</a:t>
            </a:r>
          </a:p>
        </p:txBody>
      </p:sp>
      <p:sp>
        <p:nvSpPr>
          <p:cNvPr id="4" name="TextBox 3">
            <a:extLst>
              <a:ext uri="{FF2B5EF4-FFF2-40B4-BE49-F238E27FC236}">
                <a16:creationId xmlns:a16="http://schemas.microsoft.com/office/drawing/2014/main" id="{D7184620-9F23-CE4F-460F-C8706E8D9B83}"/>
              </a:ext>
            </a:extLst>
          </p:cNvPr>
          <p:cNvSpPr txBox="1"/>
          <p:nvPr/>
        </p:nvSpPr>
        <p:spPr>
          <a:xfrm>
            <a:off x="1719743" y="3892492"/>
            <a:ext cx="4836580" cy="1477328"/>
          </a:xfrm>
          <a:prstGeom prst="rect">
            <a:avLst/>
          </a:prstGeom>
          <a:noFill/>
        </p:spPr>
        <p:txBody>
          <a:bodyPr wrap="none" rtlCol="0">
            <a:spAutoFit/>
          </a:bodyPr>
          <a:lstStyle/>
          <a:p>
            <a:pPr marL="342900" indent="-342900">
              <a:buFont typeface="+mj-lt"/>
              <a:buAutoNum type="arabicPeriod"/>
            </a:pPr>
            <a:r>
              <a:rPr lang="en-US" dirty="0">
                <a:latin typeface="Consolas" panose="020B0609020204030204" pitchFamily="49" charset="0"/>
                <a:cs typeface="Consolas" panose="020B0609020204030204" pitchFamily="49" charset="0"/>
              </a:rPr>
              <a:t>Ask for the number of values</a:t>
            </a:r>
          </a:p>
          <a:p>
            <a:pPr marL="342900" indent="-342900">
              <a:buFont typeface="+mj-lt"/>
              <a:buAutoNum type="arabicPeriod"/>
            </a:pPr>
            <a:r>
              <a:rPr lang="en-US" dirty="0">
                <a:latin typeface="Consolas" panose="020B0609020204030204" pitchFamily="49" charset="0"/>
                <a:cs typeface="Consolas" panose="020B0609020204030204" pitchFamily="49" charset="0"/>
              </a:rPr>
              <a:t>Loop that number of times</a:t>
            </a:r>
          </a:p>
          <a:p>
            <a:pPr marL="342900" indent="-342900">
              <a:buFont typeface="+mj-lt"/>
              <a:buAutoNum type="arabicPeriod"/>
            </a:pPr>
            <a:r>
              <a:rPr lang="en-US" dirty="0">
                <a:latin typeface="Consolas" panose="020B0609020204030204" pitchFamily="49" charset="0"/>
                <a:cs typeface="Consolas" panose="020B0609020204030204" pitchFamily="49" charset="0"/>
              </a:rPr>
              <a:t>Enter a value in loop</a:t>
            </a:r>
          </a:p>
          <a:p>
            <a:pPr marL="342900" indent="-342900">
              <a:buFont typeface="+mj-lt"/>
              <a:buAutoNum type="arabicPeriod"/>
            </a:pPr>
            <a:r>
              <a:rPr lang="en-US" dirty="0">
                <a:latin typeface="Consolas" panose="020B0609020204030204" pitchFamily="49" charset="0"/>
                <a:cs typeface="Consolas" panose="020B0609020204030204" pitchFamily="49" charset="0"/>
              </a:rPr>
              <a:t>Add the value to the Total in loop</a:t>
            </a:r>
          </a:p>
          <a:p>
            <a:pPr marL="342900" indent="-342900">
              <a:buFont typeface="+mj-lt"/>
              <a:buAutoNum type="arabicPeriod"/>
            </a:pPr>
            <a:r>
              <a:rPr lang="en-US" dirty="0">
                <a:latin typeface="Consolas" panose="020B0609020204030204" pitchFamily="49" charset="0"/>
                <a:cs typeface="Consolas" panose="020B0609020204030204" pitchFamily="49" charset="0"/>
              </a:rPr>
              <a:t>Calculate and output average</a:t>
            </a:r>
          </a:p>
        </p:txBody>
      </p:sp>
    </p:spTree>
    <p:extLst>
      <p:ext uri="{BB962C8B-B14F-4D97-AF65-F5344CB8AC3E}">
        <p14:creationId xmlns:p14="http://schemas.microsoft.com/office/powerpoint/2010/main" val="21992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B76-AEB2-1232-3808-A92FCDE083F6}"/>
              </a:ext>
            </a:extLst>
          </p:cNvPr>
          <p:cNvSpPr>
            <a:spLocks noGrp="1"/>
          </p:cNvSpPr>
          <p:nvPr>
            <p:ph type="title"/>
          </p:nvPr>
        </p:nvSpPr>
        <p:spPr>
          <a:xfrm>
            <a:off x="975360" y="795528"/>
            <a:ext cx="10241280" cy="1234440"/>
          </a:xfrm>
        </p:spPr>
        <p:txBody>
          <a:bodyPr/>
          <a:lstStyle/>
          <a:p>
            <a:r>
              <a:rPr lang="en-US" dirty="0"/>
              <a:t>PSEUDOCODE</a:t>
            </a:r>
          </a:p>
        </p:txBody>
      </p:sp>
      <p:sp>
        <p:nvSpPr>
          <p:cNvPr id="3" name="Content Placeholder 2">
            <a:extLst>
              <a:ext uri="{FF2B5EF4-FFF2-40B4-BE49-F238E27FC236}">
                <a16:creationId xmlns:a16="http://schemas.microsoft.com/office/drawing/2014/main" id="{20D51000-1408-13C1-9E1C-8265BDF732EF}"/>
              </a:ext>
            </a:extLst>
          </p:cNvPr>
          <p:cNvSpPr>
            <a:spLocks noGrp="1"/>
          </p:cNvSpPr>
          <p:nvPr>
            <p:ph idx="1"/>
          </p:nvPr>
        </p:nvSpPr>
        <p:spPr>
          <a:xfrm>
            <a:off x="975360" y="2103120"/>
            <a:ext cx="10241280" cy="3959352"/>
          </a:xfrm>
        </p:spPr>
        <p:txBody>
          <a:bodyPr>
            <a:normAutofit lnSpcReduction="10000"/>
          </a:bodyPr>
          <a:lstStyle/>
          <a:p>
            <a:pPr algn="just"/>
            <a:r>
              <a:rPr lang="en-US" dirty="0"/>
              <a:t>Pseudocode is an </a:t>
            </a:r>
            <a:r>
              <a:rPr lang="en-US" b="1" dirty="0"/>
              <a:t>informal high-level description </a:t>
            </a:r>
            <a:r>
              <a:rPr lang="en-US" dirty="0"/>
              <a:t>of the operating principle of a computer program or algorithm. It is simply a numbered list of instructions to perform some task.</a:t>
            </a:r>
          </a:p>
          <a:p>
            <a:pPr algn="just"/>
            <a:r>
              <a:rPr lang="en-US" b="1" dirty="0"/>
              <a:t>Best practices</a:t>
            </a:r>
          </a:p>
          <a:p>
            <a:pPr lvl="1" algn="just"/>
            <a:r>
              <a:rPr lang="en-US" dirty="0"/>
              <a:t>Write only one statement per line and each statement should express just one action.</a:t>
            </a:r>
          </a:p>
          <a:p>
            <a:pPr lvl="2" algn="just"/>
            <a:r>
              <a:rPr lang="en-US" dirty="0"/>
              <a:t>Get the name of the participant</a:t>
            </a:r>
          </a:p>
          <a:p>
            <a:pPr lvl="2" algn="just"/>
            <a:r>
              <a:rPr lang="en-US" dirty="0"/>
              <a:t>Compute the total salary</a:t>
            </a:r>
          </a:p>
          <a:p>
            <a:pPr lvl="2" algn="just"/>
            <a:r>
              <a:rPr lang="en-US" dirty="0"/>
              <a:t>Display the number of students</a:t>
            </a:r>
          </a:p>
        </p:txBody>
      </p:sp>
    </p:spTree>
    <p:extLst>
      <p:ext uri="{BB962C8B-B14F-4D97-AF65-F5344CB8AC3E}">
        <p14:creationId xmlns:p14="http://schemas.microsoft.com/office/powerpoint/2010/main" val="75895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B76-AEB2-1232-3808-A92FCDE083F6}"/>
              </a:ext>
            </a:extLst>
          </p:cNvPr>
          <p:cNvSpPr>
            <a:spLocks noGrp="1"/>
          </p:cNvSpPr>
          <p:nvPr>
            <p:ph type="title"/>
          </p:nvPr>
        </p:nvSpPr>
        <p:spPr>
          <a:xfrm>
            <a:off x="975360" y="795528"/>
            <a:ext cx="10241280" cy="1234440"/>
          </a:xfrm>
        </p:spPr>
        <p:txBody>
          <a:bodyPr/>
          <a:lstStyle/>
          <a:p>
            <a:r>
              <a:rPr lang="en-US" dirty="0"/>
              <a:t>PSEUDOCODE</a:t>
            </a:r>
          </a:p>
        </p:txBody>
      </p:sp>
      <p:sp>
        <p:nvSpPr>
          <p:cNvPr id="3" name="Content Placeholder 2">
            <a:extLst>
              <a:ext uri="{FF2B5EF4-FFF2-40B4-BE49-F238E27FC236}">
                <a16:creationId xmlns:a16="http://schemas.microsoft.com/office/drawing/2014/main" id="{20D51000-1408-13C1-9E1C-8265BDF732EF}"/>
              </a:ext>
            </a:extLst>
          </p:cNvPr>
          <p:cNvSpPr>
            <a:spLocks noGrp="1"/>
          </p:cNvSpPr>
          <p:nvPr>
            <p:ph idx="1"/>
          </p:nvPr>
        </p:nvSpPr>
        <p:spPr>
          <a:xfrm>
            <a:off x="975360" y="2103120"/>
            <a:ext cx="10241280" cy="3959352"/>
          </a:xfrm>
        </p:spPr>
        <p:txBody>
          <a:bodyPr>
            <a:normAutofit/>
          </a:bodyPr>
          <a:lstStyle/>
          <a:p>
            <a:pPr algn="just"/>
            <a:r>
              <a:rPr lang="en-US" dirty="0"/>
              <a:t>All identifier name used should be meaningful. </a:t>
            </a:r>
          </a:p>
          <a:p>
            <a:pPr algn="just"/>
            <a:r>
              <a:rPr lang="en-US" dirty="0"/>
              <a:t>It is a good practice to keep track of any identifiers used in an identifier table.</a:t>
            </a:r>
          </a:p>
        </p:txBody>
      </p:sp>
      <p:graphicFrame>
        <p:nvGraphicFramePr>
          <p:cNvPr id="5" name="Table 5">
            <a:extLst>
              <a:ext uri="{FF2B5EF4-FFF2-40B4-BE49-F238E27FC236}">
                <a16:creationId xmlns:a16="http://schemas.microsoft.com/office/drawing/2014/main" id="{30C8FE86-248A-8107-CA33-FA2856FC1262}"/>
              </a:ext>
            </a:extLst>
          </p:cNvPr>
          <p:cNvGraphicFramePr>
            <a:graphicFrameLocks noGrp="1"/>
          </p:cNvGraphicFramePr>
          <p:nvPr>
            <p:extLst>
              <p:ext uri="{D42A27DB-BD31-4B8C-83A1-F6EECF244321}">
                <p14:modId xmlns:p14="http://schemas.microsoft.com/office/powerpoint/2010/main" val="4000128440"/>
              </p:ext>
            </p:extLst>
          </p:nvPr>
        </p:nvGraphicFramePr>
        <p:xfrm>
          <a:off x="2032000" y="3429000"/>
          <a:ext cx="8128000" cy="148336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4269070055"/>
                    </a:ext>
                  </a:extLst>
                </a:gridCol>
                <a:gridCol w="4064000">
                  <a:extLst>
                    <a:ext uri="{9D8B030D-6E8A-4147-A177-3AD203B41FA5}">
                      <a16:colId xmlns:a16="http://schemas.microsoft.com/office/drawing/2014/main" val="1737197027"/>
                    </a:ext>
                  </a:extLst>
                </a:gridCol>
              </a:tblGrid>
              <a:tr h="370840">
                <a:tc>
                  <a:txBody>
                    <a:bodyPr/>
                    <a:lstStyle/>
                    <a:p>
                      <a:r>
                        <a:rPr lang="en-US" dirty="0"/>
                        <a:t>Identifier Name</a:t>
                      </a:r>
                    </a:p>
                  </a:txBody>
                  <a:tcPr/>
                </a:tc>
                <a:tc>
                  <a:txBody>
                    <a:bodyPr/>
                    <a:lstStyle/>
                    <a:p>
                      <a:r>
                        <a:rPr lang="en-US" dirty="0"/>
                        <a:t>Description</a:t>
                      </a:r>
                    </a:p>
                  </a:txBody>
                  <a:tcPr/>
                </a:tc>
                <a:extLst>
                  <a:ext uri="{0D108BD9-81ED-4DB2-BD59-A6C34878D82A}">
                    <a16:rowId xmlns:a16="http://schemas.microsoft.com/office/drawing/2014/main" val="2647349788"/>
                  </a:ext>
                </a:extLst>
              </a:tr>
              <a:tr h="370840">
                <a:tc>
                  <a:txBody>
                    <a:bodyPr/>
                    <a:lstStyle/>
                    <a:p>
                      <a:r>
                        <a:rPr lang="en-US" dirty="0" err="1"/>
                        <a:t>StudentName</a:t>
                      </a:r>
                      <a:endParaRPr lang="en-US" dirty="0"/>
                    </a:p>
                  </a:txBody>
                  <a:tcPr/>
                </a:tc>
                <a:tc>
                  <a:txBody>
                    <a:bodyPr/>
                    <a:lstStyle/>
                    <a:p>
                      <a:r>
                        <a:rPr lang="en-US" dirty="0"/>
                        <a:t>Store a student name</a:t>
                      </a:r>
                    </a:p>
                  </a:txBody>
                  <a:tcPr/>
                </a:tc>
                <a:extLst>
                  <a:ext uri="{0D108BD9-81ED-4DB2-BD59-A6C34878D82A}">
                    <a16:rowId xmlns:a16="http://schemas.microsoft.com/office/drawing/2014/main" val="463908854"/>
                  </a:ext>
                </a:extLst>
              </a:tr>
              <a:tr h="370840">
                <a:tc>
                  <a:txBody>
                    <a:bodyPr/>
                    <a:lstStyle/>
                    <a:p>
                      <a:r>
                        <a:rPr lang="en-US" dirty="0"/>
                        <a:t>Counter</a:t>
                      </a:r>
                    </a:p>
                  </a:txBody>
                  <a:tcPr/>
                </a:tc>
                <a:tc>
                  <a:txBody>
                    <a:bodyPr/>
                    <a:lstStyle/>
                    <a:p>
                      <a:r>
                        <a:rPr lang="en-US" dirty="0"/>
                        <a:t>Store a loop counter</a:t>
                      </a:r>
                    </a:p>
                  </a:txBody>
                  <a:tcPr/>
                </a:tc>
                <a:extLst>
                  <a:ext uri="{0D108BD9-81ED-4DB2-BD59-A6C34878D82A}">
                    <a16:rowId xmlns:a16="http://schemas.microsoft.com/office/drawing/2014/main" val="3233206930"/>
                  </a:ext>
                </a:extLst>
              </a:tr>
              <a:tr h="370840">
                <a:tc>
                  <a:txBody>
                    <a:bodyPr/>
                    <a:lstStyle/>
                    <a:p>
                      <a:r>
                        <a:rPr lang="en-US" dirty="0" err="1"/>
                        <a:t>StudentMark</a:t>
                      </a:r>
                      <a:endParaRPr lang="en-US" dirty="0"/>
                    </a:p>
                  </a:txBody>
                  <a:tcPr/>
                </a:tc>
                <a:tc>
                  <a:txBody>
                    <a:bodyPr/>
                    <a:lstStyle/>
                    <a:p>
                      <a:r>
                        <a:rPr lang="en-US" dirty="0"/>
                        <a:t>Store a student mark</a:t>
                      </a:r>
                    </a:p>
                  </a:txBody>
                  <a:tcPr/>
                </a:tc>
                <a:extLst>
                  <a:ext uri="{0D108BD9-81ED-4DB2-BD59-A6C34878D82A}">
                    <a16:rowId xmlns:a16="http://schemas.microsoft.com/office/drawing/2014/main" val="4000709288"/>
                  </a:ext>
                </a:extLst>
              </a:tr>
            </a:tbl>
          </a:graphicData>
        </a:graphic>
      </p:graphicFrame>
    </p:spTree>
    <p:extLst>
      <p:ext uri="{BB962C8B-B14F-4D97-AF65-F5344CB8AC3E}">
        <p14:creationId xmlns:p14="http://schemas.microsoft.com/office/powerpoint/2010/main" val="362054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B76-AEB2-1232-3808-A92FCDE083F6}"/>
              </a:ext>
            </a:extLst>
          </p:cNvPr>
          <p:cNvSpPr>
            <a:spLocks noGrp="1"/>
          </p:cNvSpPr>
          <p:nvPr>
            <p:ph type="title"/>
          </p:nvPr>
        </p:nvSpPr>
        <p:spPr>
          <a:xfrm>
            <a:off x="975360" y="795528"/>
            <a:ext cx="10241280" cy="1234440"/>
          </a:xfrm>
        </p:spPr>
        <p:txBody>
          <a:bodyPr/>
          <a:lstStyle/>
          <a:p>
            <a:r>
              <a:rPr lang="en-US" dirty="0"/>
              <a:t>PSEUDOCODE</a:t>
            </a:r>
          </a:p>
        </p:txBody>
      </p:sp>
      <p:sp>
        <p:nvSpPr>
          <p:cNvPr id="3" name="Content Placeholder 2">
            <a:extLst>
              <a:ext uri="{FF2B5EF4-FFF2-40B4-BE49-F238E27FC236}">
                <a16:creationId xmlns:a16="http://schemas.microsoft.com/office/drawing/2014/main" id="{20D51000-1408-13C1-9E1C-8265BDF732EF}"/>
              </a:ext>
            </a:extLst>
          </p:cNvPr>
          <p:cNvSpPr>
            <a:spLocks noGrp="1"/>
          </p:cNvSpPr>
          <p:nvPr>
            <p:ph idx="1"/>
          </p:nvPr>
        </p:nvSpPr>
        <p:spPr>
          <a:xfrm>
            <a:off x="975360" y="2103120"/>
            <a:ext cx="10241280" cy="3959352"/>
          </a:xfrm>
        </p:spPr>
        <p:txBody>
          <a:bodyPr>
            <a:normAutofit/>
          </a:bodyPr>
          <a:lstStyle/>
          <a:p>
            <a:pPr algn="just"/>
            <a:r>
              <a:rPr lang="en-US" dirty="0"/>
              <a:t>To input a value:</a:t>
            </a:r>
          </a:p>
          <a:p>
            <a:pPr algn="just"/>
            <a:r>
              <a:rPr lang="en-US" dirty="0"/>
              <a:t>To output a message or value or a combination:</a:t>
            </a:r>
          </a:p>
          <a:p>
            <a:pPr marL="0" indent="0" algn="just">
              <a:buNone/>
            </a:pPr>
            <a:endParaRPr lang="en-US" dirty="0"/>
          </a:p>
          <a:p>
            <a:pPr algn="just"/>
            <a:endParaRPr lang="en-US" dirty="0"/>
          </a:p>
          <a:p>
            <a:pPr algn="just"/>
            <a:r>
              <a:rPr lang="en-US" dirty="0"/>
              <a:t>To assign a value to a variable:</a:t>
            </a:r>
          </a:p>
        </p:txBody>
      </p:sp>
      <p:sp>
        <p:nvSpPr>
          <p:cNvPr id="4" name="TextBox 3">
            <a:extLst>
              <a:ext uri="{FF2B5EF4-FFF2-40B4-BE49-F238E27FC236}">
                <a16:creationId xmlns:a16="http://schemas.microsoft.com/office/drawing/2014/main" id="{E57AE550-3CB3-3567-D353-1621E6D5D6B1}"/>
              </a:ext>
            </a:extLst>
          </p:cNvPr>
          <p:cNvSpPr txBox="1"/>
          <p:nvPr/>
        </p:nvSpPr>
        <p:spPr>
          <a:xfrm>
            <a:off x="3263316" y="2172749"/>
            <a:ext cx="2337499"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INPUT </a:t>
            </a:r>
            <a:r>
              <a:rPr lang="en-US" dirty="0" err="1">
                <a:latin typeface="Consolas" panose="020B0609020204030204" pitchFamily="49" charset="0"/>
                <a:cs typeface="Consolas" panose="020B0609020204030204" pitchFamily="49" charset="0"/>
              </a:rPr>
              <a:t>StudentName</a:t>
            </a:r>
            <a:endParaRPr lang="en-US" dirty="0">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11DF7AE2-5BE2-4479-9883-DE722EC71AF1}"/>
              </a:ext>
            </a:extLst>
          </p:cNvPr>
          <p:cNvSpPr txBox="1"/>
          <p:nvPr/>
        </p:nvSpPr>
        <p:spPr>
          <a:xfrm>
            <a:off x="1435914" y="3264716"/>
            <a:ext cx="6147734" cy="923330"/>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OUTPUT “You have made an error”</a:t>
            </a:r>
          </a:p>
          <a:p>
            <a:r>
              <a:rPr lang="en-US" dirty="0">
                <a:latin typeface="Consolas" panose="020B0609020204030204" pitchFamily="49" charset="0"/>
                <a:cs typeface="Consolas" panose="020B0609020204030204" pitchFamily="49" charset="0"/>
              </a:rPr>
              <a:t>OUTPUT </a:t>
            </a:r>
            <a:r>
              <a:rPr lang="en-US" dirty="0" err="1">
                <a:latin typeface="Consolas" panose="020B0609020204030204" pitchFamily="49" charset="0"/>
                <a:cs typeface="Consolas" panose="020B0609020204030204" pitchFamily="49" charset="0"/>
              </a:rPr>
              <a:t>StudentName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OUTPUT “Student name is”,</a:t>
            </a:r>
            <a:r>
              <a:rPr lang="en-US" dirty="0" err="1">
                <a:latin typeface="Consolas" panose="020B0609020204030204" pitchFamily="49" charset="0"/>
                <a:cs typeface="Consolas" panose="020B0609020204030204" pitchFamily="49" charset="0"/>
              </a:rPr>
              <a:t>StudentName</a:t>
            </a:r>
            <a:endParaRPr lang="en-US"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5917C1D8-4442-E9BA-BEDC-3FFBFE052785}"/>
              </a:ext>
            </a:extLst>
          </p:cNvPr>
          <p:cNvSpPr txBox="1"/>
          <p:nvPr/>
        </p:nvSpPr>
        <p:spPr>
          <a:xfrm>
            <a:off x="1435914" y="4931772"/>
            <a:ext cx="6147734" cy="1200329"/>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Counter &lt;- 1</a:t>
            </a:r>
          </a:p>
          <a:p>
            <a:r>
              <a:rPr lang="en-US" dirty="0">
                <a:latin typeface="Consolas" panose="020B0609020204030204" pitchFamily="49" charset="0"/>
                <a:cs typeface="Consolas" panose="020B0609020204030204" pitchFamily="49" charset="0"/>
              </a:rPr>
              <a:t>Counter &lt;- Counter + 1</a:t>
            </a:r>
          </a:p>
          <a:p>
            <a:r>
              <a:rPr lang="en-US" dirty="0" err="1">
                <a:latin typeface="Consolas" panose="020B0609020204030204" pitchFamily="49" charset="0"/>
                <a:cs typeface="Consolas" panose="020B0609020204030204" pitchFamily="49" charset="0"/>
              </a:rPr>
              <a:t>MyChar</a:t>
            </a:r>
            <a:r>
              <a:rPr lang="en-US" dirty="0">
                <a:latin typeface="Consolas" panose="020B0609020204030204" pitchFamily="49" charset="0"/>
                <a:cs typeface="Consolas" panose="020B0609020204030204" pitchFamily="49" charset="0"/>
              </a:rPr>
              <a:t> &lt;- “A”</a:t>
            </a:r>
          </a:p>
          <a:p>
            <a:r>
              <a:rPr lang="en-US" dirty="0">
                <a:latin typeface="Consolas" panose="020B0609020204030204" pitchFamily="49" charset="0"/>
                <a:cs typeface="Consolas" panose="020B0609020204030204" pitchFamily="49" charset="0"/>
              </a:rPr>
              <a:t>Percentage &lt;- (</a:t>
            </a:r>
            <a:r>
              <a:rPr lang="en-US" dirty="0" err="1">
                <a:latin typeface="Consolas" panose="020B0609020204030204" pitchFamily="49" charset="0"/>
                <a:cs typeface="Consolas" panose="020B0609020204030204" pitchFamily="49" charset="0"/>
              </a:rPr>
              <a:t>StudentMark</a:t>
            </a:r>
            <a:r>
              <a:rPr lang="en-US" dirty="0">
                <a:latin typeface="Consolas" panose="020B0609020204030204" pitchFamily="49" charset="0"/>
                <a:cs typeface="Consolas" panose="020B0609020204030204" pitchFamily="49" charset="0"/>
              </a:rPr>
              <a:t> / 80) * 100</a:t>
            </a:r>
          </a:p>
        </p:txBody>
      </p:sp>
    </p:spTree>
    <p:extLst>
      <p:ext uri="{BB962C8B-B14F-4D97-AF65-F5344CB8AC3E}">
        <p14:creationId xmlns:p14="http://schemas.microsoft.com/office/powerpoint/2010/main" val="979878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B76-AEB2-1232-3808-A92FCDE083F6}"/>
              </a:ext>
            </a:extLst>
          </p:cNvPr>
          <p:cNvSpPr>
            <a:spLocks noGrp="1"/>
          </p:cNvSpPr>
          <p:nvPr>
            <p:ph type="title"/>
          </p:nvPr>
        </p:nvSpPr>
        <p:spPr>
          <a:xfrm>
            <a:off x="975360" y="795528"/>
            <a:ext cx="10241280" cy="1234440"/>
          </a:xfrm>
        </p:spPr>
        <p:txBody>
          <a:bodyPr/>
          <a:lstStyle/>
          <a:p>
            <a:r>
              <a:rPr lang="en-US" dirty="0"/>
              <a:t>PSEUDOCODE</a:t>
            </a:r>
          </a:p>
        </p:txBody>
      </p:sp>
      <p:sp>
        <p:nvSpPr>
          <p:cNvPr id="3" name="Content Placeholder 2">
            <a:extLst>
              <a:ext uri="{FF2B5EF4-FFF2-40B4-BE49-F238E27FC236}">
                <a16:creationId xmlns:a16="http://schemas.microsoft.com/office/drawing/2014/main" id="{20D51000-1408-13C1-9E1C-8265BDF732EF}"/>
              </a:ext>
            </a:extLst>
          </p:cNvPr>
          <p:cNvSpPr>
            <a:spLocks noGrp="1"/>
          </p:cNvSpPr>
          <p:nvPr>
            <p:ph idx="1"/>
          </p:nvPr>
        </p:nvSpPr>
        <p:spPr>
          <a:xfrm>
            <a:off x="975360" y="2103120"/>
            <a:ext cx="10241280" cy="3959352"/>
          </a:xfrm>
        </p:spPr>
        <p:txBody>
          <a:bodyPr>
            <a:normAutofit/>
          </a:bodyPr>
          <a:lstStyle/>
          <a:p>
            <a:pPr algn="just"/>
            <a:r>
              <a:rPr lang="en-US" dirty="0"/>
              <a:t>Operators used in pseudocode assignment statements:</a:t>
            </a:r>
          </a:p>
          <a:p>
            <a:pPr marL="457200" lvl="1" indent="0" algn="just">
              <a:buNone/>
            </a:pPr>
            <a:r>
              <a:rPr lang="en-US" sz="2000" dirty="0">
                <a:latin typeface="Consolas" panose="020B0609020204030204" pitchFamily="49" charset="0"/>
                <a:cs typeface="Consolas" panose="020B0609020204030204" pitchFamily="49" charset="0"/>
              </a:rPr>
              <a:t>+	Addition</a:t>
            </a:r>
          </a:p>
          <a:p>
            <a:pPr marL="457200" lvl="1" indent="0" algn="just">
              <a:buNone/>
            </a:pPr>
            <a:r>
              <a:rPr lang="en-US" sz="2000" dirty="0">
                <a:latin typeface="Consolas" panose="020B0609020204030204" pitchFamily="49" charset="0"/>
                <a:cs typeface="Consolas" panose="020B0609020204030204" pitchFamily="49" charset="0"/>
              </a:rPr>
              <a:t>-	Subtraction</a:t>
            </a:r>
          </a:p>
          <a:p>
            <a:pPr marL="457200" lvl="1" indent="0" algn="just">
              <a:buNone/>
            </a:pPr>
            <a:r>
              <a:rPr lang="en-US" sz="2000" dirty="0">
                <a:latin typeface="Consolas" panose="020B0609020204030204" pitchFamily="49" charset="0"/>
                <a:cs typeface="Consolas" panose="020B0609020204030204" pitchFamily="49" charset="0"/>
              </a:rPr>
              <a:t>*	Multiplication</a:t>
            </a:r>
          </a:p>
          <a:p>
            <a:pPr marL="457200" lvl="1" indent="0" algn="just">
              <a:buNone/>
            </a:pPr>
            <a:r>
              <a:rPr lang="en-US" sz="2000" dirty="0">
                <a:latin typeface="Consolas" panose="020B0609020204030204" pitchFamily="49" charset="0"/>
                <a:cs typeface="Consolas" panose="020B0609020204030204" pitchFamily="49" charset="0"/>
              </a:rPr>
              <a:t>/	Division</a:t>
            </a:r>
          </a:p>
          <a:p>
            <a:pPr marL="457200" lvl="1" indent="0" algn="just">
              <a:buNone/>
            </a:pPr>
            <a:r>
              <a:rPr lang="en-US" sz="2000" dirty="0">
                <a:latin typeface="Consolas" panose="020B0609020204030204" pitchFamily="49" charset="0"/>
                <a:cs typeface="Consolas" panose="020B0609020204030204" pitchFamily="49" charset="0"/>
              </a:rPr>
              <a:t>&amp;	String concatenation</a:t>
            </a:r>
          </a:p>
          <a:p>
            <a:pPr marL="457200" lvl="1" indent="0" algn="just">
              <a:buNone/>
            </a:pPr>
            <a:r>
              <a:rPr lang="en-US" sz="2000" dirty="0">
                <a:latin typeface="Consolas" panose="020B0609020204030204" pitchFamily="49" charset="0"/>
                <a:cs typeface="Consolas" panose="020B0609020204030204" pitchFamily="49" charset="0"/>
              </a:rPr>
              <a:t>&lt;-	Assignment</a:t>
            </a:r>
          </a:p>
        </p:txBody>
      </p:sp>
    </p:spTree>
    <p:extLst>
      <p:ext uri="{BB962C8B-B14F-4D97-AF65-F5344CB8AC3E}">
        <p14:creationId xmlns:p14="http://schemas.microsoft.com/office/powerpoint/2010/main" val="1455946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B76-AEB2-1232-3808-A92FCDE083F6}"/>
              </a:ext>
            </a:extLst>
          </p:cNvPr>
          <p:cNvSpPr>
            <a:spLocks noGrp="1"/>
          </p:cNvSpPr>
          <p:nvPr>
            <p:ph type="title"/>
          </p:nvPr>
        </p:nvSpPr>
        <p:spPr>
          <a:xfrm>
            <a:off x="975360" y="795528"/>
            <a:ext cx="10241280" cy="1234440"/>
          </a:xfrm>
        </p:spPr>
        <p:txBody>
          <a:bodyPr/>
          <a:lstStyle/>
          <a:p>
            <a:r>
              <a:rPr lang="en-US" dirty="0"/>
              <a:t>PSEUDOCODE</a:t>
            </a:r>
          </a:p>
        </p:txBody>
      </p:sp>
      <p:sp>
        <p:nvSpPr>
          <p:cNvPr id="3" name="Content Placeholder 2">
            <a:extLst>
              <a:ext uri="{FF2B5EF4-FFF2-40B4-BE49-F238E27FC236}">
                <a16:creationId xmlns:a16="http://schemas.microsoft.com/office/drawing/2014/main" id="{20D51000-1408-13C1-9E1C-8265BDF732EF}"/>
              </a:ext>
            </a:extLst>
          </p:cNvPr>
          <p:cNvSpPr>
            <a:spLocks noGrp="1"/>
          </p:cNvSpPr>
          <p:nvPr>
            <p:ph idx="1"/>
          </p:nvPr>
        </p:nvSpPr>
        <p:spPr>
          <a:xfrm>
            <a:off x="975360" y="2103120"/>
            <a:ext cx="4811368" cy="3959352"/>
          </a:xfrm>
        </p:spPr>
        <p:txBody>
          <a:bodyPr>
            <a:normAutofit/>
          </a:bodyPr>
          <a:lstStyle/>
          <a:p>
            <a:pPr algn="just"/>
            <a:r>
              <a:rPr lang="en-US" dirty="0"/>
              <a:t>To perform selection using IF statements for </a:t>
            </a:r>
          </a:p>
          <a:p>
            <a:pPr lvl="1" algn="just"/>
            <a:r>
              <a:rPr lang="en-US" dirty="0"/>
              <a:t>a single choice</a:t>
            </a:r>
          </a:p>
          <a:p>
            <a:pPr marL="457200" lvl="1" indent="0" algn="just">
              <a:buNone/>
            </a:pPr>
            <a:endParaRPr lang="en-US" dirty="0"/>
          </a:p>
          <a:p>
            <a:pPr lvl="1" algn="just"/>
            <a:r>
              <a:rPr lang="en-US" dirty="0"/>
              <a:t>A single choice with alternative</a:t>
            </a:r>
          </a:p>
        </p:txBody>
      </p:sp>
      <p:sp>
        <p:nvSpPr>
          <p:cNvPr id="4" name="TextBox 3">
            <a:extLst>
              <a:ext uri="{FF2B5EF4-FFF2-40B4-BE49-F238E27FC236}">
                <a16:creationId xmlns:a16="http://schemas.microsoft.com/office/drawing/2014/main" id="{C3B7FBF8-C011-11DF-CC48-D007662C7524}"/>
              </a:ext>
            </a:extLst>
          </p:cNvPr>
          <p:cNvSpPr txBox="1"/>
          <p:nvPr/>
        </p:nvSpPr>
        <p:spPr>
          <a:xfrm>
            <a:off x="3527210" y="3159034"/>
            <a:ext cx="2970685"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MyValue</a:t>
            </a:r>
            <a:r>
              <a:rPr lang="en-US" dirty="0">
                <a:latin typeface="Consolas" panose="020B0609020204030204" pitchFamily="49" charset="0"/>
                <a:cs typeface="Consolas" panose="020B0609020204030204" pitchFamily="49" charset="0"/>
              </a:rPr>
              <a:t> &gt; </a:t>
            </a:r>
            <a:r>
              <a:rPr lang="en-US" dirty="0" err="1">
                <a:latin typeface="Consolas" panose="020B0609020204030204" pitchFamily="49" charset="0"/>
                <a:cs typeface="Consolas" panose="020B0609020204030204" pitchFamily="49" charset="0"/>
              </a:rPr>
              <a:t>YourValue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OUTPUT “I win”</a:t>
            </a:r>
          </a:p>
          <a:p>
            <a:r>
              <a:rPr lang="en-US" dirty="0">
                <a:latin typeface="Consolas" panose="020B0609020204030204" pitchFamily="49" charset="0"/>
                <a:cs typeface="Consolas" panose="020B0609020204030204" pitchFamily="49" charset="0"/>
              </a:rPr>
              <a:t>ENDIF</a:t>
            </a:r>
          </a:p>
        </p:txBody>
      </p:sp>
      <p:sp>
        <p:nvSpPr>
          <p:cNvPr id="5" name="TextBox 4">
            <a:extLst>
              <a:ext uri="{FF2B5EF4-FFF2-40B4-BE49-F238E27FC236}">
                <a16:creationId xmlns:a16="http://schemas.microsoft.com/office/drawing/2014/main" id="{55FDC575-9CC4-8EBE-70AC-1232B6AEE532}"/>
              </a:ext>
            </a:extLst>
          </p:cNvPr>
          <p:cNvSpPr txBox="1"/>
          <p:nvPr/>
        </p:nvSpPr>
        <p:spPr>
          <a:xfrm>
            <a:off x="2247050" y="4550806"/>
            <a:ext cx="3134191" cy="1477328"/>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MyValue</a:t>
            </a:r>
            <a:r>
              <a:rPr lang="en-US" dirty="0">
                <a:latin typeface="Consolas" panose="020B0609020204030204" pitchFamily="49" charset="0"/>
                <a:cs typeface="Consolas" panose="020B0609020204030204" pitchFamily="49" charset="0"/>
              </a:rPr>
              <a:t> &gt; </a:t>
            </a:r>
            <a:r>
              <a:rPr lang="en-US" dirty="0" err="1">
                <a:latin typeface="Consolas" panose="020B0609020204030204" pitchFamily="49" charset="0"/>
                <a:cs typeface="Consolas" panose="020B0609020204030204" pitchFamily="49" charset="0"/>
              </a:rPr>
              <a:t>YourValue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OUTPUT “I win”</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OUTPUT “You win”</a:t>
            </a:r>
          </a:p>
          <a:p>
            <a:r>
              <a:rPr lang="en-US" dirty="0">
                <a:latin typeface="Consolas" panose="020B0609020204030204" pitchFamily="49" charset="0"/>
                <a:cs typeface="Consolas" panose="020B0609020204030204" pitchFamily="49" charset="0"/>
              </a:rPr>
              <a:t>ENDIF</a:t>
            </a:r>
          </a:p>
        </p:txBody>
      </p:sp>
      <p:sp>
        <p:nvSpPr>
          <p:cNvPr id="7" name="Content Placeholder 2">
            <a:extLst>
              <a:ext uri="{FF2B5EF4-FFF2-40B4-BE49-F238E27FC236}">
                <a16:creationId xmlns:a16="http://schemas.microsoft.com/office/drawing/2014/main" id="{39191621-DD56-2ACE-5299-E3A363D7E1F9}"/>
              </a:ext>
            </a:extLst>
          </p:cNvPr>
          <p:cNvSpPr txBox="1">
            <a:spLocks/>
          </p:cNvSpPr>
          <p:nvPr/>
        </p:nvSpPr>
        <p:spPr>
          <a:xfrm>
            <a:off x="6401652" y="2103120"/>
            <a:ext cx="4811368" cy="3959352"/>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dirty="0"/>
              <a:t>A multiple choice</a:t>
            </a:r>
            <a:endParaRPr lang="en-US" sz="2000"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CC088A3B-5542-BC68-60E9-0E199FAF45AE}"/>
              </a:ext>
            </a:extLst>
          </p:cNvPr>
          <p:cNvSpPr txBox="1"/>
          <p:nvPr/>
        </p:nvSpPr>
        <p:spPr>
          <a:xfrm>
            <a:off x="7128203" y="2690336"/>
            <a:ext cx="4219065" cy="2031325"/>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IF </a:t>
            </a:r>
            <a:r>
              <a:rPr lang="en-US" dirty="0" err="1">
                <a:latin typeface="Consolas" panose="020B0609020204030204" pitchFamily="49" charset="0"/>
                <a:cs typeface="Consolas" panose="020B0609020204030204" pitchFamily="49" charset="0"/>
              </a:rPr>
              <a:t>MyValue</a:t>
            </a:r>
            <a:r>
              <a:rPr lang="en-US" dirty="0">
                <a:latin typeface="Consolas" panose="020B0609020204030204" pitchFamily="49" charset="0"/>
                <a:cs typeface="Consolas" panose="020B0609020204030204" pitchFamily="49" charset="0"/>
              </a:rPr>
              <a:t> &gt; </a:t>
            </a:r>
            <a:r>
              <a:rPr lang="en-US" dirty="0" err="1">
                <a:latin typeface="Consolas" panose="020B0609020204030204" pitchFamily="49" charset="0"/>
                <a:cs typeface="Consolas" panose="020B0609020204030204" pitchFamily="49" charset="0"/>
              </a:rPr>
              <a:t>YourValue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OUTPUT “I win”</a:t>
            </a:r>
          </a:p>
          <a:p>
            <a:r>
              <a:rPr lang="en-US" dirty="0">
                <a:latin typeface="Consolas" panose="020B0609020204030204" pitchFamily="49" charset="0"/>
                <a:cs typeface="Consolas" panose="020B0609020204030204" pitchFamily="49" charset="0"/>
              </a:rPr>
              <a:t>ELSE IF </a:t>
            </a:r>
            <a:r>
              <a:rPr lang="en-US" dirty="0" err="1">
                <a:latin typeface="Consolas" panose="020B0609020204030204" pitchFamily="49" charset="0"/>
                <a:cs typeface="Consolas" panose="020B0609020204030204" pitchFamily="49" charset="0"/>
              </a:rPr>
              <a:t>YourValue</a:t>
            </a:r>
            <a:r>
              <a:rPr lang="en-US" dirty="0">
                <a:latin typeface="Consolas" panose="020B0609020204030204" pitchFamily="49" charset="0"/>
                <a:cs typeface="Consolas" panose="020B0609020204030204" pitchFamily="49" charset="0"/>
              </a:rPr>
              <a:t> &gt; </a:t>
            </a:r>
            <a:r>
              <a:rPr lang="en-US" dirty="0" err="1">
                <a:latin typeface="Consolas" panose="020B0609020204030204" pitchFamily="49" charset="0"/>
                <a:cs typeface="Consolas" panose="020B0609020204030204" pitchFamily="49" charset="0"/>
              </a:rPr>
              <a:t>MyValue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OUTPUT “You win”</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OUTPUT “Draw”</a:t>
            </a:r>
          </a:p>
          <a:p>
            <a:r>
              <a:rPr lang="en-US" dirty="0">
                <a:latin typeface="Consolas" panose="020B0609020204030204" pitchFamily="49" charset="0"/>
                <a:cs typeface="Consolas" panose="020B0609020204030204" pitchFamily="49" charset="0"/>
              </a:rPr>
              <a:t>ENDIF</a:t>
            </a:r>
          </a:p>
        </p:txBody>
      </p:sp>
    </p:spTree>
    <p:extLst>
      <p:ext uri="{BB962C8B-B14F-4D97-AF65-F5344CB8AC3E}">
        <p14:creationId xmlns:p14="http://schemas.microsoft.com/office/powerpoint/2010/main" val="278567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B76-AEB2-1232-3808-A92FCDE083F6}"/>
              </a:ext>
            </a:extLst>
          </p:cNvPr>
          <p:cNvSpPr>
            <a:spLocks noGrp="1"/>
          </p:cNvSpPr>
          <p:nvPr>
            <p:ph type="title"/>
          </p:nvPr>
        </p:nvSpPr>
        <p:spPr>
          <a:xfrm>
            <a:off x="975360" y="795528"/>
            <a:ext cx="10241280" cy="1234440"/>
          </a:xfrm>
        </p:spPr>
        <p:txBody>
          <a:bodyPr/>
          <a:lstStyle/>
          <a:p>
            <a:r>
              <a:rPr lang="en-US" dirty="0"/>
              <a:t>PSEUDOCODE</a:t>
            </a:r>
          </a:p>
        </p:txBody>
      </p:sp>
      <p:sp>
        <p:nvSpPr>
          <p:cNvPr id="3" name="Content Placeholder 2">
            <a:extLst>
              <a:ext uri="{FF2B5EF4-FFF2-40B4-BE49-F238E27FC236}">
                <a16:creationId xmlns:a16="http://schemas.microsoft.com/office/drawing/2014/main" id="{20D51000-1408-13C1-9E1C-8265BDF732EF}"/>
              </a:ext>
            </a:extLst>
          </p:cNvPr>
          <p:cNvSpPr>
            <a:spLocks noGrp="1"/>
          </p:cNvSpPr>
          <p:nvPr>
            <p:ph idx="1"/>
          </p:nvPr>
        </p:nvSpPr>
        <p:spPr>
          <a:xfrm>
            <a:off x="975360" y="2103120"/>
            <a:ext cx="10241280" cy="3959352"/>
          </a:xfrm>
        </p:spPr>
        <p:txBody>
          <a:bodyPr>
            <a:normAutofit/>
          </a:bodyPr>
          <a:lstStyle/>
          <a:p>
            <a:pPr algn="just"/>
            <a:r>
              <a:rPr lang="en-US" dirty="0"/>
              <a:t>Operators used in pseudocode selection statements:</a:t>
            </a:r>
          </a:p>
          <a:p>
            <a:pPr marL="457200" lvl="1" indent="0" algn="just">
              <a:buNone/>
            </a:pPr>
            <a:r>
              <a:rPr lang="en-US" sz="2000" dirty="0">
                <a:latin typeface="Consolas" panose="020B0609020204030204" pitchFamily="49" charset="0"/>
                <a:cs typeface="Consolas" panose="020B0609020204030204" pitchFamily="49" charset="0"/>
              </a:rPr>
              <a:t>==	Equal to</a:t>
            </a:r>
          </a:p>
          <a:p>
            <a:pPr marL="457200" lvl="1" indent="0" algn="just">
              <a:buNone/>
            </a:pPr>
            <a:r>
              <a:rPr lang="en-US" sz="2000" dirty="0">
                <a:latin typeface="Consolas" panose="020B0609020204030204" pitchFamily="49" charset="0"/>
                <a:cs typeface="Consolas" panose="020B0609020204030204" pitchFamily="49" charset="0"/>
              </a:rPr>
              <a:t>!= Not equal to</a:t>
            </a:r>
          </a:p>
          <a:p>
            <a:pPr marL="457200" lvl="1" indent="0" algn="just">
              <a:buNone/>
            </a:pPr>
            <a:r>
              <a:rPr lang="en-US" sz="2000" dirty="0">
                <a:latin typeface="Consolas" panose="020B0609020204030204" pitchFamily="49" charset="0"/>
                <a:cs typeface="Consolas" panose="020B0609020204030204" pitchFamily="49" charset="0"/>
              </a:rPr>
              <a:t>&gt;	Greater than</a:t>
            </a:r>
          </a:p>
          <a:p>
            <a:pPr marL="457200" lvl="1" indent="0" algn="just">
              <a:buNone/>
            </a:pPr>
            <a:r>
              <a:rPr lang="en-US" sz="2000" dirty="0">
                <a:latin typeface="Consolas" panose="020B0609020204030204" pitchFamily="49" charset="0"/>
                <a:cs typeface="Consolas" panose="020B0609020204030204" pitchFamily="49" charset="0"/>
              </a:rPr>
              <a:t>&lt;	Less than</a:t>
            </a:r>
          </a:p>
          <a:p>
            <a:pPr marL="457200" lvl="1" indent="0" algn="just">
              <a:buNone/>
            </a:pPr>
            <a:r>
              <a:rPr lang="en-US" sz="2000" dirty="0">
                <a:latin typeface="Consolas" panose="020B0609020204030204" pitchFamily="49" charset="0"/>
                <a:cs typeface="Consolas" panose="020B0609020204030204" pitchFamily="49" charset="0"/>
              </a:rPr>
              <a:t>&gt;=	Greater than or equal to</a:t>
            </a:r>
          </a:p>
          <a:p>
            <a:pPr marL="457200" lvl="1" indent="0" algn="just">
              <a:buNone/>
            </a:pPr>
            <a:r>
              <a:rPr lang="en-US" sz="2000" dirty="0">
                <a:latin typeface="Consolas" panose="020B0609020204030204" pitchFamily="49" charset="0"/>
                <a:cs typeface="Consolas" panose="020B0609020204030204" pitchFamily="49" charset="0"/>
              </a:rPr>
              <a:t>&lt;=	Less than or equal to</a:t>
            </a:r>
          </a:p>
        </p:txBody>
      </p:sp>
    </p:spTree>
    <p:extLst>
      <p:ext uri="{BB962C8B-B14F-4D97-AF65-F5344CB8AC3E}">
        <p14:creationId xmlns:p14="http://schemas.microsoft.com/office/powerpoint/2010/main" val="1998500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C452-3B3D-D72D-D9F6-0A773AEA3B5C}"/>
              </a:ext>
            </a:extLst>
          </p:cNvPr>
          <p:cNvSpPr>
            <a:spLocks noGrp="1"/>
          </p:cNvSpPr>
          <p:nvPr>
            <p:ph type="title"/>
          </p:nvPr>
        </p:nvSpPr>
        <p:spPr>
          <a:xfrm>
            <a:off x="975360" y="786384"/>
            <a:ext cx="10241280" cy="1234440"/>
          </a:xfrm>
        </p:spPr>
        <p:txBody>
          <a:bodyPr/>
          <a:lstStyle/>
          <a:p>
            <a:r>
              <a:rPr lang="en-US" dirty="0"/>
              <a:t>CONTENT</a:t>
            </a:r>
          </a:p>
        </p:txBody>
      </p:sp>
      <p:sp>
        <p:nvSpPr>
          <p:cNvPr id="3" name="Content Placeholder 2">
            <a:extLst>
              <a:ext uri="{FF2B5EF4-FFF2-40B4-BE49-F238E27FC236}">
                <a16:creationId xmlns:a16="http://schemas.microsoft.com/office/drawing/2014/main" id="{95C597F1-555D-67FD-721E-8B6465800E5E}"/>
              </a:ext>
            </a:extLst>
          </p:cNvPr>
          <p:cNvSpPr>
            <a:spLocks noGrp="1"/>
          </p:cNvSpPr>
          <p:nvPr>
            <p:ph idx="1"/>
          </p:nvPr>
        </p:nvSpPr>
        <p:spPr>
          <a:xfrm>
            <a:off x="975360" y="2112264"/>
            <a:ext cx="10241280" cy="3959352"/>
          </a:xfrm>
        </p:spPr>
        <p:txBody>
          <a:bodyPr/>
          <a:lstStyle/>
          <a:p>
            <a:r>
              <a:rPr lang="en-US" dirty="0"/>
              <a:t>Introduction to Programming</a:t>
            </a:r>
          </a:p>
          <a:p>
            <a:r>
              <a:rPr lang="en-US" dirty="0"/>
              <a:t>Problem Solving</a:t>
            </a:r>
          </a:p>
          <a:p>
            <a:r>
              <a:rPr lang="en-US" dirty="0"/>
              <a:t>Pseudocode</a:t>
            </a:r>
          </a:p>
        </p:txBody>
      </p:sp>
    </p:spTree>
    <p:extLst>
      <p:ext uri="{BB962C8B-B14F-4D97-AF65-F5344CB8AC3E}">
        <p14:creationId xmlns:p14="http://schemas.microsoft.com/office/powerpoint/2010/main" val="3744784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B76-AEB2-1232-3808-A92FCDE083F6}"/>
              </a:ext>
            </a:extLst>
          </p:cNvPr>
          <p:cNvSpPr>
            <a:spLocks noGrp="1"/>
          </p:cNvSpPr>
          <p:nvPr>
            <p:ph type="title"/>
          </p:nvPr>
        </p:nvSpPr>
        <p:spPr>
          <a:xfrm>
            <a:off x="975360" y="795528"/>
            <a:ext cx="10241280" cy="1234440"/>
          </a:xfrm>
        </p:spPr>
        <p:txBody>
          <a:bodyPr/>
          <a:lstStyle/>
          <a:p>
            <a:r>
              <a:rPr lang="en-US" dirty="0"/>
              <a:t>PSEUDOCODE</a:t>
            </a:r>
          </a:p>
        </p:txBody>
      </p:sp>
      <p:sp>
        <p:nvSpPr>
          <p:cNvPr id="3" name="Content Placeholder 2">
            <a:extLst>
              <a:ext uri="{FF2B5EF4-FFF2-40B4-BE49-F238E27FC236}">
                <a16:creationId xmlns:a16="http://schemas.microsoft.com/office/drawing/2014/main" id="{20D51000-1408-13C1-9E1C-8265BDF732EF}"/>
              </a:ext>
            </a:extLst>
          </p:cNvPr>
          <p:cNvSpPr>
            <a:spLocks noGrp="1"/>
          </p:cNvSpPr>
          <p:nvPr>
            <p:ph idx="1"/>
          </p:nvPr>
        </p:nvSpPr>
        <p:spPr>
          <a:xfrm>
            <a:off x="975360" y="2103120"/>
            <a:ext cx="4811368" cy="3959352"/>
          </a:xfrm>
        </p:spPr>
        <p:txBody>
          <a:bodyPr>
            <a:normAutofit/>
          </a:bodyPr>
          <a:lstStyle/>
          <a:p>
            <a:pPr algn="just"/>
            <a:r>
              <a:rPr lang="en-US" dirty="0"/>
              <a:t>To perform iteration using FOR LOOPS</a:t>
            </a:r>
          </a:p>
        </p:txBody>
      </p:sp>
      <p:sp>
        <p:nvSpPr>
          <p:cNvPr id="4" name="TextBox 3">
            <a:extLst>
              <a:ext uri="{FF2B5EF4-FFF2-40B4-BE49-F238E27FC236}">
                <a16:creationId xmlns:a16="http://schemas.microsoft.com/office/drawing/2014/main" id="{C3B7FBF8-C011-11DF-CC48-D007662C7524}"/>
              </a:ext>
            </a:extLst>
          </p:cNvPr>
          <p:cNvSpPr txBox="1"/>
          <p:nvPr/>
        </p:nvSpPr>
        <p:spPr>
          <a:xfrm>
            <a:off x="1206019" y="3159466"/>
            <a:ext cx="4580709" cy="1846659"/>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Total &lt;- 0</a:t>
            </a:r>
          </a:p>
          <a:p>
            <a:r>
              <a:rPr lang="en-US" sz="1600" dirty="0">
                <a:latin typeface="Consolas" panose="020B0609020204030204" pitchFamily="49" charset="0"/>
                <a:cs typeface="Consolas" panose="020B0609020204030204" pitchFamily="49" charset="0"/>
              </a:rPr>
              <a:t>FOR Counter &lt;- 1 TO 10</a:t>
            </a:r>
          </a:p>
          <a:p>
            <a:r>
              <a:rPr lang="en-US" sz="1600" dirty="0">
                <a:latin typeface="Consolas" panose="020B0609020204030204" pitchFamily="49" charset="0"/>
                <a:cs typeface="Consolas" panose="020B0609020204030204" pitchFamily="49" charset="0"/>
              </a:rPr>
              <a:t>	OUTPUT “Enter a number”</a:t>
            </a:r>
          </a:p>
          <a:p>
            <a:r>
              <a:rPr lang="en-US" sz="1600" dirty="0">
                <a:latin typeface="Consolas" panose="020B0609020204030204" pitchFamily="49" charset="0"/>
                <a:cs typeface="Consolas" panose="020B0609020204030204" pitchFamily="49" charset="0"/>
              </a:rPr>
              <a:t>	INPUT Number</a:t>
            </a:r>
          </a:p>
          <a:p>
            <a:r>
              <a:rPr lang="en-US" sz="1600" dirty="0">
                <a:latin typeface="Consolas" panose="020B0609020204030204" pitchFamily="49" charset="0"/>
                <a:cs typeface="Consolas" panose="020B0609020204030204" pitchFamily="49" charset="0"/>
              </a:rPr>
              <a:t>	Total &lt;- Total + Number</a:t>
            </a:r>
          </a:p>
          <a:p>
            <a:r>
              <a:rPr lang="en-US" sz="1600" dirty="0">
                <a:latin typeface="Consolas" panose="020B0609020204030204" pitchFamily="49" charset="0"/>
                <a:cs typeface="Consolas" panose="020B0609020204030204" pitchFamily="49" charset="0"/>
              </a:rPr>
              <a:t>NEXT Counter</a:t>
            </a:r>
          </a:p>
          <a:p>
            <a:r>
              <a:rPr lang="en-US" sz="1600" dirty="0">
                <a:latin typeface="Consolas" panose="020B0609020204030204" pitchFamily="49" charset="0"/>
                <a:cs typeface="Consolas" panose="020B0609020204030204" pitchFamily="49" charset="0"/>
              </a:rPr>
              <a:t>OUTPUT “The total is”, Total</a:t>
            </a:r>
          </a:p>
        </p:txBody>
      </p:sp>
      <p:sp>
        <p:nvSpPr>
          <p:cNvPr id="8" name="TextBox 7">
            <a:extLst>
              <a:ext uri="{FF2B5EF4-FFF2-40B4-BE49-F238E27FC236}">
                <a16:creationId xmlns:a16="http://schemas.microsoft.com/office/drawing/2014/main" id="{CC088A3B-5542-BC68-60E9-0E199FAF45AE}"/>
              </a:ext>
            </a:extLst>
          </p:cNvPr>
          <p:cNvSpPr txBox="1"/>
          <p:nvPr/>
        </p:nvSpPr>
        <p:spPr>
          <a:xfrm>
            <a:off x="6235339" y="3159466"/>
            <a:ext cx="5486400" cy="1323439"/>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Number &lt;- 0</a:t>
            </a:r>
          </a:p>
          <a:p>
            <a:r>
              <a:rPr lang="en-US" sz="1600" dirty="0">
                <a:latin typeface="Consolas" panose="020B0609020204030204" pitchFamily="49" charset="0"/>
                <a:cs typeface="Consolas" panose="020B0609020204030204" pitchFamily="49" charset="0"/>
              </a:rPr>
              <a:t>WHILE Number &gt;= 0</a:t>
            </a:r>
          </a:p>
          <a:p>
            <a:r>
              <a:rPr lang="en-US" sz="1600" dirty="0">
                <a:latin typeface="Consolas" panose="020B0609020204030204" pitchFamily="49" charset="0"/>
                <a:cs typeface="Consolas" panose="020B0609020204030204" pitchFamily="49" charset="0"/>
              </a:rPr>
              <a:t>	OUTPUT “Please enter a negative number”</a:t>
            </a:r>
          </a:p>
          <a:p>
            <a:r>
              <a:rPr lang="en-US" sz="1600" dirty="0">
                <a:latin typeface="Consolas" panose="020B0609020204030204" pitchFamily="49" charset="0"/>
                <a:cs typeface="Consolas" panose="020B0609020204030204" pitchFamily="49" charset="0"/>
              </a:rPr>
              <a:t>	INPUT Number</a:t>
            </a:r>
          </a:p>
          <a:p>
            <a:r>
              <a:rPr lang="en-US" sz="1600" dirty="0">
                <a:latin typeface="Consolas" panose="020B0609020204030204" pitchFamily="49" charset="0"/>
                <a:cs typeface="Consolas" panose="020B0609020204030204" pitchFamily="49" charset="0"/>
              </a:rPr>
              <a:t>ENDWHILE</a:t>
            </a:r>
          </a:p>
        </p:txBody>
      </p:sp>
      <p:sp>
        <p:nvSpPr>
          <p:cNvPr id="6" name="Content Placeholder 2">
            <a:extLst>
              <a:ext uri="{FF2B5EF4-FFF2-40B4-BE49-F238E27FC236}">
                <a16:creationId xmlns:a16="http://schemas.microsoft.com/office/drawing/2014/main" id="{424E92F2-6C37-E6F9-BB91-3F153876FEBC}"/>
              </a:ext>
            </a:extLst>
          </p:cNvPr>
          <p:cNvSpPr txBox="1">
            <a:spLocks/>
          </p:cNvSpPr>
          <p:nvPr/>
        </p:nvSpPr>
        <p:spPr>
          <a:xfrm>
            <a:off x="6235339" y="2103120"/>
            <a:ext cx="4811368" cy="3959352"/>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To perform iteration using WHILE LOOP</a:t>
            </a:r>
          </a:p>
        </p:txBody>
      </p:sp>
    </p:spTree>
    <p:extLst>
      <p:ext uri="{BB962C8B-B14F-4D97-AF65-F5344CB8AC3E}">
        <p14:creationId xmlns:p14="http://schemas.microsoft.com/office/powerpoint/2010/main" val="2464298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E947-816D-11CA-A126-0EA58937D772}"/>
              </a:ext>
            </a:extLst>
          </p:cNvPr>
          <p:cNvSpPr>
            <a:spLocks noGrp="1"/>
          </p:cNvSpPr>
          <p:nvPr>
            <p:ph type="title"/>
          </p:nvPr>
        </p:nvSpPr>
        <p:spPr>
          <a:xfrm>
            <a:off x="975360" y="819591"/>
            <a:ext cx="10241280" cy="1234440"/>
          </a:xfrm>
        </p:spPr>
        <p:txBody>
          <a:bodyPr/>
          <a:lstStyle/>
          <a:p>
            <a:r>
              <a:rPr lang="en-US" dirty="0"/>
              <a:t>Pseudocode exercise</a:t>
            </a:r>
          </a:p>
        </p:txBody>
      </p:sp>
      <p:sp>
        <p:nvSpPr>
          <p:cNvPr id="3" name="Content Placeholder 2">
            <a:extLst>
              <a:ext uri="{FF2B5EF4-FFF2-40B4-BE49-F238E27FC236}">
                <a16:creationId xmlns:a16="http://schemas.microsoft.com/office/drawing/2014/main" id="{B8B7B099-B428-C104-AAE0-D64EFE35AB28}"/>
              </a:ext>
            </a:extLst>
          </p:cNvPr>
          <p:cNvSpPr>
            <a:spLocks noGrp="1"/>
          </p:cNvSpPr>
          <p:nvPr>
            <p:ph idx="1"/>
          </p:nvPr>
        </p:nvSpPr>
        <p:spPr>
          <a:xfrm>
            <a:off x="975360" y="2297023"/>
            <a:ext cx="10241280" cy="3214429"/>
          </a:xfrm>
        </p:spPr>
        <p:txBody>
          <a:bodyPr/>
          <a:lstStyle/>
          <a:p>
            <a:pPr marL="0" indent="0">
              <a:buNone/>
            </a:pPr>
            <a:r>
              <a:rPr lang="en-US" b="1" dirty="0"/>
              <a:t>Question 1</a:t>
            </a:r>
          </a:p>
          <a:p>
            <a:pPr marL="0" indent="0">
              <a:buNone/>
            </a:pPr>
            <a:r>
              <a:rPr lang="en-US" dirty="0"/>
              <a:t>Write a program that asks the user for a temperature in Fahrenheit and prints out the same temperature in Celsius.</a:t>
            </a:r>
          </a:p>
        </p:txBody>
      </p:sp>
    </p:spTree>
    <p:extLst>
      <p:ext uri="{BB962C8B-B14F-4D97-AF65-F5344CB8AC3E}">
        <p14:creationId xmlns:p14="http://schemas.microsoft.com/office/powerpoint/2010/main" val="439730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2E0D-9299-0D5E-7057-CF67347F5886}"/>
              </a:ext>
            </a:extLst>
          </p:cNvPr>
          <p:cNvSpPr>
            <a:spLocks noGrp="1"/>
          </p:cNvSpPr>
          <p:nvPr>
            <p:ph type="title"/>
          </p:nvPr>
        </p:nvSpPr>
        <p:spPr>
          <a:xfrm>
            <a:off x="975360" y="790715"/>
            <a:ext cx="10241280" cy="1234440"/>
          </a:xfrm>
        </p:spPr>
        <p:txBody>
          <a:bodyPr/>
          <a:lstStyle/>
          <a:p>
            <a:r>
              <a:rPr lang="en-US" dirty="0"/>
              <a:t>PSEUDOCODE ANSWER</a:t>
            </a:r>
          </a:p>
        </p:txBody>
      </p:sp>
      <p:sp>
        <p:nvSpPr>
          <p:cNvPr id="3" name="Content Placeholder 2">
            <a:extLst>
              <a:ext uri="{FF2B5EF4-FFF2-40B4-BE49-F238E27FC236}">
                <a16:creationId xmlns:a16="http://schemas.microsoft.com/office/drawing/2014/main" id="{2DBFDC11-023A-227E-1B18-34326A3BB1C1}"/>
              </a:ext>
            </a:extLst>
          </p:cNvPr>
          <p:cNvSpPr>
            <a:spLocks noGrp="1"/>
          </p:cNvSpPr>
          <p:nvPr>
            <p:ph sz="half" idx="1"/>
          </p:nvPr>
        </p:nvSpPr>
        <p:spPr>
          <a:xfrm>
            <a:off x="975360" y="2112265"/>
            <a:ext cx="4846320" cy="3959352"/>
          </a:xfrm>
        </p:spPr>
        <p:txBody>
          <a:bodyPr/>
          <a:lstStyle/>
          <a:p>
            <a:pPr marL="0" indent="0">
              <a:buNone/>
            </a:pPr>
            <a:r>
              <a:rPr lang="en-US" b="1" dirty="0"/>
              <a:t>Identify the input, process, and output.</a:t>
            </a:r>
          </a:p>
          <a:p>
            <a:r>
              <a:rPr lang="en-US" dirty="0"/>
              <a:t>Input – temperature in Fahrenheit</a:t>
            </a:r>
          </a:p>
          <a:p>
            <a:r>
              <a:rPr lang="en-US" dirty="0"/>
              <a:t>Process – convert temperature in Fahrenheit to temperature to Celsius</a:t>
            </a:r>
          </a:p>
          <a:p>
            <a:r>
              <a:rPr lang="en-US" dirty="0"/>
              <a:t>Output – temperature in Celsius</a:t>
            </a:r>
          </a:p>
        </p:txBody>
      </p:sp>
      <p:sp>
        <p:nvSpPr>
          <p:cNvPr id="4" name="Content Placeholder 3">
            <a:extLst>
              <a:ext uri="{FF2B5EF4-FFF2-40B4-BE49-F238E27FC236}">
                <a16:creationId xmlns:a16="http://schemas.microsoft.com/office/drawing/2014/main" id="{88683986-A833-81BF-9664-1C58402FE6FB}"/>
              </a:ext>
            </a:extLst>
          </p:cNvPr>
          <p:cNvSpPr>
            <a:spLocks noGrp="1"/>
          </p:cNvSpPr>
          <p:nvPr>
            <p:ph sz="half" idx="2"/>
          </p:nvPr>
        </p:nvSpPr>
        <p:spPr>
          <a:xfrm>
            <a:off x="6370320" y="2138153"/>
            <a:ext cx="4846320" cy="3959351"/>
          </a:xfrm>
        </p:spPr>
        <p:txBody>
          <a:bodyPr/>
          <a:lstStyle/>
          <a:p>
            <a:pPr marL="0" indent="0">
              <a:buNone/>
            </a:pPr>
            <a:r>
              <a:rPr lang="en-US" b="1" dirty="0"/>
              <a:t>Write in Pseudocode</a:t>
            </a:r>
          </a:p>
          <a:p>
            <a:pPr marL="457200" indent="-457200">
              <a:buFont typeface="+mj-lt"/>
              <a:buAutoNum type="arabicPeriod"/>
            </a:pPr>
            <a:r>
              <a:rPr lang="en-US" dirty="0"/>
              <a:t>INPUT Fahrenheit</a:t>
            </a:r>
          </a:p>
          <a:p>
            <a:pPr marL="457200" indent="-457200">
              <a:buFont typeface="+mj-lt"/>
              <a:buAutoNum type="arabicPeriod"/>
            </a:pPr>
            <a:r>
              <a:rPr lang="en-US" dirty="0"/>
              <a:t>Celsius = (Fahrenheit – 32) * 5/9</a:t>
            </a:r>
          </a:p>
          <a:p>
            <a:pPr marL="457200" indent="-457200">
              <a:buFont typeface="+mj-lt"/>
              <a:buAutoNum type="arabicPeriod"/>
            </a:pPr>
            <a:r>
              <a:rPr lang="en-US" dirty="0"/>
              <a:t>OUTPUT Celsius</a:t>
            </a:r>
          </a:p>
        </p:txBody>
      </p:sp>
    </p:spTree>
    <p:extLst>
      <p:ext uri="{BB962C8B-B14F-4D97-AF65-F5344CB8AC3E}">
        <p14:creationId xmlns:p14="http://schemas.microsoft.com/office/powerpoint/2010/main" val="1821875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E947-816D-11CA-A126-0EA58937D772}"/>
              </a:ext>
            </a:extLst>
          </p:cNvPr>
          <p:cNvSpPr>
            <a:spLocks noGrp="1"/>
          </p:cNvSpPr>
          <p:nvPr>
            <p:ph type="title"/>
          </p:nvPr>
        </p:nvSpPr>
        <p:spPr>
          <a:xfrm>
            <a:off x="975360" y="808407"/>
            <a:ext cx="10241280" cy="1234440"/>
          </a:xfrm>
        </p:spPr>
        <p:txBody>
          <a:bodyPr/>
          <a:lstStyle/>
          <a:p>
            <a:r>
              <a:rPr lang="en-US" dirty="0"/>
              <a:t>Pseudocode exercise</a:t>
            </a:r>
          </a:p>
        </p:txBody>
      </p:sp>
      <p:sp>
        <p:nvSpPr>
          <p:cNvPr id="3" name="Content Placeholder 2">
            <a:extLst>
              <a:ext uri="{FF2B5EF4-FFF2-40B4-BE49-F238E27FC236}">
                <a16:creationId xmlns:a16="http://schemas.microsoft.com/office/drawing/2014/main" id="{B8B7B099-B428-C104-AAE0-D64EFE35AB28}"/>
              </a:ext>
            </a:extLst>
          </p:cNvPr>
          <p:cNvSpPr>
            <a:spLocks noGrp="1"/>
          </p:cNvSpPr>
          <p:nvPr>
            <p:ph idx="1"/>
          </p:nvPr>
        </p:nvSpPr>
        <p:spPr>
          <a:xfrm>
            <a:off x="975360" y="2154124"/>
            <a:ext cx="10241280" cy="3482235"/>
          </a:xfrm>
        </p:spPr>
        <p:txBody>
          <a:bodyPr/>
          <a:lstStyle/>
          <a:p>
            <a:pPr marL="0" indent="0">
              <a:buNone/>
            </a:pPr>
            <a:r>
              <a:rPr lang="en-US" b="1" dirty="0"/>
              <a:t>Question 2</a:t>
            </a:r>
          </a:p>
          <a:p>
            <a:pPr marL="0" indent="0">
              <a:buNone/>
            </a:pPr>
            <a:r>
              <a:rPr lang="en-US" dirty="0"/>
              <a:t>Write a program that calculate the total payment to be made by a customer that includes service charge and good and service tax (GST).</a:t>
            </a:r>
          </a:p>
          <a:p>
            <a:pPr lvl="1"/>
            <a:r>
              <a:rPr lang="en-US" dirty="0"/>
              <a:t>Total Price = RM 109.70</a:t>
            </a:r>
          </a:p>
          <a:p>
            <a:pPr lvl="1"/>
            <a:r>
              <a:rPr lang="en-US" dirty="0"/>
              <a:t>Service Charge = 10%</a:t>
            </a:r>
          </a:p>
          <a:p>
            <a:pPr lvl="1"/>
            <a:r>
              <a:rPr lang="en-US" dirty="0"/>
              <a:t>GST = 6%</a:t>
            </a:r>
          </a:p>
        </p:txBody>
      </p:sp>
    </p:spTree>
    <p:extLst>
      <p:ext uri="{BB962C8B-B14F-4D97-AF65-F5344CB8AC3E}">
        <p14:creationId xmlns:p14="http://schemas.microsoft.com/office/powerpoint/2010/main" val="2285668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2E0D-9299-0D5E-7057-CF67347F5886}"/>
              </a:ext>
            </a:extLst>
          </p:cNvPr>
          <p:cNvSpPr>
            <a:spLocks noGrp="1"/>
          </p:cNvSpPr>
          <p:nvPr>
            <p:ph type="title"/>
          </p:nvPr>
        </p:nvSpPr>
        <p:spPr>
          <a:xfrm>
            <a:off x="975360" y="786384"/>
            <a:ext cx="10241280" cy="1234440"/>
          </a:xfrm>
        </p:spPr>
        <p:txBody>
          <a:bodyPr/>
          <a:lstStyle/>
          <a:p>
            <a:r>
              <a:rPr lang="en-US" dirty="0"/>
              <a:t>PSEUDOCODE ANSWER</a:t>
            </a:r>
          </a:p>
        </p:txBody>
      </p:sp>
      <p:sp>
        <p:nvSpPr>
          <p:cNvPr id="3" name="Content Placeholder 2">
            <a:extLst>
              <a:ext uri="{FF2B5EF4-FFF2-40B4-BE49-F238E27FC236}">
                <a16:creationId xmlns:a16="http://schemas.microsoft.com/office/drawing/2014/main" id="{2DBFDC11-023A-227E-1B18-34326A3BB1C1}"/>
              </a:ext>
            </a:extLst>
          </p:cNvPr>
          <p:cNvSpPr>
            <a:spLocks noGrp="1"/>
          </p:cNvSpPr>
          <p:nvPr>
            <p:ph sz="half" idx="1"/>
          </p:nvPr>
        </p:nvSpPr>
        <p:spPr>
          <a:xfrm>
            <a:off x="975360" y="2112264"/>
            <a:ext cx="4846320" cy="3959352"/>
          </a:xfrm>
        </p:spPr>
        <p:txBody>
          <a:bodyPr/>
          <a:lstStyle/>
          <a:p>
            <a:pPr marL="0" indent="0">
              <a:buNone/>
            </a:pPr>
            <a:r>
              <a:rPr lang="en-US" b="1" dirty="0"/>
              <a:t>Identify the input, process, and output.</a:t>
            </a:r>
          </a:p>
          <a:p>
            <a:r>
              <a:rPr lang="en-US" dirty="0"/>
              <a:t>Input – total price</a:t>
            </a:r>
          </a:p>
          <a:p>
            <a:r>
              <a:rPr lang="en-US" dirty="0"/>
              <a:t>Process – total payment that includes service charge and GST</a:t>
            </a:r>
          </a:p>
          <a:p>
            <a:r>
              <a:rPr lang="en-US" dirty="0"/>
              <a:t>Output – total payment</a:t>
            </a:r>
          </a:p>
        </p:txBody>
      </p:sp>
      <p:sp>
        <p:nvSpPr>
          <p:cNvPr id="4" name="Content Placeholder 3">
            <a:extLst>
              <a:ext uri="{FF2B5EF4-FFF2-40B4-BE49-F238E27FC236}">
                <a16:creationId xmlns:a16="http://schemas.microsoft.com/office/drawing/2014/main" id="{88683986-A833-81BF-9664-1C58402FE6FB}"/>
              </a:ext>
            </a:extLst>
          </p:cNvPr>
          <p:cNvSpPr>
            <a:spLocks noGrp="1"/>
          </p:cNvSpPr>
          <p:nvPr>
            <p:ph sz="half" idx="2"/>
          </p:nvPr>
        </p:nvSpPr>
        <p:spPr>
          <a:xfrm>
            <a:off x="6370322" y="2112265"/>
            <a:ext cx="4846320" cy="3959351"/>
          </a:xfrm>
        </p:spPr>
        <p:txBody>
          <a:bodyPr/>
          <a:lstStyle/>
          <a:p>
            <a:pPr marL="0" indent="0">
              <a:buNone/>
            </a:pPr>
            <a:r>
              <a:rPr lang="en-US" b="1" dirty="0"/>
              <a:t>Write in Pseudocode</a:t>
            </a:r>
          </a:p>
          <a:p>
            <a:pPr marL="457200" indent="-457200">
              <a:buFont typeface="+mj-lt"/>
              <a:buAutoNum type="arabicPeriod"/>
            </a:pPr>
            <a:r>
              <a:rPr lang="en-US" dirty="0"/>
              <a:t>INPUT </a:t>
            </a:r>
            <a:r>
              <a:rPr lang="en-US" dirty="0" err="1"/>
              <a:t>TotalPrice</a:t>
            </a:r>
            <a:endParaRPr lang="en-US" dirty="0"/>
          </a:p>
          <a:p>
            <a:pPr marL="457200" indent="-457200">
              <a:buFont typeface="+mj-lt"/>
              <a:buAutoNum type="arabicPeriod"/>
            </a:pPr>
            <a:r>
              <a:rPr lang="en-US" dirty="0" err="1"/>
              <a:t>TotalPayment</a:t>
            </a:r>
            <a:r>
              <a:rPr lang="en-US" dirty="0"/>
              <a:t> = </a:t>
            </a:r>
            <a:r>
              <a:rPr lang="en-US" dirty="0" err="1"/>
              <a:t>TotalPrice</a:t>
            </a:r>
            <a:r>
              <a:rPr lang="en-US" dirty="0"/>
              <a:t> + (</a:t>
            </a:r>
            <a:r>
              <a:rPr lang="en-US" dirty="0" err="1"/>
              <a:t>TotalPrice</a:t>
            </a:r>
            <a:r>
              <a:rPr lang="en-US" dirty="0"/>
              <a:t> * 0.1) + (</a:t>
            </a:r>
            <a:r>
              <a:rPr lang="en-US" dirty="0" err="1"/>
              <a:t>TotalPrice</a:t>
            </a:r>
            <a:r>
              <a:rPr lang="en-US" dirty="0"/>
              <a:t> * 0.06)</a:t>
            </a:r>
          </a:p>
          <a:p>
            <a:pPr marL="457200" indent="-457200">
              <a:buFont typeface="+mj-lt"/>
              <a:buAutoNum type="arabicPeriod"/>
            </a:pPr>
            <a:r>
              <a:rPr lang="en-US" dirty="0"/>
              <a:t>OUTPUT </a:t>
            </a:r>
            <a:r>
              <a:rPr lang="en-US" dirty="0" err="1"/>
              <a:t>TotalPayment</a:t>
            </a:r>
            <a:endParaRPr lang="en-US" dirty="0"/>
          </a:p>
        </p:txBody>
      </p:sp>
    </p:spTree>
    <p:extLst>
      <p:ext uri="{BB962C8B-B14F-4D97-AF65-F5344CB8AC3E}">
        <p14:creationId xmlns:p14="http://schemas.microsoft.com/office/powerpoint/2010/main" val="2968816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E947-816D-11CA-A126-0EA58937D772}"/>
              </a:ext>
            </a:extLst>
          </p:cNvPr>
          <p:cNvSpPr>
            <a:spLocks noGrp="1"/>
          </p:cNvSpPr>
          <p:nvPr>
            <p:ph type="title"/>
          </p:nvPr>
        </p:nvSpPr>
        <p:spPr>
          <a:xfrm>
            <a:off x="975360" y="808407"/>
            <a:ext cx="10241280" cy="1234440"/>
          </a:xfrm>
        </p:spPr>
        <p:txBody>
          <a:bodyPr/>
          <a:lstStyle/>
          <a:p>
            <a:r>
              <a:rPr lang="en-US" dirty="0"/>
              <a:t>Pseudocode exercise</a:t>
            </a:r>
          </a:p>
        </p:txBody>
      </p:sp>
      <p:sp>
        <p:nvSpPr>
          <p:cNvPr id="3" name="Content Placeholder 2">
            <a:extLst>
              <a:ext uri="{FF2B5EF4-FFF2-40B4-BE49-F238E27FC236}">
                <a16:creationId xmlns:a16="http://schemas.microsoft.com/office/drawing/2014/main" id="{B8B7B099-B428-C104-AAE0-D64EFE35AB28}"/>
              </a:ext>
            </a:extLst>
          </p:cNvPr>
          <p:cNvSpPr>
            <a:spLocks noGrp="1"/>
          </p:cNvSpPr>
          <p:nvPr>
            <p:ph idx="1"/>
          </p:nvPr>
        </p:nvSpPr>
        <p:spPr>
          <a:xfrm>
            <a:off x="975360" y="2179882"/>
            <a:ext cx="10241280" cy="3482235"/>
          </a:xfrm>
        </p:spPr>
        <p:txBody>
          <a:bodyPr/>
          <a:lstStyle/>
          <a:p>
            <a:pPr marL="0" indent="0">
              <a:buNone/>
            </a:pPr>
            <a:r>
              <a:rPr lang="en-US" b="1" dirty="0"/>
              <a:t>Question 3</a:t>
            </a:r>
          </a:p>
          <a:p>
            <a:pPr marL="0" indent="0">
              <a:buNone/>
            </a:pPr>
            <a:r>
              <a:rPr lang="en-US" dirty="0"/>
              <a:t>Write a program that check whether the user is eligible for voting or not. (Note: The eligible age for voting is 18)</a:t>
            </a:r>
          </a:p>
        </p:txBody>
      </p:sp>
    </p:spTree>
    <p:extLst>
      <p:ext uri="{BB962C8B-B14F-4D97-AF65-F5344CB8AC3E}">
        <p14:creationId xmlns:p14="http://schemas.microsoft.com/office/powerpoint/2010/main" val="630687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2E0D-9299-0D5E-7057-CF67347F5886}"/>
              </a:ext>
            </a:extLst>
          </p:cNvPr>
          <p:cNvSpPr>
            <a:spLocks noGrp="1"/>
          </p:cNvSpPr>
          <p:nvPr>
            <p:ph type="title"/>
          </p:nvPr>
        </p:nvSpPr>
        <p:spPr>
          <a:xfrm>
            <a:off x="975360" y="800036"/>
            <a:ext cx="10241280" cy="1234440"/>
          </a:xfrm>
        </p:spPr>
        <p:txBody>
          <a:bodyPr/>
          <a:lstStyle/>
          <a:p>
            <a:r>
              <a:rPr lang="en-US" dirty="0"/>
              <a:t>PSEUDOCODE ANSWER</a:t>
            </a:r>
          </a:p>
        </p:txBody>
      </p:sp>
      <p:sp>
        <p:nvSpPr>
          <p:cNvPr id="3" name="Content Placeholder 2">
            <a:extLst>
              <a:ext uri="{FF2B5EF4-FFF2-40B4-BE49-F238E27FC236}">
                <a16:creationId xmlns:a16="http://schemas.microsoft.com/office/drawing/2014/main" id="{2DBFDC11-023A-227E-1B18-34326A3BB1C1}"/>
              </a:ext>
            </a:extLst>
          </p:cNvPr>
          <p:cNvSpPr>
            <a:spLocks noGrp="1"/>
          </p:cNvSpPr>
          <p:nvPr>
            <p:ph sz="half" idx="1"/>
          </p:nvPr>
        </p:nvSpPr>
        <p:spPr>
          <a:xfrm>
            <a:off x="975360" y="2112265"/>
            <a:ext cx="4846320" cy="3959352"/>
          </a:xfrm>
        </p:spPr>
        <p:txBody>
          <a:bodyPr>
            <a:normAutofit lnSpcReduction="10000"/>
          </a:bodyPr>
          <a:lstStyle/>
          <a:p>
            <a:pPr marL="0" indent="0">
              <a:buNone/>
            </a:pPr>
            <a:r>
              <a:rPr lang="en-US" b="1" dirty="0"/>
              <a:t>Identify the input, process, and output.</a:t>
            </a:r>
          </a:p>
          <a:p>
            <a:r>
              <a:rPr lang="en-US" dirty="0"/>
              <a:t>Input – age</a:t>
            </a:r>
          </a:p>
          <a:p>
            <a:r>
              <a:rPr lang="en-US" dirty="0"/>
              <a:t>Process – check the age of the user</a:t>
            </a:r>
          </a:p>
          <a:p>
            <a:r>
              <a:rPr lang="en-US" dirty="0"/>
              <a:t>Output – display whether the user is eligible for voting or not</a:t>
            </a:r>
          </a:p>
        </p:txBody>
      </p:sp>
      <p:sp>
        <p:nvSpPr>
          <p:cNvPr id="4" name="Content Placeholder 3">
            <a:extLst>
              <a:ext uri="{FF2B5EF4-FFF2-40B4-BE49-F238E27FC236}">
                <a16:creationId xmlns:a16="http://schemas.microsoft.com/office/drawing/2014/main" id="{88683986-A833-81BF-9664-1C58402FE6FB}"/>
              </a:ext>
            </a:extLst>
          </p:cNvPr>
          <p:cNvSpPr>
            <a:spLocks noGrp="1"/>
          </p:cNvSpPr>
          <p:nvPr>
            <p:ph sz="half" idx="2"/>
          </p:nvPr>
        </p:nvSpPr>
        <p:spPr>
          <a:xfrm>
            <a:off x="6370320" y="2112266"/>
            <a:ext cx="4846320" cy="3959351"/>
          </a:xfrm>
        </p:spPr>
        <p:txBody>
          <a:bodyPr>
            <a:normAutofit lnSpcReduction="10000"/>
          </a:bodyPr>
          <a:lstStyle/>
          <a:p>
            <a:pPr marL="0" indent="0">
              <a:buNone/>
            </a:pPr>
            <a:r>
              <a:rPr lang="en-US" b="1" dirty="0"/>
              <a:t>Write in Pseudocode</a:t>
            </a:r>
          </a:p>
          <a:p>
            <a:pPr marL="457200" indent="-457200">
              <a:buFont typeface="+mj-lt"/>
              <a:buAutoNum type="arabicPeriod"/>
            </a:pPr>
            <a:r>
              <a:rPr lang="en-US" dirty="0"/>
              <a:t>INPUT Age</a:t>
            </a:r>
          </a:p>
          <a:p>
            <a:pPr marL="457200" indent="-457200">
              <a:buFont typeface="+mj-lt"/>
              <a:buAutoNum type="arabicPeriod"/>
            </a:pPr>
            <a:r>
              <a:rPr lang="en-US" dirty="0"/>
              <a:t>IF Age &gt; 18</a:t>
            </a:r>
            <a:br>
              <a:rPr lang="en-US" dirty="0"/>
            </a:br>
            <a:r>
              <a:rPr lang="en-US" dirty="0"/>
              <a:t>	OUTPUT “Eligible for voting”</a:t>
            </a:r>
          </a:p>
          <a:p>
            <a:pPr marL="457200" indent="-457200">
              <a:buFont typeface="+mj-lt"/>
              <a:buAutoNum type="arabicPeriod"/>
            </a:pPr>
            <a:r>
              <a:rPr lang="en-US" dirty="0"/>
              <a:t>ELSE </a:t>
            </a:r>
            <a:br>
              <a:rPr lang="en-US" dirty="0"/>
            </a:br>
            <a:r>
              <a:rPr lang="en-US" dirty="0"/>
              <a:t>	OUTPUT “Not eligible for voting”</a:t>
            </a:r>
          </a:p>
          <a:p>
            <a:pPr marL="457200" indent="-457200">
              <a:buFont typeface="+mj-lt"/>
              <a:buAutoNum type="arabicPeriod"/>
            </a:pPr>
            <a:r>
              <a:rPr lang="en-US" dirty="0"/>
              <a:t>ENDIF</a:t>
            </a:r>
          </a:p>
        </p:txBody>
      </p:sp>
    </p:spTree>
    <p:extLst>
      <p:ext uri="{BB962C8B-B14F-4D97-AF65-F5344CB8AC3E}">
        <p14:creationId xmlns:p14="http://schemas.microsoft.com/office/powerpoint/2010/main" val="509143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FF6C3D-A12C-0F37-7A26-BE3869250207}"/>
              </a:ext>
            </a:extLst>
          </p:cNvPr>
          <p:cNvSpPr>
            <a:spLocks noGrp="1"/>
          </p:cNvSpPr>
          <p:nvPr>
            <p:ph type="title"/>
          </p:nvPr>
        </p:nvSpPr>
        <p:spPr>
          <a:xfrm>
            <a:off x="975360" y="865718"/>
            <a:ext cx="10241280" cy="1234440"/>
          </a:xfrm>
        </p:spPr>
        <p:txBody>
          <a:bodyPr/>
          <a:lstStyle/>
          <a:p>
            <a:r>
              <a:rPr lang="en-US" dirty="0"/>
              <a:t>FLOWCHART</a:t>
            </a:r>
          </a:p>
        </p:txBody>
      </p:sp>
      <p:sp>
        <p:nvSpPr>
          <p:cNvPr id="6" name="Content Placeholder 5">
            <a:extLst>
              <a:ext uri="{FF2B5EF4-FFF2-40B4-BE49-F238E27FC236}">
                <a16:creationId xmlns:a16="http://schemas.microsoft.com/office/drawing/2014/main" id="{0B51ECA8-D595-6C44-9E54-2E89E8FE68FF}"/>
              </a:ext>
            </a:extLst>
          </p:cNvPr>
          <p:cNvSpPr>
            <a:spLocks noGrp="1"/>
          </p:cNvSpPr>
          <p:nvPr>
            <p:ph idx="1"/>
          </p:nvPr>
        </p:nvSpPr>
        <p:spPr>
          <a:xfrm>
            <a:off x="975360" y="2113939"/>
            <a:ext cx="10241280" cy="3959352"/>
          </a:xfrm>
        </p:spPr>
        <p:txBody>
          <a:bodyPr/>
          <a:lstStyle/>
          <a:p>
            <a:r>
              <a:rPr lang="en-US" dirty="0"/>
              <a:t>A flowchart is a type of diagram that represents an algorithm or process.</a:t>
            </a:r>
          </a:p>
          <a:p>
            <a:r>
              <a:rPr lang="en-US" dirty="0"/>
              <a:t>A flowchart shows the steps as boxes of various kinds, and their order by connecting them with arrows.</a:t>
            </a:r>
          </a:p>
          <a:p>
            <a:r>
              <a:rPr lang="en-US" dirty="0"/>
              <a:t>Used in analyzing, designing, documenting, or managing a process or program.</a:t>
            </a:r>
          </a:p>
          <a:p>
            <a:r>
              <a:rPr lang="en-US" b="1" dirty="0"/>
              <a:t>Example application</a:t>
            </a:r>
            <a:r>
              <a:rPr lang="en-US" dirty="0"/>
              <a:t>: </a:t>
            </a:r>
            <a:r>
              <a:rPr lang="en-US" dirty="0" err="1"/>
              <a:t>Lucidchart</a:t>
            </a:r>
            <a:r>
              <a:rPr lang="en-US" dirty="0"/>
              <a:t>, </a:t>
            </a:r>
            <a:r>
              <a:rPr lang="en-US" dirty="0" err="1"/>
              <a:t>Draw.io</a:t>
            </a:r>
            <a:endParaRPr lang="en-US" dirty="0"/>
          </a:p>
        </p:txBody>
      </p:sp>
    </p:spTree>
    <p:extLst>
      <p:ext uri="{BB962C8B-B14F-4D97-AF65-F5344CB8AC3E}">
        <p14:creationId xmlns:p14="http://schemas.microsoft.com/office/powerpoint/2010/main" val="194889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BB81-F183-B764-940E-6249DB626BF4}"/>
              </a:ext>
            </a:extLst>
          </p:cNvPr>
          <p:cNvSpPr>
            <a:spLocks noGrp="1"/>
          </p:cNvSpPr>
          <p:nvPr>
            <p:ph type="title"/>
          </p:nvPr>
        </p:nvSpPr>
        <p:spPr>
          <a:xfrm>
            <a:off x="975360" y="822191"/>
            <a:ext cx="10241280" cy="1234440"/>
          </a:xfrm>
        </p:spPr>
        <p:txBody>
          <a:bodyPr/>
          <a:lstStyle/>
          <a:p>
            <a:r>
              <a:rPr lang="en-US" dirty="0"/>
              <a:t>FLOWCHART – NOTATION</a:t>
            </a:r>
          </a:p>
        </p:txBody>
      </p:sp>
      <p:pic>
        <p:nvPicPr>
          <p:cNvPr id="7" name="Picture 1">
            <a:extLst>
              <a:ext uri="{FF2B5EF4-FFF2-40B4-BE49-F238E27FC236}">
                <a16:creationId xmlns:a16="http://schemas.microsoft.com/office/drawing/2014/main" id="{7A7D6907-4A50-7D54-430C-0BD321BEA066}"/>
              </a:ext>
            </a:extLst>
          </p:cNvPr>
          <p:cNvPicPr>
            <a:picLocks noChangeAspect="1"/>
          </p:cNvPicPr>
          <p:nvPr/>
        </p:nvPicPr>
        <p:blipFill rotWithShape="1">
          <a:blip r:embed="rId2">
            <a:extLst>
              <a:ext uri="{28A0092B-C50C-407E-A947-70E740481C1C}">
                <a14:useLocalDpi xmlns:a14="http://schemas.microsoft.com/office/drawing/2010/main" val="0"/>
              </a:ext>
            </a:extLst>
          </a:blip>
          <a:srcRect r="58953"/>
          <a:stretch/>
        </p:blipFill>
        <p:spPr bwMode="auto">
          <a:xfrm>
            <a:off x="3695179" y="2099578"/>
            <a:ext cx="1866377" cy="396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89FE8C7-CA0A-2500-EEA8-93E14CE1A964}"/>
              </a:ext>
            </a:extLst>
          </p:cNvPr>
          <p:cNvSpPr txBox="1"/>
          <p:nvPr/>
        </p:nvSpPr>
        <p:spPr>
          <a:xfrm>
            <a:off x="6695043" y="2119938"/>
            <a:ext cx="1205586" cy="369332"/>
          </a:xfrm>
          <a:prstGeom prst="rect">
            <a:avLst/>
          </a:prstGeom>
          <a:noFill/>
        </p:spPr>
        <p:txBody>
          <a:bodyPr wrap="none" rtlCol="0">
            <a:spAutoFit/>
          </a:bodyPr>
          <a:lstStyle/>
          <a:p>
            <a:r>
              <a:rPr lang="en-US" dirty="0"/>
              <a:t>Start / End</a:t>
            </a:r>
          </a:p>
        </p:txBody>
      </p:sp>
      <p:sp>
        <p:nvSpPr>
          <p:cNvPr id="9" name="TextBox 8">
            <a:extLst>
              <a:ext uri="{FF2B5EF4-FFF2-40B4-BE49-F238E27FC236}">
                <a16:creationId xmlns:a16="http://schemas.microsoft.com/office/drawing/2014/main" id="{9CFF76E3-DEB9-DE7D-2902-52A18E9C16A7}"/>
              </a:ext>
            </a:extLst>
          </p:cNvPr>
          <p:cNvSpPr txBox="1"/>
          <p:nvPr/>
        </p:nvSpPr>
        <p:spPr>
          <a:xfrm>
            <a:off x="5925017" y="2633179"/>
            <a:ext cx="3669291" cy="646331"/>
          </a:xfrm>
          <a:prstGeom prst="rect">
            <a:avLst/>
          </a:prstGeom>
          <a:noFill/>
        </p:spPr>
        <p:txBody>
          <a:bodyPr wrap="square" rtlCol="0">
            <a:spAutoFit/>
          </a:bodyPr>
          <a:lstStyle/>
          <a:p>
            <a:r>
              <a:rPr lang="en-US" dirty="0"/>
              <a:t>Assignment </a:t>
            </a:r>
            <a:r>
              <a:rPr lang="en-US" dirty="0">
                <a:latin typeface="Consolas" panose="020B0609020204030204" pitchFamily="49" charset="0"/>
                <a:cs typeface="Consolas" panose="020B0609020204030204" pitchFamily="49" charset="0"/>
              </a:rPr>
              <a:t>&lt;- </a:t>
            </a:r>
            <a:r>
              <a:rPr lang="en-US" dirty="0"/>
              <a:t>using a calculation or a pre-defined process</a:t>
            </a:r>
          </a:p>
        </p:txBody>
      </p:sp>
      <p:sp>
        <p:nvSpPr>
          <p:cNvPr id="10" name="TextBox 9">
            <a:extLst>
              <a:ext uri="{FF2B5EF4-FFF2-40B4-BE49-F238E27FC236}">
                <a16:creationId xmlns:a16="http://schemas.microsoft.com/office/drawing/2014/main" id="{A750E76C-CB2C-3D9A-F610-876010F80D1A}"/>
              </a:ext>
            </a:extLst>
          </p:cNvPr>
          <p:cNvSpPr txBox="1"/>
          <p:nvPr/>
        </p:nvSpPr>
        <p:spPr>
          <a:xfrm>
            <a:off x="6527527" y="3423419"/>
            <a:ext cx="1840568" cy="369332"/>
          </a:xfrm>
          <a:prstGeom prst="rect">
            <a:avLst/>
          </a:prstGeom>
          <a:noFill/>
        </p:spPr>
        <p:txBody>
          <a:bodyPr wrap="none" rtlCol="0">
            <a:spAutoFit/>
          </a:bodyPr>
          <a:lstStyle/>
          <a:p>
            <a:r>
              <a:rPr lang="en-US" dirty="0"/>
              <a:t>INPUT or OUTPUT</a:t>
            </a:r>
          </a:p>
        </p:txBody>
      </p:sp>
      <p:sp>
        <p:nvSpPr>
          <p:cNvPr id="11" name="TextBox 10">
            <a:extLst>
              <a:ext uri="{FF2B5EF4-FFF2-40B4-BE49-F238E27FC236}">
                <a16:creationId xmlns:a16="http://schemas.microsoft.com/office/drawing/2014/main" id="{88DCCC81-3CC6-52F7-CC20-99B444267AED}"/>
              </a:ext>
            </a:extLst>
          </p:cNvPr>
          <p:cNvSpPr txBox="1"/>
          <p:nvPr/>
        </p:nvSpPr>
        <p:spPr>
          <a:xfrm>
            <a:off x="6463727" y="4125192"/>
            <a:ext cx="1968168" cy="369332"/>
          </a:xfrm>
          <a:prstGeom prst="rect">
            <a:avLst/>
          </a:prstGeom>
          <a:noFill/>
        </p:spPr>
        <p:txBody>
          <a:bodyPr wrap="none" rtlCol="0">
            <a:spAutoFit/>
          </a:bodyPr>
          <a:lstStyle/>
          <a:p>
            <a:r>
              <a:rPr lang="en-US" dirty="0"/>
              <a:t>IF, FOR, and WHILE</a:t>
            </a:r>
          </a:p>
        </p:txBody>
      </p:sp>
      <p:sp>
        <p:nvSpPr>
          <p:cNvPr id="12" name="TextBox 11">
            <a:extLst>
              <a:ext uri="{FF2B5EF4-FFF2-40B4-BE49-F238E27FC236}">
                <a16:creationId xmlns:a16="http://schemas.microsoft.com/office/drawing/2014/main" id="{47E8CB17-46C2-6106-3738-9D0B00E8417D}"/>
              </a:ext>
            </a:extLst>
          </p:cNvPr>
          <p:cNvSpPr txBox="1"/>
          <p:nvPr/>
        </p:nvSpPr>
        <p:spPr>
          <a:xfrm>
            <a:off x="6747845" y="4826965"/>
            <a:ext cx="1099981" cy="369332"/>
          </a:xfrm>
          <a:prstGeom prst="rect">
            <a:avLst/>
          </a:prstGeom>
          <a:noFill/>
        </p:spPr>
        <p:txBody>
          <a:bodyPr wrap="none" rtlCol="0">
            <a:spAutoFit/>
          </a:bodyPr>
          <a:lstStyle/>
          <a:p>
            <a:r>
              <a:rPr lang="en-US" dirty="0"/>
              <a:t>Connector</a:t>
            </a:r>
          </a:p>
        </p:txBody>
      </p:sp>
      <p:sp>
        <p:nvSpPr>
          <p:cNvPr id="13" name="TextBox 12">
            <a:extLst>
              <a:ext uri="{FF2B5EF4-FFF2-40B4-BE49-F238E27FC236}">
                <a16:creationId xmlns:a16="http://schemas.microsoft.com/office/drawing/2014/main" id="{82312BF1-4C81-5525-C922-15E4F0CE486A}"/>
              </a:ext>
            </a:extLst>
          </p:cNvPr>
          <p:cNvSpPr txBox="1"/>
          <p:nvPr/>
        </p:nvSpPr>
        <p:spPr>
          <a:xfrm>
            <a:off x="6630446" y="5528738"/>
            <a:ext cx="1335174" cy="369332"/>
          </a:xfrm>
          <a:prstGeom prst="rect">
            <a:avLst/>
          </a:prstGeom>
          <a:noFill/>
        </p:spPr>
        <p:txBody>
          <a:bodyPr wrap="none" rtlCol="0">
            <a:spAutoFit/>
          </a:bodyPr>
          <a:lstStyle/>
          <a:p>
            <a:r>
              <a:rPr lang="en-US" dirty="0"/>
              <a:t>Activity Flow</a:t>
            </a:r>
          </a:p>
        </p:txBody>
      </p:sp>
    </p:spTree>
    <p:extLst>
      <p:ext uri="{BB962C8B-B14F-4D97-AF65-F5344CB8AC3E}">
        <p14:creationId xmlns:p14="http://schemas.microsoft.com/office/powerpoint/2010/main" val="709503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A2DC-164D-A1BB-1181-82EAA290B18E}"/>
              </a:ext>
            </a:extLst>
          </p:cNvPr>
          <p:cNvSpPr>
            <a:spLocks noGrp="1"/>
          </p:cNvSpPr>
          <p:nvPr>
            <p:ph type="title"/>
          </p:nvPr>
        </p:nvSpPr>
        <p:spPr>
          <a:xfrm>
            <a:off x="975358" y="821626"/>
            <a:ext cx="10241280" cy="1234440"/>
          </a:xfrm>
        </p:spPr>
        <p:txBody>
          <a:bodyPr/>
          <a:lstStyle/>
          <a:p>
            <a:r>
              <a:rPr lang="en-US" dirty="0"/>
              <a:t>Flowchart – Example</a:t>
            </a:r>
          </a:p>
        </p:txBody>
      </p:sp>
      <p:sp>
        <p:nvSpPr>
          <p:cNvPr id="3" name="Content Placeholder 2">
            <a:extLst>
              <a:ext uri="{FF2B5EF4-FFF2-40B4-BE49-F238E27FC236}">
                <a16:creationId xmlns:a16="http://schemas.microsoft.com/office/drawing/2014/main" id="{8791AF1F-9197-CAC4-6F88-24372FF4C2F4}"/>
              </a:ext>
            </a:extLst>
          </p:cNvPr>
          <p:cNvSpPr>
            <a:spLocks noGrp="1"/>
          </p:cNvSpPr>
          <p:nvPr>
            <p:ph idx="1"/>
          </p:nvPr>
        </p:nvSpPr>
        <p:spPr>
          <a:xfrm>
            <a:off x="975358" y="2178480"/>
            <a:ext cx="10241280" cy="385050"/>
          </a:xfrm>
        </p:spPr>
        <p:txBody>
          <a:bodyPr>
            <a:normAutofit lnSpcReduction="10000"/>
          </a:bodyPr>
          <a:lstStyle/>
          <a:p>
            <a:r>
              <a:rPr lang="en-US" dirty="0"/>
              <a:t>Flowchart: How to cook rice</a:t>
            </a:r>
          </a:p>
        </p:txBody>
      </p:sp>
      <p:sp>
        <p:nvSpPr>
          <p:cNvPr id="4" name="Terminator 3">
            <a:extLst>
              <a:ext uri="{FF2B5EF4-FFF2-40B4-BE49-F238E27FC236}">
                <a16:creationId xmlns:a16="http://schemas.microsoft.com/office/drawing/2014/main" id="{51C2EFCF-9101-06F3-E22A-A10E59777FBE}"/>
              </a:ext>
            </a:extLst>
          </p:cNvPr>
          <p:cNvSpPr/>
          <p:nvPr/>
        </p:nvSpPr>
        <p:spPr>
          <a:xfrm>
            <a:off x="2167003" y="2605414"/>
            <a:ext cx="1265129" cy="450937"/>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Start</a:t>
            </a:r>
          </a:p>
        </p:txBody>
      </p:sp>
      <p:sp>
        <p:nvSpPr>
          <p:cNvPr id="5" name="Data 4">
            <a:extLst>
              <a:ext uri="{FF2B5EF4-FFF2-40B4-BE49-F238E27FC236}">
                <a16:creationId xmlns:a16="http://schemas.microsoft.com/office/drawing/2014/main" id="{7483E3CD-09C5-B5F6-4103-42D4DC8F48F5}"/>
              </a:ext>
            </a:extLst>
          </p:cNvPr>
          <p:cNvSpPr/>
          <p:nvPr/>
        </p:nvSpPr>
        <p:spPr>
          <a:xfrm>
            <a:off x="1318363" y="3259147"/>
            <a:ext cx="2962406" cy="450937"/>
          </a:xfrm>
          <a:prstGeom prst="flowChartInputOutp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INPUT a cup of rice</a:t>
            </a:r>
          </a:p>
        </p:txBody>
      </p:sp>
      <p:sp>
        <p:nvSpPr>
          <p:cNvPr id="6" name="Rectangle 5">
            <a:extLst>
              <a:ext uri="{FF2B5EF4-FFF2-40B4-BE49-F238E27FC236}">
                <a16:creationId xmlns:a16="http://schemas.microsoft.com/office/drawing/2014/main" id="{FD61BEFA-F70C-95E0-698A-5A39C55DA2A8}"/>
              </a:ext>
            </a:extLst>
          </p:cNvPr>
          <p:cNvSpPr/>
          <p:nvPr/>
        </p:nvSpPr>
        <p:spPr>
          <a:xfrm>
            <a:off x="1318363" y="3912880"/>
            <a:ext cx="2962405" cy="4509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Pour into the rice cooker pot</a:t>
            </a:r>
          </a:p>
        </p:txBody>
      </p:sp>
      <p:sp>
        <p:nvSpPr>
          <p:cNvPr id="7" name="Rectangle 6">
            <a:extLst>
              <a:ext uri="{FF2B5EF4-FFF2-40B4-BE49-F238E27FC236}">
                <a16:creationId xmlns:a16="http://schemas.microsoft.com/office/drawing/2014/main" id="{68506632-BEC8-26E6-8F6D-C6C0E533CDA9}"/>
              </a:ext>
            </a:extLst>
          </p:cNvPr>
          <p:cNvSpPr/>
          <p:nvPr/>
        </p:nvSpPr>
        <p:spPr>
          <a:xfrm>
            <a:off x="1318363" y="4566613"/>
            <a:ext cx="2962405" cy="7618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Put twice the amount of water into the pot</a:t>
            </a:r>
          </a:p>
        </p:txBody>
      </p:sp>
      <p:sp>
        <p:nvSpPr>
          <p:cNvPr id="8" name="Rectangle 7">
            <a:extLst>
              <a:ext uri="{FF2B5EF4-FFF2-40B4-BE49-F238E27FC236}">
                <a16:creationId xmlns:a16="http://schemas.microsoft.com/office/drawing/2014/main" id="{6164F9AB-BB28-454F-7D0C-39435F554579}"/>
              </a:ext>
            </a:extLst>
          </p:cNvPr>
          <p:cNvSpPr/>
          <p:nvPr/>
        </p:nvSpPr>
        <p:spPr>
          <a:xfrm>
            <a:off x="1318363" y="5531242"/>
            <a:ext cx="2962405" cy="4509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Return pot to rice cooker</a:t>
            </a:r>
          </a:p>
        </p:txBody>
      </p:sp>
      <p:sp>
        <p:nvSpPr>
          <p:cNvPr id="9" name="Oval 8">
            <a:extLst>
              <a:ext uri="{FF2B5EF4-FFF2-40B4-BE49-F238E27FC236}">
                <a16:creationId xmlns:a16="http://schemas.microsoft.com/office/drawing/2014/main" id="{B8BAD8B0-8986-782F-EE69-8862D4A6BCF2}"/>
              </a:ext>
            </a:extLst>
          </p:cNvPr>
          <p:cNvSpPr/>
          <p:nvPr/>
        </p:nvSpPr>
        <p:spPr>
          <a:xfrm>
            <a:off x="2555307" y="6153912"/>
            <a:ext cx="488515" cy="4509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cxnSp>
        <p:nvCxnSpPr>
          <p:cNvPr id="11" name="Straight Arrow Connector 10">
            <a:extLst>
              <a:ext uri="{FF2B5EF4-FFF2-40B4-BE49-F238E27FC236}">
                <a16:creationId xmlns:a16="http://schemas.microsoft.com/office/drawing/2014/main" id="{CDAC00D8-BE0C-A0A7-6061-C27F58A43EA2}"/>
              </a:ext>
            </a:extLst>
          </p:cNvPr>
          <p:cNvCxnSpPr>
            <a:stCxn id="4" idx="2"/>
            <a:endCxn id="5" idx="1"/>
          </p:cNvCxnSpPr>
          <p:nvPr/>
        </p:nvCxnSpPr>
        <p:spPr>
          <a:xfrm flipH="1">
            <a:off x="2799566" y="3056351"/>
            <a:ext cx="2" cy="2027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a:extLst>
              <a:ext uri="{FF2B5EF4-FFF2-40B4-BE49-F238E27FC236}">
                <a16:creationId xmlns:a16="http://schemas.microsoft.com/office/drawing/2014/main" id="{35EACC58-2C1A-415B-F860-0FFA07191753}"/>
              </a:ext>
            </a:extLst>
          </p:cNvPr>
          <p:cNvCxnSpPr>
            <a:stCxn id="5" idx="4"/>
            <a:endCxn id="6" idx="0"/>
          </p:cNvCxnSpPr>
          <p:nvPr/>
        </p:nvCxnSpPr>
        <p:spPr>
          <a:xfrm>
            <a:off x="2799566" y="3710084"/>
            <a:ext cx="0" cy="2027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14">
            <a:extLst>
              <a:ext uri="{FF2B5EF4-FFF2-40B4-BE49-F238E27FC236}">
                <a16:creationId xmlns:a16="http://schemas.microsoft.com/office/drawing/2014/main" id="{0B429995-CA9D-AA89-0B4D-21F276D43217}"/>
              </a:ext>
            </a:extLst>
          </p:cNvPr>
          <p:cNvCxnSpPr>
            <a:endCxn id="7" idx="0"/>
          </p:cNvCxnSpPr>
          <p:nvPr/>
        </p:nvCxnSpPr>
        <p:spPr>
          <a:xfrm>
            <a:off x="2799564" y="4363817"/>
            <a:ext cx="2" cy="2027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a:extLst>
              <a:ext uri="{FF2B5EF4-FFF2-40B4-BE49-F238E27FC236}">
                <a16:creationId xmlns:a16="http://schemas.microsoft.com/office/drawing/2014/main" id="{D11CD84E-E830-9A4C-F286-39AF96E0E0E1}"/>
              </a:ext>
            </a:extLst>
          </p:cNvPr>
          <p:cNvCxnSpPr/>
          <p:nvPr/>
        </p:nvCxnSpPr>
        <p:spPr>
          <a:xfrm>
            <a:off x="2799564" y="5328446"/>
            <a:ext cx="0" cy="2027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E255DF82-DB81-56C9-B937-68DB7436CF10}"/>
              </a:ext>
            </a:extLst>
          </p:cNvPr>
          <p:cNvCxnSpPr>
            <a:stCxn id="8" idx="2"/>
            <a:endCxn id="9" idx="0"/>
          </p:cNvCxnSpPr>
          <p:nvPr/>
        </p:nvCxnSpPr>
        <p:spPr>
          <a:xfrm flipH="1">
            <a:off x="2799565" y="5982179"/>
            <a:ext cx="1" cy="17173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0" name="Oval 19">
            <a:extLst>
              <a:ext uri="{FF2B5EF4-FFF2-40B4-BE49-F238E27FC236}">
                <a16:creationId xmlns:a16="http://schemas.microsoft.com/office/drawing/2014/main" id="{1AC2366F-5BD8-6DAE-3E56-65D6C23DE643}"/>
              </a:ext>
            </a:extLst>
          </p:cNvPr>
          <p:cNvSpPr/>
          <p:nvPr/>
        </p:nvSpPr>
        <p:spPr>
          <a:xfrm>
            <a:off x="7332947" y="2128674"/>
            <a:ext cx="488515" cy="4509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sp>
        <p:nvSpPr>
          <p:cNvPr id="21" name="Rectangle 20">
            <a:extLst>
              <a:ext uri="{FF2B5EF4-FFF2-40B4-BE49-F238E27FC236}">
                <a16:creationId xmlns:a16="http://schemas.microsoft.com/office/drawing/2014/main" id="{AFE95162-23E3-FC65-CC09-3BF53334ECAE}"/>
              </a:ext>
            </a:extLst>
          </p:cNvPr>
          <p:cNvSpPr/>
          <p:nvPr/>
        </p:nvSpPr>
        <p:spPr>
          <a:xfrm>
            <a:off x="6096001" y="2748262"/>
            <a:ext cx="2962405" cy="4509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Put the lid on</a:t>
            </a:r>
          </a:p>
        </p:txBody>
      </p:sp>
      <p:sp>
        <p:nvSpPr>
          <p:cNvPr id="22" name="Rectangle 21">
            <a:extLst>
              <a:ext uri="{FF2B5EF4-FFF2-40B4-BE49-F238E27FC236}">
                <a16:creationId xmlns:a16="http://schemas.microsoft.com/office/drawing/2014/main" id="{C7A9EB64-A1F2-485E-048F-97F05ECB28C0}"/>
              </a:ext>
            </a:extLst>
          </p:cNvPr>
          <p:cNvSpPr/>
          <p:nvPr/>
        </p:nvSpPr>
        <p:spPr>
          <a:xfrm>
            <a:off x="6096001" y="3367851"/>
            <a:ext cx="2962405" cy="4509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Switch on the rice cooker</a:t>
            </a:r>
          </a:p>
        </p:txBody>
      </p:sp>
      <p:sp>
        <p:nvSpPr>
          <p:cNvPr id="23" name="Rectangle 22">
            <a:extLst>
              <a:ext uri="{FF2B5EF4-FFF2-40B4-BE49-F238E27FC236}">
                <a16:creationId xmlns:a16="http://schemas.microsoft.com/office/drawing/2014/main" id="{A6F4AFA0-FE84-7328-2114-F199072CBE18}"/>
              </a:ext>
            </a:extLst>
          </p:cNvPr>
          <p:cNvSpPr/>
          <p:nvPr/>
        </p:nvSpPr>
        <p:spPr>
          <a:xfrm>
            <a:off x="6096000" y="3987440"/>
            <a:ext cx="2962405" cy="4509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Wait for the rice to cook</a:t>
            </a:r>
          </a:p>
        </p:txBody>
      </p:sp>
      <p:sp>
        <p:nvSpPr>
          <p:cNvPr id="24" name="Decision 23">
            <a:extLst>
              <a:ext uri="{FF2B5EF4-FFF2-40B4-BE49-F238E27FC236}">
                <a16:creationId xmlns:a16="http://schemas.microsoft.com/office/drawing/2014/main" id="{1310B5CD-7006-5A24-21B1-803E4CE780B4}"/>
              </a:ext>
            </a:extLst>
          </p:cNvPr>
          <p:cNvSpPr/>
          <p:nvPr/>
        </p:nvSpPr>
        <p:spPr>
          <a:xfrm>
            <a:off x="6458173" y="4566613"/>
            <a:ext cx="2238057" cy="761833"/>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Clicking sound</a:t>
            </a:r>
          </a:p>
        </p:txBody>
      </p:sp>
      <p:sp>
        <p:nvSpPr>
          <p:cNvPr id="25" name="Rectangle 24">
            <a:extLst>
              <a:ext uri="{FF2B5EF4-FFF2-40B4-BE49-F238E27FC236}">
                <a16:creationId xmlns:a16="http://schemas.microsoft.com/office/drawing/2014/main" id="{A5686103-6DCB-C992-332F-453F83E5189C}"/>
              </a:ext>
            </a:extLst>
          </p:cNvPr>
          <p:cNvSpPr/>
          <p:nvPr/>
        </p:nvSpPr>
        <p:spPr>
          <a:xfrm>
            <a:off x="6095998" y="5456682"/>
            <a:ext cx="2962405" cy="4509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Turn the power off</a:t>
            </a:r>
          </a:p>
        </p:txBody>
      </p:sp>
      <p:sp>
        <p:nvSpPr>
          <p:cNvPr id="26" name="Terminator 25">
            <a:extLst>
              <a:ext uri="{FF2B5EF4-FFF2-40B4-BE49-F238E27FC236}">
                <a16:creationId xmlns:a16="http://schemas.microsoft.com/office/drawing/2014/main" id="{D3E96B4F-AE50-3AA3-C7EA-38EB3426634E}"/>
              </a:ext>
            </a:extLst>
          </p:cNvPr>
          <p:cNvSpPr/>
          <p:nvPr/>
        </p:nvSpPr>
        <p:spPr>
          <a:xfrm>
            <a:off x="6944635" y="6076271"/>
            <a:ext cx="1265129" cy="450937"/>
          </a:xfrm>
          <a:prstGeom prst="flowChartTermina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End</a:t>
            </a:r>
          </a:p>
        </p:txBody>
      </p:sp>
      <p:cxnSp>
        <p:nvCxnSpPr>
          <p:cNvPr id="28" name="Straight Arrow Connector 27">
            <a:extLst>
              <a:ext uri="{FF2B5EF4-FFF2-40B4-BE49-F238E27FC236}">
                <a16:creationId xmlns:a16="http://schemas.microsoft.com/office/drawing/2014/main" id="{7361EE84-6617-9E74-5261-7052F160CD07}"/>
              </a:ext>
            </a:extLst>
          </p:cNvPr>
          <p:cNvCxnSpPr>
            <a:stCxn id="20" idx="4"/>
            <a:endCxn id="21" idx="0"/>
          </p:cNvCxnSpPr>
          <p:nvPr/>
        </p:nvCxnSpPr>
        <p:spPr>
          <a:xfrm flipH="1">
            <a:off x="7577204" y="2579610"/>
            <a:ext cx="1" cy="16865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24690126-E995-F5CE-713A-A1D157571A44}"/>
              </a:ext>
            </a:extLst>
          </p:cNvPr>
          <p:cNvCxnSpPr>
            <a:stCxn id="21" idx="2"/>
            <a:endCxn id="22" idx="0"/>
          </p:cNvCxnSpPr>
          <p:nvPr/>
        </p:nvCxnSpPr>
        <p:spPr>
          <a:xfrm>
            <a:off x="7577204" y="3199199"/>
            <a:ext cx="0" cy="16865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2" name="Straight Arrow Connector 31">
            <a:extLst>
              <a:ext uri="{FF2B5EF4-FFF2-40B4-BE49-F238E27FC236}">
                <a16:creationId xmlns:a16="http://schemas.microsoft.com/office/drawing/2014/main" id="{6D1AE412-9334-9BD8-36E6-2FD646E22E80}"/>
              </a:ext>
            </a:extLst>
          </p:cNvPr>
          <p:cNvCxnSpPr>
            <a:stCxn id="22" idx="2"/>
            <a:endCxn id="23" idx="0"/>
          </p:cNvCxnSpPr>
          <p:nvPr/>
        </p:nvCxnSpPr>
        <p:spPr>
          <a:xfrm flipH="1">
            <a:off x="7577203" y="3818788"/>
            <a:ext cx="1" cy="16865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0C7948F2-74B1-4803-7D20-26AE3F25ADF5}"/>
              </a:ext>
            </a:extLst>
          </p:cNvPr>
          <p:cNvCxnSpPr>
            <a:stCxn id="23" idx="2"/>
            <a:endCxn id="24" idx="0"/>
          </p:cNvCxnSpPr>
          <p:nvPr/>
        </p:nvCxnSpPr>
        <p:spPr>
          <a:xfrm flipH="1">
            <a:off x="7577202" y="4438377"/>
            <a:ext cx="1" cy="12823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6" name="Straight Arrow Connector 35">
            <a:extLst>
              <a:ext uri="{FF2B5EF4-FFF2-40B4-BE49-F238E27FC236}">
                <a16:creationId xmlns:a16="http://schemas.microsoft.com/office/drawing/2014/main" id="{E0F66191-108A-B9AC-A194-85DD8E677AA3}"/>
              </a:ext>
            </a:extLst>
          </p:cNvPr>
          <p:cNvCxnSpPr>
            <a:stCxn id="24" idx="2"/>
            <a:endCxn id="25" idx="0"/>
          </p:cNvCxnSpPr>
          <p:nvPr/>
        </p:nvCxnSpPr>
        <p:spPr>
          <a:xfrm flipH="1">
            <a:off x="7577201" y="5328446"/>
            <a:ext cx="1" cy="12823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6A5AC250-B615-E138-89D9-0EC7E1413583}"/>
              </a:ext>
            </a:extLst>
          </p:cNvPr>
          <p:cNvCxnSpPr>
            <a:stCxn id="25" idx="2"/>
            <a:endCxn id="26" idx="0"/>
          </p:cNvCxnSpPr>
          <p:nvPr/>
        </p:nvCxnSpPr>
        <p:spPr>
          <a:xfrm flipH="1">
            <a:off x="7577200" y="5907619"/>
            <a:ext cx="1" cy="16865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0" name="Elbow Connector 39">
            <a:extLst>
              <a:ext uri="{FF2B5EF4-FFF2-40B4-BE49-F238E27FC236}">
                <a16:creationId xmlns:a16="http://schemas.microsoft.com/office/drawing/2014/main" id="{F18ABE03-BC52-55F8-CC86-53C86EA22744}"/>
              </a:ext>
            </a:extLst>
          </p:cNvPr>
          <p:cNvCxnSpPr>
            <a:cxnSpLocks/>
            <a:stCxn id="24" idx="3"/>
          </p:cNvCxnSpPr>
          <p:nvPr/>
        </p:nvCxnSpPr>
        <p:spPr>
          <a:xfrm flipH="1" flipV="1">
            <a:off x="7577199" y="3866255"/>
            <a:ext cx="1119031" cy="1081275"/>
          </a:xfrm>
          <a:prstGeom prst="bentConnector3">
            <a:avLst>
              <a:gd name="adj1" fmla="val -61559"/>
            </a:avLst>
          </a:prstGeom>
          <a:ln>
            <a:tailEnd type="triangle"/>
          </a:ln>
        </p:spPr>
        <p:style>
          <a:lnRef idx="3">
            <a:schemeClr val="accent3"/>
          </a:lnRef>
          <a:fillRef idx="0">
            <a:schemeClr val="accent3"/>
          </a:fillRef>
          <a:effectRef idx="2">
            <a:schemeClr val="accent3"/>
          </a:effectRef>
          <a:fontRef idx="minor">
            <a:schemeClr val="tx1"/>
          </a:fontRef>
        </p:style>
      </p:cxnSp>
      <p:sp>
        <p:nvSpPr>
          <p:cNvPr id="43" name="TextBox 42">
            <a:extLst>
              <a:ext uri="{FF2B5EF4-FFF2-40B4-BE49-F238E27FC236}">
                <a16:creationId xmlns:a16="http://schemas.microsoft.com/office/drawing/2014/main" id="{BCEE52AA-84B5-FC33-060C-66580F97BD1A}"/>
              </a:ext>
            </a:extLst>
          </p:cNvPr>
          <p:cNvSpPr txBox="1"/>
          <p:nvPr/>
        </p:nvSpPr>
        <p:spPr>
          <a:xfrm>
            <a:off x="9392436" y="4311326"/>
            <a:ext cx="394660" cy="307777"/>
          </a:xfrm>
          <a:prstGeom prst="rect">
            <a:avLst/>
          </a:prstGeom>
          <a:noFill/>
        </p:spPr>
        <p:txBody>
          <a:bodyPr wrap="none" rtlCol="0">
            <a:spAutoFit/>
          </a:bodyPr>
          <a:lstStyle/>
          <a:p>
            <a:r>
              <a:rPr lang="en-US" sz="1400" dirty="0"/>
              <a:t>No</a:t>
            </a:r>
            <a:endParaRPr lang="en-US" dirty="0"/>
          </a:p>
        </p:txBody>
      </p:sp>
      <p:sp>
        <p:nvSpPr>
          <p:cNvPr id="44" name="TextBox 43">
            <a:extLst>
              <a:ext uri="{FF2B5EF4-FFF2-40B4-BE49-F238E27FC236}">
                <a16:creationId xmlns:a16="http://schemas.microsoft.com/office/drawing/2014/main" id="{E2BDF1AC-2E9E-B593-AB49-3F2290F2F287}"/>
              </a:ext>
            </a:extLst>
          </p:cNvPr>
          <p:cNvSpPr txBox="1"/>
          <p:nvPr/>
        </p:nvSpPr>
        <p:spPr>
          <a:xfrm>
            <a:off x="7923142" y="5174557"/>
            <a:ext cx="418769" cy="307777"/>
          </a:xfrm>
          <a:prstGeom prst="rect">
            <a:avLst/>
          </a:prstGeom>
          <a:noFill/>
        </p:spPr>
        <p:txBody>
          <a:bodyPr wrap="none" rtlCol="0">
            <a:spAutoFit/>
          </a:bodyPr>
          <a:lstStyle/>
          <a:p>
            <a:r>
              <a:rPr lang="en-US" sz="1400" dirty="0"/>
              <a:t>Yes</a:t>
            </a:r>
            <a:endParaRPr lang="en-US" dirty="0"/>
          </a:p>
        </p:txBody>
      </p:sp>
    </p:spTree>
    <p:extLst>
      <p:ext uri="{BB962C8B-B14F-4D97-AF65-F5344CB8AC3E}">
        <p14:creationId xmlns:p14="http://schemas.microsoft.com/office/powerpoint/2010/main" val="135843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20" grpId="0" animBg="1"/>
      <p:bldP spid="21" grpId="0" animBg="1"/>
      <p:bldP spid="22" grpId="0" animBg="1"/>
      <p:bldP spid="23" grpId="0" animBg="1"/>
      <p:bldP spid="24" grpId="0" animBg="1"/>
      <p:bldP spid="25" grpId="0" animBg="1"/>
      <p:bldP spid="26" grpId="0" animBg="1"/>
      <p:bldP spid="43"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EEC9-89C5-D871-1C6C-A92271EB313A}"/>
              </a:ext>
            </a:extLst>
          </p:cNvPr>
          <p:cNvSpPr>
            <a:spLocks noGrp="1"/>
          </p:cNvSpPr>
          <p:nvPr>
            <p:ph type="title"/>
          </p:nvPr>
        </p:nvSpPr>
        <p:spPr>
          <a:xfrm>
            <a:off x="975360" y="786384"/>
            <a:ext cx="10241280" cy="1234440"/>
          </a:xfrm>
        </p:spPr>
        <p:txBody>
          <a:bodyPr/>
          <a:lstStyle/>
          <a:p>
            <a:r>
              <a:rPr lang="en-US" dirty="0"/>
              <a:t>INTRODUCTION</a:t>
            </a:r>
          </a:p>
        </p:txBody>
      </p:sp>
      <p:sp>
        <p:nvSpPr>
          <p:cNvPr id="3" name="Content Placeholder 2">
            <a:extLst>
              <a:ext uri="{FF2B5EF4-FFF2-40B4-BE49-F238E27FC236}">
                <a16:creationId xmlns:a16="http://schemas.microsoft.com/office/drawing/2014/main" id="{94D9E529-B3B0-3406-0C44-5A74F20CA393}"/>
              </a:ext>
            </a:extLst>
          </p:cNvPr>
          <p:cNvSpPr>
            <a:spLocks noGrp="1"/>
          </p:cNvSpPr>
          <p:nvPr>
            <p:ph idx="1"/>
          </p:nvPr>
        </p:nvSpPr>
        <p:spPr>
          <a:xfrm>
            <a:off x="975360" y="2112264"/>
            <a:ext cx="10241280" cy="3959352"/>
          </a:xfrm>
        </p:spPr>
        <p:txBody>
          <a:bodyPr/>
          <a:lstStyle/>
          <a:p>
            <a:pPr algn="just"/>
            <a:r>
              <a:rPr lang="en-US" dirty="0"/>
              <a:t>A computer can be defined as an electronic machine, operating under the </a:t>
            </a:r>
            <a:r>
              <a:rPr lang="en-US" b="1" dirty="0"/>
              <a:t>control of instructions</a:t>
            </a:r>
            <a:r>
              <a:rPr lang="en-US" dirty="0"/>
              <a:t> stored in its own memory, that can accept data, manipulate data and produce results that can be stored for future use.</a:t>
            </a:r>
          </a:p>
          <a:p>
            <a:pPr algn="just"/>
            <a:r>
              <a:rPr lang="en-US" dirty="0"/>
              <a:t>These set of instructions is called </a:t>
            </a:r>
            <a:r>
              <a:rPr lang="en-US" b="1" dirty="0"/>
              <a:t>program</a:t>
            </a:r>
            <a:r>
              <a:rPr lang="en-US" dirty="0"/>
              <a:t>.</a:t>
            </a:r>
          </a:p>
          <a:p>
            <a:pPr algn="just"/>
            <a:r>
              <a:rPr lang="en-US" dirty="0"/>
              <a:t>A program contains many operations, and a computer must be programmed to perform different tasks</a:t>
            </a:r>
          </a:p>
          <a:p>
            <a:pPr algn="just"/>
            <a:r>
              <a:rPr lang="en-US" dirty="0"/>
              <a:t>A programming language can be divided into </a:t>
            </a:r>
            <a:r>
              <a:rPr lang="en-US" b="1" dirty="0"/>
              <a:t>machine language</a:t>
            </a:r>
            <a:r>
              <a:rPr lang="en-US" dirty="0"/>
              <a:t>, </a:t>
            </a:r>
            <a:r>
              <a:rPr lang="en-US" b="1" dirty="0"/>
              <a:t>assembly language</a:t>
            </a:r>
            <a:r>
              <a:rPr lang="en-US" dirty="0"/>
              <a:t>, and </a:t>
            </a:r>
            <a:r>
              <a:rPr lang="en-US" b="1" dirty="0"/>
              <a:t>high-level language</a:t>
            </a:r>
            <a:r>
              <a:rPr lang="en-US" dirty="0"/>
              <a:t>.</a:t>
            </a:r>
          </a:p>
        </p:txBody>
      </p:sp>
    </p:spTree>
    <p:extLst>
      <p:ext uri="{BB962C8B-B14F-4D97-AF65-F5344CB8AC3E}">
        <p14:creationId xmlns:p14="http://schemas.microsoft.com/office/powerpoint/2010/main" val="678095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977B-E8C7-D6AF-0C41-B9DB881A40C4}"/>
              </a:ext>
            </a:extLst>
          </p:cNvPr>
          <p:cNvSpPr>
            <a:spLocks noGrp="1"/>
          </p:cNvSpPr>
          <p:nvPr>
            <p:ph type="title"/>
          </p:nvPr>
        </p:nvSpPr>
        <p:spPr>
          <a:xfrm>
            <a:off x="975360" y="795528"/>
            <a:ext cx="10241280" cy="1234440"/>
          </a:xfrm>
        </p:spPr>
        <p:txBody>
          <a:bodyPr/>
          <a:lstStyle/>
          <a:p>
            <a:r>
              <a:rPr lang="en-US" dirty="0"/>
              <a:t>Flowchart</a:t>
            </a:r>
          </a:p>
        </p:txBody>
      </p:sp>
      <p:pic>
        <p:nvPicPr>
          <p:cNvPr id="4" name="Picture 1">
            <a:extLst>
              <a:ext uri="{FF2B5EF4-FFF2-40B4-BE49-F238E27FC236}">
                <a16:creationId xmlns:a16="http://schemas.microsoft.com/office/drawing/2014/main" id="{BF453490-DEA4-0D5F-0E32-91F639480E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5825" y="2112264"/>
            <a:ext cx="534035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65AF211-BA4D-A6FF-47CC-FA8FE129F0C1}"/>
              </a:ext>
            </a:extLst>
          </p:cNvPr>
          <p:cNvSpPr txBox="1"/>
          <p:nvPr/>
        </p:nvSpPr>
        <p:spPr>
          <a:xfrm>
            <a:off x="5137340" y="5693140"/>
            <a:ext cx="1917320" cy="369332"/>
          </a:xfrm>
          <a:prstGeom prst="rect">
            <a:avLst/>
          </a:prstGeom>
          <a:noFill/>
        </p:spPr>
        <p:txBody>
          <a:bodyPr wrap="none" rtlCol="0">
            <a:spAutoFit/>
          </a:bodyPr>
          <a:lstStyle/>
          <a:p>
            <a:r>
              <a:rPr lang="en-US" b="1" dirty="0"/>
              <a:t>Selection Structure</a:t>
            </a:r>
          </a:p>
        </p:txBody>
      </p:sp>
    </p:spTree>
    <p:extLst>
      <p:ext uri="{BB962C8B-B14F-4D97-AF65-F5344CB8AC3E}">
        <p14:creationId xmlns:p14="http://schemas.microsoft.com/office/powerpoint/2010/main" val="4138914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256E-184C-CFE0-5D22-9C94CBBEA197}"/>
              </a:ext>
            </a:extLst>
          </p:cNvPr>
          <p:cNvSpPr>
            <a:spLocks noGrp="1"/>
          </p:cNvSpPr>
          <p:nvPr>
            <p:ph type="title"/>
          </p:nvPr>
        </p:nvSpPr>
        <p:spPr>
          <a:xfrm>
            <a:off x="975360" y="781630"/>
            <a:ext cx="10241280" cy="1234440"/>
          </a:xfrm>
        </p:spPr>
        <p:txBody>
          <a:bodyPr/>
          <a:lstStyle/>
          <a:p>
            <a:r>
              <a:rPr lang="en-US" dirty="0"/>
              <a:t>FLOWCHART</a:t>
            </a:r>
          </a:p>
        </p:txBody>
      </p:sp>
      <p:pic>
        <p:nvPicPr>
          <p:cNvPr id="4" name="Picture 2">
            <a:extLst>
              <a:ext uri="{FF2B5EF4-FFF2-40B4-BE49-F238E27FC236}">
                <a16:creationId xmlns:a16="http://schemas.microsoft.com/office/drawing/2014/main" id="{03A3928A-5DCF-1FF7-A384-5068BE2B30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05250" y="2029968"/>
            <a:ext cx="438150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D172110-001D-C9C9-002E-4D9AF1162271}"/>
              </a:ext>
            </a:extLst>
          </p:cNvPr>
          <p:cNvSpPr txBox="1"/>
          <p:nvPr/>
        </p:nvSpPr>
        <p:spPr>
          <a:xfrm>
            <a:off x="5084665" y="5693140"/>
            <a:ext cx="2022670" cy="369332"/>
          </a:xfrm>
          <a:prstGeom prst="rect">
            <a:avLst/>
          </a:prstGeom>
          <a:noFill/>
        </p:spPr>
        <p:txBody>
          <a:bodyPr wrap="none" rtlCol="0">
            <a:spAutoFit/>
          </a:bodyPr>
          <a:lstStyle/>
          <a:p>
            <a:r>
              <a:rPr lang="en-US" b="1" dirty="0"/>
              <a:t>Repetition Structure</a:t>
            </a:r>
          </a:p>
        </p:txBody>
      </p:sp>
    </p:spTree>
    <p:extLst>
      <p:ext uri="{BB962C8B-B14F-4D97-AF65-F5344CB8AC3E}">
        <p14:creationId xmlns:p14="http://schemas.microsoft.com/office/powerpoint/2010/main" val="3304124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9035-30FB-9E6F-8058-474CFAD1ED0F}"/>
              </a:ext>
            </a:extLst>
          </p:cNvPr>
          <p:cNvSpPr>
            <a:spLocks noGrp="1"/>
          </p:cNvSpPr>
          <p:nvPr>
            <p:ph type="title"/>
          </p:nvPr>
        </p:nvSpPr>
        <p:spPr>
          <a:xfrm>
            <a:off x="975360" y="874482"/>
            <a:ext cx="10241280" cy="1234440"/>
          </a:xfrm>
        </p:spPr>
        <p:txBody>
          <a:bodyPr/>
          <a:lstStyle/>
          <a:p>
            <a:r>
              <a:rPr lang="en-US" dirty="0"/>
              <a:t>FLOWCHART – EXAMPLE</a:t>
            </a:r>
          </a:p>
        </p:txBody>
      </p:sp>
      <p:pic>
        <p:nvPicPr>
          <p:cNvPr id="4" name="Picture 2">
            <a:extLst>
              <a:ext uri="{FF2B5EF4-FFF2-40B4-BE49-F238E27FC236}">
                <a16:creationId xmlns:a16="http://schemas.microsoft.com/office/drawing/2014/main" id="{E8012F28-D994-21EE-84DC-2E0D5F1C2F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4612" y="2108922"/>
            <a:ext cx="4422775" cy="418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656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92B3-A9F6-1ED1-E827-FBC65671044C}"/>
              </a:ext>
            </a:extLst>
          </p:cNvPr>
          <p:cNvSpPr>
            <a:spLocks noGrp="1"/>
          </p:cNvSpPr>
          <p:nvPr>
            <p:ph type="title"/>
          </p:nvPr>
        </p:nvSpPr>
        <p:spPr>
          <a:xfrm>
            <a:off x="1097280" y="800036"/>
            <a:ext cx="10241280" cy="1234440"/>
          </a:xfrm>
        </p:spPr>
        <p:txBody>
          <a:bodyPr/>
          <a:lstStyle/>
          <a:p>
            <a:r>
              <a:rPr lang="en-US" dirty="0"/>
              <a:t>FLOWCHART – Exercise </a:t>
            </a:r>
          </a:p>
        </p:txBody>
      </p:sp>
      <p:sp>
        <p:nvSpPr>
          <p:cNvPr id="4" name="Content Placeholder 3">
            <a:extLst>
              <a:ext uri="{FF2B5EF4-FFF2-40B4-BE49-F238E27FC236}">
                <a16:creationId xmlns:a16="http://schemas.microsoft.com/office/drawing/2014/main" id="{F2A2C0E9-E4B0-69D3-C5E9-D8FFF72EA827}"/>
              </a:ext>
            </a:extLst>
          </p:cNvPr>
          <p:cNvSpPr>
            <a:spLocks noGrp="1"/>
          </p:cNvSpPr>
          <p:nvPr>
            <p:ph sz="half" idx="1"/>
          </p:nvPr>
        </p:nvSpPr>
        <p:spPr>
          <a:xfrm>
            <a:off x="1097280" y="2112264"/>
            <a:ext cx="4846320" cy="3959352"/>
          </a:xfrm>
        </p:spPr>
        <p:txBody>
          <a:bodyPr/>
          <a:lstStyle/>
          <a:p>
            <a:pPr marL="0" indent="0">
              <a:buNone/>
            </a:pPr>
            <a:r>
              <a:rPr lang="en-US" b="1" dirty="0"/>
              <a:t>Question 1</a:t>
            </a:r>
          </a:p>
          <a:p>
            <a:pPr marL="0" indent="0">
              <a:buNone/>
            </a:pPr>
            <a:r>
              <a:rPr lang="en-US" dirty="0"/>
              <a:t>Write a program that asks the user for a temperature in Fahrenheit and prints out the same temperature in Celsius.</a:t>
            </a:r>
          </a:p>
        </p:txBody>
      </p:sp>
      <p:sp>
        <p:nvSpPr>
          <p:cNvPr id="5" name="Content Placeholder 4">
            <a:extLst>
              <a:ext uri="{FF2B5EF4-FFF2-40B4-BE49-F238E27FC236}">
                <a16:creationId xmlns:a16="http://schemas.microsoft.com/office/drawing/2014/main" id="{6FCE83DA-CF97-7398-9EBE-0C9E6AF10FEB}"/>
              </a:ext>
            </a:extLst>
          </p:cNvPr>
          <p:cNvSpPr>
            <a:spLocks noGrp="1"/>
          </p:cNvSpPr>
          <p:nvPr>
            <p:ph sz="half" idx="2"/>
          </p:nvPr>
        </p:nvSpPr>
        <p:spPr>
          <a:xfrm>
            <a:off x="6492240" y="2112265"/>
            <a:ext cx="4846320" cy="3959351"/>
          </a:xfrm>
        </p:spPr>
        <p:txBody>
          <a:bodyPr/>
          <a:lstStyle/>
          <a:p>
            <a:pPr marL="0" indent="0">
              <a:buNone/>
            </a:pPr>
            <a:r>
              <a:rPr lang="en-US" b="1" dirty="0"/>
              <a:t>Pseudocode</a:t>
            </a:r>
          </a:p>
          <a:p>
            <a:pPr marL="457200" indent="-457200">
              <a:buFont typeface="+mj-lt"/>
              <a:buAutoNum type="arabicPeriod"/>
            </a:pPr>
            <a:r>
              <a:rPr lang="en-US" dirty="0"/>
              <a:t>INPUT Fahrenheit</a:t>
            </a:r>
          </a:p>
          <a:p>
            <a:pPr marL="457200" indent="-457200">
              <a:buFont typeface="+mj-lt"/>
              <a:buAutoNum type="arabicPeriod"/>
            </a:pPr>
            <a:r>
              <a:rPr lang="en-US" dirty="0"/>
              <a:t>Celsius = (Fahrenheit – 32) * 5/9</a:t>
            </a:r>
          </a:p>
          <a:p>
            <a:pPr marL="457200" indent="-457200">
              <a:buFont typeface="+mj-lt"/>
              <a:buAutoNum type="arabicPeriod"/>
            </a:pPr>
            <a:r>
              <a:rPr lang="en-US" dirty="0"/>
              <a:t>OUTPUT Celsius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63505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92B3-A9F6-1ED1-E827-FBC65671044C}"/>
              </a:ext>
            </a:extLst>
          </p:cNvPr>
          <p:cNvSpPr>
            <a:spLocks noGrp="1"/>
          </p:cNvSpPr>
          <p:nvPr>
            <p:ph type="title"/>
          </p:nvPr>
        </p:nvSpPr>
        <p:spPr/>
        <p:txBody>
          <a:bodyPr/>
          <a:lstStyle/>
          <a:p>
            <a:r>
              <a:rPr lang="en-US" dirty="0"/>
              <a:t>FLOWCHART – Exercise </a:t>
            </a:r>
          </a:p>
        </p:txBody>
      </p:sp>
      <p:sp>
        <p:nvSpPr>
          <p:cNvPr id="3" name="Terminator 2">
            <a:extLst>
              <a:ext uri="{FF2B5EF4-FFF2-40B4-BE49-F238E27FC236}">
                <a16:creationId xmlns:a16="http://schemas.microsoft.com/office/drawing/2014/main" id="{1FA2808F-64E9-AAF3-B6E2-4C11D16D4060}"/>
              </a:ext>
            </a:extLst>
          </p:cNvPr>
          <p:cNvSpPr/>
          <p:nvPr/>
        </p:nvSpPr>
        <p:spPr>
          <a:xfrm>
            <a:off x="1612232" y="2356504"/>
            <a:ext cx="1479884" cy="54142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6" name="Terminator 5">
            <a:extLst>
              <a:ext uri="{FF2B5EF4-FFF2-40B4-BE49-F238E27FC236}">
                <a16:creationId xmlns:a16="http://schemas.microsoft.com/office/drawing/2014/main" id="{E6DC59A0-8701-D4EF-0DFE-FAE1FBD43B3D}"/>
              </a:ext>
            </a:extLst>
          </p:cNvPr>
          <p:cNvSpPr/>
          <p:nvPr/>
        </p:nvSpPr>
        <p:spPr>
          <a:xfrm>
            <a:off x="9152020" y="4849450"/>
            <a:ext cx="1479884" cy="54142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7" name="Data 6">
            <a:extLst>
              <a:ext uri="{FF2B5EF4-FFF2-40B4-BE49-F238E27FC236}">
                <a16:creationId xmlns:a16="http://schemas.microsoft.com/office/drawing/2014/main" id="{85EA2508-8F47-19E8-D80F-A634954DBDFB}"/>
              </a:ext>
            </a:extLst>
          </p:cNvPr>
          <p:cNvSpPr/>
          <p:nvPr/>
        </p:nvSpPr>
        <p:spPr>
          <a:xfrm>
            <a:off x="4646194" y="2302362"/>
            <a:ext cx="2899611" cy="64970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Fahrenheit</a:t>
            </a:r>
          </a:p>
        </p:txBody>
      </p:sp>
      <p:sp>
        <p:nvSpPr>
          <p:cNvPr id="8" name="Data 7">
            <a:extLst>
              <a:ext uri="{FF2B5EF4-FFF2-40B4-BE49-F238E27FC236}">
                <a16:creationId xmlns:a16="http://schemas.microsoft.com/office/drawing/2014/main" id="{16388725-954E-733E-E2CF-43853A1513F4}"/>
              </a:ext>
            </a:extLst>
          </p:cNvPr>
          <p:cNvSpPr/>
          <p:nvPr/>
        </p:nvSpPr>
        <p:spPr>
          <a:xfrm>
            <a:off x="4646193" y="4795308"/>
            <a:ext cx="2899611" cy="64970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Celsius</a:t>
            </a:r>
          </a:p>
        </p:txBody>
      </p:sp>
      <p:sp>
        <p:nvSpPr>
          <p:cNvPr id="9" name="Rectangle 8">
            <a:extLst>
              <a:ext uri="{FF2B5EF4-FFF2-40B4-BE49-F238E27FC236}">
                <a16:creationId xmlns:a16="http://schemas.microsoft.com/office/drawing/2014/main" id="{24394C8E-B14B-E6F2-2AA8-2C336847CD7B}"/>
              </a:ext>
            </a:extLst>
          </p:cNvPr>
          <p:cNvSpPr/>
          <p:nvPr/>
        </p:nvSpPr>
        <p:spPr>
          <a:xfrm>
            <a:off x="3914272" y="3526938"/>
            <a:ext cx="4363452" cy="757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Celsius = (Fahrenheit – 32) * 5/9</a:t>
            </a:r>
          </a:p>
        </p:txBody>
      </p:sp>
      <p:cxnSp>
        <p:nvCxnSpPr>
          <p:cNvPr id="11" name="Straight Arrow Connector 10">
            <a:extLst>
              <a:ext uri="{FF2B5EF4-FFF2-40B4-BE49-F238E27FC236}">
                <a16:creationId xmlns:a16="http://schemas.microsoft.com/office/drawing/2014/main" id="{42BDD3EE-145E-3B9E-8467-CEB73BA5F3D2}"/>
              </a:ext>
            </a:extLst>
          </p:cNvPr>
          <p:cNvCxnSpPr>
            <a:stCxn id="3" idx="3"/>
            <a:endCxn id="7" idx="2"/>
          </p:cNvCxnSpPr>
          <p:nvPr/>
        </p:nvCxnSpPr>
        <p:spPr>
          <a:xfrm>
            <a:off x="3092116" y="2627215"/>
            <a:ext cx="184403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4869B565-D2DB-C54B-E1B8-22657F3045EC}"/>
              </a:ext>
            </a:extLst>
          </p:cNvPr>
          <p:cNvCxnSpPr>
            <a:cxnSpLocks/>
            <a:stCxn id="7" idx="4"/>
            <a:endCxn id="9" idx="0"/>
          </p:cNvCxnSpPr>
          <p:nvPr/>
        </p:nvCxnSpPr>
        <p:spPr>
          <a:xfrm flipH="1">
            <a:off x="6095998" y="2952068"/>
            <a:ext cx="2" cy="5748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7CBA2862-7B4C-4F1D-598C-9B7FA380C3EB}"/>
              </a:ext>
            </a:extLst>
          </p:cNvPr>
          <p:cNvCxnSpPr>
            <a:stCxn id="9" idx="2"/>
            <a:endCxn id="8" idx="1"/>
          </p:cNvCxnSpPr>
          <p:nvPr/>
        </p:nvCxnSpPr>
        <p:spPr>
          <a:xfrm>
            <a:off x="6095998" y="4284927"/>
            <a:ext cx="1" cy="5103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8F77D52D-E32C-1944-CC92-BA1BC90D7FF8}"/>
              </a:ext>
            </a:extLst>
          </p:cNvPr>
          <p:cNvCxnSpPr>
            <a:stCxn id="8" idx="5"/>
            <a:endCxn id="6" idx="1"/>
          </p:cNvCxnSpPr>
          <p:nvPr/>
        </p:nvCxnSpPr>
        <p:spPr>
          <a:xfrm>
            <a:off x="7255843" y="5120161"/>
            <a:ext cx="18961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5718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92B3-A9F6-1ED1-E827-FBC65671044C}"/>
              </a:ext>
            </a:extLst>
          </p:cNvPr>
          <p:cNvSpPr>
            <a:spLocks noGrp="1"/>
          </p:cNvSpPr>
          <p:nvPr>
            <p:ph type="title"/>
          </p:nvPr>
        </p:nvSpPr>
        <p:spPr>
          <a:xfrm>
            <a:off x="1097280" y="786384"/>
            <a:ext cx="10241280" cy="1234440"/>
          </a:xfrm>
        </p:spPr>
        <p:txBody>
          <a:bodyPr/>
          <a:lstStyle/>
          <a:p>
            <a:r>
              <a:rPr lang="en-US" dirty="0"/>
              <a:t>FLOWCHART – Exercise </a:t>
            </a:r>
          </a:p>
        </p:txBody>
      </p:sp>
      <p:sp>
        <p:nvSpPr>
          <p:cNvPr id="4" name="Content Placeholder 3">
            <a:extLst>
              <a:ext uri="{FF2B5EF4-FFF2-40B4-BE49-F238E27FC236}">
                <a16:creationId xmlns:a16="http://schemas.microsoft.com/office/drawing/2014/main" id="{F2A2C0E9-E4B0-69D3-C5E9-D8FFF72EA827}"/>
              </a:ext>
            </a:extLst>
          </p:cNvPr>
          <p:cNvSpPr>
            <a:spLocks noGrp="1"/>
          </p:cNvSpPr>
          <p:nvPr>
            <p:ph sz="half" idx="1"/>
          </p:nvPr>
        </p:nvSpPr>
        <p:spPr>
          <a:xfrm>
            <a:off x="1097280" y="2138152"/>
            <a:ext cx="4846320" cy="3959352"/>
          </a:xfrm>
        </p:spPr>
        <p:txBody>
          <a:bodyPr/>
          <a:lstStyle/>
          <a:p>
            <a:pPr marL="0" indent="0">
              <a:buNone/>
            </a:pPr>
            <a:r>
              <a:rPr lang="en-US" b="1" dirty="0"/>
              <a:t>Question 2</a:t>
            </a:r>
          </a:p>
          <a:p>
            <a:pPr marL="0" indent="0">
              <a:buNone/>
            </a:pPr>
            <a:r>
              <a:rPr lang="en-US" dirty="0"/>
              <a:t>Write a program that calculate the total payment to be made by a customer that includes service charge and good and service tax (GST).</a:t>
            </a:r>
          </a:p>
          <a:p>
            <a:pPr lvl="1"/>
            <a:r>
              <a:rPr lang="en-US" dirty="0"/>
              <a:t>Total Price = RM 109.70</a:t>
            </a:r>
          </a:p>
          <a:p>
            <a:pPr lvl="1"/>
            <a:r>
              <a:rPr lang="en-US" dirty="0"/>
              <a:t>Service Charge = 10%</a:t>
            </a:r>
          </a:p>
          <a:p>
            <a:pPr lvl="1"/>
            <a:r>
              <a:rPr lang="en-US" dirty="0"/>
              <a:t>GST = 6%</a:t>
            </a:r>
          </a:p>
        </p:txBody>
      </p:sp>
      <p:sp>
        <p:nvSpPr>
          <p:cNvPr id="5" name="Content Placeholder 4">
            <a:extLst>
              <a:ext uri="{FF2B5EF4-FFF2-40B4-BE49-F238E27FC236}">
                <a16:creationId xmlns:a16="http://schemas.microsoft.com/office/drawing/2014/main" id="{6FCE83DA-CF97-7398-9EBE-0C9E6AF10FEB}"/>
              </a:ext>
            </a:extLst>
          </p:cNvPr>
          <p:cNvSpPr>
            <a:spLocks noGrp="1"/>
          </p:cNvSpPr>
          <p:nvPr>
            <p:ph sz="half" idx="2"/>
          </p:nvPr>
        </p:nvSpPr>
        <p:spPr>
          <a:xfrm>
            <a:off x="6248402" y="2112265"/>
            <a:ext cx="4846320" cy="3959351"/>
          </a:xfrm>
        </p:spPr>
        <p:txBody>
          <a:bodyPr/>
          <a:lstStyle/>
          <a:p>
            <a:pPr marL="0" indent="0">
              <a:buNone/>
            </a:pPr>
            <a:r>
              <a:rPr lang="en-US" b="1" dirty="0"/>
              <a:t>Pseudocode</a:t>
            </a:r>
          </a:p>
          <a:p>
            <a:pPr marL="457200" indent="-457200">
              <a:buFont typeface="+mj-lt"/>
              <a:buAutoNum type="arabicPeriod"/>
            </a:pPr>
            <a:r>
              <a:rPr lang="en-US" dirty="0"/>
              <a:t>INPUT </a:t>
            </a:r>
            <a:r>
              <a:rPr lang="en-US" dirty="0" err="1"/>
              <a:t>TotalPrice</a:t>
            </a:r>
            <a:endParaRPr lang="en-US" dirty="0"/>
          </a:p>
          <a:p>
            <a:pPr marL="457200" indent="-457200">
              <a:buFont typeface="+mj-lt"/>
              <a:buAutoNum type="arabicPeriod"/>
            </a:pPr>
            <a:r>
              <a:rPr lang="en-US" dirty="0" err="1"/>
              <a:t>TotalPayment</a:t>
            </a:r>
            <a:r>
              <a:rPr lang="en-US" dirty="0"/>
              <a:t> = </a:t>
            </a:r>
            <a:r>
              <a:rPr lang="en-US" dirty="0" err="1"/>
              <a:t>TotalPrice</a:t>
            </a:r>
            <a:r>
              <a:rPr lang="en-US" dirty="0"/>
              <a:t> + (</a:t>
            </a:r>
            <a:r>
              <a:rPr lang="en-US" dirty="0" err="1"/>
              <a:t>TotalPrice</a:t>
            </a:r>
            <a:r>
              <a:rPr lang="en-US" dirty="0"/>
              <a:t> * 0.1) + (</a:t>
            </a:r>
            <a:r>
              <a:rPr lang="en-US" dirty="0" err="1"/>
              <a:t>TotalPrice</a:t>
            </a:r>
            <a:r>
              <a:rPr lang="en-US" dirty="0"/>
              <a:t> * 0.06)</a:t>
            </a:r>
          </a:p>
          <a:p>
            <a:pPr marL="457200" indent="-457200">
              <a:buFont typeface="+mj-lt"/>
              <a:buAutoNum type="arabicPeriod"/>
            </a:pPr>
            <a:r>
              <a:rPr lang="en-US" dirty="0"/>
              <a:t>OUTPUT </a:t>
            </a:r>
            <a:r>
              <a:rPr lang="en-US" dirty="0" err="1"/>
              <a:t>TotalPayment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66283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92B3-A9F6-1ED1-E827-FBC65671044C}"/>
              </a:ext>
            </a:extLst>
          </p:cNvPr>
          <p:cNvSpPr>
            <a:spLocks noGrp="1"/>
          </p:cNvSpPr>
          <p:nvPr>
            <p:ph type="title"/>
          </p:nvPr>
        </p:nvSpPr>
        <p:spPr/>
        <p:txBody>
          <a:bodyPr/>
          <a:lstStyle/>
          <a:p>
            <a:r>
              <a:rPr lang="en-US" dirty="0"/>
              <a:t>FLOWCHART – Exercise </a:t>
            </a:r>
          </a:p>
        </p:txBody>
      </p:sp>
      <p:sp>
        <p:nvSpPr>
          <p:cNvPr id="3" name="Terminator 2">
            <a:extLst>
              <a:ext uri="{FF2B5EF4-FFF2-40B4-BE49-F238E27FC236}">
                <a16:creationId xmlns:a16="http://schemas.microsoft.com/office/drawing/2014/main" id="{1FA2808F-64E9-AAF3-B6E2-4C11D16D4060}"/>
              </a:ext>
            </a:extLst>
          </p:cNvPr>
          <p:cNvSpPr/>
          <p:nvPr/>
        </p:nvSpPr>
        <p:spPr>
          <a:xfrm>
            <a:off x="1612232" y="2356504"/>
            <a:ext cx="1479884" cy="541422"/>
          </a:xfrm>
          <a:prstGeom prst="flowChartTermina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Start</a:t>
            </a:r>
          </a:p>
        </p:txBody>
      </p:sp>
      <p:sp>
        <p:nvSpPr>
          <p:cNvPr id="6" name="Terminator 5">
            <a:extLst>
              <a:ext uri="{FF2B5EF4-FFF2-40B4-BE49-F238E27FC236}">
                <a16:creationId xmlns:a16="http://schemas.microsoft.com/office/drawing/2014/main" id="{E6DC59A0-8701-D4EF-0DFE-FAE1FBD43B3D}"/>
              </a:ext>
            </a:extLst>
          </p:cNvPr>
          <p:cNvSpPr/>
          <p:nvPr/>
        </p:nvSpPr>
        <p:spPr>
          <a:xfrm>
            <a:off x="9152020" y="4849450"/>
            <a:ext cx="1479884" cy="541422"/>
          </a:xfrm>
          <a:prstGeom prst="flowChartTermina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End</a:t>
            </a:r>
          </a:p>
        </p:txBody>
      </p:sp>
      <p:sp>
        <p:nvSpPr>
          <p:cNvPr id="7" name="Data 6">
            <a:extLst>
              <a:ext uri="{FF2B5EF4-FFF2-40B4-BE49-F238E27FC236}">
                <a16:creationId xmlns:a16="http://schemas.microsoft.com/office/drawing/2014/main" id="{85EA2508-8F47-19E8-D80F-A634954DBDFB}"/>
              </a:ext>
            </a:extLst>
          </p:cNvPr>
          <p:cNvSpPr/>
          <p:nvPr/>
        </p:nvSpPr>
        <p:spPr>
          <a:xfrm>
            <a:off x="4646194" y="2302362"/>
            <a:ext cx="2899611" cy="649706"/>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INPUT </a:t>
            </a:r>
            <a:r>
              <a:rPr lang="en-US" dirty="0" err="1"/>
              <a:t>TotalPrice</a:t>
            </a:r>
            <a:endParaRPr lang="en-US" dirty="0"/>
          </a:p>
        </p:txBody>
      </p:sp>
      <p:sp>
        <p:nvSpPr>
          <p:cNvPr id="8" name="Data 7">
            <a:extLst>
              <a:ext uri="{FF2B5EF4-FFF2-40B4-BE49-F238E27FC236}">
                <a16:creationId xmlns:a16="http://schemas.microsoft.com/office/drawing/2014/main" id="{16388725-954E-733E-E2CF-43853A1513F4}"/>
              </a:ext>
            </a:extLst>
          </p:cNvPr>
          <p:cNvSpPr/>
          <p:nvPr/>
        </p:nvSpPr>
        <p:spPr>
          <a:xfrm>
            <a:off x="4646193" y="4795308"/>
            <a:ext cx="2899611" cy="649706"/>
          </a:xfrm>
          <a:prstGeom prst="flowChartInputOutp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OUTPUT </a:t>
            </a:r>
            <a:r>
              <a:rPr lang="en-US" dirty="0" err="1"/>
              <a:t>TotalPayment</a:t>
            </a:r>
            <a:endParaRPr lang="en-US" dirty="0"/>
          </a:p>
        </p:txBody>
      </p:sp>
      <p:sp>
        <p:nvSpPr>
          <p:cNvPr id="9" name="Rectangle 8">
            <a:extLst>
              <a:ext uri="{FF2B5EF4-FFF2-40B4-BE49-F238E27FC236}">
                <a16:creationId xmlns:a16="http://schemas.microsoft.com/office/drawing/2014/main" id="{24394C8E-B14B-E6F2-2AA8-2C336847CD7B}"/>
              </a:ext>
            </a:extLst>
          </p:cNvPr>
          <p:cNvSpPr/>
          <p:nvPr/>
        </p:nvSpPr>
        <p:spPr>
          <a:xfrm>
            <a:off x="3914272" y="3526938"/>
            <a:ext cx="4363452" cy="75798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TotalPayment</a:t>
            </a:r>
            <a:r>
              <a:rPr lang="en-US" dirty="0"/>
              <a:t> = </a:t>
            </a:r>
            <a:r>
              <a:rPr lang="en-US" dirty="0" err="1"/>
              <a:t>TotalPrice</a:t>
            </a:r>
            <a:r>
              <a:rPr lang="en-US" dirty="0"/>
              <a:t> + (</a:t>
            </a:r>
            <a:r>
              <a:rPr lang="en-US" dirty="0" err="1"/>
              <a:t>TotalPrice</a:t>
            </a:r>
            <a:r>
              <a:rPr lang="en-US" dirty="0"/>
              <a:t> * 0.1) + (</a:t>
            </a:r>
            <a:r>
              <a:rPr lang="en-US" dirty="0" err="1"/>
              <a:t>TotalPrice</a:t>
            </a:r>
            <a:r>
              <a:rPr lang="en-US" dirty="0"/>
              <a:t> * 0.06)</a:t>
            </a:r>
          </a:p>
        </p:txBody>
      </p:sp>
      <p:cxnSp>
        <p:nvCxnSpPr>
          <p:cNvPr id="11" name="Straight Arrow Connector 10">
            <a:extLst>
              <a:ext uri="{FF2B5EF4-FFF2-40B4-BE49-F238E27FC236}">
                <a16:creationId xmlns:a16="http://schemas.microsoft.com/office/drawing/2014/main" id="{42BDD3EE-145E-3B9E-8467-CEB73BA5F3D2}"/>
              </a:ext>
            </a:extLst>
          </p:cNvPr>
          <p:cNvCxnSpPr>
            <a:stCxn id="3" idx="3"/>
            <a:endCxn id="7" idx="2"/>
          </p:cNvCxnSpPr>
          <p:nvPr/>
        </p:nvCxnSpPr>
        <p:spPr>
          <a:xfrm>
            <a:off x="3092116" y="2627215"/>
            <a:ext cx="1844039" cy="0"/>
          </a:xfrm>
          <a:prstGeom prst="straightConnector1">
            <a:avLst/>
          </a:prstGeom>
          <a:ln>
            <a:tailEnd type="triangle"/>
          </a:ln>
        </p:spPr>
        <p:style>
          <a:lnRef idx="2">
            <a:schemeClr val="accent5">
              <a:shade val="50000"/>
            </a:schemeClr>
          </a:lnRef>
          <a:fillRef idx="1">
            <a:schemeClr val="accent5"/>
          </a:fillRef>
          <a:effectRef idx="0">
            <a:schemeClr val="accent5"/>
          </a:effectRef>
          <a:fontRef idx="minor">
            <a:schemeClr val="lt1"/>
          </a:fontRef>
        </p:style>
      </p:cxnSp>
      <p:cxnSp>
        <p:nvCxnSpPr>
          <p:cNvPr id="13" name="Straight Arrow Connector 12">
            <a:extLst>
              <a:ext uri="{FF2B5EF4-FFF2-40B4-BE49-F238E27FC236}">
                <a16:creationId xmlns:a16="http://schemas.microsoft.com/office/drawing/2014/main" id="{4869B565-D2DB-C54B-E1B8-22657F3045EC}"/>
              </a:ext>
            </a:extLst>
          </p:cNvPr>
          <p:cNvCxnSpPr>
            <a:cxnSpLocks/>
            <a:stCxn id="7" idx="4"/>
            <a:endCxn id="9" idx="0"/>
          </p:cNvCxnSpPr>
          <p:nvPr/>
        </p:nvCxnSpPr>
        <p:spPr>
          <a:xfrm flipH="1">
            <a:off x="6095998" y="2952068"/>
            <a:ext cx="2" cy="574870"/>
          </a:xfrm>
          <a:prstGeom prst="straightConnector1">
            <a:avLst/>
          </a:prstGeom>
          <a:ln>
            <a:tailEnd type="triangle"/>
          </a:ln>
        </p:spPr>
        <p:style>
          <a:lnRef idx="2">
            <a:schemeClr val="accent5">
              <a:shade val="50000"/>
            </a:schemeClr>
          </a:lnRef>
          <a:fillRef idx="1">
            <a:schemeClr val="accent5"/>
          </a:fillRef>
          <a:effectRef idx="0">
            <a:schemeClr val="accent5"/>
          </a:effectRef>
          <a:fontRef idx="minor">
            <a:schemeClr val="lt1"/>
          </a:fontRef>
        </p:style>
      </p:cxnSp>
      <p:cxnSp>
        <p:nvCxnSpPr>
          <p:cNvPr id="15" name="Straight Arrow Connector 14">
            <a:extLst>
              <a:ext uri="{FF2B5EF4-FFF2-40B4-BE49-F238E27FC236}">
                <a16:creationId xmlns:a16="http://schemas.microsoft.com/office/drawing/2014/main" id="{7CBA2862-7B4C-4F1D-598C-9B7FA380C3EB}"/>
              </a:ext>
            </a:extLst>
          </p:cNvPr>
          <p:cNvCxnSpPr>
            <a:stCxn id="9" idx="2"/>
            <a:endCxn id="8" idx="1"/>
          </p:cNvCxnSpPr>
          <p:nvPr/>
        </p:nvCxnSpPr>
        <p:spPr>
          <a:xfrm>
            <a:off x="6095998" y="4284927"/>
            <a:ext cx="1" cy="510381"/>
          </a:xfrm>
          <a:prstGeom prst="straightConnector1">
            <a:avLst/>
          </a:prstGeom>
          <a:ln>
            <a:tailEnd type="triangle"/>
          </a:ln>
        </p:spPr>
        <p:style>
          <a:lnRef idx="2">
            <a:schemeClr val="accent5">
              <a:shade val="50000"/>
            </a:schemeClr>
          </a:lnRef>
          <a:fillRef idx="1">
            <a:schemeClr val="accent5"/>
          </a:fillRef>
          <a:effectRef idx="0">
            <a:schemeClr val="accent5"/>
          </a:effectRef>
          <a:fontRef idx="minor">
            <a:schemeClr val="lt1"/>
          </a:fontRef>
        </p:style>
      </p:cxnSp>
      <p:cxnSp>
        <p:nvCxnSpPr>
          <p:cNvPr id="18" name="Straight Arrow Connector 17">
            <a:extLst>
              <a:ext uri="{FF2B5EF4-FFF2-40B4-BE49-F238E27FC236}">
                <a16:creationId xmlns:a16="http://schemas.microsoft.com/office/drawing/2014/main" id="{8F77D52D-E32C-1944-CC92-BA1BC90D7FF8}"/>
              </a:ext>
            </a:extLst>
          </p:cNvPr>
          <p:cNvCxnSpPr>
            <a:stCxn id="8" idx="5"/>
            <a:endCxn id="6" idx="1"/>
          </p:cNvCxnSpPr>
          <p:nvPr/>
        </p:nvCxnSpPr>
        <p:spPr>
          <a:xfrm>
            <a:off x="7255843" y="5120161"/>
            <a:ext cx="1896177" cy="0"/>
          </a:xfrm>
          <a:prstGeom prst="straightConnector1">
            <a:avLst/>
          </a:prstGeom>
          <a:ln>
            <a:tailEnd type="triangle"/>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3899487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92B3-A9F6-1ED1-E827-FBC65671044C}"/>
              </a:ext>
            </a:extLst>
          </p:cNvPr>
          <p:cNvSpPr>
            <a:spLocks noGrp="1"/>
          </p:cNvSpPr>
          <p:nvPr>
            <p:ph type="title"/>
          </p:nvPr>
        </p:nvSpPr>
        <p:spPr>
          <a:xfrm>
            <a:off x="1097280" y="800036"/>
            <a:ext cx="10241280" cy="1234440"/>
          </a:xfrm>
        </p:spPr>
        <p:txBody>
          <a:bodyPr/>
          <a:lstStyle/>
          <a:p>
            <a:r>
              <a:rPr lang="en-US" dirty="0"/>
              <a:t>FLOWCHART – Exercise </a:t>
            </a:r>
          </a:p>
        </p:txBody>
      </p:sp>
      <p:sp>
        <p:nvSpPr>
          <p:cNvPr id="4" name="Content Placeholder 3">
            <a:extLst>
              <a:ext uri="{FF2B5EF4-FFF2-40B4-BE49-F238E27FC236}">
                <a16:creationId xmlns:a16="http://schemas.microsoft.com/office/drawing/2014/main" id="{F2A2C0E9-E4B0-69D3-C5E9-D8FFF72EA827}"/>
              </a:ext>
            </a:extLst>
          </p:cNvPr>
          <p:cNvSpPr>
            <a:spLocks noGrp="1"/>
          </p:cNvSpPr>
          <p:nvPr>
            <p:ph sz="half" idx="1"/>
          </p:nvPr>
        </p:nvSpPr>
        <p:spPr>
          <a:xfrm>
            <a:off x="1097280" y="2124500"/>
            <a:ext cx="4846320" cy="3959352"/>
          </a:xfrm>
        </p:spPr>
        <p:txBody>
          <a:bodyPr>
            <a:normAutofit lnSpcReduction="10000"/>
          </a:bodyPr>
          <a:lstStyle/>
          <a:p>
            <a:pPr marL="0" indent="0">
              <a:buNone/>
            </a:pPr>
            <a:r>
              <a:rPr lang="en-US" b="1" dirty="0"/>
              <a:t>Question 3</a:t>
            </a:r>
          </a:p>
          <a:p>
            <a:pPr marL="0" indent="0">
              <a:buNone/>
            </a:pPr>
            <a:r>
              <a:rPr lang="en-US" dirty="0"/>
              <a:t>Write a program that check whether the user is eligible for voting or not. (Note: The eligible age for voting is 18).</a:t>
            </a:r>
          </a:p>
        </p:txBody>
      </p:sp>
      <p:sp>
        <p:nvSpPr>
          <p:cNvPr id="5" name="Content Placeholder 4">
            <a:extLst>
              <a:ext uri="{FF2B5EF4-FFF2-40B4-BE49-F238E27FC236}">
                <a16:creationId xmlns:a16="http://schemas.microsoft.com/office/drawing/2014/main" id="{6FCE83DA-CF97-7398-9EBE-0C9E6AF10FEB}"/>
              </a:ext>
            </a:extLst>
          </p:cNvPr>
          <p:cNvSpPr>
            <a:spLocks noGrp="1"/>
          </p:cNvSpPr>
          <p:nvPr>
            <p:ph sz="half" idx="2"/>
          </p:nvPr>
        </p:nvSpPr>
        <p:spPr>
          <a:xfrm>
            <a:off x="6248402" y="2124501"/>
            <a:ext cx="4846320" cy="3959351"/>
          </a:xfrm>
        </p:spPr>
        <p:txBody>
          <a:bodyPr>
            <a:normAutofit lnSpcReduction="10000"/>
          </a:bodyPr>
          <a:lstStyle/>
          <a:p>
            <a:pPr marL="0" indent="0">
              <a:buNone/>
            </a:pPr>
            <a:r>
              <a:rPr lang="en-US" b="1" dirty="0"/>
              <a:t>Pseudocode</a:t>
            </a:r>
          </a:p>
          <a:p>
            <a:pPr marL="457200" indent="-457200">
              <a:buFont typeface="+mj-lt"/>
              <a:buAutoNum type="arabicPeriod"/>
            </a:pPr>
            <a:r>
              <a:rPr lang="en-US" dirty="0"/>
              <a:t>INPUT Age</a:t>
            </a:r>
          </a:p>
          <a:p>
            <a:pPr marL="457200" indent="-457200">
              <a:buFont typeface="+mj-lt"/>
              <a:buAutoNum type="arabicPeriod"/>
            </a:pPr>
            <a:r>
              <a:rPr lang="en-US" dirty="0"/>
              <a:t>IF Age &gt; 18</a:t>
            </a:r>
            <a:br>
              <a:rPr lang="en-US" dirty="0"/>
            </a:br>
            <a:r>
              <a:rPr lang="en-US" dirty="0"/>
              <a:t>	OUTPUT “Eligible for voting”</a:t>
            </a:r>
          </a:p>
          <a:p>
            <a:pPr marL="457200" indent="-457200">
              <a:buFont typeface="+mj-lt"/>
              <a:buAutoNum type="arabicPeriod"/>
            </a:pPr>
            <a:r>
              <a:rPr lang="en-US" dirty="0"/>
              <a:t>ELSE </a:t>
            </a:r>
            <a:br>
              <a:rPr lang="en-US" dirty="0"/>
            </a:br>
            <a:r>
              <a:rPr lang="en-US" dirty="0"/>
              <a:t>	OUTPUT “Not eligible for voting”</a:t>
            </a:r>
          </a:p>
          <a:p>
            <a:pPr marL="457200" indent="-457200">
              <a:buFont typeface="+mj-lt"/>
              <a:buAutoNum type="arabicPeriod"/>
            </a:pPr>
            <a:r>
              <a:rPr lang="en-US" dirty="0"/>
              <a:t>ENDIF</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8048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92B3-A9F6-1ED1-E827-FBC65671044C}"/>
              </a:ext>
            </a:extLst>
          </p:cNvPr>
          <p:cNvSpPr>
            <a:spLocks noGrp="1"/>
          </p:cNvSpPr>
          <p:nvPr>
            <p:ph type="title"/>
          </p:nvPr>
        </p:nvSpPr>
        <p:spPr/>
        <p:txBody>
          <a:bodyPr/>
          <a:lstStyle/>
          <a:p>
            <a:r>
              <a:rPr lang="en-US" dirty="0"/>
              <a:t>FLOWCHART – Exercise </a:t>
            </a:r>
          </a:p>
        </p:txBody>
      </p:sp>
      <p:sp>
        <p:nvSpPr>
          <p:cNvPr id="3" name="Terminator 2">
            <a:extLst>
              <a:ext uri="{FF2B5EF4-FFF2-40B4-BE49-F238E27FC236}">
                <a16:creationId xmlns:a16="http://schemas.microsoft.com/office/drawing/2014/main" id="{1FA2808F-64E9-AAF3-B6E2-4C11D16D4060}"/>
              </a:ext>
            </a:extLst>
          </p:cNvPr>
          <p:cNvSpPr/>
          <p:nvPr/>
        </p:nvSpPr>
        <p:spPr>
          <a:xfrm>
            <a:off x="1612232" y="2356504"/>
            <a:ext cx="1479884" cy="541422"/>
          </a:xfrm>
          <a:prstGeom prst="flowChartTerminator">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Start</a:t>
            </a:r>
          </a:p>
        </p:txBody>
      </p:sp>
      <p:sp>
        <p:nvSpPr>
          <p:cNvPr id="6" name="Terminator 5">
            <a:extLst>
              <a:ext uri="{FF2B5EF4-FFF2-40B4-BE49-F238E27FC236}">
                <a16:creationId xmlns:a16="http://schemas.microsoft.com/office/drawing/2014/main" id="{E6DC59A0-8701-D4EF-0DFE-FAE1FBD43B3D}"/>
              </a:ext>
            </a:extLst>
          </p:cNvPr>
          <p:cNvSpPr/>
          <p:nvPr/>
        </p:nvSpPr>
        <p:spPr>
          <a:xfrm>
            <a:off x="8749761" y="4849450"/>
            <a:ext cx="1479884" cy="541422"/>
          </a:xfrm>
          <a:prstGeom prst="flowChartTerminator">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End</a:t>
            </a:r>
          </a:p>
        </p:txBody>
      </p:sp>
      <p:sp>
        <p:nvSpPr>
          <p:cNvPr id="7" name="Data 6">
            <a:extLst>
              <a:ext uri="{FF2B5EF4-FFF2-40B4-BE49-F238E27FC236}">
                <a16:creationId xmlns:a16="http://schemas.microsoft.com/office/drawing/2014/main" id="{85EA2508-8F47-19E8-D80F-A634954DBDFB}"/>
              </a:ext>
            </a:extLst>
          </p:cNvPr>
          <p:cNvSpPr/>
          <p:nvPr/>
        </p:nvSpPr>
        <p:spPr>
          <a:xfrm>
            <a:off x="4646194" y="2302362"/>
            <a:ext cx="2899611" cy="649706"/>
          </a:xfrm>
          <a:prstGeom prst="flowChartInputOutp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INPUT Age</a:t>
            </a:r>
          </a:p>
        </p:txBody>
      </p:sp>
      <p:sp>
        <p:nvSpPr>
          <p:cNvPr id="8" name="Data 7">
            <a:extLst>
              <a:ext uri="{FF2B5EF4-FFF2-40B4-BE49-F238E27FC236}">
                <a16:creationId xmlns:a16="http://schemas.microsoft.com/office/drawing/2014/main" id="{16388725-954E-733E-E2CF-43853A1513F4}"/>
              </a:ext>
            </a:extLst>
          </p:cNvPr>
          <p:cNvSpPr/>
          <p:nvPr/>
        </p:nvSpPr>
        <p:spPr>
          <a:xfrm>
            <a:off x="4397340" y="4795308"/>
            <a:ext cx="3394909" cy="649706"/>
          </a:xfrm>
          <a:prstGeom prst="flowChartInputOutp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OUTPUT “Eligible for voting”</a:t>
            </a:r>
          </a:p>
        </p:txBody>
      </p:sp>
      <p:cxnSp>
        <p:nvCxnSpPr>
          <p:cNvPr id="11" name="Straight Arrow Connector 10">
            <a:extLst>
              <a:ext uri="{FF2B5EF4-FFF2-40B4-BE49-F238E27FC236}">
                <a16:creationId xmlns:a16="http://schemas.microsoft.com/office/drawing/2014/main" id="{42BDD3EE-145E-3B9E-8467-CEB73BA5F3D2}"/>
              </a:ext>
            </a:extLst>
          </p:cNvPr>
          <p:cNvCxnSpPr>
            <a:stCxn id="3" idx="3"/>
            <a:endCxn id="7" idx="2"/>
          </p:cNvCxnSpPr>
          <p:nvPr/>
        </p:nvCxnSpPr>
        <p:spPr>
          <a:xfrm>
            <a:off x="3092116" y="2627215"/>
            <a:ext cx="1844039" cy="0"/>
          </a:xfrm>
          <a:prstGeom prst="straightConnector1">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4869B565-D2DB-C54B-E1B8-22657F3045EC}"/>
              </a:ext>
            </a:extLst>
          </p:cNvPr>
          <p:cNvCxnSpPr>
            <a:cxnSpLocks/>
            <a:stCxn id="7" idx="4"/>
            <a:endCxn id="10" idx="0"/>
          </p:cNvCxnSpPr>
          <p:nvPr/>
        </p:nvCxnSpPr>
        <p:spPr>
          <a:xfrm flipH="1">
            <a:off x="6094796" y="2952068"/>
            <a:ext cx="1204" cy="425979"/>
          </a:xfrm>
          <a:prstGeom prst="straightConnector1">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7CBA2862-7B4C-4F1D-598C-9B7FA380C3EB}"/>
              </a:ext>
            </a:extLst>
          </p:cNvPr>
          <p:cNvCxnSpPr>
            <a:cxnSpLocks/>
            <a:stCxn id="10" idx="2"/>
            <a:endCxn id="8" idx="1"/>
          </p:cNvCxnSpPr>
          <p:nvPr/>
        </p:nvCxnSpPr>
        <p:spPr>
          <a:xfrm flipH="1">
            <a:off x="6094795" y="4325535"/>
            <a:ext cx="1" cy="469773"/>
          </a:xfrm>
          <a:prstGeom prst="straightConnector1">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8F77D52D-E32C-1944-CC92-BA1BC90D7FF8}"/>
              </a:ext>
            </a:extLst>
          </p:cNvPr>
          <p:cNvCxnSpPr>
            <a:cxnSpLocks/>
            <a:stCxn id="8" idx="5"/>
            <a:endCxn id="6" idx="1"/>
          </p:cNvCxnSpPr>
          <p:nvPr/>
        </p:nvCxnSpPr>
        <p:spPr>
          <a:xfrm>
            <a:off x="7452758" y="5120161"/>
            <a:ext cx="1297003" cy="0"/>
          </a:xfrm>
          <a:prstGeom prst="straightConnector1">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Decision 9">
            <a:extLst>
              <a:ext uri="{FF2B5EF4-FFF2-40B4-BE49-F238E27FC236}">
                <a16:creationId xmlns:a16="http://schemas.microsoft.com/office/drawing/2014/main" id="{4049EBF2-56ED-877D-C8AF-0DCC11C9A271}"/>
              </a:ext>
            </a:extLst>
          </p:cNvPr>
          <p:cNvSpPr/>
          <p:nvPr/>
        </p:nvSpPr>
        <p:spPr>
          <a:xfrm>
            <a:off x="4933748" y="3378047"/>
            <a:ext cx="2322095" cy="947488"/>
          </a:xfrm>
          <a:prstGeom prst="flowChartDecisio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Age &gt; 18</a:t>
            </a:r>
          </a:p>
        </p:txBody>
      </p:sp>
      <p:sp>
        <p:nvSpPr>
          <p:cNvPr id="27" name="Data 26">
            <a:extLst>
              <a:ext uri="{FF2B5EF4-FFF2-40B4-BE49-F238E27FC236}">
                <a16:creationId xmlns:a16="http://schemas.microsoft.com/office/drawing/2014/main" id="{7AE33F4D-68E1-55C4-5002-07C5027A5907}"/>
              </a:ext>
            </a:extLst>
          </p:cNvPr>
          <p:cNvSpPr/>
          <p:nvPr/>
        </p:nvSpPr>
        <p:spPr>
          <a:xfrm>
            <a:off x="7792249" y="3526938"/>
            <a:ext cx="3394909" cy="649706"/>
          </a:xfrm>
          <a:prstGeom prst="flowChartInputOutpu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OUTPUT “Not eligible for voting”</a:t>
            </a:r>
          </a:p>
        </p:txBody>
      </p:sp>
      <p:cxnSp>
        <p:nvCxnSpPr>
          <p:cNvPr id="29" name="Straight Arrow Connector 28">
            <a:extLst>
              <a:ext uri="{FF2B5EF4-FFF2-40B4-BE49-F238E27FC236}">
                <a16:creationId xmlns:a16="http://schemas.microsoft.com/office/drawing/2014/main" id="{D0F8555D-2557-73B7-6445-0487AD624813}"/>
              </a:ext>
            </a:extLst>
          </p:cNvPr>
          <p:cNvCxnSpPr>
            <a:stCxn id="10" idx="3"/>
            <a:endCxn id="27" idx="2"/>
          </p:cNvCxnSpPr>
          <p:nvPr/>
        </p:nvCxnSpPr>
        <p:spPr>
          <a:xfrm>
            <a:off x="7255843" y="3851791"/>
            <a:ext cx="875897" cy="0"/>
          </a:xfrm>
          <a:prstGeom prst="straightConnector1">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9B0F1471-DF40-6215-4505-4D872ABACB90}"/>
              </a:ext>
            </a:extLst>
          </p:cNvPr>
          <p:cNvCxnSpPr>
            <a:stCxn id="27" idx="4"/>
            <a:endCxn id="6" idx="0"/>
          </p:cNvCxnSpPr>
          <p:nvPr/>
        </p:nvCxnSpPr>
        <p:spPr>
          <a:xfrm flipH="1">
            <a:off x="9489703" y="4176644"/>
            <a:ext cx="1" cy="672806"/>
          </a:xfrm>
          <a:prstGeom prst="straightConnector1">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6555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A9E6-06C9-E727-901E-0104B9D3E4E5}"/>
              </a:ext>
            </a:extLst>
          </p:cNvPr>
          <p:cNvSpPr>
            <a:spLocks noGrp="1"/>
          </p:cNvSpPr>
          <p:nvPr>
            <p:ph type="title"/>
          </p:nvPr>
        </p:nvSpPr>
        <p:spPr>
          <a:xfrm>
            <a:off x="975360" y="814779"/>
            <a:ext cx="10241280" cy="1234440"/>
          </a:xfrm>
        </p:spPr>
        <p:txBody>
          <a:bodyPr/>
          <a:lstStyle/>
          <a:p>
            <a:r>
              <a:rPr lang="en-US" dirty="0"/>
              <a:t>Machine language</a:t>
            </a:r>
          </a:p>
        </p:txBody>
      </p:sp>
      <p:sp>
        <p:nvSpPr>
          <p:cNvPr id="3" name="Content Placeholder 2">
            <a:extLst>
              <a:ext uri="{FF2B5EF4-FFF2-40B4-BE49-F238E27FC236}">
                <a16:creationId xmlns:a16="http://schemas.microsoft.com/office/drawing/2014/main" id="{391A431E-7389-312F-BD6C-170A7651FBC7}"/>
              </a:ext>
            </a:extLst>
          </p:cNvPr>
          <p:cNvSpPr>
            <a:spLocks noGrp="1"/>
          </p:cNvSpPr>
          <p:nvPr>
            <p:ph idx="1"/>
          </p:nvPr>
        </p:nvSpPr>
        <p:spPr>
          <a:xfrm>
            <a:off x="975360" y="2083869"/>
            <a:ext cx="10241280" cy="3959352"/>
          </a:xfrm>
        </p:spPr>
        <p:txBody>
          <a:bodyPr/>
          <a:lstStyle/>
          <a:p>
            <a:pPr algn="just"/>
            <a:r>
              <a:rPr lang="en-US" dirty="0"/>
              <a:t>The natural language of a particular computer.</a:t>
            </a:r>
          </a:p>
          <a:p>
            <a:pPr algn="just"/>
            <a:r>
              <a:rPr lang="en-US" dirty="0"/>
              <a:t>Defined by the hardware design of the computer</a:t>
            </a:r>
          </a:p>
          <a:p>
            <a:pPr algn="just"/>
            <a:r>
              <a:rPr lang="en-US" dirty="0"/>
              <a:t>Consist of strings of number (0 and 1) that construct computers to perform their operations.</a:t>
            </a:r>
          </a:p>
          <a:p>
            <a:pPr algn="just"/>
            <a:r>
              <a:rPr lang="en-US" dirty="0"/>
              <a:t>Machine dependent. Machine language can be used only for one type of computer.</a:t>
            </a:r>
          </a:p>
          <a:p>
            <a:pPr algn="just"/>
            <a:r>
              <a:rPr lang="en-US" dirty="0"/>
              <a:t>Cumbersome for humans</a:t>
            </a:r>
          </a:p>
        </p:txBody>
      </p:sp>
    </p:spTree>
    <p:extLst>
      <p:ext uri="{BB962C8B-B14F-4D97-AF65-F5344CB8AC3E}">
        <p14:creationId xmlns:p14="http://schemas.microsoft.com/office/powerpoint/2010/main" val="405963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0C4C-0ED7-65A8-D107-7EF06C732F37}"/>
              </a:ext>
            </a:extLst>
          </p:cNvPr>
          <p:cNvSpPr>
            <a:spLocks noGrp="1"/>
          </p:cNvSpPr>
          <p:nvPr>
            <p:ph type="title"/>
          </p:nvPr>
        </p:nvSpPr>
        <p:spPr>
          <a:xfrm>
            <a:off x="975360" y="795528"/>
            <a:ext cx="10241280" cy="1234440"/>
          </a:xfrm>
        </p:spPr>
        <p:txBody>
          <a:bodyPr/>
          <a:lstStyle/>
          <a:p>
            <a:r>
              <a:rPr lang="en-US" dirty="0"/>
              <a:t>Assembly language</a:t>
            </a:r>
          </a:p>
        </p:txBody>
      </p:sp>
      <p:sp>
        <p:nvSpPr>
          <p:cNvPr id="3" name="Content Placeholder 2">
            <a:extLst>
              <a:ext uri="{FF2B5EF4-FFF2-40B4-BE49-F238E27FC236}">
                <a16:creationId xmlns:a16="http://schemas.microsoft.com/office/drawing/2014/main" id="{7C6A305A-06AA-DB90-E72A-725E47935733}"/>
              </a:ext>
            </a:extLst>
          </p:cNvPr>
          <p:cNvSpPr>
            <a:spLocks noGrp="1"/>
          </p:cNvSpPr>
          <p:nvPr>
            <p:ph idx="1"/>
          </p:nvPr>
        </p:nvSpPr>
        <p:spPr>
          <a:xfrm>
            <a:off x="975360" y="2103120"/>
            <a:ext cx="10241280" cy="3959352"/>
          </a:xfrm>
        </p:spPr>
        <p:txBody>
          <a:bodyPr/>
          <a:lstStyle/>
          <a:p>
            <a:pPr algn="just"/>
            <a:r>
              <a:rPr lang="en-US" dirty="0"/>
              <a:t>English-like abbreviations languages</a:t>
            </a:r>
          </a:p>
          <a:p>
            <a:pPr algn="just"/>
            <a:r>
              <a:rPr lang="en-US" dirty="0"/>
              <a:t>Translator programs called </a:t>
            </a:r>
            <a:r>
              <a:rPr lang="en-US" b="1" dirty="0"/>
              <a:t>assemblers</a:t>
            </a:r>
            <a:r>
              <a:rPr lang="en-US" dirty="0"/>
              <a:t> were developed to convert assembly programs to machine language at computer speeds.</a:t>
            </a:r>
          </a:p>
          <a:p>
            <a:pPr algn="just"/>
            <a:r>
              <a:rPr lang="en-US" b="1" dirty="0"/>
              <a:t>Clearer</a:t>
            </a:r>
            <a:r>
              <a:rPr lang="en-US" dirty="0"/>
              <a:t> and </a:t>
            </a:r>
            <a:r>
              <a:rPr lang="en-US" b="1" dirty="0"/>
              <a:t>easier</a:t>
            </a:r>
            <a:r>
              <a:rPr lang="en-US" dirty="0"/>
              <a:t> to understand as compared to machine language.</a:t>
            </a:r>
          </a:p>
          <a:p>
            <a:pPr algn="just"/>
            <a:r>
              <a:rPr lang="en-US" dirty="0"/>
              <a:t>However, it requires </a:t>
            </a:r>
            <a:r>
              <a:rPr lang="en-US" b="1" dirty="0"/>
              <a:t>many statements </a:t>
            </a:r>
            <a:r>
              <a:rPr lang="en-US" dirty="0"/>
              <a:t>in order to perform a simple tasks.</a:t>
            </a:r>
          </a:p>
          <a:p>
            <a:pPr algn="just"/>
            <a:r>
              <a:rPr lang="en-US" dirty="0"/>
              <a:t>Example: </a:t>
            </a:r>
            <a:r>
              <a:rPr lang="en-US" b="1" dirty="0"/>
              <a:t>MOV AL</a:t>
            </a:r>
            <a:r>
              <a:rPr lang="en-US" dirty="0"/>
              <a:t>, </a:t>
            </a:r>
            <a:r>
              <a:rPr lang="en-US" b="1" dirty="0"/>
              <a:t>88h</a:t>
            </a:r>
            <a:r>
              <a:rPr lang="en-US" dirty="0"/>
              <a:t>.</a:t>
            </a:r>
          </a:p>
        </p:txBody>
      </p:sp>
    </p:spTree>
    <p:extLst>
      <p:ext uri="{BB962C8B-B14F-4D97-AF65-F5344CB8AC3E}">
        <p14:creationId xmlns:p14="http://schemas.microsoft.com/office/powerpoint/2010/main" val="262824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FA13-DFE9-6DA4-FDB8-D2C7E49658D6}"/>
              </a:ext>
            </a:extLst>
          </p:cNvPr>
          <p:cNvSpPr>
            <a:spLocks noGrp="1"/>
          </p:cNvSpPr>
          <p:nvPr>
            <p:ph type="title"/>
          </p:nvPr>
        </p:nvSpPr>
        <p:spPr>
          <a:xfrm>
            <a:off x="975360" y="795528"/>
            <a:ext cx="10241280" cy="1234440"/>
          </a:xfrm>
        </p:spPr>
        <p:txBody>
          <a:bodyPr/>
          <a:lstStyle/>
          <a:p>
            <a:r>
              <a:rPr lang="en-US" dirty="0"/>
              <a:t>High-level language</a:t>
            </a:r>
          </a:p>
        </p:txBody>
      </p:sp>
      <p:sp>
        <p:nvSpPr>
          <p:cNvPr id="3" name="Content Placeholder 2">
            <a:extLst>
              <a:ext uri="{FF2B5EF4-FFF2-40B4-BE49-F238E27FC236}">
                <a16:creationId xmlns:a16="http://schemas.microsoft.com/office/drawing/2014/main" id="{E99AB2D2-9115-00F0-5F39-64B933DFE7B7}"/>
              </a:ext>
            </a:extLst>
          </p:cNvPr>
          <p:cNvSpPr>
            <a:spLocks noGrp="1"/>
          </p:cNvSpPr>
          <p:nvPr>
            <p:ph idx="1"/>
          </p:nvPr>
        </p:nvSpPr>
        <p:spPr>
          <a:xfrm>
            <a:off x="975360" y="2103120"/>
            <a:ext cx="10241280" cy="3959352"/>
          </a:xfrm>
        </p:spPr>
        <p:txBody>
          <a:bodyPr/>
          <a:lstStyle/>
          <a:p>
            <a:pPr algn="just"/>
            <a:r>
              <a:rPr lang="en-US" dirty="0"/>
              <a:t>Developed the speed of programming process.</a:t>
            </a:r>
          </a:p>
          <a:p>
            <a:pPr algn="just"/>
            <a:r>
              <a:rPr lang="en-US" dirty="0"/>
              <a:t>Developed in which single statements could be written to accomplish substantial tasks.</a:t>
            </a:r>
          </a:p>
          <a:p>
            <a:pPr algn="just"/>
            <a:r>
              <a:rPr lang="en-US" b="1" dirty="0"/>
              <a:t>Compiler</a:t>
            </a:r>
            <a:r>
              <a:rPr lang="en-US" dirty="0"/>
              <a:t> is used to convert high-level language programs into machine language.</a:t>
            </a:r>
          </a:p>
          <a:p>
            <a:pPr algn="just"/>
            <a:r>
              <a:rPr lang="en-US" dirty="0"/>
              <a:t>High-level languages allow programmers to write instructions that took almost like everyday English and contain commonly used mathematical notations.</a:t>
            </a:r>
          </a:p>
          <a:p>
            <a:pPr algn="just"/>
            <a:r>
              <a:rPr lang="en-US" b="1" dirty="0"/>
              <a:t>Python</a:t>
            </a:r>
            <a:r>
              <a:rPr lang="en-US" dirty="0"/>
              <a:t> is one of the high-level language.</a:t>
            </a:r>
          </a:p>
        </p:txBody>
      </p:sp>
    </p:spTree>
    <p:extLst>
      <p:ext uri="{BB962C8B-B14F-4D97-AF65-F5344CB8AC3E}">
        <p14:creationId xmlns:p14="http://schemas.microsoft.com/office/powerpoint/2010/main" val="325693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068EE-9287-0E39-2C8A-773B67C19562}"/>
              </a:ext>
            </a:extLst>
          </p:cNvPr>
          <p:cNvSpPr>
            <a:spLocks noGrp="1"/>
          </p:cNvSpPr>
          <p:nvPr>
            <p:ph type="title"/>
          </p:nvPr>
        </p:nvSpPr>
        <p:spPr>
          <a:xfrm>
            <a:off x="975360" y="795528"/>
            <a:ext cx="10241280" cy="1234440"/>
          </a:xfrm>
        </p:spPr>
        <p:txBody>
          <a:bodyPr/>
          <a:lstStyle/>
          <a:p>
            <a:r>
              <a:rPr lang="en-US" dirty="0"/>
              <a:t>Problem solving</a:t>
            </a:r>
          </a:p>
        </p:txBody>
      </p:sp>
      <p:sp>
        <p:nvSpPr>
          <p:cNvPr id="3" name="Content Placeholder 2">
            <a:extLst>
              <a:ext uri="{FF2B5EF4-FFF2-40B4-BE49-F238E27FC236}">
                <a16:creationId xmlns:a16="http://schemas.microsoft.com/office/drawing/2014/main" id="{EBCC871A-602C-082B-1DCD-1D39C2570AA7}"/>
              </a:ext>
            </a:extLst>
          </p:cNvPr>
          <p:cNvSpPr>
            <a:spLocks noGrp="1"/>
          </p:cNvSpPr>
          <p:nvPr>
            <p:ph idx="1"/>
          </p:nvPr>
        </p:nvSpPr>
        <p:spPr>
          <a:xfrm>
            <a:off x="975360" y="2103120"/>
            <a:ext cx="10241280" cy="3959352"/>
          </a:xfrm>
        </p:spPr>
        <p:txBody>
          <a:bodyPr>
            <a:noAutofit/>
          </a:bodyPr>
          <a:lstStyle/>
          <a:p>
            <a:pPr algn="just"/>
            <a:r>
              <a:rPr lang="en-US" sz="2300" dirty="0"/>
              <a:t>The purpose of writing a program is to solve a problem or performing certain tasks.</a:t>
            </a:r>
          </a:p>
          <a:p>
            <a:pPr algn="just"/>
            <a:r>
              <a:rPr lang="en-US" sz="2300" dirty="0"/>
              <a:t>Before writing a program to solve a problem. It is essential to have a clear understanding of the problem and a carefully planned approach to solve a problem.</a:t>
            </a:r>
          </a:p>
          <a:p>
            <a:pPr algn="just"/>
            <a:r>
              <a:rPr lang="en-US" sz="2300" dirty="0"/>
              <a:t>Any computing problem can be solved by executing a series of actions in a </a:t>
            </a:r>
            <a:r>
              <a:rPr lang="en-US" sz="2300" b="1" dirty="0"/>
              <a:t>specific order</a:t>
            </a:r>
            <a:r>
              <a:rPr lang="en-US" sz="2300" dirty="0"/>
              <a:t>.</a:t>
            </a:r>
          </a:p>
          <a:p>
            <a:pPr algn="just"/>
            <a:r>
              <a:rPr lang="en-US" sz="2300" dirty="0"/>
              <a:t>A procedure for solving problem in terms of the actions to be executed and the order in which actions are to be executed is called an </a:t>
            </a:r>
            <a:r>
              <a:rPr lang="en-US" sz="2300" b="1" dirty="0"/>
              <a:t>algorithm</a:t>
            </a:r>
            <a:r>
              <a:rPr lang="en-US" sz="2300" dirty="0"/>
              <a:t>.</a:t>
            </a:r>
          </a:p>
        </p:txBody>
      </p:sp>
    </p:spTree>
    <p:extLst>
      <p:ext uri="{BB962C8B-B14F-4D97-AF65-F5344CB8AC3E}">
        <p14:creationId xmlns:p14="http://schemas.microsoft.com/office/powerpoint/2010/main" val="339049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2019-C83E-DDDF-75AF-A6E48CDFA4B3}"/>
              </a:ext>
            </a:extLst>
          </p:cNvPr>
          <p:cNvSpPr>
            <a:spLocks noGrp="1"/>
          </p:cNvSpPr>
          <p:nvPr>
            <p:ph type="title"/>
          </p:nvPr>
        </p:nvSpPr>
        <p:spPr>
          <a:xfrm>
            <a:off x="975360" y="795528"/>
            <a:ext cx="10241280" cy="1234440"/>
          </a:xfrm>
        </p:spPr>
        <p:txBody>
          <a:bodyPr/>
          <a:lstStyle/>
          <a:p>
            <a:r>
              <a:rPr lang="en-US" dirty="0"/>
              <a:t>PROBLEM SOLVING</a:t>
            </a:r>
          </a:p>
        </p:txBody>
      </p:sp>
      <p:sp>
        <p:nvSpPr>
          <p:cNvPr id="3" name="Content Placeholder 2">
            <a:extLst>
              <a:ext uri="{FF2B5EF4-FFF2-40B4-BE49-F238E27FC236}">
                <a16:creationId xmlns:a16="http://schemas.microsoft.com/office/drawing/2014/main" id="{BF1CCD25-62DC-6FD8-C89D-740AC1006A14}"/>
              </a:ext>
            </a:extLst>
          </p:cNvPr>
          <p:cNvSpPr>
            <a:spLocks noGrp="1"/>
          </p:cNvSpPr>
          <p:nvPr>
            <p:ph idx="1"/>
          </p:nvPr>
        </p:nvSpPr>
        <p:spPr>
          <a:xfrm>
            <a:off x="975360" y="2103120"/>
            <a:ext cx="10241280" cy="3959352"/>
          </a:xfrm>
        </p:spPr>
        <p:txBody>
          <a:bodyPr/>
          <a:lstStyle/>
          <a:p>
            <a:r>
              <a:rPr lang="en-US" dirty="0"/>
              <a:t>Below are the general steps of problem solving in programming.</a:t>
            </a:r>
          </a:p>
          <a:p>
            <a:pPr marL="914400" lvl="1" indent="-457200">
              <a:buFont typeface="+mj-lt"/>
              <a:buAutoNum type="arabicPeriod"/>
            </a:pPr>
            <a:r>
              <a:rPr lang="en-US" dirty="0"/>
              <a:t>Understand the problem. Solve the problem manually with a few examples.</a:t>
            </a:r>
          </a:p>
          <a:p>
            <a:pPr marL="914400" lvl="1" indent="-457200">
              <a:buFont typeface="+mj-lt"/>
              <a:buAutoNum type="arabicPeriod"/>
            </a:pPr>
            <a:r>
              <a:rPr lang="en-US" dirty="0"/>
              <a:t>Devise an algorithm to solve the problem.</a:t>
            </a:r>
          </a:p>
          <a:p>
            <a:pPr marL="914400" lvl="1" indent="-457200">
              <a:buFont typeface="+mj-lt"/>
              <a:buAutoNum type="arabicPeriod"/>
            </a:pPr>
            <a:r>
              <a:rPr lang="en-US" dirty="0"/>
              <a:t>Write the program using the programming syntax and run the program.</a:t>
            </a:r>
          </a:p>
          <a:p>
            <a:pPr marL="914400" lvl="1" indent="-457200">
              <a:buFont typeface="+mj-lt"/>
              <a:buAutoNum type="arabicPeriod"/>
            </a:pPr>
            <a:r>
              <a:rPr lang="en-US" dirty="0"/>
              <a:t>Correct the syntax error after the compilation. Save the program and run again.</a:t>
            </a:r>
          </a:p>
          <a:p>
            <a:pPr marL="914400" lvl="1" indent="-457200">
              <a:buFont typeface="+mj-lt"/>
              <a:buAutoNum type="arabicPeriod"/>
            </a:pPr>
            <a:r>
              <a:rPr lang="en-US" dirty="0"/>
              <a:t>Finally test the results against expected output. If the results are not correct, modify the algorithm, rewrite and re-run the program.</a:t>
            </a:r>
          </a:p>
        </p:txBody>
      </p:sp>
    </p:spTree>
    <p:extLst>
      <p:ext uri="{BB962C8B-B14F-4D97-AF65-F5344CB8AC3E}">
        <p14:creationId xmlns:p14="http://schemas.microsoft.com/office/powerpoint/2010/main" val="301703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16A6-276F-A470-6A12-086104AEDBBC}"/>
              </a:ext>
            </a:extLst>
          </p:cNvPr>
          <p:cNvSpPr>
            <a:spLocks noGrp="1"/>
          </p:cNvSpPr>
          <p:nvPr>
            <p:ph type="title"/>
          </p:nvPr>
        </p:nvSpPr>
        <p:spPr>
          <a:xfrm>
            <a:off x="975360" y="795528"/>
            <a:ext cx="10241280" cy="1234440"/>
          </a:xfrm>
        </p:spPr>
        <p:txBody>
          <a:bodyPr/>
          <a:lstStyle/>
          <a:p>
            <a:r>
              <a:rPr lang="en-US" dirty="0"/>
              <a:t>Problem solving</a:t>
            </a:r>
          </a:p>
        </p:txBody>
      </p:sp>
      <p:sp>
        <p:nvSpPr>
          <p:cNvPr id="3" name="Content Placeholder 2">
            <a:extLst>
              <a:ext uri="{FF2B5EF4-FFF2-40B4-BE49-F238E27FC236}">
                <a16:creationId xmlns:a16="http://schemas.microsoft.com/office/drawing/2014/main" id="{17867E05-8986-96D8-FF1E-22971C7B70B2}"/>
              </a:ext>
            </a:extLst>
          </p:cNvPr>
          <p:cNvSpPr>
            <a:spLocks noGrp="1"/>
          </p:cNvSpPr>
          <p:nvPr>
            <p:ph idx="1"/>
          </p:nvPr>
        </p:nvSpPr>
        <p:spPr>
          <a:xfrm>
            <a:off x="975360" y="2103120"/>
            <a:ext cx="10241280" cy="3959352"/>
          </a:xfrm>
        </p:spPr>
        <p:txBody>
          <a:bodyPr/>
          <a:lstStyle/>
          <a:p>
            <a:r>
              <a:rPr lang="en-US" b="1" dirty="0"/>
              <a:t>Strategies</a:t>
            </a:r>
          </a:p>
          <a:p>
            <a:pPr lvl="1"/>
            <a:r>
              <a:rPr lang="en-US" dirty="0"/>
              <a:t>What do I know about the problem?</a:t>
            </a:r>
          </a:p>
          <a:p>
            <a:pPr lvl="1"/>
            <a:r>
              <a:rPr lang="en-US" dirty="0"/>
              <a:t>What is the information that I have in order to find the solution?</a:t>
            </a:r>
          </a:p>
          <a:p>
            <a:pPr lvl="1"/>
            <a:r>
              <a:rPr lang="en-US" dirty="0"/>
              <a:t>What does the solution look like?</a:t>
            </a:r>
          </a:p>
          <a:p>
            <a:pPr lvl="1"/>
            <a:r>
              <a:rPr lang="en-US" dirty="0"/>
              <a:t>What sort of special cases exist?</a:t>
            </a:r>
          </a:p>
          <a:p>
            <a:pPr lvl="1"/>
            <a:r>
              <a:rPr lang="en-US" dirty="0"/>
              <a:t>How will I recognize that I have found the solution?</a:t>
            </a:r>
          </a:p>
        </p:txBody>
      </p:sp>
    </p:spTree>
    <p:extLst>
      <p:ext uri="{BB962C8B-B14F-4D97-AF65-F5344CB8AC3E}">
        <p14:creationId xmlns:p14="http://schemas.microsoft.com/office/powerpoint/2010/main" val="3642194499"/>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412439"/>
      </a:dk2>
      <a:lt2>
        <a:srgbClr val="E2E8E4"/>
      </a:lt2>
      <a:accent1>
        <a:srgbClr val="EE6ECD"/>
      </a:accent1>
      <a:accent2>
        <a:srgbClr val="EB4E81"/>
      </a:accent2>
      <a:accent3>
        <a:srgbClr val="EE7A6E"/>
      </a:accent3>
      <a:accent4>
        <a:srgbClr val="E88F33"/>
      </a:accent4>
      <a:accent5>
        <a:srgbClr val="ACA54F"/>
      </a:accent5>
      <a:accent6>
        <a:srgbClr val="87AE3A"/>
      </a:accent6>
      <a:hlink>
        <a:srgbClr val="568E64"/>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TotalTime>
  <Words>1750</Words>
  <Application>Microsoft Macintosh PowerPoint</Application>
  <PresentationFormat>Widescreen</PresentationFormat>
  <Paragraphs>276</Paragraphs>
  <Slides>38</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Consolas</vt:lpstr>
      <vt:lpstr>Tw Cen MT</vt:lpstr>
      <vt:lpstr>GradientRiseVTI</vt:lpstr>
      <vt:lpstr> ITS30705 CHAPTER 1: INTRODUCTION TO PROBLEM SOLVING USING ALGORITHM</vt:lpstr>
      <vt:lpstr>CONTENT</vt:lpstr>
      <vt:lpstr>INTRODUCTION</vt:lpstr>
      <vt:lpstr>Machine language</vt:lpstr>
      <vt:lpstr>Assembly language</vt:lpstr>
      <vt:lpstr>High-level language</vt:lpstr>
      <vt:lpstr>Problem solving</vt:lpstr>
      <vt:lpstr>PROBLEM SOLVING</vt:lpstr>
      <vt:lpstr>Problem solving</vt:lpstr>
      <vt:lpstr>Problem solving</vt:lpstr>
      <vt:lpstr>PROBLEM SOLVING</vt:lpstr>
      <vt:lpstr>Writing algorithms</vt:lpstr>
      <vt:lpstr>STRUCTURED ENGLISH</vt:lpstr>
      <vt:lpstr>PSEUDOCODE</vt:lpstr>
      <vt:lpstr>PSEUDOCODE</vt:lpstr>
      <vt:lpstr>PSEUDOCODE</vt:lpstr>
      <vt:lpstr>PSEUDOCODE</vt:lpstr>
      <vt:lpstr>PSEUDOCODE</vt:lpstr>
      <vt:lpstr>PSEUDOCODE</vt:lpstr>
      <vt:lpstr>PSEUDOCODE</vt:lpstr>
      <vt:lpstr>Pseudocode exercise</vt:lpstr>
      <vt:lpstr>PSEUDOCODE ANSWER</vt:lpstr>
      <vt:lpstr>Pseudocode exercise</vt:lpstr>
      <vt:lpstr>PSEUDOCODE ANSWER</vt:lpstr>
      <vt:lpstr>Pseudocode exercise</vt:lpstr>
      <vt:lpstr>PSEUDOCODE ANSWER</vt:lpstr>
      <vt:lpstr>FLOWCHART</vt:lpstr>
      <vt:lpstr>FLOWCHART – NOTATION</vt:lpstr>
      <vt:lpstr>Flowchart – Example</vt:lpstr>
      <vt:lpstr>Flowchart</vt:lpstr>
      <vt:lpstr>FLOWCHART</vt:lpstr>
      <vt:lpstr>FLOWCHART – EXAMPLE</vt:lpstr>
      <vt:lpstr>FLOWCHART – Exercise </vt:lpstr>
      <vt:lpstr>FLOWCHART – Exercise </vt:lpstr>
      <vt:lpstr>FLOWCHART – Exercise </vt:lpstr>
      <vt:lpstr>FLOWCHART – Exercise </vt:lpstr>
      <vt:lpstr>FLOWCHART – Exercise </vt:lpstr>
      <vt:lpstr>FLOWCHART – 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Chempaka Seri Abdul Razak</dc:creator>
  <cp:lastModifiedBy>Chempaka Seri Abdul Razak</cp:lastModifiedBy>
  <cp:revision>27</cp:revision>
  <dcterms:created xsi:type="dcterms:W3CDTF">2022-08-16T14:43:09Z</dcterms:created>
  <dcterms:modified xsi:type="dcterms:W3CDTF">2022-08-29T08:26:54Z</dcterms:modified>
</cp:coreProperties>
</file>