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7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78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7"/>
    <p:restoredTop sz="94582"/>
  </p:normalViewPr>
  <p:slideViewPr>
    <p:cSldViewPr snapToGrid="0">
      <p:cViewPr varScale="1">
        <p:scale>
          <a:sx n="110" d="100"/>
          <a:sy n="110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A7F7-CB04-3843-87D6-5E98FFB91A8B}" type="datetimeFigureOut">
              <a:rPr lang="en-US" smtClean="0"/>
              <a:t>10/29/22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1D51-0C58-E74D-9F0A-FEC8770C9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3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6B7E91-157D-4CA5-B650-B9BC25941D9A}" type="slidenum">
              <a:rPr 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8329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7249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October 29,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84641"/>
            <a:ext cx="10241280" cy="6740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1632857"/>
            <a:ext cx="10241280" cy="4427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826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1502910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520" y="4767508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51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817299"/>
            <a:ext cx="1024128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5360" y="2134035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2134036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October 29,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360" y="2101378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360" y="3007586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0320" y="2101378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320" y="3007585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October 29,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84642"/>
            <a:ext cx="1024128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3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95528"/>
            <a:ext cx="10241280" cy="1234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October 29,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8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October 29,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8" y="1024844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20" y="1024844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7428" y="3095929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3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2314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76719" y="992187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038048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3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73757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360" y="2090493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October 29,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366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>
            <a:extLst>
              <a:ext uri="{FF2B5EF4-FFF2-40B4-BE49-F238E27FC236}">
                <a16:creationId xmlns:a16="http://schemas.microsoft.com/office/drawing/2014/main" id="{BC4C5C07-ADB9-EBA0-D17E-121101D815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1A4D3-2945-E4C4-28AE-41DEE858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169" y="2314576"/>
            <a:ext cx="9144000" cy="3850276"/>
          </a:xfrm>
        </p:spPr>
        <p:txBody>
          <a:bodyPr>
            <a:normAutofit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ITS30705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CHAPTER 10: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42528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  <a:latin typeface="+mn-lt"/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201345475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Sorting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sorting</a:t>
            </a:r>
            <a:r>
              <a:rPr lang="en-US" dirty="0"/>
              <a:t>: Rearranging the values in a list into a specific order (usually into their "natural ordering").</a:t>
            </a:r>
            <a:endParaRPr lang="en-US" sz="800" dirty="0"/>
          </a:p>
          <a:p>
            <a:pPr lvl="1" eaLnBrk="1" hangingPunct="1"/>
            <a:r>
              <a:rPr lang="en-US" dirty="0"/>
              <a:t>one of the fundamental problems in computer science</a:t>
            </a:r>
          </a:p>
          <a:p>
            <a:pPr lvl="1" eaLnBrk="1" hangingPunct="1"/>
            <a:r>
              <a:rPr lang="en-US" dirty="0"/>
              <a:t>can be solved in many ways:</a:t>
            </a:r>
          </a:p>
          <a:p>
            <a:pPr lvl="2" eaLnBrk="1" hangingPunct="1"/>
            <a:r>
              <a:rPr lang="en-US" dirty="0"/>
              <a:t>there are many sorting algorithms</a:t>
            </a:r>
          </a:p>
          <a:p>
            <a:pPr lvl="2" eaLnBrk="1" hangingPunct="1"/>
            <a:r>
              <a:rPr lang="en-US" dirty="0"/>
              <a:t>some are faster/slower than others</a:t>
            </a:r>
          </a:p>
          <a:p>
            <a:pPr lvl="2" eaLnBrk="1" hangingPunct="1"/>
            <a:r>
              <a:rPr lang="en-US" dirty="0"/>
              <a:t>some use more/less memory than others</a:t>
            </a:r>
          </a:p>
          <a:p>
            <a:pPr lvl="2" eaLnBrk="1" hangingPunct="1"/>
            <a:r>
              <a:rPr lang="en-US" dirty="0"/>
              <a:t>some work better with specific kinds of data</a:t>
            </a:r>
          </a:p>
          <a:p>
            <a:pPr lvl="2" eaLnBrk="1" hangingPunct="1"/>
            <a:r>
              <a:rPr lang="en-US" dirty="0"/>
              <a:t>some can utilize multiple computers / processors, ...</a:t>
            </a:r>
          </a:p>
          <a:p>
            <a:pPr lvl="1" eaLnBrk="1" hangingPunct="1">
              <a:buClr>
                <a:schemeClr val="tx1"/>
              </a:buClr>
            </a:pPr>
            <a:r>
              <a:rPr lang="en-US" i="1" dirty="0"/>
              <a:t>comparison-based sorting</a:t>
            </a:r>
            <a:r>
              <a:rPr lang="en-US" dirty="0"/>
              <a:t> : determining order by</a:t>
            </a:r>
            <a:br>
              <a:rPr lang="en-US" dirty="0"/>
            </a:br>
            <a:r>
              <a:rPr lang="en-US" dirty="0"/>
              <a:t>comparing pairs of elements:</a:t>
            </a:r>
          </a:p>
          <a:p>
            <a:pPr lvl="2" eaLnBrk="1" hangingPunct="1">
              <a:buClr>
                <a:schemeClr val="tx1"/>
              </a:buClr>
            </a:pPr>
            <a:r>
              <a:rPr lang="en-US" dirty="0"/>
              <a:t>&lt;,  &gt;, …</a:t>
            </a:r>
          </a:p>
        </p:txBody>
      </p:sp>
    </p:spTree>
    <p:extLst>
      <p:ext uri="{BB962C8B-B14F-4D97-AF65-F5344CB8AC3E}">
        <p14:creationId xmlns:p14="http://schemas.microsoft.com/office/powerpoint/2010/main" val="343533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Sorting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b="1" dirty="0" err="1"/>
              <a:t>bogo</a:t>
            </a:r>
            <a:r>
              <a:rPr lang="en-US" b="1" dirty="0"/>
              <a:t> sort</a:t>
            </a:r>
            <a:r>
              <a:rPr lang="en-US" dirty="0"/>
              <a:t>: shuffle and pray</a:t>
            </a:r>
          </a:p>
          <a:p>
            <a:pPr eaLnBrk="1" hangingPunct="1"/>
            <a:r>
              <a:rPr lang="en-US" b="1" dirty="0"/>
              <a:t>bubble sort</a:t>
            </a:r>
            <a:r>
              <a:rPr lang="en-US" dirty="0"/>
              <a:t>: swap adjacent pairs that are out of order</a:t>
            </a:r>
          </a:p>
          <a:p>
            <a:pPr eaLnBrk="1" hangingPunct="1"/>
            <a:r>
              <a:rPr lang="en-US" b="1" dirty="0"/>
              <a:t>selection sort</a:t>
            </a:r>
            <a:r>
              <a:rPr lang="en-US" dirty="0"/>
              <a:t>: look for the smallest element, move to front</a:t>
            </a:r>
          </a:p>
          <a:p>
            <a:pPr eaLnBrk="1" hangingPunct="1"/>
            <a:r>
              <a:rPr lang="en-US" b="1" dirty="0"/>
              <a:t>insertion sort</a:t>
            </a:r>
            <a:r>
              <a:rPr lang="en-US" dirty="0"/>
              <a:t>: build an increasingly large sorted front portion</a:t>
            </a:r>
          </a:p>
          <a:p>
            <a:pPr eaLnBrk="1" hangingPunct="1"/>
            <a:r>
              <a:rPr lang="en-US" b="1" dirty="0"/>
              <a:t>merge sort</a:t>
            </a:r>
            <a:r>
              <a:rPr lang="en-US" dirty="0"/>
              <a:t>: recursively divide the list in half and sort it</a:t>
            </a:r>
          </a:p>
          <a:p>
            <a:pPr eaLnBrk="1" hangingPunct="1"/>
            <a:r>
              <a:rPr lang="en-US" b="1" dirty="0"/>
              <a:t>heap sort</a:t>
            </a:r>
            <a:r>
              <a:rPr lang="en-US" dirty="0"/>
              <a:t>: place the values into a sorted tree structure</a:t>
            </a:r>
          </a:p>
          <a:p>
            <a:pPr eaLnBrk="1" hangingPunct="1"/>
            <a:r>
              <a:rPr lang="en-US" b="1" dirty="0"/>
              <a:t>quick sort</a:t>
            </a:r>
            <a:r>
              <a:rPr lang="en-US" dirty="0"/>
              <a:t>: recursively partition list based on a middle value other specialized sorting algorithms:</a:t>
            </a:r>
          </a:p>
          <a:p>
            <a:pPr eaLnBrk="1" hangingPunct="1"/>
            <a:r>
              <a:rPr lang="en-US" b="1" dirty="0"/>
              <a:t>bucket sort</a:t>
            </a:r>
            <a:r>
              <a:rPr lang="en-US" dirty="0"/>
              <a:t>: cluster elements into smaller groups, sort them</a:t>
            </a:r>
          </a:p>
          <a:p>
            <a:pPr eaLnBrk="1" hangingPunct="1"/>
            <a:r>
              <a:rPr lang="en-US" b="1" dirty="0"/>
              <a:t>radix sort</a:t>
            </a:r>
            <a:r>
              <a:rPr lang="en-US" dirty="0"/>
              <a:t>: sort integers by last digit, then 2nd to last, then ...</a:t>
            </a:r>
          </a:p>
          <a:p>
            <a:pPr eaLnBrk="1" hangingPunct="1"/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6577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Selection 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b="1" dirty="0"/>
              <a:t>selection sort</a:t>
            </a:r>
            <a:r>
              <a:rPr lang="en-US" dirty="0"/>
              <a:t>: Orders a list of values by repeatedly putting the smallest or largest unplaced value into its final position.</a:t>
            </a:r>
            <a:endParaRPr lang="en-US" sz="800" dirty="0"/>
          </a:p>
          <a:p>
            <a:pPr lvl="1" eaLnBrk="1" hangingPunct="1">
              <a:buFontTx/>
              <a:buNone/>
            </a:pPr>
            <a:r>
              <a:rPr lang="en-US" dirty="0"/>
              <a:t>The algorithm:</a:t>
            </a:r>
          </a:p>
          <a:p>
            <a:pPr lvl="1" eaLnBrk="1" hangingPunct="1"/>
            <a:r>
              <a:rPr lang="en-US" dirty="0"/>
              <a:t>Look through the list to find the smallest value.</a:t>
            </a:r>
          </a:p>
          <a:p>
            <a:pPr lvl="1" eaLnBrk="1" hangingPunct="1"/>
            <a:r>
              <a:rPr lang="en-US" dirty="0"/>
              <a:t>Swap it so that it is at index 0.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Look through the list to find the second-smallest value.</a:t>
            </a:r>
          </a:p>
          <a:p>
            <a:pPr lvl="1" eaLnBrk="1" hangingPunct="1"/>
            <a:r>
              <a:rPr lang="en-US" dirty="0"/>
              <a:t>Swap it so that it is at index 1.</a:t>
            </a:r>
          </a:p>
          <a:p>
            <a:pPr lvl="1" eaLnBrk="1" hangingPunct="1">
              <a:buFontTx/>
              <a:buNone/>
            </a:pPr>
            <a:r>
              <a:rPr lang="en-US" dirty="0"/>
              <a:t>	...</a:t>
            </a:r>
          </a:p>
          <a:p>
            <a:pPr lvl="1" eaLnBrk="1" hangingPunct="1"/>
            <a:r>
              <a:rPr lang="en-US" dirty="0"/>
              <a:t>Repeat until all values are in their proper places.</a:t>
            </a:r>
          </a:p>
        </p:txBody>
      </p:sp>
    </p:spTree>
    <p:extLst>
      <p:ext uri="{BB962C8B-B14F-4D97-AF65-F5344CB8AC3E}">
        <p14:creationId xmlns:p14="http://schemas.microsoft.com/office/powerpoint/2010/main" val="425070465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Selection sort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561"/>
            <a:ext cx="10515600" cy="4578401"/>
          </a:xfrm>
        </p:spPr>
        <p:txBody>
          <a:bodyPr/>
          <a:lstStyle/>
          <a:p>
            <a:pPr eaLnBrk="1" hangingPunct="1"/>
            <a:r>
              <a:rPr lang="en-US" dirty="0">
                <a:cs typeface="Consolas" panose="020B0609020204030204" pitchFamily="49" charset="0"/>
              </a:rPr>
              <a:t>Initial list:</a:t>
            </a:r>
          </a:p>
          <a:p>
            <a:pPr marL="457200" lvl="1" indent="0" eaLnBrk="1" hangingPunct="1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eaLnBrk="1" hangingPunct="1"/>
            <a:r>
              <a:rPr lang="en-US" dirty="0">
                <a:cs typeface="Consolas" panose="020B0609020204030204" pitchFamily="49" charset="0"/>
              </a:rPr>
              <a:t>After 1st, 2nd, and 3rd passes: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91270"/>
              </p:ext>
            </p:extLst>
          </p:nvPr>
        </p:nvGraphicFramePr>
        <p:xfrm>
          <a:off x="2354483" y="1745382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239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33854"/>
              </p:ext>
            </p:extLst>
          </p:nvPr>
        </p:nvGraphicFramePr>
        <p:xfrm>
          <a:off x="2354483" y="3285840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298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9271"/>
              </p:ext>
            </p:extLst>
          </p:nvPr>
        </p:nvGraphicFramePr>
        <p:xfrm>
          <a:off x="2354483" y="4276440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6357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92081"/>
              </p:ext>
            </p:extLst>
          </p:nvPr>
        </p:nvGraphicFramePr>
        <p:xfrm>
          <a:off x="2354483" y="5295615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3556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Selection sort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selection sort algorithm.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selection_sort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for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range(0,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(a) - 1):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find index of smallest remaining value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min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for j in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+ 1,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(a)):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(a[j] &lt; a[min]):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min = j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swap smallest value its proper place, a[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swap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min)</a:t>
            </a:r>
          </a:p>
        </p:txBody>
      </p:sp>
    </p:spTree>
    <p:extLst>
      <p:ext uri="{BB962C8B-B14F-4D97-AF65-F5344CB8AC3E}">
        <p14:creationId xmlns:p14="http://schemas.microsoft.com/office/powerpoint/2010/main" val="406133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Selection sort runtime </a:t>
            </a:r>
            <a:r>
              <a:rPr lang="en-US" sz="2400">
                <a:latin typeface="Tahoma" panose="020B0604030504040204" pitchFamily="34" charset="0"/>
              </a:rPr>
              <a:t>(Fig. 13.6)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7349"/>
            <a:ext cx="10515600" cy="4649614"/>
          </a:xfrm>
        </p:spPr>
        <p:txBody>
          <a:bodyPr/>
          <a:lstStyle/>
          <a:p>
            <a:pPr eaLnBrk="1" hangingPunct="1"/>
            <a:r>
              <a:rPr lang="en-US" dirty="0"/>
              <a:t>How many comparisons does selection sort have to do?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09788"/>
            <a:ext cx="80772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02854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14212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</a:rPr>
              <a:t>Similar algorithms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15851"/>
            <a:ext cx="10515600" cy="4961112"/>
          </a:xfrm>
        </p:spPr>
        <p:txBody>
          <a:bodyPr>
            <a:normAutofit/>
          </a:bodyPr>
          <a:lstStyle/>
          <a:p>
            <a:pPr lvl="1">
              <a:defRPr/>
            </a:pPr>
            <a:endParaRPr lang="en-US" b="1" dirty="0">
              <a:ea typeface="ＭＳ Ｐゴシック" charset="0"/>
            </a:endParaRPr>
          </a:p>
          <a:p>
            <a:pPr>
              <a:defRPr/>
            </a:pPr>
            <a:endParaRPr lang="en-US" b="1" dirty="0"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ea typeface="ＭＳ Ｐゴシック" charset="0"/>
              </a:rPr>
              <a:t>bubble sort</a:t>
            </a:r>
            <a:r>
              <a:rPr lang="en-US" dirty="0">
                <a:ea typeface="ＭＳ Ｐゴシック" charset="0"/>
              </a:rPr>
              <a:t>: Make repeated passes, swapping adjacent values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slower than selection sort (has to do more swaps)</a:t>
            </a:r>
          </a:p>
          <a:p>
            <a:pPr lvl="1">
              <a:lnSpc>
                <a:spcPct val="110000"/>
              </a:lnSpc>
              <a:defRPr/>
            </a:pPr>
            <a:endParaRPr lang="en-US" dirty="0">
              <a:ea typeface="ＭＳ Ｐゴシック" charset="0"/>
            </a:endParaRPr>
          </a:p>
          <a:p>
            <a:pPr marL="736600" lvl="1" indent="-342900">
              <a:lnSpc>
                <a:spcPct val="110000"/>
              </a:lnSpc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ea typeface="ＭＳ Ｐゴシック" charset="0"/>
              </a:rPr>
              <a:t>insertion sort</a:t>
            </a:r>
            <a:r>
              <a:rPr lang="en-US" dirty="0">
                <a:ea typeface="ＭＳ Ｐゴシック" charset="0"/>
              </a:rPr>
              <a:t>: Shift each element into a sorted sub-list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faster than selection sort (examines fewer values)</a:t>
            </a:r>
          </a:p>
        </p:txBody>
      </p:sp>
      <p:graphicFrame>
        <p:nvGraphicFramePr>
          <p:cNvPr id="3092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882674"/>
              </p:ext>
            </p:extLst>
          </p:nvPr>
        </p:nvGraphicFramePr>
        <p:xfrm>
          <a:off x="1427957" y="1565767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9311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98086"/>
              </p:ext>
            </p:extLst>
          </p:nvPr>
        </p:nvGraphicFramePr>
        <p:xfrm>
          <a:off x="1423705" y="3395669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06" name="Text Box 122"/>
          <p:cNvSpPr txBox="1">
            <a:spLocks noChangeArrowheads="1"/>
          </p:cNvSpPr>
          <p:nvPr/>
        </p:nvSpPr>
        <p:spPr bwMode="auto">
          <a:xfrm>
            <a:off x="2249506" y="4269833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22</a:t>
            </a:r>
          </a:p>
        </p:txBody>
      </p:sp>
      <p:sp>
        <p:nvSpPr>
          <p:cNvPr id="16507" name="Line 123"/>
          <p:cNvSpPr>
            <a:spLocks noChangeShapeType="1"/>
          </p:cNvSpPr>
          <p:nvPr/>
        </p:nvSpPr>
        <p:spPr bwMode="auto">
          <a:xfrm>
            <a:off x="2694005" y="452383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08" name="Text Box 124"/>
          <p:cNvSpPr txBox="1">
            <a:spLocks noChangeArrowheads="1"/>
          </p:cNvSpPr>
          <p:nvPr/>
        </p:nvSpPr>
        <p:spPr bwMode="auto">
          <a:xfrm>
            <a:off x="5526106" y="428412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50</a:t>
            </a:r>
          </a:p>
        </p:txBody>
      </p:sp>
      <p:sp>
        <p:nvSpPr>
          <p:cNvPr id="16509" name="Line 125"/>
          <p:cNvSpPr>
            <a:spLocks noChangeShapeType="1"/>
          </p:cNvSpPr>
          <p:nvPr/>
        </p:nvSpPr>
        <p:spPr bwMode="auto">
          <a:xfrm>
            <a:off x="5970605" y="452383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0" name="Text Box 126"/>
          <p:cNvSpPr txBox="1">
            <a:spLocks noChangeArrowheads="1"/>
          </p:cNvSpPr>
          <p:nvPr/>
        </p:nvSpPr>
        <p:spPr bwMode="auto">
          <a:xfrm>
            <a:off x="6935806" y="428412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91</a:t>
            </a:r>
          </a:p>
        </p:txBody>
      </p:sp>
      <p:sp>
        <p:nvSpPr>
          <p:cNvPr id="16511" name="Line 127"/>
          <p:cNvSpPr>
            <a:spLocks noChangeShapeType="1"/>
          </p:cNvSpPr>
          <p:nvPr/>
        </p:nvSpPr>
        <p:spPr bwMode="auto">
          <a:xfrm>
            <a:off x="7342205" y="4523832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12" name="Text Box 128"/>
          <p:cNvSpPr txBox="1">
            <a:spLocks noChangeArrowheads="1"/>
          </p:cNvSpPr>
          <p:nvPr/>
        </p:nvSpPr>
        <p:spPr bwMode="auto">
          <a:xfrm>
            <a:off x="9298006" y="428412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98</a:t>
            </a:r>
          </a:p>
        </p:txBody>
      </p:sp>
      <p:sp>
        <p:nvSpPr>
          <p:cNvPr id="16513" name="Line 129"/>
          <p:cNvSpPr>
            <a:spLocks noChangeShapeType="1"/>
          </p:cNvSpPr>
          <p:nvPr/>
        </p:nvSpPr>
        <p:spPr bwMode="auto">
          <a:xfrm>
            <a:off x="9742505" y="4523832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9378" name="Group 130"/>
          <p:cNvGraphicFramePr>
            <a:graphicFrameLocks noGrp="1"/>
          </p:cNvGraphicFramePr>
          <p:nvPr/>
        </p:nvGraphicFramePr>
        <p:xfrm>
          <a:off x="1752600" y="5368926"/>
          <a:ext cx="87518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9437" name="Text Box 189"/>
          <p:cNvSpPr txBox="1">
            <a:spLocks noChangeArrowheads="1"/>
          </p:cNvSpPr>
          <p:nvPr/>
        </p:nvSpPr>
        <p:spPr bwMode="auto">
          <a:xfrm>
            <a:off x="6351588" y="6359526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309438" name="Line 190"/>
          <p:cNvSpPr>
            <a:spLocks noChangeShapeType="1"/>
          </p:cNvSpPr>
          <p:nvPr/>
        </p:nvSpPr>
        <p:spPr bwMode="auto">
          <a:xfrm flipH="1" flipV="1">
            <a:off x="3276600" y="658812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39" name="Text Box 191"/>
          <p:cNvSpPr txBox="1">
            <a:spLocks noChangeArrowheads="1"/>
          </p:cNvSpPr>
          <p:nvPr/>
        </p:nvSpPr>
        <p:spPr bwMode="auto">
          <a:xfrm>
            <a:off x="2654300" y="6130926"/>
            <a:ext cx="3360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Tahoma" panose="020B0604030504040204" pitchFamily="34" charset="0"/>
              </a:rPr>
              <a:t>sorted sub-list (indexes 0-7)</a:t>
            </a:r>
          </a:p>
        </p:txBody>
      </p:sp>
    </p:spTree>
    <p:extLst>
      <p:ext uri="{BB962C8B-B14F-4D97-AF65-F5344CB8AC3E}">
        <p14:creationId xmlns:p14="http://schemas.microsoft.com/office/powerpoint/2010/main" val="16033074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437" grpId="0"/>
      <p:bldP spid="309438" grpId="0" animBg="1"/>
      <p:bldP spid="3094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Merge sort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/>
              <a:t>merge sort</a:t>
            </a:r>
            <a:r>
              <a:rPr lang="en-US" dirty="0"/>
              <a:t>: Repeatedly divides the data in half, sorts each half, and combines the sorted halves into a sorted whole.</a:t>
            </a:r>
          </a:p>
          <a:p>
            <a:pPr eaLnBrk="1" hangingPunct="1"/>
            <a:r>
              <a:rPr lang="en-US" dirty="0"/>
              <a:t>The algorithm:</a:t>
            </a:r>
          </a:p>
          <a:p>
            <a:pPr lvl="1" eaLnBrk="1" hangingPunct="1"/>
            <a:r>
              <a:rPr lang="en-US" dirty="0"/>
              <a:t>Divide the list into two roughly equal halves.</a:t>
            </a:r>
          </a:p>
          <a:p>
            <a:pPr lvl="1" eaLnBrk="1" hangingPunct="1"/>
            <a:r>
              <a:rPr lang="en-US" dirty="0"/>
              <a:t>Sort the left half.</a:t>
            </a:r>
          </a:p>
          <a:p>
            <a:pPr lvl="1" eaLnBrk="1" hangingPunct="1"/>
            <a:r>
              <a:rPr lang="en-US" dirty="0"/>
              <a:t>Sort the right half.</a:t>
            </a:r>
          </a:p>
          <a:p>
            <a:pPr lvl="1" eaLnBrk="1" hangingPunct="1"/>
            <a:r>
              <a:rPr lang="en-US" dirty="0"/>
              <a:t>Merge the two sorted halves into one sorted list.</a:t>
            </a:r>
          </a:p>
          <a:p>
            <a:r>
              <a:rPr lang="en-US" dirty="0"/>
              <a:t>Often implemented recursively.</a:t>
            </a:r>
          </a:p>
          <a:p>
            <a:r>
              <a:rPr lang="en-US" dirty="0"/>
              <a:t>An example of a "divide and conquer" algorithm.</a:t>
            </a:r>
          </a:p>
          <a:p>
            <a:pPr lvl="1"/>
            <a:r>
              <a:rPr lang="en-US" dirty="0"/>
              <a:t>Invented by John von Neumann in 1945</a:t>
            </a:r>
          </a:p>
        </p:txBody>
      </p:sp>
    </p:spTree>
    <p:extLst>
      <p:ext uri="{BB962C8B-B14F-4D97-AF65-F5344CB8AC3E}">
        <p14:creationId xmlns:p14="http://schemas.microsoft.com/office/powerpoint/2010/main" val="17053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5360" y="784641"/>
            <a:ext cx="4260216" cy="6740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panose="020B0604030504040204" pitchFamily="34" charset="0"/>
              </a:rPr>
              <a:t>Merge sort example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/>
        </p:nvGraphicFramePr>
        <p:xfrm>
          <a:off x="3886200" y="1295401"/>
          <a:ext cx="4425950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1331" name="Group 35"/>
          <p:cNvGraphicFramePr>
            <a:graphicFrameLocks noGrp="1"/>
          </p:cNvGraphicFramePr>
          <p:nvPr/>
        </p:nvGraphicFramePr>
        <p:xfrm>
          <a:off x="3344863" y="2562226"/>
          <a:ext cx="1795462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43" name="Group 47"/>
          <p:cNvGraphicFramePr>
            <a:graphicFrameLocks noGrp="1"/>
          </p:cNvGraphicFramePr>
          <p:nvPr/>
        </p:nvGraphicFramePr>
        <p:xfrm>
          <a:off x="2811463" y="3276601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51" name="Group 55"/>
          <p:cNvGraphicFramePr>
            <a:graphicFrameLocks noGrp="1"/>
          </p:cNvGraphicFramePr>
          <p:nvPr/>
        </p:nvGraphicFramePr>
        <p:xfrm>
          <a:off x="2649539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57" name="Group 61"/>
          <p:cNvGraphicFramePr>
            <a:graphicFrameLocks noGrp="1"/>
          </p:cNvGraphicFramePr>
          <p:nvPr/>
        </p:nvGraphicFramePr>
        <p:xfrm>
          <a:off x="3414714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63" name="Group 67"/>
          <p:cNvGraphicFramePr>
            <a:graphicFrameLocks noGrp="1"/>
          </p:cNvGraphicFramePr>
          <p:nvPr/>
        </p:nvGraphicFramePr>
        <p:xfrm>
          <a:off x="2808288" y="4633914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981200" y="4343401"/>
            <a:ext cx="1665288" cy="366713"/>
            <a:chOff x="288" y="2736"/>
            <a:chExt cx="1049" cy="231"/>
          </a:xfrm>
        </p:grpSpPr>
        <p:grpSp>
          <p:nvGrpSpPr>
            <p:cNvPr id="19737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19739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0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2214564" y="3505200"/>
            <a:ext cx="1355725" cy="381000"/>
            <a:chOff x="435" y="2208"/>
            <a:chExt cx="854" cy="240"/>
          </a:xfrm>
        </p:grpSpPr>
        <p:grpSp>
          <p:nvGrpSpPr>
            <p:cNvPr id="19733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19735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4" name="Text Box 84"/>
            <p:cNvSpPr txBox="1">
              <a:spLocks noChangeArrowheads="1"/>
            </p:cNvSpPr>
            <p:nvPr/>
          </p:nvSpPr>
          <p:spPr bwMode="auto">
            <a:xfrm>
              <a:off x="435" y="2208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</p:grpSp>
      <p:graphicFrame>
        <p:nvGraphicFramePr>
          <p:cNvPr id="311381" name="Group 85"/>
          <p:cNvGraphicFramePr>
            <a:graphicFrameLocks noGrp="1"/>
          </p:cNvGraphicFramePr>
          <p:nvPr/>
        </p:nvGraphicFramePr>
        <p:xfrm>
          <a:off x="4781550" y="3276601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89" name="Group 93"/>
          <p:cNvGraphicFramePr>
            <a:graphicFrameLocks noGrp="1"/>
          </p:cNvGraphicFramePr>
          <p:nvPr/>
        </p:nvGraphicFramePr>
        <p:xfrm>
          <a:off x="4619626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395" name="Group 99"/>
          <p:cNvGraphicFramePr>
            <a:graphicFrameLocks noGrp="1"/>
          </p:cNvGraphicFramePr>
          <p:nvPr/>
        </p:nvGraphicFramePr>
        <p:xfrm>
          <a:off x="5384801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01" name="Group 105"/>
          <p:cNvGraphicFramePr>
            <a:graphicFrameLocks noGrp="1"/>
          </p:cNvGraphicFramePr>
          <p:nvPr/>
        </p:nvGraphicFramePr>
        <p:xfrm>
          <a:off x="4778375" y="4633914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Group 113"/>
          <p:cNvGrpSpPr>
            <a:grpSpLocks/>
          </p:cNvGrpSpPr>
          <p:nvPr/>
        </p:nvGrpSpPr>
        <p:grpSpPr bwMode="auto">
          <a:xfrm>
            <a:off x="3951289" y="4343401"/>
            <a:ext cx="1665287" cy="366713"/>
            <a:chOff x="1529" y="2736"/>
            <a:chExt cx="1049" cy="231"/>
          </a:xfrm>
        </p:grpSpPr>
        <p:grpSp>
          <p:nvGrpSpPr>
            <p:cNvPr id="19729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19731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2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0" name="Text Box 117"/>
            <p:cNvSpPr txBox="1">
              <a:spLocks noChangeArrowheads="1"/>
            </p:cNvSpPr>
            <p:nvPr/>
          </p:nvSpPr>
          <p:spPr bwMode="auto">
            <a:xfrm>
              <a:off x="1529" y="2736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4184651" y="3505200"/>
            <a:ext cx="1355725" cy="381000"/>
            <a:chOff x="1676" y="2208"/>
            <a:chExt cx="854" cy="240"/>
          </a:xfrm>
        </p:grpSpPr>
        <p:grpSp>
          <p:nvGrpSpPr>
            <p:cNvPr id="19725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19727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8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26" name="Text Box 122"/>
            <p:cNvSpPr txBox="1">
              <a:spLocks noChangeArrowheads="1"/>
            </p:cNvSpPr>
            <p:nvPr/>
          </p:nvSpPr>
          <p:spPr bwMode="auto">
            <a:xfrm>
              <a:off x="1676" y="2208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</p:grpSp>
      <p:grpSp>
        <p:nvGrpSpPr>
          <p:cNvPr id="10" name="Group 123"/>
          <p:cNvGrpSpPr>
            <a:grpSpLocks/>
          </p:cNvGrpSpPr>
          <p:nvPr/>
        </p:nvGrpSpPr>
        <p:grpSpPr bwMode="auto">
          <a:xfrm>
            <a:off x="2747964" y="2819400"/>
            <a:ext cx="2422525" cy="381000"/>
            <a:chOff x="771" y="1776"/>
            <a:chExt cx="1526" cy="240"/>
          </a:xfrm>
        </p:grpSpPr>
        <p:sp>
          <p:nvSpPr>
            <p:cNvPr id="19721" name="Text Box 124"/>
            <p:cNvSpPr txBox="1">
              <a:spLocks noChangeArrowheads="1"/>
            </p:cNvSpPr>
            <p:nvPr/>
          </p:nvSpPr>
          <p:spPr bwMode="auto">
            <a:xfrm>
              <a:off x="771" y="177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19722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19723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4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11424" name="Group 128"/>
          <p:cNvGraphicFramePr>
            <a:graphicFrameLocks noGrp="1"/>
          </p:cNvGraphicFramePr>
          <p:nvPr/>
        </p:nvGraphicFramePr>
        <p:xfrm>
          <a:off x="3341688" y="5319714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36" name="Group 140"/>
          <p:cNvGraphicFramePr>
            <a:graphicFrameLocks noGrp="1"/>
          </p:cNvGraphicFramePr>
          <p:nvPr/>
        </p:nvGraphicFramePr>
        <p:xfrm>
          <a:off x="7612063" y="2562226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48" name="Group 152"/>
          <p:cNvGraphicFramePr>
            <a:graphicFrameLocks noGrp="1"/>
          </p:cNvGraphicFramePr>
          <p:nvPr/>
        </p:nvGraphicFramePr>
        <p:xfrm>
          <a:off x="7078663" y="3276601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56" name="Group 160"/>
          <p:cNvGraphicFramePr>
            <a:graphicFrameLocks noGrp="1"/>
          </p:cNvGraphicFramePr>
          <p:nvPr/>
        </p:nvGraphicFramePr>
        <p:xfrm>
          <a:off x="6916739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62" name="Group 166"/>
          <p:cNvGraphicFramePr>
            <a:graphicFrameLocks noGrp="1"/>
          </p:cNvGraphicFramePr>
          <p:nvPr/>
        </p:nvGraphicFramePr>
        <p:xfrm>
          <a:off x="7681914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68" name="Group 172"/>
          <p:cNvGraphicFramePr>
            <a:graphicFrameLocks noGrp="1"/>
          </p:cNvGraphicFramePr>
          <p:nvPr/>
        </p:nvGraphicFramePr>
        <p:xfrm>
          <a:off x="7075488" y="4633914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80"/>
          <p:cNvGrpSpPr>
            <a:grpSpLocks/>
          </p:cNvGrpSpPr>
          <p:nvPr/>
        </p:nvGrpSpPr>
        <p:grpSpPr bwMode="auto">
          <a:xfrm>
            <a:off x="6248400" y="4343401"/>
            <a:ext cx="1665288" cy="366713"/>
            <a:chOff x="2976" y="2736"/>
            <a:chExt cx="1049" cy="231"/>
          </a:xfrm>
        </p:grpSpPr>
        <p:grpSp>
          <p:nvGrpSpPr>
            <p:cNvPr id="19717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19719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8" name="Text Box 184"/>
            <p:cNvSpPr txBox="1">
              <a:spLocks noChangeArrowheads="1"/>
            </p:cNvSpPr>
            <p:nvPr/>
          </p:nvSpPr>
          <p:spPr bwMode="auto">
            <a:xfrm>
              <a:off x="2976" y="2736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14" name="Group 185"/>
          <p:cNvGrpSpPr>
            <a:grpSpLocks/>
          </p:cNvGrpSpPr>
          <p:nvPr/>
        </p:nvGrpSpPr>
        <p:grpSpPr bwMode="auto">
          <a:xfrm>
            <a:off x="6481764" y="3505200"/>
            <a:ext cx="1355725" cy="381000"/>
            <a:chOff x="3123" y="2208"/>
            <a:chExt cx="854" cy="240"/>
          </a:xfrm>
        </p:grpSpPr>
        <p:grpSp>
          <p:nvGrpSpPr>
            <p:cNvPr id="19713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19715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6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4" name="Text Box 189"/>
            <p:cNvSpPr txBox="1">
              <a:spLocks noChangeArrowheads="1"/>
            </p:cNvSpPr>
            <p:nvPr/>
          </p:nvSpPr>
          <p:spPr bwMode="auto">
            <a:xfrm>
              <a:off x="3123" y="2208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</p:grpSp>
      <p:graphicFrame>
        <p:nvGraphicFramePr>
          <p:cNvPr id="311486" name="Group 190"/>
          <p:cNvGraphicFramePr>
            <a:graphicFrameLocks noGrp="1"/>
          </p:cNvGraphicFramePr>
          <p:nvPr/>
        </p:nvGraphicFramePr>
        <p:xfrm>
          <a:off x="9048750" y="3276601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494" name="Group 198"/>
          <p:cNvGraphicFramePr>
            <a:graphicFrameLocks noGrp="1"/>
          </p:cNvGraphicFramePr>
          <p:nvPr/>
        </p:nvGraphicFramePr>
        <p:xfrm>
          <a:off x="8886826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500" name="Group 204"/>
          <p:cNvGraphicFramePr>
            <a:graphicFrameLocks noGrp="1"/>
          </p:cNvGraphicFramePr>
          <p:nvPr/>
        </p:nvGraphicFramePr>
        <p:xfrm>
          <a:off x="9652001" y="3948114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506" name="Group 210"/>
          <p:cNvGraphicFramePr>
            <a:graphicFrameLocks noGrp="1"/>
          </p:cNvGraphicFramePr>
          <p:nvPr/>
        </p:nvGraphicFramePr>
        <p:xfrm>
          <a:off x="9045575" y="4633914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Group 218"/>
          <p:cNvGrpSpPr>
            <a:grpSpLocks/>
          </p:cNvGrpSpPr>
          <p:nvPr/>
        </p:nvGrpSpPr>
        <p:grpSpPr bwMode="auto">
          <a:xfrm>
            <a:off x="8218489" y="4343401"/>
            <a:ext cx="1665287" cy="366713"/>
            <a:chOff x="4217" y="2736"/>
            <a:chExt cx="1049" cy="231"/>
          </a:xfrm>
        </p:grpSpPr>
        <p:grpSp>
          <p:nvGrpSpPr>
            <p:cNvPr id="19709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19711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2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0" name="Text Box 222"/>
            <p:cNvSpPr txBox="1">
              <a:spLocks noChangeArrowheads="1"/>
            </p:cNvSpPr>
            <p:nvPr/>
          </p:nvSpPr>
          <p:spPr bwMode="auto">
            <a:xfrm>
              <a:off x="4217" y="2736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18" name="Group 223"/>
          <p:cNvGrpSpPr>
            <a:grpSpLocks/>
          </p:cNvGrpSpPr>
          <p:nvPr/>
        </p:nvGrpSpPr>
        <p:grpSpPr bwMode="auto">
          <a:xfrm>
            <a:off x="8451851" y="3505200"/>
            <a:ext cx="1355725" cy="381000"/>
            <a:chOff x="4364" y="2208"/>
            <a:chExt cx="854" cy="240"/>
          </a:xfrm>
        </p:grpSpPr>
        <p:grpSp>
          <p:nvGrpSpPr>
            <p:cNvPr id="19705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19707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8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06" name="Text Box 227"/>
            <p:cNvSpPr txBox="1">
              <a:spLocks noChangeArrowheads="1"/>
            </p:cNvSpPr>
            <p:nvPr/>
          </p:nvSpPr>
          <p:spPr bwMode="auto">
            <a:xfrm>
              <a:off x="4364" y="2208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</p:grpSp>
      <p:grpSp>
        <p:nvGrpSpPr>
          <p:cNvPr id="20" name="Group 228"/>
          <p:cNvGrpSpPr>
            <a:grpSpLocks/>
          </p:cNvGrpSpPr>
          <p:nvPr/>
        </p:nvGrpSpPr>
        <p:grpSpPr bwMode="auto">
          <a:xfrm>
            <a:off x="7015164" y="2819400"/>
            <a:ext cx="2422525" cy="381000"/>
            <a:chOff x="3459" y="1776"/>
            <a:chExt cx="1526" cy="240"/>
          </a:xfrm>
        </p:grpSpPr>
        <p:sp>
          <p:nvSpPr>
            <p:cNvPr id="19701" name="Text Box 229"/>
            <p:cNvSpPr txBox="1">
              <a:spLocks noChangeArrowheads="1"/>
            </p:cNvSpPr>
            <p:nvPr/>
          </p:nvSpPr>
          <p:spPr bwMode="auto">
            <a:xfrm>
              <a:off x="3459" y="177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19702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19703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4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311529" name="Group 233"/>
          <p:cNvGraphicFramePr>
            <a:graphicFrameLocks noGrp="1"/>
          </p:cNvGraphicFramePr>
          <p:nvPr/>
        </p:nvGraphicFramePr>
        <p:xfrm>
          <a:off x="7608888" y="5319714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541" name="Group 245"/>
          <p:cNvGraphicFramePr>
            <a:graphicFrameLocks noGrp="1"/>
          </p:cNvGraphicFramePr>
          <p:nvPr/>
        </p:nvGraphicFramePr>
        <p:xfrm>
          <a:off x="4664075" y="6157914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65"/>
          <p:cNvGrpSpPr>
            <a:grpSpLocks/>
          </p:cNvGrpSpPr>
          <p:nvPr/>
        </p:nvGrpSpPr>
        <p:grpSpPr bwMode="auto">
          <a:xfrm>
            <a:off x="4419600" y="2057400"/>
            <a:ext cx="3810000" cy="457200"/>
            <a:chOff x="1824" y="1296"/>
            <a:chExt cx="2400" cy="288"/>
          </a:xfrm>
        </p:grpSpPr>
        <p:sp>
          <p:nvSpPr>
            <p:cNvPr id="19697" name="Text Box 266"/>
            <p:cNvSpPr txBox="1">
              <a:spLocks noChangeArrowheads="1"/>
            </p:cNvSpPr>
            <p:nvPr/>
          </p:nvSpPr>
          <p:spPr bwMode="auto">
            <a:xfrm>
              <a:off x="1930" y="129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19698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19699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00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" name="Group 270"/>
          <p:cNvGrpSpPr>
            <a:grpSpLocks/>
          </p:cNvGrpSpPr>
          <p:nvPr/>
        </p:nvGrpSpPr>
        <p:grpSpPr bwMode="auto">
          <a:xfrm>
            <a:off x="2525714" y="5029200"/>
            <a:ext cx="2720975" cy="381000"/>
            <a:chOff x="631" y="3168"/>
            <a:chExt cx="1714" cy="240"/>
          </a:xfrm>
        </p:grpSpPr>
        <p:grpSp>
          <p:nvGrpSpPr>
            <p:cNvPr id="19693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19695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6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94" name="Text Box 274"/>
            <p:cNvSpPr txBox="1">
              <a:spLocks noChangeArrowheads="1"/>
            </p:cNvSpPr>
            <p:nvPr/>
          </p:nvSpPr>
          <p:spPr bwMode="auto">
            <a:xfrm>
              <a:off x="631" y="3177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6" name="Group 275"/>
          <p:cNvGrpSpPr>
            <a:grpSpLocks/>
          </p:cNvGrpSpPr>
          <p:nvPr/>
        </p:nvGrpSpPr>
        <p:grpSpPr bwMode="auto">
          <a:xfrm>
            <a:off x="6792914" y="5029200"/>
            <a:ext cx="2720975" cy="381000"/>
            <a:chOff x="3319" y="3168"/>
            <a:chExt cx="1714" cy="240"/>
          </a:xfrm>
        </p:grpSpPr>
        <p:grpSp>
          <p:nvGrpSpPr>
            <p:cNvPr id="19689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19691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92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90" name="Text Box 279"/>
            <p:cNvSpPr txBox="1">
              <a:spLocks noChangeArrowheads="1"/>
            </p:cNvSpPr>
            <p:nvPr/>
          </p:nvSpPr>
          <p:spPr bwMode="auto">
            <a:xfrm>
              <a:off x="3319" y="3177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28" name="Group 280"/>
          <p:cNvGrpSpPr>
            <a:grpSpLocks/>
          </p:cNvGrpSpPr>
          <p:nvPr/>
        </p:nvGrpSpPr>
        <p:grpSpPr bwMode="auto">
          <a:xfrm>
            <a:off x="4125914" y="5715001"/>
            <a:ext cx="4408487" cy="442913"/>
            <a:chOff x="1639" y="3600"/>
            <a:chExt cx="2777" cy="279"/>
          </a:xfrm>
        </p:grpSpPr>
        <p:grpSp>
          <p:nvGrpSpPr>
            <p:cNvPr id="19685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19687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88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686" name="Text Box 284"/>
            <p:cNvSpPr txBox="1">
              <a:spLocks noChangeArrowheads="1"/>
            </p:cNvSpPr>
            <p:nvPr/>
          </p:nvSpPr>
          <p:spPr bwMode="auto">
            <a:xfrm>
              <a:off x="1639" y="3648"/>
              <a:ext cx="5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EB641B"/>
                </a:buClr>
                <a:buSzPct val="95000"/>
                <a:buFont typeface="Wingdings 2" panose="05020102010507070707" pitchFamily="18" charset="2"/>
                <a:buChar char="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EB641B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9639D"/>
                </a:buClr>
                <a:buSzPct val="65000"/>
                <a:buFont typeface="Wingdings 2" panose="05020102010507070707" pitchFamily="18" charset="2"/>
                <a:buChar char="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Tahoma" panose="020B0604030504040204" pitchFamily="34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00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1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1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1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1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1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1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  <a:latin typeface="+mn-lt"/>
              </a:rPr>
              <a:t>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C6DEF-C93B-A139-C60E-CB9C0F46C716}"/>
              </a:ext>
            </a:extLst>
          </p:cNvPr>
          <p:cNvSpPr txBox="1"/>
          <p:nvPr/>
        </p:nvSpPr>
        <p:spPr>
          <a:xfrm>
            <a:off x="1007643" y="2967335"/>
            <a:ext cx="24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Sequential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A1EB0-5AD9-F1F2-0310-7ABFB3425854}"/>
              </a:ext>
            </a:extLst>
          </p:cNvPr>
          <p:cNvSpPr txBox="1"/>
          <p:nvPr/>
        </p:nvSpPr>
        <p:spPr>
          <a:xfrm>
            <a:off x="8625714" y="2967335"/>
            <a:ext cx="18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410551827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Merge halves 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189677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</a:rPr>
              <a:t># Merges the left/right elements into a sorted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</a:rPr>
              <a:t># Precondition: left/right are sorted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merge(result, left, right):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i1 = 0   </a:t>
            </a:r>
            <a:r>
              <a:rPr lang="en-US" sz="2000" b="1" dirty="0">
                <a:solidFill>
                  <a:srgbClr val="008000"/>
                </a:solidFill>
              </a:rPr>
              <a:t># index into left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i2 = 0   </a:t>
            </a:r>
            <a:r>
              <a:rPr lang="en-US" sz="2000" b="1" dirty="0">
                <a:solidFill>
                  <a:srgbClr val="008000"/>
                </a:solidFill>
              </a:rPr>
              <a:t># index into right list</a:t>
            </a:r>
            <a:endParaRPr lang="en-US" sz="2000" dirty="0">
              <a:solidFill>
                <a:srgbClr val="008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 </a:t>
            </a:r>
            <a:r>
              <a:rPr lang="en-US" sz="2000" dirty="0" err="1"/>
              <a:t>len</a:t>
            </a:r>
            <a:r>
              <a:rPr lang="en-US" sz="2000" dirty="0"/>
              <a:t>(result)):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if i2 &gt;= </a:t>
            </a:r>
            <a:r>
              <a:rPr lang="en-US" sz="2000" dirty="0" err="1"/>
              <a:t>len</a:t>
            </a:r>
            <a:r>
              <a:rPr lang="en-US" sz="2000" dirty="0"/>
              <a:t>(right) or (i1 &lt; </a:t>
            </a:r>
            <a:r>
              <a:rPr lang="en-US" sz="2000" dirty="0" err="1"/>
              <a:t>len</a:t>
            </a:r>
            <a:r>
              <a:rPr lang="en-US" sz="2000" dirty="0"/>
              <a:t>(left) and left[i1] &lt;= right[i2]):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    result[</a:t>
            </a:r>
            <a:r>
              <a:rPr lang="en-US" sz="2000" dirty="0" err="1"/>
              <a:t>i</a:t>
            </a:r>
            <a:r>
              <a:rPr lang="en-US" sz="2000" dirty="0"/>
              <a:t>] = left[i1]    </a:t>
            </a:r>
            <a:r>
              <a:rPr lang="en-US" sz="2000" b="1" dirty="0">
                <a:solidFill>
                  <a:srgbClr val="008000"/>
                </a:solidFill>
              </a:rPr>
              <a:t># take from left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    i1 +=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    result[</a:t>
            </a:r>
            <a:r>
              <a:rPr lang="en-US" sz="2000" dirty="0" err="1"/>
              <a:t>i</a:t>
            </a:r>
            <a:r>
              <a:rPr lang="en-US" sz="2000" dirty="0"/>
              <a:t>] = right[i2]   </a:t>
            </a:r>
            <a:r>
              <a:rPr lang="en-US" sz="2000" b="1" dirty="0">
                <a:solidFill>
                  <a:srgbClr val="008000"/>
                </a:solidFill>
              </a:rPr>
              <a:t># take from right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    i2 += 1</a:t>
            </a:r>
          </a:p>
        </p:txBody>
      </p:sp>
    </p:spTree>
    <p:extLst>
      <p:ext uri="{BB962C8B-B14F-4D97-AF65-F5344CB8AC3E}">
        <p14:creationId xmlns:p14="http://schemas.microsoft.com/office/powerpoint/2010/main" val="290876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panose="020B0604030504040204" pitchFamily="34" charset="0"/>
              </a:rPr>
              <a:t>Merge sort code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merge sort algorithm.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merge_sort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(a):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if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(a) &gt;= 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split list into two halves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left  = </a:t>
            </a: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a[0, </a:t>
            </a:r>
            <a:r>
              <a:rPr lang="en-US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(a)//2]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right = </a:t>
            </a: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(a)//2, </a:t>
            </a:r>
            <a:r>
              <a:rPr lang="en-US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(a)]</a:t>
            </a:r>
            <a:endParaRPr 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# sort the two halves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merge_sort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(left)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merge_sort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(right)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merge the sorted halves into a sorted whole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merge(a, left, right)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7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panose="020B0604030504040204" pitchFamily="34" charset="0"/>
              </a:rPr>
              <a:t>Merge sort runtime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58686"/>
            <a:ext cx="4372927" cy="4718277"/>
          </a:xfrm>
        </p:spPr>
        <p:txBody>
          <a:bodyPr/>
          <a:lstStyle/>
          <a:p>
            <a:pPr eaLnBrk="1" hangingPunct="1"/>
            <a:r>
              <a:rPr lang="en-US" dirty="0"/>
              <a:t>How many comparisons does merge sort have to do?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7" y="1458686"/>
            <a:ext cx="6005513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9231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Sequential search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ea typeface="ＭＳ Ｐゴシック" charset="0"/>
                <a:cs typeface="+mn-cs"/>
              </a:rPr>
              <a:t>sequential search</a:t>
            </a:r>
            <a:r>
              <a:rPr lang="en-US" dirty="0">
                <a:ea typeface="ＭＳ Ｐゴシック" charset="0"/>
                <a:cs typeface="+mn-cs"/>
              </a:rPr>
              <a:t>: Locates a target value in a list by examining each element from start to finish. Used in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index</a:t>
            </a:r>
            <a:r>
              <a:rPr lang="en-US" dirty="0">
                <a:ea typeface="ＭＳ Ｐゴシック" charset="0"/>
                <a:cs typeface="+mn-cs"/>
              </a:rPr>
              <a:t>.	</a:t>
            </a:r>
            <a:endParaRPr lang="en-US" sz="800" dirty="0">
              <a:ea typeface="ＭＳ Ｐゴシック" charset="-128"/>
              <a:cs typeface="+mn-cs"/>
            </a:endParaRP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How many elements will it need to examine?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Example: Searching the list below for the value </a:t>
            </a:r>
            <a:r>
              <a:rPr lang="en-US" b="1" dirty="0">
                <a:ea typeface="ＭＳ Ｐゴシック" charset="-128"/>
              </a:rPr>
              <a:t>42</a:t>
            </a:r>
            <a:r>
              <a:rPr lang="en-US" dirty="0">
                <a:ea typeface="ＭＳ Ｐゴシック" charset="-128"/>
              </a:rPr>
              <a:t>:</a:t>
            </a:r>
          </a:p>
          <a:p>
            <a:pPr lvl="1"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marL="346075" lvl="1" indent="0">
              <a:buNone/>
              <a:defRPr/>
            </a:pPr>
            <a:endParaRPr lang="en-US" dirty="0">
              <a:ea typeface="ＭＳ Ｐゴシック" charset="-128"/>
            </a:endParaRPr>
          </a:p>
        </p:txBody>
      </p:sp>
      <p:graphicFrame>
        <p:nvGraphicFramePr>
          <p:cNvPr id="190468" name="Group 4"/>
          <p:cNvGraphicFramePr>
            <a:graphicFrameLocks noGrp="1"/>
          </p:cNvGraphicFramePr>
          <p:nvPr/>
        </p:nvGraphicFramePr>
        <p:xfrm>
          <a:off x="1782745" y="4253697"/>
          <a:ext cx="87010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0527" name="Group 63"/>
          <p:cNvGrpSpPr>
            <a:grpSpLocks/>
          </p:cNvGrpSpPr>
          <p:nvPr/>
        </p:nvGrpSpPr>
        <p:grpSpPr bwMode="auto">
          <a:xfrm>
            <a:off x="2535221" y="5044272"/>
            <a:ext cx="619125" cy="833438"/>
            <a:chOff x="618" y="2880"/>
            <a:chExt cx="390" cy="525"/>
          </a:xfrm>
        </p:grpSpPr>
        <p:sp>
          <p:nvSpPr>
            <p:cNvPr id="190528" name="Text Box 64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</a:rPr>
                <a:t>i</a:t>
              </a:r>
            </a:p>
          </p:txBody>
        </p:sp>
        <p:sp>
          <p:nvSpPr>
            <p:cNvPr id="190529" name="Line 65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805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37084 0.0060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90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4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>
                <a:ea typeface="ＭＳ Ｐゴシック" charset="0"/>
                <a:cs typeface="+mn-cs"/>
              </a:rPr>
              <a:t>How many elements will be checked?</a:t>
            </a:r>
          </a:p>
          <a:p>
            <a:pPr>
              <a:spcBef>
                <a:spcPts val="0"/>
              </a:spcBef>
              <a:defRPr/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dirty="0">
                <a:ea typeface="ＭＳ Ｐゴシック" charset="0"/>
                <a:cs typeface="+mn-cs"/>
              </a:rPr>
              <a:t>On average how many elements will be checked?</a:t>
            </a:r>
          </a:p>
          <a:p>
            <a:pPr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0"/>
            </a:endParaRP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712406" y="4211934"/>
          <a:ext cx="87010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80CF042-A80E-6C70-88B0-A63BB2E5147B}"/>
              </a:ext>
            </a:extLst>
          </p:cNvPr>
          <p:cNvSpPr txBox="1"/>
          <p:nvPr/>
        </p:nvSpPr>
        <p:spPr>
          <a:xfrm>
            <a:off x="1712406" y="2202998"/>
            <a:ext cx="4110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def index(value):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for </a:t>
            </a:r>
            <a:r>
              <a:rPr lang="en-US" sz="180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in range(0, size):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if </a:t>
            </a:r>
            <a:r>
              <a:rPr lang="en-US" sz="180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my_list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] == value: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return </a:t>
            </a:r>
            <a:r>
              <a:rPr lang="en-US" sz="180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i</a:t>
            </a:r>
            <a:endParaRPr lang="en-US" sz="1800" dirty="0"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return -1   </a:t>
            </a:r>
            <a:r>
              <a:rPr lang="en-US" sz="1800" dirty="0">
                <a:solidFill>
                  <a:srgbClr val="006666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# not found</a:t>
            </a:r>
          </a:p>
        </p:txBody>
      </p:sp>
    </p:spTree>
    <p:extLst>
      <p:ext uri="{BB962C8B-B14F-4D97-AF65-F5344CB8AC3E}">
        <p14:creationId xmlns:p14="http://schemas.microsoft.com/office/powerpoint/2010/main" val="104687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Binary search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ea typeface="ＭＳ Ｐゴシック" charset="0"/>
                <a:cs typeface="+mn-cs"/>
              </a:rPr>
              <a:t>binary search</a:t>
            </a:r>
            <a:r>
              <a:rPr lang="en-US" dirty="0">
                <a:ea typeface="ＭＳ Ｐゴシック" charset="0"/>
                <a:cs typeface="+mn-cs"/>
              </a:rPr>
              <a:t>: Locates a target value in a </a:t>
            </a:r>
            <a:r>
              <a:rPr lang="en-US" i="1" dirty="0">
                <a:ea typeface="ＭＳ Ｐゴシック" charset="0"/>
                <a:cs typeface="+mn-cs"/>
              </a:rPr>
              <a:t>sorted </a:t>
            </a:r>
            <a:r>
              <a:rPr lang="en-US" dirty="0">
                <a:ea typeface="ＭＳ Ｐゴシック" charset="0"/>
                <a:cs typeface="+mn-cs"/>
              </a:rPr>
              <a:t>list by successively eliminating half of the list from consideration.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How many elements will it need to examine?</a:t>
            </a:r>
          </a:p>
          <a:p>
            <a:pPr lvl="1">
              <a:defRPr/>
            </a:pPr>
            <a:r>
              <a:rPr lang="en-US" dirty="0">
                <a:ea typeface="ＭＳ Ｐゴシック" charset="-128"/>
              </a:rPr>
              <a:t>Example: Searching the list below for the value </a:t>
            </a:r>
            <a:r>
              <a:rPr lang="en-US" b="1" dirty="0">
                <a:ea typeface="ＭＳ Ｐゴシック" charset="-128"/>
              </a:rPr>
              <a:t>42</a:t>
            </a:r>
            <a:r>
              <a:rPr lang="en-US" dirty="0">
                <a:ea typeface="ＭＳ Ｐゴシック" charset="-128"/>
              </a:rPr>
              <a:t>:</a:t>
            </a:r>
          </a:p>
        </p:txBody>
      </p:sp>
      <p:graphicFrame>
        <p:nvGraphicFramePr>
          <p:cNvPr id="191492" name="Group 4"/>
          <p:cNvGraphicFramePr>
            <a:graphicFrameLocks noGrp="1"/>
          </p:cNvGraphicFramePr>
          <p:nvPr/>
        </p:nvGraphicFramePr>
        <p:xfrm>
          <a:off x="1752600" y="3781425"/>
          <a:ext cx="8701088" cy="792212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653" marB="4565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653" marB="456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1551" name="Group 63"/>
          <p:cNvGrpSpPr>
            <a:grpSpLocks/>
          </p:cNvGrpSpPr>
          <p:nvPr/>
        </p:nvGrpSpPr>
        <p:grpSpPr bwMode="auto">
          <a:xfrm>
            <a:off x="2505076" y="4572000"/>
            <a:ext cx="619125" cy="833438"/>
            <a:chOff x="618" y="2880"/>
            <a:chExt cx="390" cy="525"/>
          </a:xfrm>
        </p:grpSpPr>
        <p:sp>
          <p:nvSpPr>
            <p:cNvPr id="191552" name="Text Box 64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Tahoma" charset="0"/>
                </a:rPr>
                <a:t>min</a:t>
              </a:r>
            </a:p>
          </p:txBody>
        </p:sp>
        <p:sp>
          <p:nvSpPr>
            <p:cNvPr id="191553" name="Line 65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1554" name="Group 66"/>
          <p:cNvGrpSpPr>
            <a:grpSpLocks/>
          </p:cNvGrpSpPr>
          <p:nvPr/>
        </p:nvGrpSpPr>
        <p:grpSpPr bwMode="auto">
          <a:xfrm>
            <a:off x="6086476" y="4572000"/>
            <a:ext cx="619125" cy="833438"/>
            <a:chOff x="618" y="2880"/>
            <a:chExt cx="390" cy="525"/>
          </a:xfrm>
        </p:grpSpPr>
        <p:sp>
          <p:nvSpPr>
            <p:cNvPr id="191555" name="Text Box 67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Tahoma" charset="0"/>
                </a:rPr>
                <a:t>mid</a:t>
              </a:r>
            </a:p>
          </p:txBody>
        </p:sp>
        <p:sp>
          <p:nvSpPr>
            <p:cNvPr id="191556" name="Line 68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91557" name="Group 69"/>
          <p:cNvGrpSpPr>
            <a:grpSpLocks/>
          </p:cNvGrpSpPr>
          <p:nvPr/>
        </p:nvGrpSpPr>
        <p:grpSpPr bwMode="auto">
          <a:xfrm>
            <a:off x="9829801" y="4572000"/>
            <a:ext cx="619125" cy="833438"/>
            <a:chOff x="618" y="2880"/>
            <a:chExt cx="390" cy="525"/>
          </a:xfrm>
        </p:grpSpPr>
        <p:sp>
          <p:nvSpPr>
            <p:cNvPr id="191558" name="Text Box 70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</a:rPr>
                <a:t>max</a:t>
              </a:r>
            </a:p>
          </p:txBody>
        </p:sp>
        <p:sp>
          <p:nvSpPr>
            <p:cNvPr id="191559" name="Line 71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763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Binary search runtime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For an list of size N, it eliminates </a:t>
            </a:r>
            <a:r>
              <a:rPr lang="en-US" dirty="0">
                <a:cs typeface="Tahoma" panose="020B0604030504040204" pitchFamily="34" charset="0"/>
              </a:rPr>
              <a:t>½</a:t>
            </a:r>
            <a:r>
              <a:rPr lang="en-US" dirty="0"/>
              <a:t> until 1 element remains.</a:t>
            </a:r>
          </a:p>
          <a:p>
            <a:pPr lvl="1" eaLnBrk="1" hangingPunct="1">
              <a:buFontTx/>
              <a:buNone/>
            </a:pPr>
            <a:r>
              <a:rPr lang="en-US" dirty="0"/>
              <a:t>	N, N/2, N/4, N/8, ..., 4, 2, 1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How many divisions does it take?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Think of it from the other direction:</a:t>
            </a:r>
          </a:p>
          <a:p>
            <a:pPr lvl="1" eaLnBrk="1" hangingPunct="1"/>
            <a:r>
              <a:rPr lang="en-US" dirty="0"/>
              <a:t>How many times do I have to multiply by 2 to reach N?</a:t>
            </a:r>
          </a:p>
          <a:p>
            <a:pPr lvl="1" eaLnBrk="1" hangingPunct="1">
              <a:buFontTx/>
              <a:buNone/>
            </a:pPr>
            <a:r>
              <a:rPr lang="en-US" dirty="0"/>
              <a:t>	1, 2, 4, 8, ..., N/4, N/2, N</a:t>
            </a:r>
          </a:p>
          <a:p>
            <a:pPr lvl="1" eaLnBrk="1" hangingPunct="1"/>
            <a:r>
              <a:rPr lang="en-US" dirty="0"/>
              <a:t>Call this number of multiplications "x".</a:t>
            </a:r>
          </a:p>
          <a:p>
            <a:pPr lvl="1" eaLnBrk="1" hangingPunct="1"/>
            <a:endParaRPr lang="en-US" sz="800" dirty="0"/>
          </a:p>
          <a:p>
            <a:pPr lvl="1" eaLnBrk="1" hangingPunct="1">
              <a:buFontTx/>
              <a:buNone/>
            </a:pPr>
            <a:r>
              <a:rPr lang="en-US" dirty="0"/>
              <a:t>	2</a:t>
            </a:r>
            <a:r>
              <a:rPr lang="en-US" baseline="30000" dirty="0"/>
              <a:t>x</a:t>
            </a:r>
            <a:r>
              <a:rPr lang="en-US" dirty="0"/>
              <a:t>	= N</a:t>
            </a:r>
          </a:p>
          <a:p>
            <a:pPr lvl="1" eaLnBrk="1" hangingPunct="1">
              <a:buFontTx/>
              <a:buNone/>
            </a:pPr>
            <a:r>
              <a:rPr lang="en-US" b="1" dirty="0"/>
              <a:t>	x	= log</a:t>
            </a:r>
            <a:r>
              <a:rPr lang="en-US" b="1" baseline="-25000" dirty="0"/>
              <a:t>2</a:t>
            </a:r>
            <a:r>
              <a:rPr lang="en-US" b="1" dirty="0"/>
              <a:t> N</a:t>
            </a:r>
            <a:endParaRPr lang="en-US" sz="1200" b="1" dirty="0"/>
          </a:p>
          <a:p>
            <a:pPr eaLnBrk="1" hangingPunct="1"/>
            <a:r>
              <a:rPr lang="en-US" dirty="0"/>
              <a:t>Binary search looks at a </a:t>
            </a:r>
            <a:r>
              <a:rPr lang="en-US" b="1" dirty="0"/>
              <a:t>logarithmic</a:t>
            </a:r>
            <a:r>
              <a:rPr lang="en-US" dirty="0"/>
              <a:t> 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35964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3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3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ea typeface="ＭＳ Ｐゴシック" charset="0"/>
                <a:cs typeface="+mj-cs"/>
              </a:rPr>
              <a:t>binary_search</a:t>
            </a:r>
            <a:endParaRPr lang="en-US" dirty="0">
              <a:latin typeface="Courier New" charset="0"/>
              <a:ea typeface="ＭＳ Ｐゴシック" charset="0"/>
              <a:cs typeface="+mj-cs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9"/>
            <a:ext cx="10515600" cy="424788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200" dirty="0">
                <a:ea typeface="ＭＳ Ｐゴシック" charset="0"/>
                <a:cs typeface="Courier New" panose="02070309020205020404" pitchFamily="49" charset="0"/>
              </a:rPr>
              <a:t>Write the following two functions:</a:t>
            </a:r>
            <a:endParaRPr lang="en-US" sz="2000" dirty="0">
              <a:latin typeface="Courier New" charset="0"/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D4B94-C3D0-848D-37FD-E7C61F436440}"/>
              </a:ext>
            </a:extLst>
          </p:cNvPr>
          <p:cNvSpPr txBox="1"/>
          <p:nvPr/>
        </p:nvSpPr>
        <p:spPr>
          <a:xfrm>
            <a:off x="838200" y="1915937"/>
            <a:ext cx="9868382" cy="265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200" dirty="0"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# searches an entire sorted list for a given value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# returns the index the value should be inserted at to maintain sorted order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# Precondition: list is sorted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binary_search</a:t>
            </a:r>
            <a:r>
              <a:rPr lang="en-US" sz="20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list</a:t>
            </a:r>
            <a:r>
              <a:rPr lang="en-US" sz="20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# searches given portion of a sorted list for a given value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# examines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min_index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(inclusive) through 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max_index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(exclusive)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# returns the index of the value or -(index it should be inserted at + 1)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# Precondition: list is sorted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binary_search</a:t>
            </a:r>
            <a:r>
              <a:rPr lang="en-US" sz="20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list</a:t>
            </a:r>
            <a:r>
              <a:rPr lang="en-US" sz="20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value</a:t>
            </a:r>
            <a:r>
              <a:rPr lang="en-US" sz="20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min_index</a:t>
            </a:r>
            <a:r>
              <a:rPr lang="en-US" sz="20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max_index</a:t>
            </a:r>
            <a:r>
              <a:rPr lang="en-US" sz="20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249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Using </a:t>
            </a:r>
            <a:r>
              <a:rPr lang="en-US" dirty="0" err="1">
                <a:latin typeface="Courier New" charset="0"/>
                <a:ea typeface="ＭＳ Ｐゴシック" charset="0"/>
                <a:cs typeface="+mj-cs"/>
              </a:rPr>
              <a:t>binary_search</a:t>
            </a:r>
            <a:endParaRPr lang="en-US" dirty="0">
              <a:latin typeface="Courier New" charset="0"/>
              <a:ea typeface="ＭＳ Ｐゴシック" charset="0"/>
              <a:cs typeface="+mj-cs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340506"/>
            <a:ext cx="9992678" cy="1585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latin typeface="Courier New" charset="0"/>
                <a:ea typeface="ＭＳ Ｐゴシック" charset="0"/>
                <a:cs typeface="+mn-cs"/>
              </a:rPr>
              <a:t>binary_search</a:t>
            </a:r>
            <a:r>
              <a:rPr lang="en-US" dirty="0">
                <a:latin typeface="Courier New" charset="0"/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returns the index of the number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ea typeface="ＭＳ Ｐゴシック" charset="0"/>
              </a:rPr>
              <a:t>				or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(index where the value </a:t>
            </a:r>
            <a:r>
              <a:rPr lang="en-US" dirty="0">
                <a:ea typeface="ＭＳ Ｐゴシック" charset="0"/>
              </a:rPr>
              <a:t>should be inserted + 1)</a:t>
            </a:r>
            <a:endParaRPr lang="en-US" sz="800" dirty="0">
              <a:ea typeface="ＭＳ Ｐゴシック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B3018-C12B-4572-1F33-D5953ABF1213}"/>
              </a:ext>
            </a:extLst>
          </p:cNvPr>
          <p:cNvSpPr txBox="1"/>
          <p:nvPr/>
        </p:nvSpPr>
        <p:spPr>
          <a:xfrm>
            <a:off x="1425102" y="1904708"/>
            <a:ext cx="9341795" cy="175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# index 0  1  2  3   4   5   6   7   8   9  10  11  12  13  14  15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  =  [-4, 2, 7, 9, 15, 19, 25, 28, 30, 36, 42, 50, 56, 68, 85, 92]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900" dirty="0"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US" sz="1800" dirty="0"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index1 = </a:t>
            </a:r>
            <a:r>
              <a:rPr lang="en-US" sz="1800" b="1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binary_search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(a, </a:t>
            </a:r>
            <a:r>
              <a:rPr lang="en-US" sz="1800" b="1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42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index2 = </a:t>
            </a:r>
            <a:r>
              <a:rPr lang="en-US" sz="1800" b="1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binary_search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(a, </a:t>
            </a:r>
            <a:r>
              <a:rPr lang="en-US" sz="1800" b="1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21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index3 = </a:t>
            </a:r>
            <a:r>
              <a:rPr lang="en-US" sz="1800" b="1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binary_search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(a, </a:t>
            </a:r>
            <a:r>
              <a:rPr lang="en-US" sz="1800" b="1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17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, 0, 16)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index2 = </a:t>
            </a:r>
            <a:r>
              <a:rPr lang="en-US" sz="1800" b="1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binary_search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(a, </a:t>
            </a:r>
            <a:r>
              <a:rPr lang="en-US" sz="1800" b="1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42</a:t>
            </a:r>
            <a:r>
              <a:rPr lang="en-US" sz="180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, 0, 10)</a:t>
            </a:r>
          </a:p>
        </p:txBody>
      </p:sp>
    </p:spTree>
    <p:extLst>
      <p:ext uri="{BB962C8B-B14F-4D97-AF65-F5344CB8AC3E}">
        <p14:creationId xmlns:p14="http://schemas.microsoft.com/office/powerpoint/2010/main" val="204455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B82B5-E96F-5E72-590F-615C4533E3D6}"/>
              </a:ext>
            </a:extLst>
          </p:cNvPr>
          <p:cNvSpPr txBox="1"/>
          <p:nvPr/>
        </p:nvSpPr>
        <p:spPr>
          <a:xfrm>
            <a:off x="975360" y="1505261"/>
            <a:ext cx="10241280" cy="3409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Returns the index of an occurrence of target in a,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or a negative number if the target is not found.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Precondition: elements of a are in sorted order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binary_search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(a, target, start, stop):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min = start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max = stop - 1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while min &lt;= max: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mid = (min + max) // 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if a[mid] &lt; target: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min = mid + 1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a[mid] &gt; target: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max = mid - 1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else: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mid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target found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-(min + 1)    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target not found</a:t>
            </a:r>
          </a:p>
        </p:txBody>
      </p:sp>
    </p:spTree>
    <p:extLst>
      <p:ext uri="{BB962C8B-B14F-4D97-AF65-F5344CB8AC3E}">
        <p14:creationId xmlns:p14="http://schemas.microsoft.com/office/powerpoint/2010/main" val="314606208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439"/>
      </a:dk2>
      <a:lt2>
        <a:srgbClr val="E2E8E4"/>
      </a:lt2>
      <a:accent1>
        <a:srgbClr val="EE6ECD"/>
      </a:accent1>
      <a:accent2>
        <a:srgbClr val="EB4E81"/>
      </a:accent2>
      <a:accent3>
        <a:srgbClr val="EE7A6E"/>
      </a:accent3>
      <a:accent4>
        <a:srgbClr val="E88F33"/>
      </a:accent4>
      <a:accent5>
        <a:srgbClr val="ACA54F"/>
      </a:accent5>
      <a:accent6>
        <a:srgbClr val="87AE3A"/>
      </a:accent6>
      <a:hlink>
        <a:srgbClr val="568E64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1903</Words>
  <Application>Microsoft Macintosh PowerPoint</Application>
  <PresentationFormat>Widescreen</PresentationFormat>
  <Paragraphs>639</Paragraphs>
  <Slides>22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Tahoma</vt:lpstr>
      <vt:lpstr>Tw Cen MT</vt:lpstr>
      <vt:lpstr>Wingdings</vt:lpstr>
      <vt:lpstr>Wingdings 2</vt:lpstr>
      <vt:lpstr>GradientRiseVTI</vt:lpstr>
      <vt:lpstr> ITS30705 CHAPTER 10: searching and sorting</vt:lpstr>
      <vt:lpstr>PowerPoint Presentation</vt:lpstr>
      <vt:lpstr>Sequential search</vt:lpstr>
      <vt:lpstr>Sequential search</vt:lpstr>
      <vt:lpstr>Binary search</vt:lpstr>
      <vt:lpstr>Binary search runtime</vt:lpstr>
      <vt:lpstr>binary_search</vt:lpstr>
      <vt:lpstr>Using binary_search</vt:lpstr>
      <vt:lpstr>Binary search code</vt:lpstr>
      <vt:lpstr>PowerPoint Presentation</vt:lpstr>
      <vt:lpstr>Sorting</vt:lpstr>
      <vt:lpstr>Sorting algorithms</vt:lpstr>
      <vt:lpstr>Selection sort</vt:lpstr>
      <vt:lpstr>Selection sort example</vt:lpstr>
      <vt:lpstr>Selection sort code</vt:lpstr>
      <vt:lpstr>Selection sort runtime (Fig. 13.6)</vt:lpstr>
      <vt:lpstr>Similar algorithms</vt:lpstr>
      <vt:lpstr>Merge sort</vt:lpstr>
      <vt:lpstr>Merge sort example</vt:lpstr>
      <vt:lpstr>Merge halves code</vt:lpstr>
      <vt:lpstr>Merge sort code</vt:lpstr>
      <vt:lpstr>Merge sort runtime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Chempaka Seri Abdul Razak</dc:creator>
  <cp:lastModifiedBy>Chempaka Seri Abdul Razak</cp:lastModifiedBy>
  <cp:revision>83</cp:revision>
  <dcterms:created xsi:type="dcterms:W3CDTF">2022-08-16T14:43:09Z</dcterms:created>
  <dcterms:modified xsi:type="dcterms:W3CDTF">2022-10-29T16:17:21Z</dcterms:modified>
</cp:coreProperties>
</file>