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30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3" r:id="rId20"/>
    <p:sldId id="295" r:id="rId21"/>
    <p:sldId id="296" r:id="rId22"/>
    <p:sldId id="297" r:id="rId23"/>
    <p:sldId id="298" r:id="rId24"/>
    <p:sldId id="299" r:id="rId25"/>
    <p:sldId id="274" r:id="rId26"/>
    <p:sldId id="278" r:id="rId27"/>
    <p:sldId id="279" r:id="rId28"/>
    <p:sldId id="280" r:id="rId29"/>
    <p:sldId id="281" r:id="rId30"/>
    <p:sldId id="307" r:id="rId31"/>
    <p:sldId id="282" r:id="rId32"/>
    <p:sldId id="308" r:id="rId33"/>
    <p:sldId id="285" r:id="rId34"/>
    <p:sldId id="284" r:id="rId35"/>
    <p:sldId id="286" r:id="rId36"/>
    <p:sldId id="287" r:id="rId37"/>
    <p:sldId id="288" r:id="rId38"/>
    <p:sldId id="289" r:id="rId39"/>
    <p:sldId id="290" r:id="rId40"/>
    <p:sldId id="309" r:id="rId41"/>
    <p:sldId id="276" r:id="rId42"/>
    <p:sldId id="310" r:id="rId43"/>
    <p:sldId id="291" r:id="rId44"/>
    <p:sldId id="30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3"/>
    <p:restoredTop sz="94530"/>
  </p:normalViewPr>
  <p:slideViewPr>
    <p:cSldViewPr snapToGrid="0">
      <p:cViewPr varScale="1">
        <p:scale>
          <a:sx n="106" d="100"/>
          <a:sy n="106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A7F7-CB04-3843-87D6-5E98FFB91A8B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1D51-0C58-E74D-9F0A-FEC8770C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3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1D51-0C58-E74D-9F0A-FEC8770C91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2947-6A9F-A445-B5FF-8BBEA16F7AF0}" type="datetime2">
              <a:rPr lang="en-MY" smtClean="0"/>
              <a:t>Friday, 30 September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4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7B0F-AF14-A04F-A3BE-F7E0321DB8CE}" type="datetime2">
              <a:rPr lang="en-MY" smtClean="0"/>
              <a:t>Friday, 30 September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E466-BE02-0A4B-9D5C-12E294F8B861}" type="datetime2">
              <a:rPr lang="en-MY" smtClean="0"/>
              <a:t>Friday, 30 September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312-6538-F74C-8D01-0E286B84A03B}" type="datetime2">
              <a:rPr lang="en-MY" smtClean="0"/>
              <a:t>Friday, 30 September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7468-0CB6-5748-A9C0-C7341D097C7D}" type="datetime2">
              <a:rPr lang="en-MY" smtClean="0"/>
              <a:t>Friday, 30 September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29E8-E6A1-984E-8545-F9B6BC3493DD}" type="datetime2">
              <a:rPr lang="en-MY" smtClean="0"/>
              <a:t>Friday, 30 September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9EAB-36EC-C14E-8FF1-035E3B9699D9}" type="datetime2">
              <a:rPr lang="en-MY" smtClean="0"/>
              <a:t>Friday, 30 September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3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2826-6733-E44C-9FC6-50966732B01D}" type="datetime2">
              <a:rPr lang="en-MY" smtClean="0"/>
              <a:t>Friday, 30 September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8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93CA-2141-D746-B47F-5F2CBF215B56}" type="datetime2">
              <a:rPr lang="en-MY" smtClean="0"/>
              <a:t>Friday, 30 September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5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E3D4-68E7-2A44-BAE8-C25DADCBB278}" type="datetime2">
              <a:rPr lang="en-MY" smtClean="0"/>
              <a:t>Friday, 30 September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24EE-27BF-BD46-A526-F017735A243D}" type="datetime2">
              <a:rPr lang="en-MY" smtClean="0"/>
              <a:t>Friday, 30 September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33D6F99B-2DC0-AA48-A29E-21682DD2F797}" type="datetime2">
              <a:rPr lang="en-MY" smtClean="0"/>
              <a:t>Friday, 30 September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3662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dictionary/pop" TargetMode="External"/><Relationship Id="rId3" Type="http://schemas.openxmlformats.org/officeDocument/2006/relationships/hyperlink" Target="https://www.programiz.com/python-programming/methods/dictionary/copy" TargetMode="External"/><Relationship Id="rId7" Type="http://schemas.openxmlformats.org/officeDocument/2006/relationships/hyperlink" Target="https://www.programiz.com/python-programming/methods/dictionary/keys" TargetMode="External"/><Relationship Id="rId12" Type="http://schemas.openxmlformats.org/officeDocument/2006/relationships/hyperlink" Target="https://www.programiz.com/python-programming/methods/dictionary/values" TargetMode="External"/><Relationship Id="rId2" Type="http://schemas.openxmlformats.org/officeDocument/2006/relationships/hyperlink" Target="https://www.programiz.com/python-programming/methods/dictionary/cle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dictionary/items" TargetMode="External"/><Relationship Id="rId11" Type="http://schemas.openxmlformats.org/officeDocument/2006/relationships/hyperlink" Target="https://www.programiz.com/python-programming/methods/dictionary/update" TargetMode="External"/><Relationship Id="rId5" Type="http://schemas.openxmlformats.org/officeDocument/2006/relationships/hyperlink" Target="https://www.programiz.com/python-programming/methods/dictionary/get" TargetMode="External"/><Relationship Id="rId10" Type="http://schemas.openxmlformats.org/officeDocument/2006/relationships/hyperlink" Target="https://www.programiz.com/python-programming/methods/dictionary/setdefault" TargetMode="External"/><Relationship Id="rId4" Type="http://schemas.openxmlformats.org/officeDocument/2006/relationships/hyperlink" Target="https://www.programiz.com/python-programming/methods/dictionary/fromkeys" TargetMode="External"/><Relationship Id="rId9" Type="http://schemas.openxmlformats.org/officeDocument/2006/relationships/hyperlink" Target="https://www.programiz.com/python-programming/methods/dictionary/popitem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 3">
            <a:extLst>
              <a:ext uri="{FF2B5EF4-FFF2-40B4-BE49-F238E27FC236}">
                <a16:creationId xmlns:a16="http://schemas.microsoft.com/office/drawing/2014/main" id="{BC4C5C07-ADB9-EBA0-D17E-121101D815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284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1A4D3-2945-E4C4-28AE-41DEE858D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169" y="2314576"/>
            <a:ext cx="9144000" cy="3850276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ITS30705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CHAPTER 6: LIST, TUPLE, SET, DICTIONARY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13006-AA7C-8FE8-1DA7-921D75B8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r>
              <a:rPr lang="en-US" dirty="0"/>
              <a:t>Lists are mutable, meaning their elements can be changed unlike string or tuple.</a:t>
            </a:r>
          </a:p>
          <a:p>
            <a:r>
              <a:rPr lang="en-US" dirty="0"/>
              <a:t>We can use the assignment 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“=” </a:t>
            </a:r>
            <a:r>
              <a:rPr lang="en-US" dirty="0"/>
              <a:t>to change an item or a range of items.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D273A-3D5D-46F3-DFAB-844F8A2E16F0}"/>
              </a:ext>
            </a:extLst>
          </p:cNvPr>
          <p:cNvSpPr txBox="1"/>
          <p:nvPr/>
        </p:nvSpPr>
        <p:spPr>
          <a:xfrm>
            <a:off x="6096000" y="3412043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34B2F-C35D-122D-BD47-4EC767CB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A8CDF-F14B-F509-2551-18F9E66A1737}"/>
              </a:ext>
            </a:extLst>
          </p:cNvPr>
          <p:cNvSpPr txBox="1"/>
          <p:nvPr/>
        </p:nvSpPr>
        <p:spPr>
          <a:xfrm>
            <a:off x="1029462" y="341204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6CECD-D7A8-1A8A-2367-2A3BE966B53C}"/>
              </a:ext>
            </a:extLst>
          </p:cNvPr>
          <p:cNvSpPr txBox="1"/>
          <p:nvPr/>
        </p:nvSpPr>
        <p:spPr>
          <a:xfrm>
            <a:off x="3657129" y="2570667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</a:rPr>
              <a:t># Change values in a list</a:t>
            </a:r>
            <a:r>
              <a:rPr lang="en-MY" dirty="0"/>
              <a:t> </a:t>
            </a:r>
          </a:p>
          <a:p>
            <a:r>
              <a:rPr lang="en-MY" dirty="0">
                <a:solidFill>
                  <a:schemeClr val="bg1"/>
                </a:solidFill>
              </a:rPr>
              <a:t>odd = [</a:t>
            </a:r>
            <a:r>
              <a:rPr lang="en-MY" dirty="0">
                <a:solidFill>
                  <a:srgbClr val="D19A66"/>
                </a:solidFill>
              </a:rPr>
              <a:t>2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4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6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8</a:t>
            </a:r>
            <a:r>
              <a:rPr lang="en-MY" dirty="0">
                <a:solidFill>
                  <a:schemeClr val="bg1"/>
                </a:solidFill>
              </a:rPr>
              <a:t>]</a:t>
            </a:r>
            <a:r>
              <a:rPr lang="en-MY" dirty="0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EB501E-D1AD-CD47-FA08-AD99E72EEC2A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LIST–ADD OR CHANGE LIST ELEMENTS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8886F-DED3-E6FD-0C5C-C583B75CB2AF}"/>
              </a:ext>
            </a:extLst>
          </p:cNvPr>
          <p:cNvSpPr txBox="1"/>
          <p:nvPr/>
        </p:nvSpPr>
        <p:spPr>
          <a:xfrm>
            <a:off x="1029462" y="3812153"/>
            <a:ext cx="4877742" cy="923330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</a:rPr>
              <a:t># change the 1st item </a:t>
            </a:r>
          </a:p>
          <a:p>
            <a:r>
              <a:rPr lang="en-MY" dirty="0">
                <a:solidFill>
                  <a:schemeClr val="bg1"/>
                </a:solidFill>
              </a:rPr>
              <a:t>odd[</a:t>
            </a:r>
            <a:r>
              <a:rPr lang="en-MY" dirty="0">
                <a:solidFill>
                  <a:srgbClr val="D19A66"/>
                </a:solidFill>
              </a:rPr>
              <a:t>0</a:t>
            </a:r>
            <a:r>
              <a:rPr lang="en-MY" dirty="0">
                <a:solidFill>
                  <a:schemeClr val="bg1"/>
                </a:solidFill>
              </a:rPr>
              <a:t>] =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1</a:t>
            </a:r>
            <a:r>
              <a:rPr lang="en-MY" dirty="0"/>
              <a:t> </a:t>
            </a:r>
          </a:p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(odd)</a:t>
            </a:r>
            <a:r>
              <a:rPr lang="en-MY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61989-3434-63BB-66A0-35A200F7D92E}"/>
              </a:ext>
            </a:extLst>
          </p:cNvPr>
          <p:cNvSpPr txBox="1"/>
          <p:nvPr/>
        </p:nvSpPr>
        <p:spPr>
          <a:xfrm>
            <a:off x="1029462" y="4896220"/>
            <a:ext cx="4877742" cy="923330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</a:rPr>
              <a:t># change 2nd to 4th items</a:t>
            </a:r>
            <a:r>
              <a:rPr lang="en-MY" dirty="0"/>
              <a:t> </a:t>
            </a:r>
          </a:p>
          <a:p>
            <a:r>
              <a:rPr lang="en-MY" dirty="0">
                <a:solidFill>
                  <a:schemeClr val="bg1"/>
                </a:solidFill>
              </a:rPr>
              <a:t>odd[</a:t>
            </a:r>
            <a:r>
              <a:rPr lang="en-MY" dirty="0">
                <a:solidFill>
                  <a:srgbClr val="D19A66"/>
                </a:solidFill>
              </a:rPr>
              <a:t>1</a:t>
            </a:r>
            <a:r>
              <a:rPr lang="en-MY" dirty="0">
                <a:solidFill>
                  <a:schemeClr val="bg1"/>
                </a:solidFill>
              </a:rPr>
              <a:t>:</a:t>
            </a:r>
            <a:r>
              <a:rPr lang="en-MY" dirty="0">
                <a:solidFill>
                  <a:srgbClr val="D19A66"/>
                </a:solidFill>
              </a:rPr>
              <a:t>4</a:t>
            </a:r>
            <a:r>
              <a:rPr lang="en-MY" dirty="0">
                <a:solidFill>
                  <a:schemeClr val="bg1"/>
                </a:solidFill>
              </a:rPr>
              <a:t>] = [</a:t>
            </a:r>
            <a:r>
              <a:rPr lang="en-MY" dirty="0">
                <a:solidFill>
                  <a:srgbClr val="D19A66"/>
                </a:solidFill>
              </a:rPr>
              <a:t>3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5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7</a:t>
            </a:r>
            <a:r>
              <a:rPr lang="en-MY" dirty="0">
                <a:solidFill>
                  <a:schemeClr val="bg1"/>
                </a:solidFill>
              </a:rPr>
              <a:t>]</a:t>
            </a:r>
            <a:r>
              <a:rPr lang="en-MY" dirty="0"/>
              <a:t> </a:t>
            </a:r>
          </a:p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(odd)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94102-C898-C6F9-2065-92B0A6F6CF50}"/>
              </a:ext>
            </a:extLst>
          </p:cNvPr>
          <p:cNvSpPr txBox="1"/>
          <p:nvPr/>
        </p:nvSpPr>
        <p:spPr>
          <a:xfrm>
            <a:off x="6284798" y="4396929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4, 6, 8]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421996-F420-1BFC-4038-4C8D9A50C7C0}"/>
              </a:ext>
            </a:extLst>
          </p:cNvPr>
          <p:cNvSpPr txBox="1"/>
          <p:nvPr/>
        </p:nvSpPr>
        <p:spPr>
          <a:xfrm>
            <a:off x="6284798" y="5480996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3, 5, 7]</a:t>
            </a:r>
          </a:p>
        </p:txBody>
      </p:sp>
    </p:spTree>
    <p:extLst>
      <p:ext uri="{BB962C8B-B14F-4D97-AF65-F5344CB8AC3E}">
        <p14:creationId xmlns:p14="http://schemas.microsoft.com/office/powerpoint/2010/main" val="79108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r>
              <a:rPr lang="en-US" dirty="0"/>
              <a:t>We can add one item to a list using the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append()” </a:t>
            </a:r>
            <a:r>
              <a:rPr lang="en-US" dirty="0"/>
              <a:t>method or add several items using the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extend()</a:t>
            </a:r>
            <a:r>
              <a:rPr lang="en-US" dirty="0"/>
              <a:t>” method.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87049-3FD1-87B7-4074-31790E1C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D1893E-CE6D-32B9-5D31-EB8040C20659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LIST–ADD OR CHANGE LIST ELEMENTS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02630-50D3-55A6-32A6-D14092B9D98C}"/>
              </a:ext>
            </a:extLst>
          </p:cNvPr>
          <p:cNvSpPr txBox="1"/>
          <p:nvPr/>
        </p:nvSpPr>
        <p:spPr>
          <a:xfrm>
            <a:off x="3657129" y="2393012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</a:rPr>
              <a:t># Appending and Extending lists in Python</a:t>
            </a:r>
            <a:r>
              <a:rPr lang="en-MY" dirty="0"/>
              <a:t> </a:t>
            </a:r>
          </a:p>
          <a:p>
            <a:r>
              <a:rPr lang="en-MY" dirty="0">
                <a:solidFill>
                  <a:schemeClr val="bg1"/>
                </a:solidFill>
              </a:rPr>
              <a:t>odd = [</a:t>
            </a:r>
            <a:r>
              <a:rPr lang="en-MY" dirty="0">
                <a:solidFill>
                  <a:srgbClr val="D19A66"/>
                </a:solidFill>
              </a:rPr>
              <a:t>1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3</a:t>
            </a:r>
            <a:r>
              <a:rPr lang="en-MY" dirty="0">
                <a:solidFill>
                  <a:schemeClr val="bg1"/>
                </a:solidFill>
              </a:rPr>
              <a:t>, </a:t>
            </a:r>
            <a:r>
              <a:rPr lang="en-MY" dirty="0">
                <a:solidFill>
                  <a:srgbClr val="D19A66"/>
                </a:solidFill>
              </a:rPr>
              <a:t>5</a:t>
            </a:r>
            <a:r>
              <a:rPr lang="en-MY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8F827-B9C6-E42A-8BBF-D274B9D29D67}"/>
              </a:ext>
            </a:extLst>
          </p:cNvPr>
          <p:cNvSpPr txBox="1"/>
          <p:nvPr/>
        </p:nvSpPr>
        <p:spPr>
          <a:xfrm>
            <a:off x="6096000" y="316675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3B7B7A-4513-26FA-815B-CAECB206AD0B}"/>
              </a:ext>
            </a:extLst>
          </p:cNvPr>
          <p:cNvSpPr txBox="1"/>
          <p:nvPr/>
        </p:nvSpPr>
        <p:spPr>
          <a:xfrm>
            <a:off x="975360" y="3166750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83CE3-3B23-AA72-CD75-BA94FC5954F5}"/>
              </a:ext>
            </a:extLst>
          </p:cNvPr>
          <p:cNvSpPr txBox="1"/>
          <p:nvPr/>
        </p:nvSpPr>
        <p:spPr>
          <a:xfrm>
            <a:off x="975360" y="3645389"/>
            <a:ext cx="4630310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 err="1">
                <a:solidFill>
                  <a:schemeClr val="bg1"/>
                </a:solidFill>
              </a:rPr>
              <a:t>odd.append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>
                <a:solidFill>
                  <a:srgbClr val="D19A66"/>
                </a:solidFill>
              </a:rPr>
              <a:t>7</a:t>
            </a:r>
            <a:r>
              <a:rPr lang="en-MY" dirty="0">
                <a:solidFill>
                  <a:schemeClr val="bg1"/>
                </a:solidFill>
              </a:rPr>
              <a:t>)</a:t>
            </a:r>
            <a:r>
              <a:rPr lang="en-MY" dirty="0"/>
              <a:t> </a:t>
            </a:r>
          </a:p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(odd)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8561C-37E8-DFC3-C58B-825B59B1D932}"/>
              </a:ext>
            </a:extLst>
          </p:cNvPr>
          <p:cNvSpPr txBox="1"/>
          <p:nvPr/>
        </p:nvSpPr>
        <p:spPr>
          <a:xfrm>
            <a:off x="975360" y="4574600"/>
            <a:ext cx="4630310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 err="1">
                <a:solidFill>
                  <a:schemeClr val="bg1"/>
                </a:solidFill>
              </a:rPr>
              <a:t>odd.extend</a:t>
            </a:r>
            <a:r>
              <a:rPr lang="en-MY" dirty="0">
                <a:solidFill>
                  <a:schemeClr val="bg1"/>
                </a:solidFill>
              </a:rPr>
              <a:t>([</a:t>
            </a:r>
            <a:r>
              <a:rPr lang="en-MY" dirty="0">
                <a:solidFill>
                  <a:srgbClr val="D19A66"/>
                </a:solidFill>
              </a:rPr>
              <a:t>9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11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13</a:t>
            </a:r>
            <a:r>
              <a:rPr lang="en-MY" dirty="0">
                <a:solidFill>
                  <a:schemeClr val="bg1"/>
                </a:solidFill>
              </a:rPr>
              <a:t>])</a:t>
            </a:r>
            <a:r>
              <a:rPr lang="en-MY" dirty="0"/>
              <a:t> </a:t>
            </a:r>
          </a:p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(odd)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073C1-CAD9-0F77-2727-36F5CE6AA273}"/>
              </a:ext>
            </a:extLst>
          </p:cNvPr>
          <p:cNvSpPr txBox="1"/>
          <p:nvPr/>
        </p:nvSpPr>
        <p:spPr>
          <a:xfrm>
            <a:off x="6096000" y="3953167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3, 5, 7]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7370C-36E1-9241-A239-30041EF215F0}"/>
              </a:ext>
            </a:extLst>
          </p:cNvPr>
          <p:cNvSpPr txBox="1"/>
          <p:nvPr/>
        </p:nvSpPr>
        <p:spPr>
          <a:xfrm>
            <a:off x="6096000" y="4882377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3,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352418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r>
              <a:rPr lang="en-US" dirty="0"/>
              <a:t>We can also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“+”</a:t>
            </a:r>
            <a:r>
              <a:rPr lang="en-US" dirty="0"/>
              <a:t> operator to combine two lists. This is also called concatenation.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“*”</a:t>
            </a:r>
            <a:r>
              <a:rPr lang="en-US" dirty="0"/>
              <a:t> operator repeats a list for the given number of times.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1C537-A1BD-4D6F-1141-E2176734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12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98E093-C22F-1A25-94D6-3C4E487EDD57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LIST–ADD OR CHANGE LIST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8AB08-8EC7-510A-406C-7890B5787C98}"/>
              </a:ext>
            </a:extLst>
          </p:cNvPr>
          <p:cNvSpPr txBox="1"/>
          <p:nvPr/>
        </p:nvSpPr>
        <p:spPr>
          <a:xfrm>
            <a:off x="3657129" y="2917198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</a:rPr>
              <a:t># Concatenating and repeating lists</a:t>
            </a:r>
            <a:r>
              <a:rPr lang="en-MY" dirty="0"/>
              <a:t> </a:t>
            </a:r>
          </a:p>
          <a:p>
            <a:r>
              <a:rPr lang="en-MY" dirty="0">
                <a:solidFill>
                  <a:schemeClr val="bg1"/>
                </a:solidFill>
              </a:rPr>
              <a:t>odd = [</a:t>
            </a:r>
            <a:r>
              <a:rPr lang="en-MY" dirty="0">
                <a:solidFill>
                  <a:srgbClr val="D19A66"/>
                </a:solidFill>
              </a:rPr>
              <a:t>1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3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5</a:t>
            </a:r>
            <a:r>
              <a:rPr lang="en-MY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CAA1B-AB6D-056E-0CF9-8DBA50261ED4}"/>
              </a:ext>
            </a:extLst>
          </p:cNvPr>
          <p:cNvSpPr txBox="1"/>
          <p:nvPr/>
        </p:nvSpPr>
        <p:spPr>
          <a:xfrm>
            <a:off x="6006548" y="3708633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C68DB-8BBA-7C48-8740-65150DB3891F}"/>
              </a:ext>
            </a:extLst>
          </p:cNvPr>
          <p:cNvSpPr txBox="1"/>
          <p:nvPr/>
        </p:nvSpPr>
        <p:spPr>
          <a:xfrm>
            <a:off x="885908" y="370863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EC8E4-11F8-3DAC-D114-10566DB57337}"/>
              </a:ext>
            </a:extLst>
          </p:cNvPr>
          <p:cNvSpPr txBox="1"/>
          <p:nvPr/>
        </p:nvSpPr>
        <p:spPr>
          <a:xfrm>
            <a:off x="975360" y="4120683"/>
            <a:ext cx="4282440" cy="36933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(odd + [</a:t>
            </a:r>
            <a:r>
              <a:rPr lang="en-MY" dirty="0">
                <a:solidFill>
                  <a:srgbClr val="D19A66"/>
                </a:solidFill>
              </a:rPr>
              <a:t>9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7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5</a:t>
            </a:r>
            <a:r>
              <a:rPr lang="en-MY" dirty="0">
                <a:solidFill>
                  <a:schemeClr val="bg1"/>
                </a:solidFill>
              </a:rPr>
              <a:t>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FB0FC-6000-D70B-0F35-530A2FB0F12D}"/>
              </a:ext>
            </a:extLst>
          </p:cNvPr>
          <p:cNvSpPr txBox="1"/>
          <p:nvPr/>
        </p:nvSpPr>
        <p:spPr>
          <a:xfrm>
            <a:off x="6006548" y="4151461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3, 5, 9, 7, 5]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F60B80-AD1A-24A4-8E9C-8158A239E55C}"/>
              </a:ext>
            </a:extLst>
          </p:cNvPr>
          <p:cNvSpPr txBox="1"/>
          <p:nvPr/>
        </p:nvSpPr>
        <p:spPr>
          <a:xfrm>
            <a:off x="975360" y="4744223"/>
            <a:ext cx="4282440" cy="36933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([</a:t>
            </a:r>
            <a:r>
              <a:rPr lang="en-MY" dirty="0">
                <a:solidFill>
                  <a:srgbClr val="98C379"/>
                </a:solidFill>
              </a:rPr>
              <a:t>"re"</a:t>
            </a:r>
            <a:r>
              <a:rPr lang="en-MY" dirty="0">
                <a:solidFill>
                  <a:schemeClr val="bg1"/>
                </a:solidFill>
              </a:rPr>
              <a:t>] *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3</a:t>
            </a:r>
            <a:r>
              <a:rPr lang="en-MY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65154-60F4-B6BD-01BE-AD3B7456151C}"/>
              </a:ext>
            </a:extLst>
          </p:cNvPr>
          <p:cNvSpPr txBox="1"/>
          <p:nvPr/>
        </p:nvSpPr>
        <p:spPr>
          <a:xfrm>
            <a:off x="6006548" y="4772984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['re', 're', 're']</a:t>
            </a:r>
          </a:p>
        </p:txBody>
      </p:sp>
    </p:spTree>
    <p:extLst>
      <p:ext uri="{BB962C8B-B14F-4D97-AF65-F5344CB8AC3E}">
        <p14:creationId xmlns:p14="http://schemas.microsoft.com/office/powerpoint/2010/main" val="117681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can insert one item at a desired location by using the method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insert()</a:t>
            </a:r>
            <a:r>
              <a:rPr lang="en-US" dirty="0"/>
              <a:t>” or insert multiple items by squeezing it into an empty slice of a list.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2675E-BCFC-F580-75E8-E12582B0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B5B0D3-D69C-8E71-259B-593B262F3E41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LIST–ADD OR CHANGE LIST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044A2-517D-0324-55D5-6BCBF913F3E7}"/>
              </a:ext>
            </a:extLst>
          </p:cNvPr>
          <p:cNvSpPr txBox="1"/>
          <p:nvPr/>
        </p:nvSpPr>
        <p:spPr>
          <a:xfrm>
            <a:off x="3657129" y="2499755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</a:rPr>
              <a:t># Demonstration of list insert() method</a:t>
            </a:r>
            <a:r>
              <a:rPr lang="en-MY" dirty="0">
                <a:solidFill>
                  <a:schemeClr val="bg1"/>
                </a:solidFill>
              </a:rPr>
              <a:t> </a:t>
            </a:r>
          </a:p>
          <a:p>
            <a:r>
              <a:rPr lang="en-MY" dirty="0">
                <a:solidFill>
                  <a:schemeClr val="bg1"/>
                </a:solidFill>
              </a:rPr>
              <a:t>odd = [</a:t>
            </a:r>
            <a:r>
              <a:rPr lang="en-MY" dirty="0">
                <a:solidFill>
                  <a:srgbClr val="D19A66"/>
                </a:solidFill>
              </a:rPr>
              <a:t>1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9</a:t>
            </a:r>
            <a:r>
              <a:rPr lang="en-MY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72FFA-A8F4-F4DB-DCEF-50E5F314A8DF}"/>
              </a:ext>
            </a:extLst>
          </p:cNvPr>
          <p:cNvSpPr txBox="1"/>
          <p:nvPr/>
        </p:nvSpPr>
        <p:spPr>
          <a:xfrm>
            <a:off x="6096000" y="3341131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0A7831-A5DF-4C82-D7D8-A62B46EADA07}"/>
              </a:ext>
            </a:extLst>
          </p:cNvPr>
          <p:cNvSpPr txBox="1"/>
          <p:nvPr/>
        </p:nvSpPr>
        <p:spPr>
          <a:xfrm>
            <a:off x="975360" y="3341131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F0004-CBB1-DC5A-5328-337910A0BC38}"/>
              </a:ext>
            </a:extLst>
          </p:cNvPr>
          <p:cNvSpPr txBox="1"/>
          <p:nvPr/>
        </p:nvSpPr>
        <p:spPr>
          <a:xfrm>
            <a:off x="975360" y="3894970"/>
            <a:ext cx="4282440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 err="1">
                <a:solidFill>
                  <a:schemeClr val="bg1"/>
                </a:solidFill>
              </a:rPr>
              <a:t>odd.insert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>
                <a:solidFill>
                  <a:srgbClr val="D19A66"/>
                </a:solidFill>
              </a:rPr>
              <a:t>1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>
                <a:solidFill>
                  <a:srgbClr val="D19A66"/>
                </a:solidFill>
              </a:rPr>
              <a:t>3</a:t>
            </a:r>
            <a:r>
              <a:rPr lang="en-MY" dirty="0">
                <a:solidFill>
                  <a:schemeClr val="bg1"/>
                </a:solidFill>
              </a:rPr>
              <a:t>)</a:t>
            </a:r>
            <a:r>
              <a:rPr lang="en-MY" dirty="0"/>
              <a:t> </a:t>
            </a:r>
          </a:p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(odd)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430A8-136F-8B5D-035C-15214EAC1CA7}"/>
              </a:ext>
            </a:extLst>
          </p:cNvPr>
          <p:cNvSpPr txBox="1"/>
          <p:nvPr/>
        </p:nvSpPr>
        <p:spPr>
          <a:xfrm>
            <a:off x="6006548" y="4202747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3, 9]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84CD6B-05BA-B165-EF0E-E31B8F6BB359}"/>
              </a:ext>
            </a:extLst>
          </p:cNvPr>
          <p:cNvSpPr txBox="1"/>
          <p:nvPr/>
        </p:nvSpPr>
        <p:spPr>
          <a:xfrm>
            <a:off x="975360" y="4782512"/>
            <a:ext cx="4282440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odd[</a:t>
            </a:r>
            <a:r>
              <a:rPr lang="en-MY" dirty="0">
                <a:solidFill>
                  <a:srgbClr val="D19A66"/>
                </a:solidFill>
              </a:rPr>
              <a:t>2</a:t>
            </a:r>
            <a:r>
              <a:rPr lang="en-MY" dirty="0">
                <a:solidFill>
                  <a:schemeClr val="bg1"/>
                </a:solidFill>
              </a:rPr>
              <a:t>:</a:t>
            </a:r>
            <a:r>
              <a:rPr lang="en-MY" dirty="0">
                <a:solidFill>
                  <a:srgbClr val="D19A66"/>
                </a:solidFill>
              </a:rPr>
              <a:t>2</a:t>
            </a:r>
            <a:r>
              <a:rPr lang="en-MY" dirty="0">
                <a:solidFill>
                  <a:schemeClr val="bg1"/>
                </a:solidFill>
              </a:rPr>
              <a:t>] = [</a:t>
            </a:r>
            <a:r>
              <a:rPr lang="en-MY" dirty="0">
                <a:solidFill>
                  <a:srgbClr val="D19A66"/>
                </a:solidFill>
              </a:rPr>
              <a:t>5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</a:rPr>
              <a:t>7</a:t>
            </a:r>
            <a:r>
              <a:rPr lang="en-MY" dirty="0">
                <a:solidFill>
                  <a:schemeClr val="bg1"/>
                </a:solidFill>
              </a:rPr>
              <a:t>]</a:t>
            </a:r>
            <a:r>
              <a:rPr lang="en-MY" dirty="0"/>
              <a:t> </a:t>
            </a:r>
          </a:p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(odd)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F0A08-F3EF-F63B-E97A-D2263986BA05}"/>
              </a:ext>
            </a:extLst>
          </p:cNvPr>
          <p:cNvSpPr txBox="1"/>
          <p:nvPr/>
        </p:nvSpPr>
        <p:spPr>
          <a:xfrm>
            <a:off x="6006548" y="5090289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3, 5, 7, 9]</a:t>
            </a:r>
          </a:p>
        </p:txBody>
      </p:sp>
    </p:spTree>
    <p:extLst>
      <p:ext uri="{BB962C8B-B14F-4D97-AF65-F5344CB8AC3E}">
        <p14:creationId xmlns:p14="http://schemas.microsoft.com/office/powerpoint/2010/main" val="18006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381539"/>
            <a:ext cx="10241280" cy="46900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can delete one or more items from a list using the </a:t>
            </a:r>
            <a:r>
              <a:rPr lang="en-US" b="1" dirty="0"/>
              <a:t>Python del statemen</a:t>
            </a:r>
            <a:r>
              <a:rPr lang="en-US" dirty="0"/>
              <a:t>t. It can even delete the list entirely.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31D6-B62E-82B4-2291-99961DE6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013F67-6A0D-22D5-5663-5E0FEE4DBC7C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– 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B7393-8341-CE3C-94CE-5D4C56A0DDB6}"/>
              </a:ext>
            </a:extLst>
          </p:cNvPr>
          <p:cNvSpPr txBox="1"/>
          <p:nvPr/>
        </p:nvSpPr>
        <p:spPr>
          <a:xfrm>
            <a:off x="3657128" y="2390424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</a:rPr>
              <a:t># Deleting list items</a:t>
            </a:r>
            <a:r>
              <a:rPr lang="en-MY" dirty="0"/>
              <a:t> </a:t>
            </a:r>
          </a:p>
          <a:p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 = [</a:t>
            </a:r>
            <a:r>
              <a:rPr lang="en-MY" dirty="0">
                <a:solidFill>
                  <a:srgbClr val="98C379"/>
                </a:solidFill>
              </a:rPr>
              <a:t>'p'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'r'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'o'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'b'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'l'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'e'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'm'</a:t>
            </a:r>
            <a:r>
              <a:rPr lang="en-MY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C4E65-BC70-E8A5-F514-07DED971DBB5}"/>
              </a:ext>
            </a:extLst>
          </p:cNvPr>
          <p:cNvSpPr txBox="1"/>
          <p:nvPr/>
        </p:nvSpPr>
        <p:spPr>
          <a:xfrm>
            <a:off x="6338899" y="3174033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D1DDA-8EB5-532D-9452-A417E0EAF75E}"/>
              </a:ext>
            </a:extLst>
          </p:cNvPr>
          <p:cNvSpPr txBox="1"/>
          <p:nvPr/>
        </p:nvSpPr>
        <p:spPr>
          <a:xfrm>
            <a:off x="975358" y="3144010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B9130D-B903-2454-18FB-FAD797D4B83F}"/>
              </a:ext>
            </a:extLst>
          </p:cNvPr>
          <p:cNvSpPr txBox="1"/>
          <p:nvPr/>
        </p:nvSpPr>
        <p:spPr>
          <a:xfrm>
            <a:off x="975357" y="3530237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C678DD"/>
                </a:solidFill>
              </a:rPr>
              <a:t>del</a:t>
            </a:r>
            <a:r>
              <a:rPr lang="en-MY" dirty="0"/>
              <a:t> 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[</a:t>
            </a:r>
            <a:r>
              <a:rPr lang="en-MY" dirty="0">
                <a:solidFill>
                  <a:srgbClr val="D19A66"/>
                </a:solidFill>
              </a:rPr>
              <a:t>2</a:t>
            </a:r>
            <a:r>
              <a:rPr lang="en-MY" dirty="0">
                <a:solidFill>
                  <a:schemeClr val="bg1"/>
                </a:solidFill>
              </a:rPr>
              <a:t>]</a:t>
            </a:r>
            <a:r>
              <a:rPr lang="en-MY" dirty="0"/>
              <a:t> </a:t>
            </a:r>
            <a:r>
              <a:rPr lang="en-MY" dirty="0">
                <a:solidFill>
                  <a:srgbClr val="FFDDBE"/>
                </a:solidFill>
              </a:rPr>
              <a:t># Delete one item</a:t>
            </a:r>
            <a:endParaRPr lang="en-MY" dirty="0"/>
          </a:p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7C7E4-6758-5CE9-0492-AF3BBBA130A8}"/>
              </a:ext>
            </a:extLst>
          </p:cNvPr>
          <p:cNvSpPr txBox="1"/>
          <p:nvPr/>
        </p:nvSpPr>
        <p:spPr>
          <a:xfrm>
            <a:off x="980463" y="4346884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C678DD"/>
                </a:solidFill>
              </a:rPr>
              <a:t>del</a:t>
            </a:r>
            <a:r>
              <a:rPr lang="en-MY" dirty="0"/>
              <a:t> 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[</a:t>
            </a:r>
            <a:r>
              <a:rPr lang="en-MY" dirty="0">
                <a:solidFill>
                  <a:srgbClr val="D19A66"/>
                </a:solidFill>
              </a:rPr>
              <a:t>1</a:t>
            </a:r>
            <a:r>
              <a:rPr lang="en-MY" dirty="0">
                <a:solidFill>
                  <a:schemeClr val="bg1"/>
                </a:solidFill>
              </a:rPr>
              <a:t>:</a:t>
            </a:r>
            <a:r>
              <a:rPr lang="en-MY" dirty="0">
                <a:solidFill>
                  <a:srgbClr val="D19A66"/>
                </a:solidFill>
              </a:rPr>
              <a:t>5</a:t>
            </a:r>
            <a:r>
              <a:rPr lang="en-MY" dirty="0">
                <a:solidFill>
                  <a:schemeClr val="bg1"/>
                </a:solidFill>
              </a:rPr>
              <a:t>]</a:t>
            </a:r>
            <a:r>
              <a:rPr lang="en-MY" dirty="0"/>
              <a:t> </a:t>
            </a:r>
            <a:r>
              <a:rPr lang="en-MY" dirty="0">
                <a:solidFill>
                  <a:srgbClr val="FFDDBE"/>
                </a:solidFill>
              </a:rPr>
              <a:t># Delete multiple items</a:t>
            </a:r>
            <a:r>
              <a:rPr lang="en-MY" dirty="0"/>
              <a:t> </a:t>
            </a:r>
          </a:p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E80C31-81D2-FDA0-36AA-32EEA503E805}"/>
              </a:ext>
            </a:extLst>
          </p:cNvPr>
          <p:cNvSpPr txBox="1"/>
          <p:nvPr/>
        </p:nvSpPr>
        <p:spPr>
          <a:xfrm>
            <a:off x="975357" y="5163531"/>
            <a:ext cx="4877742" cy="36933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C678DD"/>
                </a:solidFill>
              </a:rPr>
              <a:t>del</a:t>
            </a:r>
            <a:r>
              <a:rPr lang="en-MY" dirty="0"/>
              <a:t> 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>
                <a:solidFill>
                  <a:srgbClr val="FFDDBE"/>
                </a:solidFill>
              </a:rPr>
              <a:t># delete the entire list</a:t>
            </a:r>
            <a:r>
              <a:rPr lang="en-MY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E0587-2131-45CE-B8DE-02554FDE5D6E}"/>
              </a:ext>
            </a:extLst>
          </p:cNvPr>
          <p:cNvSpPr txBox="1"/>
          <p:nvPr/>
        </p:nvSpPr>
        <p:spPr>
          <a:xfrm>
            <a:off x="975357" y="5703179"/>
            <a:ext cx="4877742" cy="36933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856A67-DE70-420D-3B21-EC1FE45D587E}"/>
              </a:ext>
            </a:extLst>
          </p:cNvPr>
          <p:cNvSpPr txBox="1"/>
          <p:nvPr/>
        </p:nvSpPr>
        <p:spPr>
          <a:xfrm>
            <a:off x="6338899" y="3838014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['p', 'r', 'b', 'l', 'e', 'm']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FE1D0-4161-89B4-56AD-3ED5A7CFE87A}"/>
              </a:ext>
            </a:extLst>
          </p:cNvPr>
          <p:cNvSpPr txBox="1"/>
          <p:nvPr/>
        </p:nvSpPr>
        <p:spPr>
          <a:xfrm>
            <a:off x="6333797" y="4654661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['p', 'm']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5D9CF3-D609-2D66-0200-50083DF79BF2}"/>
              </a:ext>
            </a:extLst>
          </p:cNvPr>
          <p:cNvSpPr txBox="1"/>
          <p:nvPr/>
        </p:nvSpPr>
        <p:spPr>
          <a:xfrm>
            <a:off x="6333797" y="5746881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1600" dirty="0">
                <a:solidFill>
                  <a:srgbClr val="FFDDBE"/>
                </a:solidFill>
              </a:rPr>
              <a:t># Error: List not defined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4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r>
              <a:rPr lang="en-US" dirty="0"/>
              <a:t>We can use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” to remove the given item or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/>
              <a:t>” to remove an item at the given index.</a:t>
            </a:r>
          </a:p>
          <a:p>
            <a:r>
              <a:rPr lang="en-US" dirty="0"/>
              <a:t>The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/>
              <a:t>” method removes and returns the last item if the index is not provided. This helps us implement lists as stacks (first in, last out data structure).</a:t>
            </a:r>
          </a:p>
          <a:p>
            <a:r>
              <a:rPr lang="en-US" dirty="0"/>
              <a:t>And, if we have to empty the whole list, we can use the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  <a:r>
              <a:rPr lang="en-US" dirty="0"/>
              <a:t>”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A5B09-72FF-9C42-0FBA-E4B36FA5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F573FC-9BC7-D65B-917A-772C71300E44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– delete</a:t>
            </a:r>
          </a:p>
        </p:txBody>
      </p:sp>
    </p:spTree>
    <p:extLst>
      <p:ext uri="{BB962C8B-B14F-4D97-AF65-F5344CB8AC3E}">
        <p14:creationId xmlns:p14="http://schemas.microsoft.com/office/powerpoint/2010/main" val="140120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CE76-885D-54F0-07B3-2F93F288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2444F4-D30D-96EC-3DB9-C3BB7CBC0063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– delete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8096E-708D-9700-EE3B-EA9214A6BF5C}"/>
              </a:ext>
            </a:extLst>
          </p:cNvPr>
          <p:cNvSpPr txBox="1"/>
          <p:nvPr/>
        </p:nvSpPr>
        <p:spPr>
          <a:xfrm>
            <a:off x="3657129" y="1670698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</a:rPr>
              <a:t># Deleting list items</a:t>
            </a:r>
            <a:r>
              <a:rPr lang="en-MY" dirty="0"/>
              <a:t> </a:t>
            </a:r>
          </a:p>
          <a:p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 = [</a:t>
            </a:r>
            <a:r>
              <a:rPr lang="en-MY" dirty="0">
                <a:solidFill>
                  <a:srgbClr val="98C379"/>
                </a:solidFill>
              </a:rPr>
              <a:t>'p'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'r'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'o'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'b'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'l'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'e'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'm'</a:t>
            </a:r>
            <a:r>
              <a:rPr lang="en-MY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1BD50-7C36-EF6D-B6E2-8B9FFBA567A0}"/>
              </a:ext>
            </a:extLst>
          </p:cNvPr>
          <p:cNvSpPr txBox="1"/>
          <p:nvPr/>
        </p:nvSpPr>
        <p:spPr>
          <a:xfrm>
            <a:off x="6338901" y="2579818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FADFA-7554-7054-4F65-078B135FDFBB}"/>
              </a:ext>
            </a:extLst>
          </p:cNvPr>
          <p:cNvSpPr txBox="1"/>
          <p:nvPr/>
        </p:nvSpPr>
        <p:spPr>
          <a:xfrm>
            <a:off x="975360" y="2549795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61FB2-1FDA-F064-686B-89ED73B1A80B}"/>
              </a:ext>
            </a:extLst>
          </p:cNvPr>
          <p:cNvSpPr txBox="1"/>
          <p:nvPr/>
        </p:nvSpPr>
        <p:spPr>
          <a:xfrm>
            <a:off x="975360" y="3132055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 err="1">
                <a:solidFill>
                  <a:schemeClr val="bg1"/>
                </a:solidFill>
              </a:rPr>
              <a:t>my_list.remove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>
                <a:solidFill>
                  <a:srgbClr val="98C379"/>
                </a:solidFill>
              </a:rPr>
              <a:t>'p’</a:t>
            </a:r>
            <a:r>
              <a:rPr lang="en-MY" dirty="0">
                <a:solidFill>
                  <a:schemeClr val="bg1"/>
                </a:solidFill>
              </a:rPr>
              <a:t>)</a:t>
            </a:r>
          </a:p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D58A3-F8A3-A083-8C81-FBC82CF3B526}"/>
              </a:ext>
            </a:extLst>
          </p:cNvPr>
          <p:cNvSpPr txBox="1"/>
          <p:nvPr/>
        </p:nvSpPr>
        <p:spPr>
          <a:xfrm>
            <a:off x="975360" y="3896465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 err="1">
                <a:solidFill>
                  <a:schemeClr val="bg1"/>
                </a:solidFill>
              </a:rPr>
              <a:t>my_list.pop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>
                <a:solidFill>
                  <a:srgbClr val="D19A66"/>
                </a:solidFill>
              </a:rPr>
              <a:t>1</a:t>
            </a:r>
            <a:r>
              <a:rPr lang="en-MY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rgbClr val="C678DD"/>
              </a:solidFill>
            </a:endParaRPr>
          </a:p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70612C-AEBE-0B63-0DBB-B3BEABE928C3}"/>
              </a:ext>
            </a:extLst>
          </p:cNvPr>
          <p:cNvSpPr txBox="1"/>
          <p:nvPr/>
        </p:nvSpPr>
        <p:spPr>
          <a:xfrm>
            <a:off x="975360" y="4660875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 err="1">
                <a:solidFill>
                  <a:schemeClr val="bg1"/>
                </a:solidFill>
              </a:rPr>
              <a:t>my_list.pop</a:t>
            </a:r>
            <a:r>
              <a:rPr lang="en-MY" dirty="0">
                <a:solidFill>
                  <a:schemeClr val="bg1"/>
                </a:solidFill>
              </a:rPr>
              <a:t>()</a:t>
            </a:r>
          </a:p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9C1B76-001B-7F7D-5910-10130D5EE0D7}"/>
              </a:ext>
            </a:extLst>
          </p:cNvPr>
          <p:cNvSpPr txBox="1"/>
          <p:nvPr/>
        </p:nvSpPr>
        <p:spPr>
          <a:xfrm>
            <a:off x="975360" y="5425285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 err="1">
                <a:solidFill>
                  <a:schemeClr val="bg1"/>
                </a:solidFill>
              </a:rPr>
              <a:t>my_list.clear</a:t>
            </a:r>
            <a:r>
              <a:rPr lang="en-MY" dirty="0">
                <a:solidFill>
                  <a:schemeClr val="bg1"/>
                </a:solidFill>
              </a:rPr>
              <a:t>()</a:t>
            </a:r>
          </a:p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CB226-2991-B2CE-2AB9-1D172F7B2357}"/>
              </a:ext>
            </a:extLst>
          </p:cNvPr>
          <p:cNvSpPr txBox="1"/>
          <p:nvPr/>
        </p:nvSpPr>
        <p:spPr>
          <a:xfrm>
            <a:off x="6338900" y="3439832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['r', 'o', 'b', 'l', 'e', 'm']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54F1E7-05FE-2B38-99F6-BA10F8486E43}"/>
              </a:ext>
            </a:extLst>
          </p:cNvPr>
          <p:cNvSpPr txBox="1"/>
          <p:nvPr/>
        </p:nvSpPr>
        <p:spPr>
          <a:xfrm>
            <a:off x="6338900" y="4204242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['r', 'b', 'l', 'e', 'm']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58CA7C-A030-902A-B1C2-A755E3143BD9}"/>
              </a:ext>
            </a:extLst>
          </p:cNvPr>
          <p:cNvSpPr txBox="1"/>
          <p:nvPr/>
        </p:nvSpPr>
        <p:spPr>
          <a:xfrm>
            <a:off x="6338900" y="4968652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['r', 'b', 'l', 'e']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D4667-01B4-E714-486F-CA3824829787}"/>
              </a:ext>
            </a:extLst>
          </p:cNvPr>
          <p:cNvSpPr txBox="1"/>
          <p:nvPr/>
        </p:nvSpPr>
        <p:spPr>
          <a:xfrm>
            <a:off x="6338900" y="5733062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61284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r>
              <a:rPr lang="en-US" dirty="0"/>
              <a:t>We can also delete items in a list by assigning an empty list to a slice of elements.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BFD-C617-76E3-8468-3C8FCFE1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BEC5CF-7C30-73CB-0DFB-0EBCEC690B53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– delete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73D19-7A39-F304-4D14-95805B842979}"/>
              </a:ext>
            </a:extLst>
          </p:cNvPr>
          <p:cNvSpPr txBox="1"/>
          <p:nvPr/>
        </p:nvSpPr>
        <p:spPr>
          <a:xfrm>
            <a:off x="3657129" y="2019091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</a:rPr>
              <a:t># Deleting list items</a:t>
            </a:r>
            <a:r>
              <a:rPr lang="en-MY" dirty="0"/>
              <a:t> </a:t>
            </a:r>
          </a:p>
          <a:p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 = [</a:t>
            </a:r>
            <a:r>
              <a:rPr lang="en-MY" dirty="0">
                <a:solidFill>
                  <a:srgbClr val="98C379"/>
                </a:solidFill>
              </a:rPr>
              <a:t>'p'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'r'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'o'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'b'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'l'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'e'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</a:rPr>
              <a:t>'m'</a:t>
            </a:r>
            <a:r>
              <a:rPr lang="en-MY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23267-0CB6-9CE3-07B6-85773530D23E}"/>
              </a:ext>
            </a:extLst>
          </p:cNvPr>
          <p:cNvSpPr txBox="1"/>
          <p:nvPr/>
        </p:nvSpPr>
        <p:spPr>
          <a:xfrm>
            <a:off x="6338901" y="2829335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4A1EE3-13E7-D55B-4DE6-34ABA4B00C9D}"/>
              </a:ext>
            </a:extLst>
          </p:cNvPr>
          <p:cNvSpPr txBox="1"/>
          <p:nvPr/>
        </p:nvSpPr>
        <p:spPr>
          <a:xfrm>
            <a:off x="975360" y="2799312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8B373-F846-83DD-2787-F7428938A443}"/>
              </a:ext>
            </a:extLst>
          </p:cNvPr>
          <p:cNvSpPr txBox="1"/>
          <p:nvPr/>
        </p:nvSpPr>
        <p:spPr>
          <a:xfrm>
            <a:off x="975360" y="3451229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[</a:t>
            </a:r>
            <a:r>
              <a:rPr lang="en-MY" dirty="0">
                <a:solidFill>
                  <a:srgbClr val="D19A66"/>
                </a:solidFill>
              </a:rPr>
              <a:t>2</a:t>
            </a:r>
            <a:r>
              <a:rPr lang="en-MY" dirty="0">
                <a:solidFill>
                  <a:schemeClr val="bg1"/>
                </a:solidFill>
              </a:rPr>
              <a:t>:</a:t>
            </a:r>
            <a:r>
              <a:rPr lang="en-MY" dirty="0">
                <a:solidFill>
                  <a:srgbClr val="D19A66"/>
                </a:solidFill>
              </a:rPr>
              <a:t>3</a:t>
            </a:r>
            <a:r>
              <a:rPr lang="en-MY" dirty="0">
                <a:solidFill>
                  <a:schemeClr val="bg1"/>
                </a:solidFill>
              </a:rPr>
              <a:t>] = []</a:t>
            </a:r>
          </a:p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428C5C-2692-0832-0F59-51E00BA9B168}"/>
              </a:ext>
            </a:extLst>
          </p:cNvPr>
          <p:cNvSpPr txBox="1"/>
          <p:nvPr/>
        </p:nvSpPr>
        <p:spPr>
          <a:xfrm>
            <a:off x="975360" y="4264852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[</a:t>
            </a:r>
            <a:r>
              <a:rPr lang="en-MY" dirty="0">
                <a:solidFill>
                  <a:srgbClr val="D19A66"/>
                </a:solidFill>
              </a:rPr>
              <a:t>2</a:t>
            </a:r>
            <a:r>
              <a:rPr lang="en-MY" dirty="0">
                <a:solidFill>
                  <a:schemeClr val="bg1"/>
                </a:solidFill>
              </a:rPr>
              <a:t>:</a:t>
            </a:r>
            <a:r>
              <a:rPr lang="en-MY" dirty="0">
                <a:solidFill>
                  <a:srgbClr val="D19A66"/>
                </a:solidFill>
              </a:rPr>
              <a:t>5</a:t>
            </a:r>
            <a:r>
              <a:rPr lang="en-MY" dirty="0">
                <a:solidFill>
                  <a:schemeClr val="bg1"/>
                </a:solidFill>
              </a:rPr>
              <a:t>] = []</a:t>
            </a:r>
          </a:p>
          <a:p>
            <a:r>
              <a:rPr lang="en-MY" dirty="0">
                <a:solidFill>
                  <a:srgbClr val="C678DD"/>
                </a:solidFill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E7A41-0ECF-5548-2127-217223685233}"/>
              </a:ext>
            </a:extLst>
          </p:cNvPr>
          <p:cNvSpPr txBox="1"/>
          <p:nvPr/>
        </p:nvSpPr>
        <p:spPr>
          <a:xfrm>
            <a:off x="6338900" y="3772571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[‘p’, ‘r’, ‘b’, ‘l’, ‘e’, ‘m’]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EC4C7-D187-6B68-3AE0-0210650DC60C}"/>
              </a:ext>
            </a:extLst>
          </p:cNvPr>
          <p:cNvSpPr txBox="1"/>
          <p:nvPr/>
        </p:nvSpPr>
        <p:spPr>
          <a:xfrm>
            <a:off x="6338900" y="4572553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[‘p', ‘r’, ‘m’]</a:t>
            </a:r>
          </a:p>
        </p:txBody>
      </p:sp>
    </p:spTree>
    <p:extLst>
      <p:ext uri="{BB962C8B-B14F-4D97-AF65-F5344CB8AC3E}">
        <p14:creationId xmlns:p14="http://schemas.microsoft.com/office/powerpoint/2010/main" val="256944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4C452-3B3D-D72D-D9F6-0A773AEA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r>
              <a:rPr lang="en-US" dirty="0"/>
              <a:t>LIST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316755-DED5-60A7-3273-DC2EF2EA8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290756"/>
              </p:ext>
            </p:extLst>
          </p:nvPr>
        </p:nvGraphicFramePr>
        <p:xfrm>
          <a:off x="1371601" y="1636492"/>
          <a:ext cx="9549442" cy="460220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30983">
                  <a:extLst>
                    <a:ext uri="{9D8B030D-6E8A-4147-A177-3AD203B41FA5}">
                      <a16:colId xmlns:a16="http://schemas.microsoft.com/office/drawing/2014/main" val="211125526"/>
                    </a:ext>
                  </a:extLst>
                </a:gridCol>
                <a:gridCol w="7818459">
                  <a:extLst>
                    <a:ext uri="{9D8B030D-6E8A-4147-A177-3AD203B41FA5}">
                      <a16:colId xmlns:a16="http://schemas.microsoft.com/office/drawing/2014/main" val="2031630829"/>
                    </a:ext>
                  </a:extLst>
                </a:gridCol>
              </a:tblGrid>
              <a:tr h="330365">
                <a:tc>
                  <a:txBody>
                    <a:bodyPr/>
                    <a:lstStyle/>
                    <a:p>
                      <a:pPr algn="l"/>
                      <a:r>
                        <a:rPr lang="en-MY" sz="1200" b="1" cap="all" spc="60">
                          <a:solidFill>
                            <a:schemeClr val="tx1"/>
                          </a:solidFill>
                          <a:effectLst/>
                        </a:rPr>
                        <a:t>Methods</a:t>
                      </a:r>
                    </a:p>
                  </a:txBody>
                  <a:tcPr marL="25801" marR="25801" marT="75083" marB="75083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 b="1" cap="all" spc="60" dirty="0">
                          <a:solidFill>
                            <a:schemeClr val="tx1"/>
                          </a:solidFill>
                          <a:effectLst/>
                        </a:rPr>
                        <a:t>Descriptions</a:t>
                      </a:r>
                    </a:p>
                  </a:txBody>
                  <a:tcPr marL="25801" marR="25801" marT="75083" marB="75083" anchor="b"/>
                </a:tc>
                <a:extLst>
                  <a:ext uri="{0D108BD9-81ED-4DB2-BD59-A6C34878D82A}">
                    <a16:rowId xmlns:a16="http://schemas.microsoft.com/office/drawing/2014/main" val="13244685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r>
                        <a:rPr lang="en-MY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append()</a:t>
                      </a:r>
                      <a:endParaRPr lang="en-MY" sz="1800" u="none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5801" marR="25801" marT="38702" marB="75083" anchor="ctr"/>
                </a:tc>
                <a:tc>
                  <a:txBody>
                    <a:bodyPr/>
                    <a:lstStyle/>
                    <a:p>
                      <a:r>
                        <a:rPr lang="en-MY" sz="1800" cap="none" spc="0">
                          <a:solidFill>
                            <a:schemeClr val="tx1"/>
                          </a:solidFill>
                          <a:effectLst/>
                        </a:rPr>
                        <a:t>adds an element to the end of the list</a:t>
                      </a:r>
                    </a:p>
                  </a:txBody>
                  <a:tcPr marL="25801" marR="25801" marT="38702" marB="75083" anchor="ctr"/>
                </a:tc>
                <a:extLst>
                  <a:ext uri="{0D108BD9-81ED-4DB2-BD59-A6C34878D82A}">
                    <a16:rowId xmlns:a16="http://schemas.microsoft.com/office/drawing/2014/main" val="1336535320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r>
                        <a:rPr lang="en-MY" sz="1800" u="none" cap="none" spc="0" dirty="0">
                          <a:solidFill>
                            <a:schemeClr val="tx1"/>
                          </a:solidFill>
                          <a:effectLst/>
                        </a:rPr>
                        <a:t>extend()</a:t>
                      </a:r>
                    </a:p>
                  </a:txBody>
                  <a:tcPr marL="25801" marR="25801" marT="38702" marB="75083" anchor="ctr"/>
                </a:tc>
                <a:tc>
                  <a:txBody>
                    <a:bodyPr/>
                    <a:lstStyle/>
                    <a:p>
                      <a:r>
                        <a:rPr lang="en-MY" sz="1800" cap="none" spc="0" dirty="0">
                          <a:solidFill>
                            <a:schemeClr val="tx1"/>
                          </a:solidFill>
                          <a:effectLst/>
                        </a:rPr>
                        <a:t>adds all elements of a list to another list</a:t>
                      </a:r>
                    </a:p>
                  </a:txBody>
                  <a:tcPr marL="25801" marR="25801" marT="38702" marB="75083" anchor="ctr"/>
                </a:tc>
                <a:extLst>
                  <a:ext uri="{0D108BD9-81ED-4DB2-BD59-A6C34878D82A}">
                    <a16:rowId xmlns:a16="http://schemas.microsoft.com/office/drawing/2014/main" val="479905793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r>
                        <a:rPr lang="en-MY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insert()</a:t>
                      </a:r>
                      <a:endParaRPr lang="en-MY" sz="1800" u="none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5801" marR="25801" marT="38702" marB="75083" anchor="ctr"/>
                </a:tc>
                <a:tc>
                  <a:txBody>
                    <a:bodyPr/>
                    <a:lstStyle/>
                    <a:p>
                      <a:r>
                        <a:rPr lang="en-MY" sz="1800" cap="none" spc="0">
                          <a:solidFill>
                            <a:schemeClr val="tx1"/>
                          </a:solidFill>
                          <a:effectLst/>
                        </a:rPr>
                        <a:t>inserts an item at the defined index</a:t>
                      </a:r>
                    </a:p>
                  </a:txBody>
                  <a:tcPr marL="25801" marR="25801" marT="38702" marB="75083" anchor="ctr"/>
                </a:tc>
                <a:extLst>
                  <a:ext uri="{0D108BD9-81ED-4DB2-BD59-A6C34878D82A}">
                    <a16:rowId xmlns:a16="http://schemas.microsoft.com/office/drawing/2014/main" val="1281306405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r>
                        <a:rPr lang="en-MY" sz="1800" u="none" cap="none" spc="0" dirty="0">
                          <a:solidFill>
                            <a:schemeClr val="tx1"/>
                          </a:solidFill>
                          <a:effectLst/>
                        </a:rPr>
                        <a:t>remove()</a:t>
                      </a:r>
                    </a:p>
                  </a:txBody>
                  <a:tcPr marL="25801" marR="25801" marT="38702" marB="75083" anchor="ctr"/>
                </a:tc>
                <a:tc>
                  <a:txBody>
                    <a:bodyPr/>
                    <a:lstStyle/>
                    <a:p>
                      <a:r>
                        <a:rPr lang="en-MY" sz="1800" cap="none" spc="0">
                          <a:solidFill>
                            <a:schemeClr val="tx1"/>
                          </a:solidFill>
                          <a:effectLst/>
                        </a:rPr>
                        <a:t>removes an item from the list</a:t>
                      </a:r>
                    </a:p>
                  </a:txBody>
                  <a:tcPr marL="25801" marR="25801" marT="38702" marB="75083" anchor="ctr"/>
                </a:tc>
                <a:extLst>
                  <a:ext uri="{0D108BD9-81ED-4DB2-BD59-A6C34878D82A}">
                    <a16:rowId xmlns:a16="http://schemas.microsoft.com/office/drawing/2014/main" val="1407092666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r>
                        <a:rPr lang="en-MY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pop()</a:t>
                      </a:r>
                      <a:endParaRPr lang="en-MY" sz="1800" u="none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5801" marR="25801" marT="38702" marB="75083" anchor="ctr"/>
                </a:tc>
                <a:tc>
                  <a:txBody>
                    <a:bodyPr/>
                    <a:lstStyle/>
                    <a:p>
                      <a:r>
                        <a:rPr lang="en-MY" sz="1800" cap="none" spc="0">
                          <a:solidFill>
                            <a:schemeClr val="tx1"/>
                          </a:solidFill>
                          <a:effectLst/>
                        </a:rPr>
                        <a:t>returns and removes an element at the given index</a:t>
                      </a:r>
                    </a:p>
                  </a:txBody>
                  <a:tcPr marL="25801" marR="25801" marT="38702" marB="75083" anchor="ctr"/>
                </a:tc>
                <a:extLst>
                  <a:ext uri="{0D108BD9-81ED-4DB2-BD59-A6C34878D82A}">
                    <a16:rowId xmlns:a16="http://schemas.microsoft.com/office/drawing/2014/main" val="3599451466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r>
                        <a:rPr lang="en-MY" sz="1800" u="none" cap="none" spc="0" dirty="0">
                          <a:solidFill>
                            <a:schemeClr val="tx1"/>
                          </a:solidFill>
                          <a:effectLst/>
                        </a:rPr>
                        <a:t>clear()</a:t>
                      </a:r>
                    </a:p>
                  </a:txBody>
                  <a:tcPr marL="25801" marR="25801" marT="38702" marB="75083" anchor="ctr"/>
                </a:tc>
                <a:tc>
                  <a:txBody>
                    <a:bodyPr/>
                    <a:lstStyle/>
                    <a:p>
                      <a:r>
                        <a:rPr lang="en-MY" sz="1800" cap="none" spc="0" dirty="0">
                          <a:solidFill>
                            <a:schemeClr val="tx1"/>
                          </a:solidFill>
                          <a:effectLst/>
                        </a:rPr>
                        <a:t>removes all items from the list</a:t>
                      </a:r>
                    </a:p>
                  </a:txBody>
                  <a:tcPr marL="25801" marR="25801" marT="38702" marB="75083" anchor="ctr"/>
                </a:tc>
                <a:extLst>
                  <a:ext uri="{0D108BD9-81ED-4DB2-BD59-A6C34878D82A}">
                    <a16:rowId xmlns:a16="http://schemas.microsoft.com/office/drawing/2014/main" val="719043565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r>
                        <a:rPr lang="en-MY" sz="1800" u="none" cap="none" spc="0" dirty="0">
                          <a:solidFill>
                            <a:schemeClr val="tx1"/>
                          </a:solidFill>
                          <a:effectLst/>
                        </a:rPr>
                        <a:t>index()</a:t>
                      </a:r>
                    </a:p>
                  </a:txBody>
                  <a:tcPr marL="25801" marR="25801" marT="38702" marB="75083" anchor="ctr"/>
                </a:tc>
                <a:tc>
                  <a:txBody>
                    <a:bodyPr/>
                    <a:lstStyle/>
                    <a:p>
                      <a:r>
                        <a:rPr lang="en-MY" sz="1800" cap="none" spc="0">
                          <a:solidFill>
                            <a:schemeClr val="tx1"/>
                          </a:solidFill>
                          <a:effectLst/>
                        </a:rPr>
                        <a:t>returns the index of the first matched item</a:t>
                      </a:r>
                    </a:p>
                  </a:txBody>
                  <a:tcPr marL="25801" marR="25801" marT="38702" marB="75083" anchor="ctr"/>
                </a:tc>
                <a:extLst>
                  <a:ext uri="{0D108BD9-81ED-4DB2-BD59-A6C34878D82A}">
                    <a16:rowId xmlns:a16="http://schemas.microsoft.com/office/drawing/2014/main" val="802896288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r>
                        <a:rPr lang="en-MY" sz="1800" u="none" cap="none" spc="0" dirty="0">
                          <a:solidFill>
                            <a:schemeClr val="tx1"/>
                          </a:solidFill>
                          <a:effectLst/>
                        </a:rPr>
                        <a:t>count()</a:t>
                      </a:r>
                    </a:p>
                  </a:txBody>
                  <a:tcPr marL="25801" marR="25801" marT="38702" marB="75083" anchor="ctr"/>
                </a:tc>
                <a:tc>
                  <a:txBody>
                    <a:bodyPr/>
                    <a:lstStyle/>
                    <a:p>
                      <a:r>
                        <a:rPr lang="en-MY" sz="1800" cap="none" spc="0">
                          <a:solidFill>
                            <a:schemeClr val="tx1"/>
                          </a:solidFill>
                          <a:effectLst/>
                        </a:rPr>
                        <a:t>returns the count of the number of items passed as an argument</a:t>
                      </a:r>
                    </a:p>
                  </a:txBody>
                  <a:tcPr marL="25801" marR="25801" marT="38702" marB="75083" anchor="ctr"/>
                </a:tc>
                <a:extLst>
                  <a:ext uri="{0D108BD9-81ED-4DB2-BD59-A6C34878D82A}">
                    <a16:rowId xmlns:a16="http://schemas.microsoft.com/office/drawing/2014/main" val="2480332276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r>
                        <a:rPr lang="en-MY" sz="1800" u="none" cap="none" spc="0" dirty="0">
                          <a:solidFill>
                            <a:schemeClr val="tx1"/>
                          </a:solidFill>
                          <a:effectLst/>
                        </a:rPr>
                        <a:t>sort()</a:t>
                      </a:r>
                    </a:p>
                  </a:txBody>
                  <a:tcPr marL="25801" marR="25801" marT="38702" marB="75083" anchor="ctr"/>
                </a:tc>
                <a:tc>
                  <a:txBody>
                    <a:bodyPr/>
                    <a:lstStyle/>
                    <a:p>
                      <a:r>
                        <a:rPr lang="en-MY" sz="1800" cap="none" spc="0">
                          <a:solidFill>
                            <a:schemeClr val="tx1"/>
                          </a:solidFill>
                          <a:effectLst/>
                        </a:rPr>
                        <a:t>sort items in a list in ascending order</a:t>
                      </a:r>
                    </a:p>
                  </a:txBody>
                  <a:tcPr marL="25801" marR="25801" marT="38702" marB="75083" anchor="ctr"/>
                </a:tc>
                <a:extLst>
                  <a:ext uri="{0D108BD9-81ED-4DB2-BD59-A6C34878D82A}">
                    <a16:rowId xmlns:a16="http://schemas.microsoft.com/office/drawing/2014/main" val="1200512076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r>
                        <a:rPr lang="en-MY" sz="1800" u="none" cap="none" spc="0" dirty="0">
                          <a:solidFill>
                            <a:schemeClr val="tx1"/>
                          </a:solidFill>
                          <a:effectLst/>
                        </a:rPr>
                        <a:t>reverse()</a:t>
                      </a:r>
                    </a:p>
                  </a:txBody>
                  <a:tcPr marL="25801" marR="25801" marT="38702" marB="75083" anchor="ctr"/>
                </a:tc>
                <a:tc>
                  <a:txBody>
                    <a:bodyPr/>
                    <a:lstStyle/>
                    <a:p>
                      <a:r>
                        <a:rPr lang="en-MY" sz="1800" cap="none" spc="0">
                          <a:solidFill>
                            <a:schemeClr val="tx1"/>
                          </a:solidFill>
                          <a:effectLst/>
                        </a:rPr>
                        <a:t>reverse the order of items in the list</a:t>
                      </a:r>
                    </a:p>
                  </a:txBody>
                  <a:tcPr marL="25801" marR="25801" marT="38702" marB="75083" anchor="ctr"/>
                </a:tc>
                <a:extLst>
                  <a:ext uri="{0D108BD9-81ED-4DB2-BD59-A6C34878D82A}">
                    <a16:rowId xmlns:a16="http://schemas.microsoft.com/office/drawing/2014/main" val="980385791"/>
                  </a:ext>
                </a:extLst>
              </a:tr>
              <a:tr h="344040">
                <a:tc>
                  <a:txBody>
                    <a:bodyPr/>
                    <a:lstStyle/>
                    <a:p>
                      <a:r>
                        <a:rPr lang="en-MY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copy()</a:t>
                      </a:r>
                      <a:r>
                        <a:rPr lang="en-MY" sz="1800" u="sng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</a:txBody>
                  <a:tcPr marL="25801" marR="25801" marT="38702" marB="75083" anchor="ctr"/>
                </a:tc>
                <a:tc>
                  <a:txBody>
                    <a:bodyPr/>
                    <a:lstStyle/>
                    <a:p>
                      <a:r>
                        <a:rPr lang="en-MY" sz="1800" cap="none" spc="0" dirty="0">
                          <a:solidFill>
                            <a:schemeClr val="tx1"/>
                          </a:solidFill>
                          <a:effectLst/>
                        </a:rPr>
                        <a:t>returns a shallow copy of the list</a:t>
                      </a:r>
                    </a:p>
                  </a:txBody>
                  <a:tcPr marL="25801" marR="25801" marT="38702" marB="75083" anchor="ctr"/>
                </a:tc>
                <a:extLst>
                  <a:ext uri="{0D108BD9-81ED-4DB2-BD59-A6C34878D82A}">
                    <a16:rowId xmlns:a16="http://schemas.microsoft.com/office/drawing/2014/main" val="35735066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1F82-B0AE-41FA-7696-3571009C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8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8"/>
            <a:ext cx="10241280" cy="441320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tuple in Python is like a list. The difference between the two is that we cannot change the elements of a tuple once it is assigned whereas we can change the elements of a list.</a:t>
            </a:r>
          </a:p>
          <a:p>
            <a:pPr algn="just"/>
            <a:r>
              <a:rPr lang="en-US" dirty="0"/>
              <a:t>A tuple is created by placing all the items (elements) inside parentheses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separated by commas. The parentheses are optional; however, it is a good practice to use them.</a:t>
            </a:r>
          </a:p>
          <a:p>
            <a:pPr algn="just"/>
            <a:r>
              <a:rPr lang="en-US" dirty="0"/>
              <a:t>A tuple can have any number of items and they may be of different types (integer, float, list, string, etc.).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844AA-97F3-7894-511B-FF5B52CC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83F194-AEBF-4C50-E789-61C704C11905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1930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r>
              <a:rPr lang="en-US" dirty="0"/>
              <a:t>List – Create, Access, Remove</a:t>
            </a:r>
          </a:p>
          <a:p>
            <a:r>
              <a:rPr lang="en-US" dirty="0"/>
              <a:t>Tuple – Create, Access, Remove</a:t>
            </a:r>
          </a:p>
          <a:p>
            <a:r>
              <a:rPr lang="en-US" dirty="0"/>
              <a:t>Dictionary – Create, Access, Remove </a:t>
            </a:r>
          </a:p>
          <a:p>
            <a:r>
              <a:rPr lang="en-US" dirty="0"/>
              <a:t>Set – Create, Access, Remove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EC749-263A-EDA7-A234-245C0E03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5C142-6CCB-649C-B416-7F6534891D30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4478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F2BF1-0822-AD44-C11B-408F3BE07A8D}"/>
              </a:ext>
            </a:extLst>
          </p:cNvPr>
          <p:cNvSpPr txBox="1"/>
          <p:nvPr/>
        </p:nvSpPr>
        <p:spPr>
          <a:xfrm>
            <a:off x="975360" y="4070427"/>
            <a:ext cx="4869628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tuple with mixed datatypes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3.4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MY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755EC-2D16-82D1-34DB-222554FADBAE}"/>
              </a:ext>
            </a:extLst>
          </p:cNvPr>
          <p:cNvSpPr txBox="1"/>
          <p:nvPr/>
        </p:nvSpPr>
        <p:spPr>
          <a:xfrm>
            <a:off x="6347009" y="4624425"/>
            <a:ext cx="4569227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'Hello', 3.4)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FB318-1FD1-06C1-5AAB-0A5FF2813D9F}"/>
              </a:ext>
            </a:extLst>
          </p:cNvPr>
          <p:cNvSpPr txBox="1"/>
          <p:nvPr/>
        </p:nvSpPr>
        <p:spPr>
          <a:xfrm>
            <a:off x="6347012" y="1464133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33A1-4E9F-07AB-49C9-0C875302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AC3DCC-8CF7-B93B-5543-533B998A22ED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TUPLE – CREATE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6E94A-E855-A45C-F21D-CB596E9DA429}"/>
              </a:ext>
            </a:extLst>
          </p:cNvPr>
          <p:cNvSpPr txBox="1"/>
          <p:nvPr/>
        </p:nvSpPr>
        <p:spPr>
          <a:xfrm>
            <a:off x="975360" y="1864243"/>
            <a:ext cx="4869628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Empty tuple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() 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MY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2908E-D8F9-93E6-0C6C-EE772CF7110A}"/>
              </a:ext>
            </a:extLst>
          </p:cNvPr>
          <p:cNvSpPr txBox="1"/>
          <p:nvPr/>
        </p:nvSpPr>
        <p:spPr>
          <a:xfrm>
            <a:off x="975360" y="146413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DA768F-70CF-6484-0BC1-4A9D25442B77}"/>
              </a:ext>
            </a:extLst>
          </p:cNvPr>
          <p:cNvSpPr txBox="1"/>
          <p:nvPr/>
        </p:nvSpPr>
        <p:spPr>
          <a:xfrm>
            <a:off x="6347011" y="2418241"/>
            <a:ext cx="4569227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D7EE3-7FF6-4473-2EE8-6C59281E1B68}"/>
              </a:ext>
            </a:extLst>
          </p:cNvPr>
          <p:cNvSpPr txBox="1"/>
          <p:nvPr/>
        </p:nvSpPr>
        <p:spPr>
          <a:xfrm>
            <a:off x="975360" y="2967335"/>
            <a:ext cx="4869628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Tuple having integers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8CC36-29B2-C5F9-C3BF-FA84C8C19D0A}"/>
              </a:ext>
            </a:extLst>
          </p:cNvPr>
          <p:cNvSpPr txBox="1"/>
          <p:nvPr/>
        </p:nvSpPr>
        <p:spPr>
          <a:xfrm>
            <a:off x="6347010" y="3521333"/>
            <a:ext cx="4569227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(1, 2, 3)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267CF8-6465-D8AF-6CFC-5BA9051425C9}"/>
              </a:ext>
            </a:extLst>
          </p:cNvPr>
          <p:cNvSpPr txBox="1"/>
          <p:nvPr/>
        </p:nvSpPr>
        <p:spPr>
          <a:xfrm>
            <a:off x="975360" y="5173181"/>
            <a:ext cx="4869628" cy="1200329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nested tuple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MY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"mouse"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(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589BF-2ACF-687E-033C-2AEB0C79E7A0}"/>
              </a:ext>
            </a:extLst>
          </p:cNvPr>
          <p:cNvSpPr txBox="1"/>
          <p:nvPr/>
        </p:nvSpPr>
        <p:spPr>
          <a:xfrm>
            <a:off x="6347008" y="6000422"/>
            <a:ext cx="4569227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('mouse', [8, 4, 6], (1, 2, 3))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0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r>
              <a:rPr lang="en-US" dirty="0"/>
              <a:t>Creating a tuple with one element is a bit tricky.</a:t>
            </a:r>
          </a:p>
          <a:p>
            <a:r>
              <a:rPr lang="en-US" dirty="0"/>
              <a:t>Having one element within parentheses is not enough. We will need a trailing comma to indicate that it is, in fact, a tuple.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461CB-9C5C-0B99-97DE-46306847A638}"/>
              </a:ext>
            </a:extLst>
          </p:cNvPr>
          <p:cNvSpPr txBox="1"/>
          <p:nvPr/>
        </p:nvSpPr>
        <p:spPr>
          <a:xfrm>
            <a:off x="975360" y="3383280"/>
            <a:ext cx="5371651" cy="646331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MY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(type(</a:t>
            </a:r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MY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8CEF7-5C36-4AE4-4663-4C8C6233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4522BF-C04A-37BF-B6E2-C95B46892AD8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TUPLE – CREATE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EB6CD-15A7-BFAA-4488-B4D8103369EC}"/>
              </a:ext>
            </a:extLst>
          </p:cNvPr>
          <p:cNvSpPr txBox="1"/>
          <p:nvPr/>
        </p:nvSpPr>
        <p:spPr>
          <a:xfrm>
            <a:off x="7286812" y="2880157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9D423-E10E-9419-56C8-009A1BC0ECCF}"/>
              </a:ext>
            </a:extLst>
          </p:cNvPr>
          <p:cNvSpPr txBox="1"/>
          <p:nvPr/>
        </p:nvSpPr>
        <p:spPr>
          <a:xfrm>
            <a:off x="975360" y="288015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7E928-4B00-59A1-25EF-E11E85E5AE75}"/>
              </a:ext>
            </a:extLst>
          </p:cNvPr>
          <p:cNvSpPr txBox="1"/>
          <p:nvPr/>
        </p:nvSpPr>
        <p:spPr>
          <a:xfrm>
            <a:off x="975359" y="5425285"/>
            <a:ext cx="5371651" cy="646331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Parentheses is optional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MY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(type(</a:t>
            </a:r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D0573E-905A-728E-978E-A0AE904D6634}"/>
              </a:ext>
            </a:extLst>
          </p:cNvPr>
          <p:cNvSpPr txBox="1"/>
          <p:nvPr/>
        </p:nvSpPr>
        <p:spPr>
          <a:xfrm>
            <a:off x="7286812" y="3660279"/>
            <a:ext cx="3929828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'str’&gt;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7C6BE-67A4-9004-C94B-9FB025B82242}"/>
              </a:ext>
            </a:extLst>
          </p:cNvPr>
          <p:cNvSpPr txBox="1"/>
          <p:nvPr/>
        </p:nvSpPr>
        <p:spPr>
          <a:xfrm>
            <a:off x="975360" y="4266345"/>
            <a:ext cx="5371651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Creating a tuple having one element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MY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,) 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(type(</a:t>
            </a:r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MY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DDB14-4B12-FA22-AC57-41AE2F45E261}"/>
              </a:ext>
            </a:extLst>
          </p:cNvPr>
          <p:cNvSpPr txBox="1"/>
          <p:nvPr/>
        </p:nvSpPr>
        <p:spPr>
          <a:xfrm>
            <a:off x="7286812" y="4820343"/>
            <a:ext cx="3929828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'tuple’&gt;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C9688-4356-A67C-40BE-CF5E0FB737F6}"/>
              </a:ext>
            </a:extLst>
          </p:cNvPr>
          <p:cNvSpPr txBox="1"/>
          <p:nvPr/>
        </p:nvSpPr>
        <p:spPr>
          <a:xfrm>
            <a:off x="7286812" y="5702284"/>
            <a:ext cx="3929828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'tuple’&gt;</a:t>
            </a:r>
          </a:p>
        </p:txBody>
      </p:sp>
    </p:spTree>
    <p:extLst>
      <p:ext uri="{BB962C8B-B14F-4D97-AF65-F5344CB8AC3E}">
        <p14:creationId xmlns:p14="http://schemas.microsoft.com/office/powerpoint/2010/main" val="32138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r>
              <a:rPr lang="en-US" dirty="0"/>
              <a:t>There are various ways in which we can access the elements of a tuple.</a:t>
            </a:r>
          </a:p>
          <a:p>
            <a:pPr lvl="1"/>
            <a:r>
              <a:rPr lang="en-US" dirty="0"/>
              <a:t>Indexing</a:t>
            </a:r>
          </a:p>
          <a:p>
            <a:pPr lvl="1"/>
            <a:r>
              <a:rPr lang="en-US" dirty="0"/>
              <a:t>Negative Indexing</a:t>
            </a:r>
          </a:p>
          <a:p>
            <a:pPr lvl="1"/>
            <a:r>
              <a:rPr lang="en-US" dirty="0"/>
              <a:t>Slicing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2D82-E273-4DDF-A454-CA2D2B1D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8B6F37-D4E1-A735-E1AA-9C30E7113507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TUPLE – ACCESSING</a:t>
            </a:r>
          </a:p>
        </p:txBody>
      </p:sp>
    </p:spTree>
    <p:extLst>
      <p:ext uri="{BB962C8B-B14F-4D97-AF65-F5344CB8AC3E}">
        <p14:creationId xmlns:p14="http://schemas.microsoft.com/office/powerpoint/2010/main" val="101351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r>
              <a:rPr lang="en-US" dirty="0"/>
              <a:t>We can use the index operator 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en-US" dirty="0"/>
              <a:t>to access an item in a tuple, where the index starts from 0.</a:t>
            </a:r>
          </a:p>
          <a:p>
            <a:r>
              <a:rPr lang="en-US" dirty="0"/>
              <a:t>So, a tuple having 6 elements will have indices from 0 to 5. Trying to access an index outside of the tuple index range(6,7,... in this example) will raise an 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IndexError</a:t>
            </a:r>
            <a:r>
              <a:rPr lang="en-US" dirty="0"/>
              <a:t>.</a:t>
            </a:r>
          </a:p>
          <a:p>
            <a:r>
              <a:rPr lang="en-US" dirty="0"/>
              <a:t>The index must be an integer, so we cannot use float or other types. This will result in 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dirty="0"/>
              <a:t>.</a:t>
            </a:r>
          </a:p>
          <a:p>
            <a:r>
              <a:rPr lang="en-US" dirty="0"/>
              <a:t>Likewise, nested tuples are accessed using nested indexing, as shown in the example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0377-57FB-5F54-836B-14CFFD8B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1553E3-BE93-CAF0-7239-76B95C7A4DAB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TUPLE – INDEXING</a:t>
            </a:r>
          </a:p>
        </p:txBody>
      </p:sp>
    </p:spTree>
    <p:extLst>
      <p:ext uri="{BB962C8B-B14F-4D97-AF65-F5344CB8AC3E}">
        <p14:creationId xmlns:p14="http://schemas.microsoft.com/office/powerpoint/2010/main" val="106676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F807B1-3917-E94B-2303-CE5D34EF0893}"/>
              </a:ext>
            </a:extLst>
          </p:cNvPr>
          <p:cNvSpPr txBox="1"/>
          <p:nvPr/>
        </p:nvSpPr>
        <p:spPr>
          <a:xfrm>
            <a:off x="951583" y="5293106"/>
            <a:ext cx="5944518" cy="1015663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n_tuple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"mouse"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(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n_tuple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's’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n_tuple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4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0C21C-A9EC-F3BF-BD7B-B8E51C593A02}"/>
              </a:ext>
            </a:extLst>
          </p:cNvPr>
          <p:cNvSpPr txBox="1"/>
          <p:nvPr/>
        </p:nvSpPr>
        <p:spPr>
          <a:xfrm>
            <a:off x="7123168" y="5662438"/>
            <a:ext cx="4093472" cy="646331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DB849-EDD7-7379-DBBF-31ED91D6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2C3709-4D31-CE30-2675-63CF2395E6ED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4079240" cy="132343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TUPLE – ACCESSING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8E9EB-39B3-D8C1-E270-13AEBD51EA28}"/>
              </a:ext>
            </a:extLst>
          </p:cNvPr>
          <p:cNvSpPr txBox="1"/>
          <p:nvPr/>
        </p:nvSpPr>
        <p:spPr>
          <a:xfrm>
            <a:off x="7115003" y="209680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FFB66-E70B-6F0E-12CF-ACD7B69F5B2B}"/>
              </a:ext>
            </a:extLst>
          </p:cNvPr>
          <p:cNvSpPr txBox="1"/>
          <p:nvPr/>
        </p:nvSpPr>
        <p:spPr>
          <a:xfrm>
            <a:off x="951582" y="2089800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9E644E-F3BF-97BA-DF7B-CF4858939AFF}"/>
              </a:ext>
            </a:extLst>
          </p:cNvPr>
          <p:cNvSpPr txBox="1"/>
          <p:nvPr/>
        </p:nvSpPr>
        <p:spPr>
          <a:xfrm>
            <a:off x="5186797" y="787377"/>
            <a:ext cx="6035040" cy="707886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Accessing tuple elements using indexing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MY" sz="2000" dirty="0" err="1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MY" sz="2000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4773B-AB9C-B7CA-B916-02D2DF024EFA}"/>
              </a:ext>
            </a:extLst>
          </p:cNvPr>
          <p:cNvSpPr txBox="1"/>
          <p:nvPr/>
        </p:nvSpPr>
        <p:spPr>
          <a:xfrm>
            <a:off x="951581" y="2466989"/>
            <a:ext cx="5920741" cy="707886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'p’ </a:t>
            </a:r>
          </a:p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‘t’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A450BC-B252-45B9-DBAB-5A9B1404E735}"/>
              </a:ext>
            </a:extLst>
          </p:cNvPr>
          <p:cNvSpPr txBox="1"/>
          <p:nvPr/>
        </p:nvSpPr>
        <p:spPr>
          <a:xfrm>
            <a:off x="7123168" y="2525484"/>
            <a:ext cx="4093472" cy="646331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47D925-C449-5884-4ACB-C37DD0A2AD03}"/>
              </a:ext>
            </a:extLst>
          </p:cNvPr>
          <p:cNvSpPr txBox="1"/>
          <p:nvPr/>
        </p:nvSpPr>
        <p:spPr>
          <a:xfrm>
            <a:off x="975360" y="3283016"/>
            <a:ext cx="5920741" cy="40011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MY" sz="2000" dirty="0">
                <a:solidFill>
                  <a:srgbClr val="D19A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E61CB-FD21-FD67-486A-F69D32E23074}"/>
              </a:ext>
            </a:extLst>
          </p:cNvPr>
          <p:cNvSpPr txBox="1"/>
          <p:nvPr/>
        </p:nvSpPr>
        <p:spPr>
          <a:xfrm>
            <a:off x="7123168" y="3283353"/>
            <a:ext cx="4093472" cy="646331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IndexError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list index out of range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DAAF5-77B1-F28B-893E-E9ACA67F59D5}"/>
              </a:ext>
            </a:extLst>
          </p:cNvPr>
          <p:cNvSpPr txBox="1"/>
          <p:nvPr/>
        </p:nvSpPr>
        <p:spPr>
          <a:xfrm>
            <a:off x="975360" y="4050501"/>
            <a:ext cx="5920741" cy="40011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my_tuple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MY" sz="2000" dirty="0">
                <a:solidFill>
                  <a:srgbClr val="D19A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517793-A9F9-9E4E-59F2-F15FDF6DF464}"/>
              </a:ext>
            </a:extLst>
          </p:cNvPr>
          <p:cNvSpPr txBox="1"/>
          <p:nvPr/>
        </p:nvSpPr>
        <p:spPr>
          <a:xfrm>
            <a:off x="7123168" y="4050501"/>
            <a:ext cx="4093472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must be an integer </a:t>
            </a: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list indices must be integers, not float </a:t>
            </a:r>
          </a:p>
        </p:txBody>
      </p:sp>
    </p:spTree>
    <p:extLst>
      <p:ext uri="{BB962C8B-B14F-4D97-AF65-F5344CB8AC3E}">
        <p14:creationId xmlns:p14="http://schemas.microsoft.com/office/powerpoint/2010/main" val="249659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/>
      <p:bldP spid="12" grpId="0"/>
      <p:bldP spid="13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Python dictionary is an unordered collection of items. Each item of a dictionary has a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key/value</a:t>
            </a:r>
            <a:r>
              <a:rPr lang="en-US" dirty="0"/>
              <a:t>” pair.</a:t>
            </a:r>
          </a:p>
          <a:p>
            <a:pPr algn="just"/>
            <a:r>
              <a:rPr lang="en-US" dirty="0"/>
              <a:t>Dictionaries are optimized to retrieve values when the key is known.</a:t>
            </a:r>
          </a:p>
          <a:p>
            <a:pPr algn="just"/>
            <a:r>
              <a:rPr lang="en-US" dirty="0"/>
              <a:t>Creating a dictionary is as simple as placing items inside curly braces “{}” separated by commas.</a:t>
            </a:r>
          </a:p>
          <a:p>
            <a:pPr algn="just"/>
            <a:r>
              <a:rPr lang="en-US" dirty="0"/>
              <a:t>An item has a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/>
              <a:t>” and a corresponding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/>
              <a:t>” that is expressed as a pair </a:t>
            </a:r>
            <a:r>
              <a:rPr lang="en-US" b="1" dirty="0"/>
              <a:t>(key: value)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C0BFF-313A-ACA1-8C47-648CA7C8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FEBC37-30BE-BD1F-02A3-672F59C35C19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428105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While the values can be of any data type and can repeat, keys must be of immutable type (string, number or tuple with immutable elements) and must be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A79DF-C1D4-09B3-7574-538A8B2C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186B71-EA61-C34D-4BC1-0388C4AD1DCB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DICTIONARY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C030F-7460-F89D-92C8-24B4AE2942FA}"/>
              </a:ext>
            </a:extLst>
          </p:cNvPr>
          <p:cNvSpPr txBox="1"/>
          <p:nvPr/>
        </p:nvSpPr>
        <p:spPr>
          <a:xfrm>
            <a:off x="1478280" y="2773938"/>
            <a:ext cx="9235440" cy="3477875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empty dictionary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{} </a:t>
            </a:r>
          </a:p>
          <a:p>
            <a:endParaRPr lang="en-MY" sz="2000" dirty="0">
              <a:solidFill>
                <a:srgbClr val="FFDDB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dictionary with integer keys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'ball’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MY" sz="2000" dirty="0">
              <a:solidFill>
                <a:srgbClr val="FFDDB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dictionary with mixed keys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'John'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  <a:p>
            <a:endParaRPr lang="en-MY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dictionary with string keys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MY" sz="2000" dirty="0" err="1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student_name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'John’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 err="1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student_id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‘065345'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7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While indexing is used with other data types to access values, a dictionary uses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keys</a:t>
            </a:r>
            <a:r>
              <a:rPr lang="en-US" dirty="0"/>
              <a:t>”. Keys can be used either inside square brackets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” or with the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dirty="0"/>
              <a:t>” method.</a:t>
            </a:r>
          </a:p>
          <a:p>
            <a:pPr algn="just"/>
            <a:r>
              <a:rPr lang="en-US" dirty="0"/>
              <a:t>If we use the square brackets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”, 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KeyError</a:t>
            </a:r>
            <a:r>
              <a:rPr lang="en-US" dirty="0"/>
              <a:t>” is raised in case a key is not found in the dictionary. On the other hand, the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dirty="0"/>
              <a:t>” method returns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/>
              <a:t>” if the key is not found.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9F448-DB01-C11B-E6DE-76763DEF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267170-5EFC-0BD5-06EF-A87ABAD4BC47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DICTIONARY – access</a:t>
            </a:r>
          </a:p>
        </p:txBody>
      </p:sp>
    </p:spTree>
    <p:extLst>
      <p:ext uri="{BB962C8B-B14F-4D97-AF65-F5344CB8AC3E}">
        <p14:creationId xmlns:p14="http://schemas.microsoft.com/office/powerpoint/2010/main" val="32485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40EE1-6047-73C3-CFA9-B22521F6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28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A7F776-43B2-691F-37C8-B9E0821B6B78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DICTIONARY –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FB32B-ABEC-E41F-85A5-F94433A6D040}"/>
              </a:ext>
            </a:extLst>
          </p:cNvPr>
          <p:cNvSpPr txBox="1"/>
          <p:nvPr/>
        </p:nvSpPr>
        <p:spPr>
          <a:xfrm>
            <a:off x="3214838" y="1519381"/>
            <a:ext cx="5762324" cy="707886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get vs [] for retrieving elements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'Jack'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'age'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6B8EB-F603-BC78-E9C7-B5243BCA7951}"/>
              </a:ext>
            </a:extLst>
          </p:cNvPr>
          <p:cNvSpPr txBox="1"/>
          <p:nvPr/>
        </p:nvSpPr>
        <p:spPr>
          <a:xfrm>
            <a:off x="7138781" y="2227267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CC541-2731-D0D2-14B1-770F615D3E72}"/>
              </a:ext>
            </a:extLst>
          </p:cNvPr>
          <p:cNvSpPr txBox="1"/>
          <p:nvPr/>
        </p:nvSpPr>
        <p:spPr>
          <a:xfrm>
            <a:off x="975360" y="222026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A66ED-2D44-A217-5D77-37AA617D8F21}"/>
              </a:ext>
            </a:extLst>
          </p:cNvPr>
          <p:cNvSpPr txBox="1"/>
          <p:nvPr/>
        </p:nvSpPr>
        <p:spPr>
          <a:xfrm>
            <a:off x="1042781" y="4984676"/>
            <a:ext cx="5762324" cy="40011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MY" sz="2000" dirty="0">
                <a:solidFill>
                  <a:srgbClr val="98C3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address’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E42CBC-3493-26DF-B98B-29B0E9DCB1A1}"/>
              </a:ext>
            </a:extLst>
          </p:cNvPr>
          <p:cNvSpPr txBox="1"/>
          <p:nvPr/>
        </p:nvSpPr>
        <p:spPr>
          <a:xfrm>
            <a:off x="1042781" y="2688237"/>
            <a:ext cx="5762324" cy="40011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MY" sz="2000" dirty="0">
                <a:solidFill>
                  <a:srgbClr val="98C3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name’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09EC50-A84F-18DF-98F6-FF1C7194602E}"/>
              </a:ext>
            </a:extLst>
          </p:cNvPr>
          <p:cNvSpPr txBox="1"/>
          <p:nvPr/>
        </p:nvSpPr>
        <p:spPr>
          <a:xfrm>
            <a:off x="7205428" y="2717186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Jack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ED5BF-272B-4DF4-BE20-8A8B9D94D164}"/>
              </a:ext>
            </a:extLst>
          </p:cNvPr>
          <p:cNvSpPr txBox="1"/>
          <p:nvPr/>
        </p:nvSpPr>
        <p:spPr>
          <a:xfrm>
            <a:off x="1042781" y="3309308"/>
            <a:ext cx="5762324" cy="40011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my_dict.get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>
                <a:solidFill>
                  <a:srgbClr val="98C3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age’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MY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C9D11-BFDD-27C8-F0D1-E6F5C97FF146}"/>
              </a:ext>
            </a:extLst>
          </p:cNvPr>
          <p:cNvSpPr txBox="1"/>
          <p:nvPr/>
        </p:nvSpPr>
        <p:spPr>
          <a:xfrm>
            <a:off x="7205428" y="3340086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A36D5-7A22-FEB3-A1A5-FAA70353498A}"/>
              </a:ext>
            </a:extLst>
          </p:cNvPr>
          <p:cNvSpPr txBox="1"/>
          <p:nvPr/>
        </p:nvSpPr>
        <p:spPr>
          <a:xfrm>
            <a:off x="1042781" y="3927075"/>
            <a:ext cx="5762324" cy="40011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my_dict.get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>
                <a:solidFill>
                  <a:srgbClr val="98C3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address’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C77CB-9861-E084-4688-20A7ACC392B5}"/>
              </a:ext>
            </a:extLst>
          </p:cNvPr>
          <p:cNvSpPr txBox="1"/>
          <p:nvPr/>
        </p:nvSpPr>
        <p:spPr>
          <a:xfrm>
            <a:off x="7205428" y="3927075"/>
            <a:ext cx="4093472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Trying to access keys which doesn't exist throws error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4734E-5672-F563-E986-52743CA0B9D4}"/>
              </a:ext>
            </a:extLst>
          </p:cNvPr>
          <p:cNvSpPr txBox="1"/>
          <p:nvPr/>
        </p:nvSpPr>
        <p:spPr>
          <a:xfrm>
            <a:off x="7205428" y="4984676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KeyError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385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C452-3B3D-D72D-D9F6-0A773AEA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86384"/>
            <a:ext cx="10241280" cy="1234440"/>
          </a:xfrm>
        </p:spPr>
        <p:txBody>
          <a:bodyPr/>
          <a:lstStyle/>
          <a:p>
            <a:r>
              <a:rPr lang="en-US" dirty="0"/>
              <a:t>DICTIONARY – ADD OR CHANGE LIST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2112264"/>
            <a:ext cx="10241279" cy="3959352"/>
          </a:xfrm>
        </p:spPr>
        <p:txBody>
          <a:bodyPr>
            <a:normAutofit/>
          </a:bodyPr>
          <a:lstStyle/>
          <a:p>
            <a:r>
              <a:rPr lang="en-US" dirty="0"/>
              <a:t>Dictionaries are mutable. We can add new items or change the value of existing items using an assignment operator.</a:t>
            </a:r>
          </a:p>
          <a:p>
            <a:r>
              <a:rPr lang="en-US" dirty="0"/>
              <a:t>If the key is already present, then the existing value gets updated. In case the key is not present, a new </a:t>
            </a:r>
            <a:r>
              <a:rPr lang="en-US" b="1" dirty="0"/>
              <a:t>(key: value) </a:t>
            </a:r>
            <a:r>
              <a:rPr lang="en-US" dirty="0"/>
              <a:t>pair is added to the dictionary.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4A397-EFC4-07B8-49FE-8592A11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C452-3B3D-D72D-D9F6-0A773AEA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86384"/>
            <a:ext cx="10241280" cy="595155"/>
          </a:xfrm>
        </p:spPr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305161"/>
          </a:xfrm>
        </p:spPr>
        <p:txBody>
          <a:bodyPr>
            <a:normAutofit/>
          </a:bodyPr>
          <a:lstStyle/>
          <a:p>
            <a:r>
              <a:rPr lang="en-US" dirty="0"/>
              <a:t>Python lists are one of the most versatile data types that allow us to work with multiple elements at once.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pPr algn="just"/>
            <a:r>
              <a:rPr lang="en-US" dirty="0"/>
              <a:t>A list is created by placing elements inside square brackets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”, separated by commas.</a:t>
            </a:r>
          </a:p>
          <a:p>
            <a:pPr algn="just"/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ECE6B-C6FC-9DE8-4B50-DE1A07A03520}"/>
              </a:ext>
            </a:extLst>
          </p:cNvPr>
          <p:cNvSpPr txBox="1"/>
          <p:nvPr/>
        </p:nvSpPr>
        <p:spPr>
          <a:xfrm>
            <a:off x="2967524" y="2441805"/>
            <a:ext cx="4457006" cy="87870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MY" dirty="0">
                <a:solidFill>
                  <a:srgbClr val="FFDDBE"/>
                </a:solidFill>
                <a:effectLst/>
              </a:rPr>
              <a:t># a list of programming languages</a:t>
            </a:r>
            <a:r>
              <a:rPr lang="en-MY" dirty="0"/>
              <a:t> </a:t>
            </a:r>
          </a:p>
          <a:p>
            <a:pPr>
              <a:lnSpc>
                <a:spcPct val="150000"/>
              </a:lnSpc>
            </a:pPr>
            <a:r>
              <a:rPr lang="en-MY" dirty="0">
                <a:solidFill>
                  <a:schemeClr val="bg1"/>
                </a:solidFill>
              </a:rPr>
              <a:t>programming = [</a:t>
            </a:r>
            <a:r>
              <a:rPr lang="en-MY" dirty="0">
                <a:solidFill>
                  <a:srgbClr val="98C379"/>
                </a:solidFill>
                <a:effectLst/>
              </a:rPr>
              <a:t>'Python'</a:t>
            </a:r>
            <a:r>
              <a:rPr lang="en-MY" dirty="0">
                <a:solidFill>
                  <a:schemeClr val="bg1"/>
                </a:solidFill>
              </a:rPr>
              <a:t>, </a:t>
            </a:r>
            <a:r>
              <a:rPr lang="en-MY" dirty="0">
                <a:solidFill>
                  <a:srgbClr val="98C379"/>
                </a:solidFill>
                <a:effectLst/>
              </a:rPr>
              <a:t>'C++'</a:t>
            </a:r>
            <a:r>
              <a:rPr lang="en-MY" dirty="0">
                <a:solidFill>
                  <a:schemeClr val="bg1"/>
                </a:solidFill>
              </a:rPr>
              <a:t>, </a:t>
            </a:r>
            <a:r>
              <a:rPr lang="en-MY" dirty="0">
                <a:solidFill>
                  <a:srgbClr val="98C379"/>
                </a:solidFill>
                <a:effectLst/>
              </a:rPr>
              <a:t>'JavaScript'</a:t>
            </a:r>
            <a:r>
              <a:rPr lang="en-MY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4EC7D-9B09-775F-BC36-FB86F95BCFB5}"/>
              </a:ext>
            </a:extLst>
          </p:cNvPr>
          <p:cNvSpPr txBox="1"/>
          <p:nvPr/>
        </p:nvSpPr>
        <p:spPr>
          <a:xfrm>
            <a:off x="2302989" y="4484682"/>
            <a:ext cx="3560859" cy="87870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MY" dirty="0">
                <a:solidFill>
                  <a:srgbClr val="FFDDBE"/>
                </a:solidFill>
                <a:effectLst/>
              </a:rPr>
              <a:t># list of integers</a:t>
            </a:r>
          </a:p>
          <a:p>
            <a:pPr>
              <a:lnSpc>
                <a:spcPct val="150000"/>
              </a:lnSpc>
            </a:pP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 = [</a:t>
            </a:r>
            <a:r>
              <a:rPr lang="en-MY" dirty="0">
                <a:solidFill>
                  <a:srgbClr val="D19A66"/>
                </a:solidFill>
                <a:effectLst/>
              </a:rPr>
              <a:t>1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  <a:effectLst/>
              </a:rPr>
              <a:t>2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  <a:effectLst/>
              </a:rPr>
              <a:t>3</a:t>
            </a:r>
            <a:r>
              <a:rPr lang="en-MY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11A44-F4A6-8A63-D4B3-B6BFF8AE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C452-3B3D-D72D-D9F6-0A773AEA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86384"/>
            <a:ext cx="10241280" cy="1234440"/>
          </a:xfrm>
        </p:spPr>
        <p:txBody>
          <a:bodyPr/>
          <a:lstStyle/>
          <a:p>
            <a:r>
              <a:rPr lang="en-US" dirty="0"/>
              <a:t>DICTIONARY – ADD OR CHANGE LIST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4A397-EFC4-07B8-49FE-8592A11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F5785-1068-CFCC-584C-316A4529E093}"/>
              </a:ext>
            </a:extLst>
          </p:cNvPr>
          <p:cNvSpPr txBox="1"/>
          <p:nvPr/>
        </p:nvSpPr>
        <p:spPr>
          <a:xfrm>
            <a:off x="3058426" y="2020824"/>
            <a:ext cx="6075147" cy="707886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Changing and adding Dictionary Elements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'Jack'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'age'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C0EA5-59E6-9598-2F9D-25C8D8758D0E}"/>
              </a:ext>
            </a:extLst>
          </p:cNvPr>
          <p:cNvSpPr txBox="1"/>
          <p:nvPr/>
        </p:nvSpPr>
        <p:spPr>
          <a:xfrm>
            <a:off x="6904639" y="2885289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A6834-AF56-4B36-2CFF-034F8DBA0F18}"/>
              </a:ext>
            </a:extLst>
          </p:cNvPr>
          <p:cNvSpPr txBox="1"/>
          <p:nvPr/>
        </p:nvSpPr>
        <p:spPr>
          <a:xfrm>
            <a:off x="975359" y="2866116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D4786-6616-7A73-D99C-E038588B2F45}"/>
              </a:ext>
            </a:extLst>
          </p:cNvPr>
          <p:cNvSpPr txBox="1"/>
          <p:nvPr/>
        </p:nvSpPr>
        <p:spPr>
          <a:xfrm>
            <a:off x="975359" y="3525885"/>
            <a:ext cx="5120641" cy="1015663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update value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'age'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A0015-BFCB-F118-533D-9B7C58F601AC}"/>
              </a:ext>
            </a:extLst>
          </p:cNvPr>
          <p:cNvSpPr txBox="1"/>
          <p:nvPr/>
        </p:nvSpPr>
        <p:spPr>
          <a:xfrm>
            <a:off x="6904639" y="3674873"/>
            <a:ext cx="4093472" cy="40011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{‘name’: ‘Jack’, ‘age’: 27}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51654-07D3-6275-FAC9-EBC7E2B61AD3}"/>
              </a:ext>
            </a:extLst>
          </p:cNvPr>
          <p:cNvSpPr txBox="1"/>
          <p:nvPr/>
        </p:nvSpPr>
        <p:spPr>
          <a:xfrm>
            <a:off x="975358" y="4734631"/>
            <a:ext cx="5120641" cy="1015663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add item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'address'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MY" sz="20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'Downtown’</a:t>
            </a:r>
          </a:p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00D3C9-91B3-195A-384D-26228F411159}"/>
              </a:ext>
            </a:extLst>
          </p:cNvPr>
          <p:cNvSpPr txBox="1"/>
          <p:nvPr/>
        </p:nvSpPr>
        <p:spPr>
          <a:xfrm>
            <a:off x="6904639" y="5045054"/>
            <a:ext cx="4093472" cy="707886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{‘name’: ‘Jack’, ‘age’: 27, ‘address’: ‘Downtown’} </a:t>
            </a:r>
          </a:p>
        </p:txBody>
      </p:sp>
    </p:spTree>
    <p:extLst>
      <p:ext uri="{BB962C8B-B14F-4D97-AF65-F5344CB8AC3E}">
        <p14:creationId xmlns:p14="http://schemas.microsoft.com/office/powerpoint/2010/main" val="98394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can remove a particular item in a dictionary by using the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/>
              <a:t>” method. This method removes an item with the provided key and returns the value.</a:t>
            </a:r>
          </a:p>
          <a:p>
            <a:pPr algn="just"/>
            <a:r>
              <a:rPr lang="en-US" dirty="0"/>
              <a:t>The 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popitem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” method can be used to remove and return an arbitrary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“(key, value)</a:t>
            </a:r>
            <a:r>
              <a:rPr lang="en-US" dirty="0"/>
              <a:t>” item pair from the dictionary. All the items can be removed at once, using the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  <a:r>
              <a:rPr lang="en-US" dirty="0"/>
              <a:t>” method.</a:t>
            </a:r>
          </a:p>
          <a:p>
            <a:pPr algn="just"/>
            <a:r>
              <a:rPr lang="en-US" dirty="0"/>
              <a:t>We can also use the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del</a:t>
            </a:r>
            <a:r>
              <a:rPr lang="en-US" dirty="0"/>
              <a:t> keyword to remove individual items or the entire dictionary itself.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291D3-8653-FE81-3EB4-7F6D4BFC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7F06D6-FFC3-EA06-F845-585BE5EF754A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DICTIONARY – remove</a:t>
            </a:r>
          </a:p>
        </p:txBody>
      </p:sp>
    </p:spTree>
    <p:extLst>
      <p:ext uri="{BB962C8B-B14F-4D97-AF65-F5344CB8AC3E}">
        <p14:creationId xmlns:p14="http://schemas.microsoft.com/office/powerpoint/2010/main" val="338618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F9EA17-36DD-7C70-A5F9-0F8C3F0BC545}"/>
              </a:ext>
            </a:extLst>
          </p:cNvPr>
          <p:cNvSpPr txBox="1"/>
          <p:nvPr/>
        </p:nvSpPr>
        <p:spPr>
          <a:xfrm>
            <a:off x="3329138" y="1523509"/>
            <a:ext cx="5533724" cy="646331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create a dictionary</a:t>
            </a:r>
            <a:r>
              <a:rPr lang="en-MY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squares = {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MY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6B91C8-7BDC-DCD7-D4E5-9F01A5CB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2A2755-D1E5-F8F4-DA29-262B4674352D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DICTIONARY – remove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FDB6E-138D-5475-DC1E-DF133CF7E4DA}"/>
              </a:ext>
            </a:extLst>
          </p:cNvPr>
          <p:cNvSpPr txBox="1"/>
          <p:nvPr/>
        </p:nvSpPr>
        <p:spPr>
          <a:xfrm>
            <a:off x="7012924" y="2313644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B4E89-B4AB-437A-F4DD-DE84771C468C}"/>
              </a:ext>
            </a:extLst>
          </p:cNvPr>
          <p:cNvSpPr txBox="1"/>
          <p:nvPr/>
        </p:nvSpPr>
        <p:spPr>
          <a:xfrm>
            <a:off x="975360" y="2313644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D396C-E98B-0D2C-08A1-85229B1BD846}"/>
              </a:ext>
            </a:extLst>
          </p:cNvPr>
          <p:cNvSpPr txBox="1"/>
          <p:nvPr/>
        </p:nvSpPr>
        <p:spPr>
          <a:xfrm>
            <a:off x="975360" y="2791251"/>
            <a:ext cx="5834514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a particular item, returns its value</a:t>
            </a:r>
            <a:r>
              <a:rPr lang="en-MY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MY" dirty="0">
              <a:solidFill>
                <a:srgbClr val="C678DD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squares.pop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(squares)</a:t>
            </a:r>
            <a:r>
              <a:rPr lang="en-MY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0D71B-5DF9-9377-3133-F618BE0A9231}"/>
              </a:ext>
            </a:extLst>
          </p:cNvPr>
          <p:cNvSpPr txBox="1"/>
          <p:nvPr/>
        </p:nvSpPr>
        <p:spPr>
          <a:xfrm>
            <a:off x="7012924" y="2929750"/>
            <a:ext cx="4093472" cy="646331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{1: 1, 2: 4, 3: 9, 5: 25}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60978-0CA0-229D-61CB-1C75FE3EC833}"/>
              </a:ext>
            </a:extLst>
          </p:cNvPr>
          <p:cNvSpPr txBox="1"/>
          <p:nvPr/>
        </p:nvSpPr>
        <p:spPr>
          <a:xfrm>
            <a:off x="975360" y="3923964"/>
            <a:ext cx="5834513" cy="1200329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an arbitrary item, return (</a:t>
            </a:r>
            <a:r>
              <a:rPr lang="en-MY" dirty="0" err="1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key,value</a:t>
            </a:r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MY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squares.popitem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MY" sz="18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18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(squares)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824F4-2C63-F1AD-131F-ABC85D1D8C94}"/>
              </a:ext>
            </a:extLst>
          </p:cNvPr>
          <p:cNvSpPr txBox="1"/>
          <p:nvPr/>
        </p:nvSpPr>
        <p:spPr>
          <a:xfrm>
            <a:off x="7012924" y="4463469"/>
            <a:ext cx="4093472" cy="646331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(5, 25) </a:t>
            </a:r>
          </a:p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{1: 1, 2: 4, 3: 9}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21CE-DE8C-BD59-16E7-1BBF239254F6}"/>
              </a:ext>
            </a:extLst>
          </p:cNvPr>
          <p:cNvSpPr txBox="1"/>
          <p:nvPr/>
        </p:nvSpPr>
        <p:spPr>
          <a:xfrm>
            <a:off x="975360" y="5333676"/>
            <a:ext cx="5834512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all items</a:t>
            </a:r>
            <a:r>
              <a:rPr lang="en-MY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squares.clear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(squares)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25291-AC9D-675E-707C-FCCBEFED0248}"/>
              </a:ext>
            </a:extLst>
          </p:cNvPr>
          <p:cNvSpPr txBox="1"/>
          <p:nvPr/>
        </p:nvSpPr>
        <p:spPr>
          <a:xfrm>
            <a:off x="7012924" y="5887674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5184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r>
              <a:rPr lang="en-US" dirty="0"/>
              <a:t>We can iterate through each key in a dictionary using a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” loop.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FD4D3-7181-C430-A97D-6DD8AF1EC0A7}"/>
              </a:ext>
            </a:extLst>
          </p:cNvPr>
          <p:cNvSpPr txBox="1"/>
          <p:nvPr/>
        </p:nvSpPr>
        <p:spPr>
          <a:xfrm>
            <a:off x="2944829" y="2069007"/>
            <a:ext cx="6302341" cy="1323439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Iterating through a Dictionary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squares = {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49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81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squares: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(squares[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97EEE-0CAA-AFA5-3429-331139C2B40C}"/>
              </a:ext>
            </a:extLst>
          </p:cNvPr>
          <p:cNvSpPr txBox="1"/>
          <p:nvPr/>
        </p:nvSpPr>
        <p:spPr>
          <a:xfrm>
            <a:off x="2944828" y="4079914"/>
            <a:ext cx="6302341" cy="1631216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</a:t>
            </a:r>
          </a:p>
          <a:p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 </a:t>
            </a:r>
          </a:p>
          <a:p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49 </a:t>
            </a:r>
          </a:p>
          <a:p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81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419E6-6FEE-C7F1-746B-94DC883A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90B624-E2CD-A91B-6D8A-AB6E37333CD9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DICTIONARY – ITERATE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65E7C-A790-F757-5B7E-E31C05074310}"/>
              </a:ext>
            </a:extLst>
          </p:cNvPr>
          <p:cNvSpPr txBox="1"/>
          <p:nvPr/>
        </p:nvSpPr>
        <p:spPr>
          <a:xfrm>
            <a:off x="975357" y="4079914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44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FAF097-5073-4347-985F-3B9C1042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4C452-3B3D-D72D-D9F6-0A773AEA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4031"/>
            <a:ext cx="9448801" cy="1003895"/>
          </a:xfrm>
        </p:spPr>
        <p:txBody>
          <a:bodyPr anchor="b">
            <a:normAutofit/>
          </a:bodyPr>
          <a:lstStyle/>
          <a:p>
            <a:r>
              <a:rPr lang="en-US" dirty="0"/>
              <a:t>DICTIONARY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029C0-7C9E-4B38-AF9F-4F41075F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416BE-CA7D-4941-954A-840BCE5B8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49FFDB-FF77-C861-86EE-6603CDC1C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512934"/>
              </p:ext>
            </p:extLst>
          </p:nvPr>
        </p:nvGraphicFramePr>
        <p:xfrm>
          <a:off x="1371598" y="1477926"/>
          <a:ext cx="9448801" cy="4720198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842905">
                  <a:extLst>
                    <a:ext uri="{9D8B030D-6E8A-4147-A177-3AD203B41FA5}">
                      <a16:colId xmlns:a16="http://schemas.microsoft.com/office/drawing/2014/main" val="1566157121"/>
                    </a:ext>
                  </a:extLst>
                </a:gridCol>
                <a:gridCol w="6605896">
                  <a:extLst>
                    <a:ext uri="{9D8B030D-6E8A-4147-A177-3AD203B41FA5}">
                      <a16:colId xmlns:a16="http://schemas.microsoft.com/office/drawing/2014/main" val="4037743757"/>
                    </a:ext>
                  </a:extLst>
                </a:gridCol>
              </a:tblGrid>
              <a:tr h="2683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1" u="none" strike="noStrike" dirty="0">
                          <a:effectLst/>
                        </a:rPr>
                        <a:t>Method</a:t>
                      </a:r>
                      <a:endParaRPr lang="en-MY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1" u="none" strike="noStrike" dirty="0">
                          <a:effectLst/>
                        </a:rPr>
                        <a:t>Description</a:t>
                      </a:r>
                      <a:endParaRPr lang="en-MY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75358980"/>
                  </a:ext>
                </a:extLst>
              </a:tr>
              <a:tr h="2683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 dirty="0">
                          <a:solidFill>
                            <a:srgbClr val="0556F3"/>
                          </a:solidFill>
                          <a:effectLst/>
                          <a:hlinkClick r:id="rId2"/>
                        </a:rPr>
                        <a:t>clear()</a:t>
                      </a:r>
                      <a:endParaRPr lang="en-MY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>
                          <a:effectLst/>
                        </a:rPr>
                        <a:t>Removes all items from the dictionary.</a:t>
                      </a:r>
                      <a:endParaRPr lang="en-MY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86606130"/>
                  </a:ext>
                </a:extLst>
              </a:tr>
              <a:tr h="2683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 dirty="0">
                          <a:solidFill>
                            <a:srgbClr val="0556F3"/>
                          </a:solidFill>
                          <a:effectLst/>
                          <a:hlinkClick r:id="rId3"/>
                        </a:rPr>
                        <a:t>copy()</a:t>
                      </a:r>
                      <a:endParaRPr lang="en-MY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>
                          <a:effectLst/>
                        </a:rPr>
                        <a:t>Returns a shallow copy of the dictionary.</a:t>
                      </a:r>
                      <a:endParaRPr lang="en-MY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068897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>
                          <a:solidFill>
                            <a:srgbClr val="0556F3"/>
                          </a:solidFill>
                          <a:effectLst/>
                          <a:hlinkClick r:id="rId4"/>
                        </a:rPr>
                        <a:t>fromkeys(seq[, v])</a:t>
                      </a:r>
                      <a:endParaRPr lang="en-MY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 dirty="0">
                          <a:effectLst/>
                        </a:rPr>
                        <a:t>Returns a new dictionary with keys from </a:t>
                      </a:r>
                      <a:r>
                        <a:rPr lang="en-MY" sz="1400" b="0" u="none" strike="noStrike" dirty="0" err="1">
                          <a:effectLst/>
                        </a:rPr>
                        <a:t>seq</a:t>
                      </a:r>
                      <a:r>
                        <a:rPr lang="en-MY" sz="1400" b="0" u="none" strike="noStrike" dirty="0">
                          <a:effectLst/>
                        </a:rPr>
                        <a:t> and value equal to v (defaults to None).</a:t>
                      </a:r>
                      <a:endParaRPr lang="en-MY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377760"/>
                  </a:ext>
                </a:extLst>
              </a:tr>
              <a:tr h="2683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>
                          <a:solidFill>
                            <a:srgbClr val="0556F3"/>
                          </a:solidFill>
                          <a:effectLst/>
                          <a:hlinkClick r:id="rId5"/>
                        </a:rPr>
                        <a:t>get(key[,d])</a:t>
                      </a:r>
                      <a:endParaRPr lang="en-MY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>
                          <a:effectLst/>
                        </a:rPr>
                        <a:t>Returns the value of the key. If the key does not exist, returns d (defaults to None).</a:t>
                      </a:r>
                      <a:endParaRPr lang="en-MY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0479596"/>
                  </a:ext>
                </a:extLst>
              </a:tr>
              <a:tr h="2683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 dirty="0">
                          <a:solidFill>
                            <a:srgbClr val="0556F3"/>
                          </a:solidFill>
                          <a:effectLst/>
                          <a:hlinkClick r:id="rId6"/>
                        </a:rPr>
                        <a:t>items()</a:t>
                      </a:r>
                      <a:endParaRPr lang="en-MY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>
                          <a:effectLst/>
                        </a:rPr>
                        <a:t>Return a new object of the dictionary's items in (key, value) format.</a:t>
                      </a:r>
                      <a:endParaRPr lang="en-MY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3749400"/>
                  </a:ext>
                </a:extLst>
              </a:tr>
              <a:tr h="2683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 dirty="0">
                          <a:solidFill>
                            <a:srgbClr val="0556F3"/>
                          </a:solidFill>
                          <a:effectLst/>
                          <a:hlinkClick r:id="rId7"/>
                        </a:rPr>
                        <a:t>keys()</a:t>
                      </a:r>
                      <a:endParaRPr lang="en-MY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 dirty="0">
                          <a:effectLst/>
                        </a:rPr>
                        <a:t>Returns a new object of the dictionary's keys.</a:t>
                      </a:r>
                      <a:endParaRPr lang="en-MY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29743119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 dirty="0">
                          <a:solidFill>
                            <a:srgbClr val="0556F3"/>
                          </a:solidFill>
                          <a:effectLst/>
                          <a:hlinkClick r:id="rId8"/>
                        </a:rPr>
                        <a:t>pop(key[,d])</a:t>
                      </a:r>
                      <a:endParaRPr lang="en-MY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>
                          <a:effectLst/>
                        </a:rPr>
                        <a:t>Removes the item with the key and returns its value or d if key is not found. If d is not provided and the key is not found, it raises KeyError.</a:t>
                      </a:r>
                      <a:endParaRPr lang="en-MY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7207013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 dirty="0">
                          <a:solidFill>
                            <a:srgbClr val="0556F3"/>
                          </a:solidFill>
                          <a:effectLst/>
                          <a:hlinkClick r:id="rId9"/>
                        </a:rPr>
                        <a:t>popitem()</a:t>
                      </a:r>
                      <a:endParaRPr lang="en-MY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>
                          <a:effectLst/>
                        </a:rPr>
                        <a:t>Removes and returns an arbitrary item (</a:t>
                      </a:r>
                      <a:r>
                        <a:rPr lang="en-MY" sz="1400" b="1" u="none" strike="noStrike">
                          <a:effectLst/>
                        </a:rPr>
                        <a:t>key, value</a:t>
                      </a:r>
                      <a:r>
                        <a:rPr lang="en-MY" sz="1400" b="0" u="none" strike="noStrike">
                          <a:effectLst/>
                        </a:rPr>
                        <a:t>). Raises KeyError if the dictionary is empty.</a:t>
                      </a:r>
                      <a:endParaRPr lang="en-MY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38226538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 dirty="0">
                          <a:solidFill>
                            <a:srgbClr val="0556F3"/>
                          </a:solidFill>
                          <a:effectLst/>
                          <a:hlinkClick r:id="rId10"/>
                        </a:rPr>
                        <a:t>setdefault(key[,d])</a:t>
                      </a:r>
                      <a:endParaRPr lang="en-MY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>
                          <a:effectLst/>
                        </a:rPr>
                        <a:t>Returns the corresponding value if the key is in the dictionary. If not, inserts the key with a value of d and returns d (defaults to None).</a:t>
                      </a:r>
                      <a:endParaRPr lang="en-MY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2883081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 dirty="0">
                          <a:solidFill>
                            <a:srgbClr val="0556F3"/>
                          </a:solidFill>
                          <a:effectLst/>
                          <a:hlinkClick r:id="rId11"/>
                        </a:rPr>
                        <a:t>update([other])</a:t>
                      </a:r>
                      <a:endParaRPr lang="en-MY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>
                          <a:effectLst/>
                        </a:rPr>
                        <a:t>Updates the dictionary with the key/value pairs from other, overwriting existing keys.</a:t>
                      </a:r>
                      <a:endParaRPr lang="en-MY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2980028"/>
                  </a:ext>
                </a:extLst>
              </a:tr>
              <a:tr h="2683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 dirty="0">
                          <a:solidFill>
                            <a:srgbClr val="0556F3"/>
                          </a:solidFill>
                          <a:effectLst/>
                          <a:hlinkClick r:id="rId12"/>
                        </a:rPr>
                        <a:t>values()</a:t>
                      </a:r>
                      <a:endParaRPr lang="en-MY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0" u="none" strike="noStrike" dirty="0">
                          <a:effectLst/>
                        </a:rPr>
                        <a:t>Returns a new object of the dictionary's values</a:t>
                      </a:r>
                      <a:endParaRPr lang="en-MY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900" marR="37900" marT="56849" marB="56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144058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8E4515-EEE5-8FCB-E140-3EA9E1A5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9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set is an unordered collection of items. Every set element is unique (no duplicates) and must be immutable (cannot be changed).</a:t>
            </a:r>
          </a:p>
          <a:p>
            <a:pPr algn="just"/>
            <a:r>
              <a:rPr lang="en-US" dirty="0"/>
              <a:t>However, a set itself is mutable. We can add or remove items from it.</a:t>
            </a:r>
          </a:p>
          <a:p>
            <a:pPr algn="just"/>
            <a:r>
              <a:rPr lang="en-US" dirty="0"/>
              <a:t>Sets can also be used to perform mathematical set operations like union, intersection, symmetric difference,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7A4A8-3FD2-0F17-56C5-130148EB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FECDD0-94B6-4DAE-0DF3-8D64BA6F2178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45666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set is created by placing all the items (elements) inside curly braces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dirty="0"/>
              <a:t>”, separated by comma, or by using the built-in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set()</a:t>
            </a:r>
            <a:r>
              <a:rPr lang="en-US" dirty="0"/>
              <a:t>” function.</a:t>
            </a:r>
          </a:p>
          <a:p>
            <a:pPr algn="just"/>
            <a:r>
              <a:rPr lang="en-US" dirty="0"/>
              <a:t>It can have any number of items and they may be of different types (integer, float, tuple, string etc.). But a set cannot have mutable elements like lists, sets or dictionaries as its elements.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9D295-6D1B-FED6-57D1-57B7AD94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721809-602F-A6E1-AE67-90FCEF4EC480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– CREATE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4E60C-DBF7-01D4-1205-5DD070B8E3F0}"/>
              </a:ext>
            </a:extLst>
          </p:cNvPr>
          <p:cNvSpPr txBox="1"/>
          <p:nvPr/>
        </p:nvSpPr>
        <p:spPr>
          <a:xfrm>
            <a:off x="975358" y="4265812"/>
            <a:ext cx="4848969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set of integers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8E175-3EFD-1A16-FE02-1054FDEAFE5E}"/>
              </a:ext>
            </a:extLst>
          </p:cNvPr>
          <p:cNvSpPr txBox="1"/>
          <p:nvPr/>
        </p:nvSpPr>
        <p:spPr>
          <a:xfrm>
            <a:off x="975357" y="5356145"/>
            <a:ext cx="4848969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set of mixed datatypes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)}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17618-6BDC-66A0-3A30-8D6BD4E6E344}"/>
              </a:ext>
            </a:extLst>
          </p:cNvPr>
          <p:cNvSpPr txBox="1"/>
          <p:nvPr/>
        </p:nvSpPr>
        <p:spPr>
          <a:xfrm>
            <a:off x="6676039" y="3865702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0B5C7-A6B3-9C0B-80E7-CC8BBFAC1D18}"/>
              </a:ext>
            </a:extLst>
          </p:cNvPr>
          <p:cNvSpPr txBox="1"/>
          <p:nvPr/>
        </p:nvSpPr>
        <p:spPr>
          <a:xfrm>
            <a:off x="975359" y="3865702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3B09F0-09F2-25E7-B27E-6E7B338CCBB0}"/>
              </a:ext>
            </a:extLst>
          </p:cNvPr>
          <p:cNvSpPr txBox="1"/>
          <p:nvPr/>
        </p:nvSpPr>
        <p:spPr>
          <a:xfrm>
            <a:off x="6676039" y="4819810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954003-1EFC-C7CD-D2F6-EF94ACD29701}"/>
              </a:ext>
            </a:extLst>
          </p:cNvPr>
          <p:cNvSpPr txBox="1"/>
          <p:nvPr/>
        </p:nvSpPr>
        <p:spPr>
          <a:xfrm>
            <a:off x="6676039" y="5886950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{1.0, (1, 2, 3), 'Hello'}</a:t>
            </a:r>
          </a:p>
        </p:txBody>
      </p:sp>
    </p:spTree>
    <p:extLst>
      <p:ext uri="{BB962C8B-B14F-4D97-AF65-F5344CB8AC3E}">
        <p14:creationId xmlns:p14="http://schemas.microsoft.com/office/powerpoint/2010/main" val="38884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  <p:bldP spid="15" grpId="0"/>
      <p:bldP spid="16" grpId="0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88E1B9-407C-1FCF-DEE5-A2CBB8D4C256}"/>
              </a:ext>
            </a:extLst>
          </p:cNvPr>
          <p:cNvSpPr txBox="1"/>
          <p:nvPr/>
        </p:nvSpPr>
        <p:spPr>
          <a:xfrm>
            <a:off x="975360" y="1920055"/>
            <a:ext cx="5822431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set cannot have duplicates</a:t>
            </a:r>
            <a:endParaRPr lang="en-MY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MY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BA9C6-40AF-B568-221D-BD6196CE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B2A59D-D24B-6C02-A460-20F644796172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– CREATE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9D332-DEF3-A792-64DD-32957A87BD5C}"/>
              </a:ext>
            </a:extLst>
          </p:cNvPr>
          <p:cNvSpPr txBox="1"/>
          <p:nvPr/>
        </p:nvSpPr>
        <p:spPr>
          <a:xfrm>
            <a:off x="973873" y="4382767"/>
            <a:ext cx="5822431" cy="1200329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set cannot have mutable items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here [3, 4] is a mutable list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this will cause an error.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F17D1C-0B12-6024-DBAE-11119BC8902D}"/>
              </a:ext>
            </a:extLst>
          </p:cNvPr>
          <p:cNvSpPr txBox="1"/>
          <p:nvPr/>
        </p:nvSpPr>
        <p:spPr>
          <a:xfrm>
            <a:off x="7123168" y="2474053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3, 4}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76355-C6AF-AEA9-B8A6-E99CCE9C62AD}"/>
              </a:ext>
            </a:extLst>
          </p:cNvPr>
          <p:cNvSpPr txBox="1"/>
          <p:nvPr/>
        </p:nvSpPr>
        <p:spPr>
          <a:xfrm>
            <a:off x="7123168" y="1500514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286F6-9752-CAA1-3A8F-ED7DD6D307F6}"/>
              </a:ext>
            </a:extLst>
          </p:cNvPr>
          <p:cNvSpPr txBox="1"/>
          <p:nvPr/>
        </p:nvSpPr>
        <p:spPr>
          <a:xfrm>
            <a:off x="973873" y="1500514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FF6EF-D86D-4920-73F5-7AF594609EA2}"/>
              </a:ext>
            </a:extLst>
          </p:cNvPr>
          <p:cNvSpPr txBox="1"/>
          <p:nvPr/>
        </p:nvSpPr>
        <p:spPr>
          <a:xfrm>
            <a:off x="973873" y="3151411"/>
            <a:ext cx="5822431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we can make set from a list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set([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MY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D26A9-3B2D-D070-67B3-5D966145A604}"/>
              </a:ext>
            </a:extLst>
          </p:cNvPr>
          <p:cNvSpPr txBox="1"/>
          <p:nvPr/>
        </p:nvSpPr>
        <p:spPr>
          <a:xfrm>
            <a:off x="7123168" y="3705409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77AF1-5267-622E-AC76-D4494F5E03FD}"/>
              </a:ext>
            </a:extLst>
          </p:cNvPr>
          <p:cNvSpPr txBox="1"/>
          <p:nvPr/>
        </p:nvSpPr>
        <p:spPr>
          <a:xfrm>
            <a:off x="7123168" y="4505878"/>
            <a:ext cx="4093472" cy="1077218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"&lt;string&gt;", line 15, in &lt;module&gt;          </a:t>
            </a:r>
          </a:p>
          <a:p>
            <a:r>
              <a:rPr lang="en-MY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{1, 2, [3, 4]} </a:t>
            </a:r>
          </a:p>
          <a:p>
            <a:r>
              <a:rPr lang="en-MY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MY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MY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unhashable</a:t>
            </a:r>
            <a:r>
              <a:rPr lang="en-MY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type: 'list'</a:t>
            </a:r>
          </a:p>
        </p:txBody>
      </p:sp>
    </p:spTree>
    <p:extLst>
      <p:ext uri="{BB962C8B-B14F-4D97-AF65-F5344CB8AC3E}">
        <p14:creationId xmlns:p14="http://schemas.microsoft.com/office/powerpoint/2010/main" val="11799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r>
              <a:rPr lang="en-US" dirty="0"/>
              <a:t>Creating an empty set is a bit tricky.</a:t>
            </a:r>
          </a:p>
          <a:p>
            <a:r>
              <a:rPr lang="en-US" dirty="0"/>
              <a:t>Empty curly braces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dirty="0"/>
              <a:t>” will make an empty dictionary in Python. To make a set without any elements, we use the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set()</a:t>
            </a:r>
            <a:r>
              <a:rPr lang="en-US" dirty="0"/>
              <a:t>” function without any argument.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DB509-907D-F381-7D19-9932B094973B}"/>
              </a:ext>
            </a:extLst>
          </p:cNvPr>
          <p:cNvSpPr txBox="1"/>
          <p:nvPr/>
        </p:nvSpPr>
        <p:spPr>
          <a:xfrm>
            <a:off x="975360" y="3559343"/>
            <a:ext cx="5281061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initialize a with {}</a:t>
            </a:r>
            <a:endParaRPr lang="en-MY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{} 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(type(a))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03501-27D8-9602-16C4-10BFCFDB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B86F8D-0CF4-E853-7319-C35572863CA9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– 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673FA-A7B2-1B3C-F664-5C96F0D83FA3}"/>
              </a:ext>
            </a:extLst>
          </p:cNvPr>
          <p:cNvSpPr txBox="1"/>
          <p:nvPr/>
        </p:nvSpPr>
        <p:spPr>
          <a:xfrm>
            <a:off x="6605480" y="2932295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449D3-032E-0223-9196-EB1262B6BE1B}"/>
              </a:ext>
            </a:extLst>
          </p:cNvPr>
          <p:cNvSpPr txBox="1"/>
          <p:nvPr/>
        </p:nvSpPr>
        <p:spPr>
          <a:xfrm>
            <a:off x="904800" y="2932295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3E39AD-832D-D9EC-3236-7496ABEFBAB3}"/>
              </a:ext>
            </a:extLst>
          </p:cNvPr>
          <p:cNvSpPr txBox="1"/>
          <p:nvPr/>
        </p:nvSpPr>
        <p:spPr>
          <a:xfrm>
            <a:off x="975359" y="4800090"/>
            <a:ext cx="5281061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initialize a with set()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set() 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(type(a))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38DE54-77E7-3E15-4A7F-ED3E021E927E}"/>
              </a:ext>
            </a:extLst>
          </p:cNvPr>
          <p:cNvSpPr txBox="1"/>
          <p:nvPr/>
        </p:nvSpPr>
        <p:spPr>
          <a:xfrm>
            <a:off x="6689794" y="4106435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‘</a:t>
            </a:r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F8719-D077-C655-9DFD-C5EF8EA374CD}"/>
              </a:ext>
            </a:extLst>
          </p:cNvPr>
          <p:cNvSpPr txBox="1"/>
          <p:nvPr/>
        </p:nvSpPr>
        <p:spPr>
          <a:xfrm>
            <a:off x="6689794" y="5354088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‘set’&gt;</a:t>
            </a:r>
          </a:p>
        </p:txBody>
      </p:sp>
    </p:spTree>
    <p:extLst>
      <p:ext uri="{BB962C8B-B14F-4D97-AF65-F5344CB8AC3E}">
        <p14:creationId xmlns:p14="http://schemas.microsoft.com/office/powerpoint/2010/main" val="4155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/>
      <p:bldP spid="12" grpId="0"/>
      <p:bldP spid="15" grpId="0" animBg="1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Sets are mutable. However, since they are unordered, indexing has no meaning.</a:t>
            </a:r>
          </a:p>
          <a:p>
            <a:pPr algn="just"/>
            <a:r>
              <a:rPr lang="en-US" dirty="0"/>
              <a:t>We cannot access or change an element of a set using indexing or slicing. Set data type does not support it.</a:t>
            </a:r>
          </a:p>
          <a:p>
            <a:pPr algn="just"/>
            <a:r>
              <a:rPr lang="en-US" dirty="0"/>
              <a:t>We can add a single element using the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add() </a:t>
            </a:r>
            <a:r>
              <a:rPr lang="en-US" dirty="0"/>
              <a:t>method, and multiple elements using the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update() </a:t>
            </a:r>
            <a:r>
              <a:rPr lang="en-US" dirty="0"/>
              <a:t>method. The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update() </a:t>
            </a:r>
            <a:r>
              <a:rPr lang="en-US" dirty="0"/>
              <a:t>method can take tuples, lists, strings or other sets as its argument. In all cases, duplicates are avoided.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7713A-AE5D-1377-7892-1127EA01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22E0F2-FA12-A41B-3B24-AE0D297DCAB7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– MODIFY</a:t>
            </a:r>
          </a:p>
        </p:txBody>
      </p:sp>
    </p:spTree>
    <p:extLst>
      <p:ext uri="{BB962C8B-B14F-4D97-AF65-F5344CB8AC3E}">
        <p14:creationId xmlns:p14="http://schemas.microsoft.com/office/powerpoint/2010/main" val="230762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449324"/>
            <a:ext cx="10241280" cy="39593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list can have any number of items and they may be of different types (integer, float, string, etc.)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 list can also have another list as an item. This is called a nested list.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8CD37-9080-936B-BDFF-3738088D2471}"/>
              </a:ext>
            </a:extLst>
          </p:cNvPr>
          <p:cNvSpPr txBox="1"/>
          <p:nvPr/>
        </p:nvSpPr>
        <p:spPr>
          <a:xfrm>
            <a:off x="1218258" y="2436875"/>
            <a:ext cx="4877742" cy="1477328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</a:rPr>
              <a:t># empty list</a:t>
            </a:r>
            <a:r>
              <a:rPr lang="en-MY" dirty="0"/>
              <a:t> </a:t>
            </a:r>
            <a:br>
              <a:rPr lang="en-MY" dirty="0"/>
            </a:b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 = [] </a:t>
            </a:r>
          </a:p>
          <a:p>
            <a:br>
              <a:rPr lang="en-MY" dirty="0"/>
            </a:br>
            <a:r>
              <a:rPr lang="en-MY" dirty="0">
                <a:solidFill>
                  <a:srgbClr val="FFDDBE"/>
                </a:solidFill>
                <a:effectLst/>
              </a:rPr>
              <a:t># list with mixed data types</a:t>
            </a:r>
            <a:r>
              <a:rPr lang="en-MY" dirty="0"/>
              <a:t> </a:t>
            </a:r>
            <a:br>
              <a:rPr lang="en-MY" dirty="0"/>
            </a:b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 = [</a:t>
            </a:r>
            <a:r>
              <a:rPr lang="en-MY" dirty="0">
                <a:solidFill>
                  <a:srgbClr val="D19A66"/>
                </a:solidFill>
                <a:effectLst/>
              </a:rPr>
              <a:t>1</a:t>
            </a:r>
            <a:r>
              <a:rPr lang="en-MY" dirty="0">
                <a:solidFill>
                  <a:schemeClr val="bg1"/>
                </a:solidFill>
              </a:rPr>
              <a:t>, </a:t>
            </a:r>
            <a:r>
              <a:rPr lang="en-MY" dirty="0">
                <a:solidFill>
                  <a:srgbClr val="98C379"/>
                </a:solidFill>
                <a:effectLst/>
              </a:rPr>
              <a:t>"Hello"</a:t>
            </a:r>
            <a:r>
              <a:rPr lang="en-MY" dirty="0">
                <a:solidFill>
                  <a:schemeClr val="bg1"/>
                </a:solidFill>
              </a:rPr>
              <a:t>, </a:t>
            </a:r>
            <a:r>
              <a:rPr lang="en-MY" dirty="0">
                <a:solidFill>
                  <a:srgbClr val="D19A66"/>
                </a:solidFill>
                <a:effectLst/>
              </a:rPr>
              <a:t>3.4</a:t>
            </a:r>
            <a:r>
              <a:rPr lang="en-MY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BC236-D1DA-3D4D-F561-F32E19A86C72}"/>
              </a:ext>
            </a:extLst>
          </p:cNvPr>
          <p:cNvSpPr txBox="1"/>
          <p:nvPr/>
        </p:nvSpPr>
        <p:spPr>
          <a:xfrm>
            <a:off x="1218257" y="4837859"/>
            <a:ext cx="4877743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</a:rPr>
              <a:t># nested list</a:t>
            </a:r>
            <a:r>
              <a:rPr lang="en-MY" dirty="0"/>
              <a:t> </a:t>
            </a:r>
            <a:endParaRPr lang="en-MY" dirty="0">
              <a:solidFill>
                <a:schemeClr val="bg1"/>
              </a:solidFill>
            </a:endParaRPr>
          </a:p>
          <a:p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 = [</a:t>
            </a:r>
            <a:r>
              <a:rPr lang="en-MY" dirty="0">
                <a:solidFill>
                  <a:srgbClr val="98C379"/>
                </a:solidFill>
                <a:effectLst/>
              </a:rPr>
              <a:t>"mouse"</a:t>
            </a:r>
            <a:r>
              <a:rPr lang="en-MY" dirty="0">
                <a:solidFill>
                  <a:schemeClr val="bg1"/>
                </a:solidFill>
              </a:rPr>
              <a:t>, [</a:t>
            </a:r>
            <a:r>
              <a:rPr lang="en-MY" dirty="0">
                <a:solidFill>
                  <a:srgbClr val="D19A66"/>
                </a:solidFill>
                <a:effectLst/>
              </a:rPr>
              <a:t>8</a:t>
            </a:r>
            <a:r>
              <a:rPr lang="en-MY" dirty="0">
                <a:solidFill>
                  <a:schemeClr val="bg1"/>
                </a:solidFill>
              </a:rPr>
              <a:t>, </a:t>
            </a:r>
            <a:r>
              <a:rPr lang="en-MY" dirty="0">
                <a:solidFill>
                  <a:srgbClr val="D19A66"/>
                </a:solidFill>
                <a:effectLst/>
              </a:rPr>
              <a:t>4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  <a:effectLst/>
              </a:rPr>
              <a:t>6</a:t>
            </a:r>
            <a:r>
              <a:rPr lang="en-MY" dirty="0">
                <a:solidFill>
                  <a:schemeClr val="bg1"/>
                </a:solidFill>
              </a:rPr>
              <a:t>], [</a:t>
            </a:r>
            <a:r>
              <a:rPr lang="en-MY" dirty="0">
                <a:solidFill>
                  <a:srgbClr val="98C379"/>
                </a:solidFill>
                <a:effectLst/>
              </a:rPr>
              <a:t>'a'</a:t>
            </a:r>
            <a:r>
              <a:rPr lang="en-MY" dirty="0">
                <a:solidFill>
                  <a:schemeClr val="bg1"/>
                </a:solidFill>
              </a:rPr>
              <a:t>]]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93A92-380F-B3B3-65F7-47D2D7A5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37D32B-EAFA-5AB9-FF5F-65C03D70E164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– create</a:t>
            </a:r>
          </a:p>
        </p:txBody>
      </p:sp>
    </p:spTree>
    <p:extLst>
      <p:ext uri="{BB962C8B-B14F-4D97-AF65-F5344CB8AC3E}">
        <p14:creationId xmlns:p14="http://schemas.microsoft.com/office/powerpoint/2010/main" val="14741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112264"/>
            <a:ext cx="10241280" cy="395935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8C0AE-0B6E-93FC-1AEB-206192579ED1}"/>
              </a:ext>
            </a:extLst>
          </p:cNvPr>
          <p:cNvSpPr txBox="1"/>
          <p:nvPr/>
        </p:nvSpPr>
        <p:spPr>
          <a:xfrm>
            <a:off x="975360" y="2954750"/>
            <a:ext cx="5120640" cy="1015663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add an element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my_set.add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152AD-F477-6E30-E2B9-8DB546E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244CD6-245C-3866-74FE-F53F94104629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– MODIFY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B8F9-991C-7DE7-14F1-B257B17A6512}"/>
              </a:ext>
            </a:extLst>
          </p:cNvPr>
          <p:cNvSpPr txBox="1"/>
          <p:nvPr/>
        </p:nvSpPr>
        <p:spPr>
          <a:xfrm>
            <a:off x="975360" y="1817561"/>
            <a:ext cx="5120640" cy="1015663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initialize </a:t>
            </a:r>
            <a:r>
              <a:rPr lang="en-MY" sz="2000" dirty="0" err="1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MY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403BA-6EAF-C980-7E4D-4A2EDB178F65}"/>
              </a:ext>
            </a:extLst>
          </p:cNvPr>
          <p:cNvSpPr txBox="1"/>
          <p:nvPr/>
        </p:nvSpPr>
        <p:spPr>
          <a:xfrm>
            <a:off x="6676040" y="1391738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AD51D-A319-A5F9-27EE-78E4BC60A4CD}"/>
              </a:ext>
            </a:extLst>
          </p:cNvPr>
          <p:cNvSpPr txBox="1"/>
          <p:nvPr/>
        </p:nvSpPr>
        <p:spPr>
          <a:xfrm>
            <a:off x="975360" y="1391738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EA867-F598-5CE3-145B-2D140FA6440D}"/>
              </a:ext>
            </a:extLst>
          </p:cNvPr>
          <p:cNvSpPr txBox="1"/>
          <p:nvPr/>
        </p:nvSpPr>
        <p:spPr>
          <a:xfrm>
            <a:off x="6676040" y="2466207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E3A8B-657C-A773-EF9C-307004EE39C5}"/>
              </a:ext>
            </a:extLst>
          </p:cNvPr>
          <p:cNvSpPr txBox="1"/>
          <p:nvPr/>
        </p:nvSpPr>
        <p:spPr>
          <a:xfrm>
            <a:off x="6676040" y="3653130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EE5AE-EAC8-7C7B-BC5D-C6E70C40ACF6}"/>
              </a:ext>
            </a:extLst>
          </p:cNvPr>
          <p:cNvSpPr txBox="1"/>
          <p:nvPr/>
        </p:nvSpPr>
        <p:spPr>
          <a:xfrm>
            <a:off x="975360" y="5229130"/>
            <a:ext cx="5120640" cy="1015663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add list and set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my_set.update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{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DABAFB-C1A3-E110-48CC-50164C392FCA}"/>
              </a:ext>
            </a:extLst>
          </p:cNvPr>
          <p:cNvSpPr txBox="1"/>
          <p:nvPr/>
        </p:nvSpPr>
        <p:spPr>
          <a:xfrm>
            <a:off x="975360" y="4091940"/>
            <a:ext cx="5120640" cy="1015663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add multiple elements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my_set.update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0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9568CA-8D7A-0CB9-A42D-61D5C746C056}"/>
              </a:ext>
            </a:extLst>
          </p:cNvPr>
          <p:cNvSpPr txBox="1"/>
          <p:nvPr/>
        </p:nvSpPr>
        <p:spPr>
          <a:xfrm>
            <a:off x="6676040" y="4738271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3, 4}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8F6249-62D7-5FBB-540A-63E84A630891}"/>
              </a:ext>
            </a:extLst>
          </p:cNvPr>
          <p:cNvSpPr txBox="1"/>
          <p:nvPr/>
        </p:nvSpPr>
        <p:spPr>
          <a:xfrm>
            <a:off x="6676040" y="5875461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3, 4, 5, 6, 8}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8" grpId="0"/>
      <p:bldP spid="12" grpId="0" animBg="1"/>
      <p:bldP spid="13" grpId="0" animBg="1"/>
      <p:bldP spid="1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particular item can be removed from a set using the methods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discard() </a:t>
            </a:r>
            <a:r>
              <a:rPr lang="en-US" dirty="0"/>
              <a:t>and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only difference between the two is that the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discard() </a:t>
            </a:r>
            <a:r>
              <a:rPr lang="en-US" dirty="0"/>
              <a:t>function leaves a set unchanged if the element is not present in the set. On the other hand, the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 function will raise an error in such a condition (if element is not present in the set).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95FED-3D83-D726-8FA0-0AECCEC0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BDA571-4347-8374-E000-A453DF08647C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– remove</a:t>
            </a:r>
          </a:p>
        </p:txBody>
      </p:sp>
    </p:spTree>
    <p:extLst>
      <p:ext uri="{BB962C8B-B14F-4D97-AF65-F5344CB8AC3E}">
        <p14:creationId xmlns:p14="http://schemas.microsoft.com/office/powerpoint/2010/main" val="196613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112264"/>
            <a:ext cx="10241280" cy="395935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75917-B37F-F7BA-EF26-D1AEB1C5D1E7}"/>
              </a:ext>
            </a:extLst>
          </p:cNvPr>
          <p:cNvSpPr txBox="1"/>
          <p:nvPr/>
        </p:nvSpPr>
        <p:spPr>
          <a:xfrm>
            <a:off x="975360" y="2118153"/>
            <a:ext cx="4869628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discard an element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my_set.discard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MY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35308-181C-362C-65AE-A2791E9D3527}"/>
              </a:ext>
            </a:extLst>
          </p:cNvPr>
          <p:cNvSpPr txBox="1"/>
          <p:nvPr/>
        </p:nvSpPr>
        <p:spPr>
          <a:xfrm>
            <a:off x="975360" y="5533112"/>
            <a:ext cx="4869628" cy="1200329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an element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not present in </a:t>
            </a:r>
            <a:r>
              <a:rPr lang="en-MY" dirty="0" err="1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you will get an error.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my_set.remove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EDBF2-589F-F739-2C10-E6AF357EBEB6}"/>
              </a:ext>
            </a:extLst>
          </p:cNvPr>
          <p:cNvSpPr txBox="1"/>
          <p:nvPr/>
        </p:nvSpPr>
        <p:spPr>
          <a:xfrm>
            <a:off x="6676041" y="5902444"/>
            <a:ext cx="4093472" cy="830997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1600" dirty="0">
                <a:solidFill>
                  <a:schemeClr val="bg1"/>
                </a:solidFill>
              </a:rPr>
              <a:t>Traceback (most recent call last): </a:t>
            </a:r>
          </a:p>
          <a:p>
            <a:r>
              <a:rPr lang="en-MY" sz="1600" dirty="0">
                <a:solidFill>
                  <a:schemeClr val="bg1"/>
                </a:solidFill>
              </a:rPr>
              <a:t>   File "&lt;string&gt;", line 28, in &lt;module&gt; </a:t>
            </a:r>
          </a:p>
          <a:p>
            <a:r>
              <a:rPr lang="en-MY" sz="1600" dirty="0" err="1">
                <a:solidFill>
                  <a:schemeClr val="bg1"/>
                </a:solidFill>
              </a:rPr>
              <a:t>KeyError</a:t>
            </a:r>
            <a:r>
              <a:rPr lang="en-MY" sz="1600" dirty="0">
                <a:solidFill>
                  <a:schemeClr val="bg1"/>
                </a:solidFill>
              </a:rPr>
              <a:t>: 2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C2C110-8A5C-E10B-9768-ABE31885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06D215-F620-D6B9-42BF-229B2872663C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– remove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38555-1EF3-C58B-AD0E-9B514AEFF419}"/>
              </a:ext>
            </a:extLst>
          </p:cNvPr>
          <p:cNvSpPr txBox="1"/>
          <p:nvPr/>
        </p:nvSpPr>
        <p:spPr>
          <a:xfrm>
            <a:off x="5518873" y="777852"/>
            <a:ext cx="5697767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Difference between discard() and remove()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initialize </a:t>
            </a:r>
            <a:r>
              <a:rPr lang="en-MY" dirty="0" err="1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MY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616DC-7413-69D7-1D06-B2B24701903E}"/>
              </a:ext>
            </a:extLst>
          </p:cNvPr>
          <p:cNvSpPr txBox="1"/>
          <p:nvPr/>
        </p:nvSpPr>
        <p:spPr>
          <a:xfrm>
            <a:off x="975360" y="3166872"/>
            <a:ext cx="4869628" cy="923330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an element</a:t>
            </a:r>
            <a:endParaRPr lang="en-MY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my_set.remove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EA31D7-7DF5-177D-1C8C-7D5B872DDF05}"/>
              </a:ext>
            </a:extLst>
          </p:cNvPr>
          <p:cNvSpPr txBox="1"/>
          <p:nvPr/>
        </p:nvSpPr>
        <p:spPr>
          <a:xfrm>
            <a:off x="6676040" y="1696434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11F26-B8BF-0DC1-A405-59766D8BBE68}"/>
              </a:ext>
            </a:extLst>
          </p:cNvPr>
          <p:cNvSpPr txBox="1"/>
          <p:nvPr/>
        </p:nvSpPr>
        <p:spPr>
          <a:xfrm>
            <a:off x="975360" y="1696434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2F3EF-C1FE-0261-01AD-1F3FFB17AAB1}"/>
              </a:ext>
            </a:extLst>
          </p:cNvPr>
          <p:cNvSpPr txBox="1"/>
          <p:nvPr/>
        </p:nvSpPr>
        <p:spPr>
          <a:xfrm>
            <a:off x="975360" y="4213523"/>
            <a:ext cx="4869628" cy="1200329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discard an element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not present in </a:t>
            </a:r>
            <a:r>
              <a:rPr lang="en-MY" dirty="0" err="1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my_set.discard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E4F64-38A7-3953-2A34-8EE6B9D8E9E1}"/>
              </a:ext>
            </a:extLst>
          </p:cNvPr>
          <p:cNvSpPr txBox="1"/>
          <p:nvPr/>
        </p:nvSpPr>
        <p:spPr>
          <a:xfrm>
            <a:off x="6676040" y="2672151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{1, 3, 5, 6}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8559EA-8376-305D-5C59-6079F8698C92}"/>
              </a:ext>
            </a:extLst>
          </p:cNvPr>
          <p:cNvSpPr txBox="1"/>
          <p:nvPr/>
        </p:nvSpPr>
        <p:spPr>
          <a:xfrm>
            <a:off x="6676040" y="3714171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{1, 3, 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0B0390-0A6D-3D52-8977-5C4925223C3C}"/>
              </a:ext>
            </a:extLst>
          </p:cNvPr>
          <p:cNvSpPr txBox="1"/>
          <p:nvPr/>
        </p:nvSpPr>
        <p:spPr>
          <a:xfrm>
            <a:off x="6676040" y="5044520"/>
            <a:ext cx="4093472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{1, 3, 5}</a:t>
            </a:r>
          </a:p>
        </p:txBody>
      </p:sp>
    </p:spTree>
    <p:extLst>
      <p:ext uri="{BB962C8B-B14F-4D97-AF65-F5344CB8AC3E}">
        <p14:creationId xmlns:p14="http://schemas.microsoft.com/office/powerpoint/2010/main" val="168884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/>
      <p:bldP spid="12" grpId="0"/>
      <p:bldP spid="13" grpId="0" animBg="1"/>
      <p:bldP spid="15" grpId="0" animBg="1"/>
      <p:bldP spid="16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r>
              <a:rPr lang="en-US" dirty="0"/>
              <a:t>Similarly, we can remove and return an item using the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/>
              <a:t> method.</a:t>
            </a:r>
          </a:p>
          <a:p>
            <a:r>
              <a:rPr lang="en-US" dirty="0"/>
              <a:t>Since set is an unordered data type, there is no way of determining which item will be popped. It is completely arbitrary.</a:t>
            </a:r>
          </a:p>
          <a:p>
            <a:r>
              <a:rPr lang="en-US" dirty="0"/>
              <a:t>We can also remove all the items from a set using the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  <a:r>
              <a:rPr lang="en-US" dirty="0"/>
              <a:t> 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07C2-E6EF-39AE-9A04-462A4D86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8AB202-90EA-0A6A-BAD4-59C3628C36EE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– REMOVE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AE150-EB5D-8E13-A606-22894A157992}"/>
              </a:ext>
            </a:extLst>
          </p:cNvPr>
          <p:cNvSpPr txBox="1"/>
          <p:nvPr/>
        </p:nvSpPr>
        <p:spPr>
          <a:xfrm>
            <a:off x="975360" y="3726577"/>
            <a:ext cx="4869628" cy="830997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16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initialize </a:t>
            </a:r>
            <a:r>
              <a:rPr lang="en-MY" sz="1600" dirty="0" err="1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set(</a:t>
            </a:r>
            <a:r>
              <a:rPr lang="en-MY" sz="1600" dirty="0">
                <a:solidFill>
                  <a:srgbClr val="98C37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"HelloWorld"</a:t>
            </a:r>
            <a:r>
              <a:rPr lang="en-MY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MY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16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MY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A3D25-03FE-347F-31E9-B7BF060F5A05}"/>
              </a:ext>
            </a:extLst>
          </p:cNvPr>
          <p:cNvSpPr txBox="1"/>
          <p:nvPr/>
        </p:nvSpPr>
        <p:spPr>
          <a:xfrm>
            <a:off x="6347014" y="4188242"/>
            <a:ext cx="4869626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{'H', 'l', 'r', 'W', 'o', 'd', 'e’}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88D0B-243A-5AB2-B34F-0701805E51B0}"/>
              </a:ext>
            </a:extLst>
          </p:cNvPr>
          <p:cNvSpPr txBox="1"/>
          <p:nvPr/>
        </p:nvSpPr>
        <p:spPr>
          <a:xfrm>
            <a:off x="975360" y="4729819"/>
            <a:ext cx="4869628" cy="584775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16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pop an element</a:t>
            </a:r>
            <a:r>
              <a:rPr lang="en-MY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16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my_set.pop</a:t>
            </a:r>
            <a:r>
              <a:rPr lang="en-MY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MY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E16E6-AF71-4DB8-FEC7-1485600E5C79}"/>
              </a:ext>
            </a:extLst>
          </p:cNvPr>
          <p:cNvSpPr txBox="1"/>
          <p:nvPr/>
        </p:nvSpPr>
        <p:spPr>
          <a:xfrm>
            <a:off x="6347014" y="4968063"/>
            <a:ext cx="4869626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8ED47-13CA-35B3-CD14-63F226327E9A}"/>
              </a:ext>
            </a:extLst>
          </p:cNvPr>
          <p:cNvSpPr txBox="1"/>
          <p:nvPr/>
        </p:nvSpPr>
        <p:spPr>
          <a:xfrm>
            <a:off x="6347014" y="5948504"/>
            <a:ext cx="4869626" cy="369332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AFBAC-9AB6-FCBF-A7C6-EB6F3FC599B9}"/>
              </a:ext>
            </a:extLst>
          </p:cNvPr>
          <p:cNvSpPr txBox="1"/>
          <p:nvPr/>
        </p:nvSpPr>
        <p:spPr>
          <a:xfrm>
            <a:off x="975360" y="5486839"/>
            <a:ext cx="4869628" cy="830997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MY" sz="1600" dirty="0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clear </a:t>
            </a:r>
            <a:r>
              <a:rPr lang="en-MY" sz="1600" dirty="0" err="1">
                <a:solidFill>
                  <a:srgbClr val="FFDD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my_set.clear</a:t>
            </a:r>
            <a:r>
              <a:rPr lang="en-MY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MY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160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MY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98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87152E-0183-F247-4A51-17C95DE78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421595"/>
              </p:ext>
            </p:extLst>
          </p:nvPr>
        </p:nvGraphicFramePr>
        <p:xfrm>
          <a:off x="975360" y="1592559"/>
          <a:ext cx="10240960" cy="3855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2826770707"/>
                    </a:ext>
                  </a:extLst>
                </a:gridCol>
                <a:gridCol w="1871344">
                  <a:extLst>
                    <a:ext uri="{9D8B030D-6E8A-4147-A177-3AD203B41FA5}">
                      <a16:colId xmlns:a16="http://schemas.microsoft.com/office/drawing/2014/main" val="1206311873"/>
                    </a:ext>
                  </a:extLst>
                </a:gridCol>
                <a:gridCol w="1629998">
                  <a:extLst>
                    <a:ext uri="{9D8B030D-6E8A-4147-A177-3AD203B41FA5}">
                      <a16:colId xmlns:a16="http://schemas.microsoft.com/office/drawing/2014/main" val="3329831"/>
                    </a:ext>
                  </a:extLst>
                </a:gridCol>
                <a:gridCol w="2466386">
                  <a:extLst>
                    <a:ext uri="{9D8B030D-6E8A-4147-A177-3AD203B41FA5}">
                      <a16:colId xmlns:a16="http://schemas.microsoft.com/office/drawing/2014/main" val="1959358196"/>
                    </a:ext>
                  </a:extLst>
                </a:gridCol>
                <a:gridCol w="2048192">
                  <a:extLst>
                    <a:ext uri="{9D8B030D-6E8A-4147-A177-3AD203B41FA5}">
                      <a16:colId xmlns:a16="http://schemas.microsoft.com/office/drawing/2014/main" val="2903121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4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Ordered/Unordered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1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Empty (Declaration)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4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Many element in the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01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Accessing Element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2168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2D06E-BE02-AC0C-4B3E-1486A945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060726-3395-1F80-33AC-B9C5A89A70E8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B0E73-3584-67C6-78F3-D111E70459CA}"/>
              </a:ext>
            </a:extLst>
          </p:cNvPr>
          <p:cNvSpPr txBox="1"/>
          <p:nvPr/>
        </p:nvSpPr>
        <p:spPr>
          <a:xfrm>
            <a:off x="3171463" y="195612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CDF31-076B-1944-3E6F-10427A006FE0}"/>
              </a:ext>
            </a:extLst>
          </p:cNvPr>
          <p:cNvSpPr txBox="1"/>
          <p:nvPr/>
        </p:nvSpPr>
        <p:spPr>
          <a:xfrm>
            <a:off x="5095245" y="195559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328DF-E61F-5F08-0260-8FE33921F36E}"/>
              </a:ext>
            </a:extLst>
          </p:cNvPr>
          <p:cNvSpPr txBox="1"/>
          <p:nvPr/>
        </p:nvSpPr>
        <p:spPr>
          <a:xfrm>
            <a:off x="6731445" y="1955592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Unordered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C9458-81A3-00EC-3E4C-D3AF46B178F7}"/>
              </a:ext>
            </a:extLst>
          </p:cNvPr>
          <p:cNvSpPr txBox="1"/>
          <p:nvPr/>
        </p:nvSpPr>
        <p:spPr>
          <a:xfrm>
            <a:off x="9164867" y="198925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Unordered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EAC53-50E8-8886-A62B-A5E77983EAEB}"/>
              </a:ext>
            </a:extLst>
          </p:cNvPr>
          <p:cNvSpPr txBox="1"/>
          <p:nvPr/>
        </p:nvSpPr>
        <p:spPr>
          <a:xfrm>
            <a:off x="3174638" y="26079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17728-DB84-855A-4477-BD773AE9976A}"/>
              </a:ext>
            </a:extLst>
          </p:cNvPr>
          <p:cNvSpPr txBox="1"/>
          <p:nvPr/>
        </p:nvSpPr>
        <p:spPr>
          <a:xfrm>
            <a:off x="5098170" y="26079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C94655-111C-AF2B-5FA4-558F7D39D90E}"/>
              </a:ext>
            </a:extLst>
          </p:cNvPr>
          <p:cNvSpPr txBox="1"/>
          <p:nvPr/>
        </p:nvSpPr>
        <p:spPr>
          <a:xfrm>
            <a:off x="6731445" y="26079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D59CE-C3CB-C3C8-6C39-7793490529D7}"/>
              </a:ext>
            </a:extLst>
          </p:cNvPr>
          <p:cNvSpPr txBox="1"/>
          <p:nvPr/>
        </p:nvSpPr>
        <p:spPr>
          <a:xfrm>
            <a:off x="9189553" y="260799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A535E-885F-7EE4-F53A-323E1DD861F9}"/>
              </a:ext>
            </a:extLst>
          </p:cNvPr>
          <p:cNvSpPr txBox="1"/>
          <p:nvPr/>
        </p:nvSpPr>
        <p:spPr>
          <a:xfrm>
            <a:off x="3181175" y="2977322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/>
              <a:t>[‘hungry’]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0791C-7C42-420D-BA2B-A0E11998E5A8}"/>
              </a:ext>
            </a:extLst>
          </p:cNvPr>
          <p:cNvSpPr txBox="1"/>
          <p:nvPr/>
        </p:nvSpPr>
        <p:spPr>
          <a:xfrm>
            <a:off x="5061583" y="2977322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/>
              <a:t>(‘hungry’)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E41B74-2725-4C01-4F77-DC5E7EDC5AD8}"/>
              </a:ext>
            </a:extLst>
          </p:cNvPr>
          <p:cNvSpPr txBox="1"/>
          <p:nvPr/>
        </p:nvSpPr>
        <p:spPr>
          <a:xfrm>
            <a:off x="6731445" y="296294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/>
              <a:t>{“</a:t>
            </a:r>
            <a:r>
              <a:rPr lang="en-US" dirty="0" err="1"/>
              <a:t>status”:“hungry</a:t>
            </a:r>
            <a:r>
              <a:rPr lang="en-US" dirty="0"/>
              <a:t>”}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9284C3-FC27-AA0B-0EAE-F518A5D59C5D}"/>
              </a:ext>
            </a:extLst>
          </p:cNvPr>
          <p:cNvSpPr txBox="1"/>
          <p:nvPr/>
        </p:nvSpPr>
        <p:spPr>
          <a:xfrm>
            <a:off x="9147005" y="297395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{“hungry”}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17ED5-646A-80A0-35C4-D0EB3FFF0514}"/>
              </a:ext>
            </a:extLst>
          </p:cNvPr>
          <p:cNvSpPr txBox="1"/>
          <p:nvPr/>
        </p:nvSpPr>
        <p:spPr>
          <a:xfrm>
            <a:off x="3181175" y="3352079"/>
            <a:ext cx="1302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[‘volleyball’, ‘basketball’, ‘swimming’]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1981F6-6BB7-70BE-34D7-C521932CD4C5}"/>
              </a:ext>
            </a:extLst>
          </p:cNvPr>
          <p:cNvSpPr txBox="1"/>
          <p:nvPr/>
        </p:nvSpPr>
        <p:spPr>
          <a:xfrm>
            <a:off x="5095245" y="3343284"/>
            <a:ext cx="148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(‘volleyball’, ‘basketball’, ‘swimming’)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397B3-CE7C-FEE7-5324-214CF1116F19}"/>
              </a:ext>
            </a:extLst>
          </p:cNvPr>
          <p:cNvSpPr txBox="1"/>
          <p:nvPr/>
        </p:nvSpPr>
        <p:spPr>
          <a:xfrm>
            <a:off x="6673611" y="3332277"/>
            <a:ext cx="2562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student_info</a:t>
            </a:r>
            <a:r>
              <a:rPr lang="en-US" dirty="0"/>
              <a:t> = {“</a:t>
            </a:r>
            <a:r>
              <a:rPr lang="en-US" dirty="0" err="1"/>
              <a:t>student_name”:“Kieran</a:t>
            </a:r>
            <a:r>
              <a:rPr lang="en-US" dirty="0"/>
              <a:t>”, “</a:t>
            </a:r>
            <a:r>
              <a:rPr lang="en-US" dirty="0" err="1"/>
              <a:t>student_id</a:t>
            </a:r>
            <a:r>
              <a:rPr lang="en-US" dirty="0"/>
              <a:t>”: “0457912”}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E672FE-3AEF-8993-BA90-BF8E96E7BBB2}"/>
              </a:ext>
            </a:extLst>
          </p:cNvPr>
          <p:cNvSpPr txBox="1"/>
          <p:nvPr/>
        </p:nvSpPr>
        <p:spPr>
          <a:xfrm>
            <a:off x="9191998" y="3374334"/>
            <a:ext cx="241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 = {“burger”, “fries”, “milkshake”}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015EC4-855D-DC11-F1DC-BC8FC4EA8E13}"/>
              </a:ext>
            </a:extLst>
          </p:cNvPr>
          <p:cNvSpPr txBox="1"/>
          <p:nvPr/>
        </p:nvSpPr>
        <p:spPr>
          <a:xfrm>
            <a:off x="3245162" y="4275177"/>
            <a:ext cx="1674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Slicing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CEEE8C-DA4B-2B98-08D0-793203CE6F0D}"/>
              </a:ext>
            </a:extLst>
          </p:cNvPr>
          <p:cNvSpPr txBox="1"/>
          <p:nvPr/>
        </p:nvSpPr>
        <p:spPr>
          <a:xfrm>
            <a:off x="5061583" y="4238618"/>
            <a:ext cx="1488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Slicing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70F2E5-58C6-97B6-0B0A-D16A69B69E60}"/>
              </a:ext>
            </a:extLst>
          </p:cNvPr>
          <p:cNvSpPr txBox="1"/>
          <p:nvPr/>
        </p:nvSpPr>
        <p:spPr>
          <a:xfrm>
            <a:off x="6695980" y="4251385"/>
            <a:ext cx="235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keys; </a:t>
            </a:r>
            <a:r>
              <a:rPr lang="en-US" dirty="0" err="1"/>
              <a:t>student_info</a:t>
            </a:r>
            <a:r>
              <a:rPr lang="en-US" dirty="0"/>
              <a:t>[“</a:t>
            </a:r>
            <a:r>
              <a:rPr lang="en-US" dirty="0" err="1"/>
              <a:t>student_id</a:t>
            </a:r>
            <a:r>
              <a:rPr lang="en-US" dirty="0"/>
              <a:t>”]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F000A4-8D43-A274-7E51-1F4C95D1B2BC}"/>
              </a:ext>
            </a:extLst>
          </p:cNvPr>
          <p:cNvSpPr txBox="1"/>
          <p:nvPr/>
        </p:nvSpPr>
        <p:spPr>
          <a:xfrm>
            <a:off x="9147005" y="4251385"/>
            <a:ext cx="1976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find element; </a:t>
            </a:r>
            <a:r>
              <a:rPr lang="en-US" dirty="0" err="1"/>
              <a:t>food.find</a:t>
            </a:r>
            <a:r>
              <a:rPr lang="en-US" dirty="0"/>
              <a:t>(“burger”)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r>
              <a:rPr lang="en-US" dirty="0"/>
              <a:t>There are various ways in which can access the elements of a list.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List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Negative Indexing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List Slicing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904BC-AE66-5976-4DF8-E2DDBC2E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88B7F5-D95F-FA26-0E9D-5DF070157973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– access</a:t>
            </a:r>
          </a:p>
        </p:txBody>
      </p:sp>
    </p:spTree>
    <p:extLst>
      <p:ext uri="{BB962C8B-B14F-4D97-AF65-F5344CB8AC3E}">
        <p14:creationId xmlns:p14="http://schemas.microsoft.com/office/powerpoint/2010/main" val="36603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r>
              <a:rPr lang="en-US" dirty="0"/>
              <a:t>Use the index operator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” to access an item in a list.</a:t>
            </a:r>
          </a:p>
          <a:p>
            <a:r>
              <a:rPr lang="en-US" dirty="0"/>
              <a:t>In Python, indices start at 0. </a:t>
            </a:r>
          </a:p>
          <a:p>
            <a:pPr lvl="1"/>
            <a:r>
              <a:rPr lang="en-US" dirty="0"/>
              <a:t>Example: If a list having 5 elements, the list will have an index from 0 to 4</a:t>
            </a:r>
          </a:p>
          <a:p>
            <a:pPr lvl="1"/>
            <a:r>
              <a:rPr lang="en-US" dirty="0"/>
              <a:t>Trying to access indexes other than these will raise an 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IndexError</a:t>
            </a:r>
            <a:r>
              <a:rPr lang="en-US" dirty="0"/>
              <a:t>”</a:t>
            </a:r>
          </a:p>
          <a:p>
            <a:r>
              <a:rPr lang="en-US" dirty="0"/>
              <a:t>The index must be an integer. If we use float or other data types, this will result in 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dirty="0"/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04FF3-7D2C-B94C-B0A1-D2AA5967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EE298E-1502-8B8C-861C-98B9881E8B1F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– Index</a:t>
            </a:r>
          </a:p>
        </p:txBody>
      </p:sp>
    </p:spTree>
    <p:extLst>
      <p:ext uri="{BB962C8B-B14F-4D97-AF65-F5344CB8AC3E}">
        <p14:creationId xmlns:p14="http://schemas.microsoft.com/office/powerpoint/2010/main" val="4041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7A1538-876B-B0B2-A577-AABDDF48B762}"/>
              </a:ext>
            </a:extLst>
          </p:cNvPr>
          <p:cNvSpPr txBox="1"/>
          <p:nvPr/>
        </p:nvSpPr>
        <p:spPr>
          <a:xfrm>
            <a:off x="4841313" y="909720"/>
            <a:ext cx="4877742" cy="36933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 = [</a:t>
            </a:r>
            <a:r>
              <a:rPr lang="en-MY" dirty="0">
                <a:solidFill>
                  <a:srgbClr val="98C379"/>
                </a:solidFill>
                <a:effectLst/>
              </a:rPr>
              <a:t>'p'</a:t>
            </a:r>
            <a:r>
              <a:rPr lang="en-MY" dirty="0">
                <a:solidFill>
                  <a:schemeClr val="bg1"/>
                </a:solidFill>
              </a:rPr>
              <a:t>, </a:t>
            </a:r>
            <a:r>
              <a:rPr lang="en-MY" dirty="0">
                <a:solidFill>
                  <a:srgbClr val="98C379"/>
                </a:solidFill>
                <a:effectLst/>
              </a:rPr>
              <a:t>'r'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98C379"/>
                </a:solidFill>
                <a:effectLst/>
              </a:rPr>
              <a:t>'o'</a:t>
            </a:r>
            <a:r>
              <a:rPr lang="en-MY" dirty="0">
                <a:solidFill>
                  <a:schemeClr val="bg1"/>
                </a:solidFill>
              </a:rPr>
              <a:t>, </a:t>
            </a:r>
            <a:r>
              <a:rPr lang="en-MY" dirty="0">
                <a:solidFill>
                  <a:srgbClr val="98C379"/>
                </a:solidFill>
                <a:effectLst/>
              </a:rPr>
              <a:t>'b'</a:t>
            </a:r>
            <a:r>
              <a:rPr lang="en-MY" dirty="0">
                <a:solidFill>
                  <a:schemeClr val="bg1"/>
                </a:solidFill>
              </a:rPr>
              <a:t>, </a:t>
            </a:r>
            <a:r>
              <a:rPr lang="en-MY" dirty="0">
                <a:solidFill>
                  <a:srgbClr val="98C379"/>
                </a:solidFill>
                <a:effectLst/>
              </a:rPr>
              <a:t>'e’</a:t>
            </a:r>
            <a:r>
              <a:rPr lang="en-MY" dirty="0">
                <a:solidFill>
                  <a:schemeClr val="bg1"/>
                </a:solidFill>
              </a:rPr>
              <a:t>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6C216-A975-283F-A849-6DC9AF15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98B74C-BE92-E772-7A73-340F155D7F26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– Index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FC9FBC-E2A2-20F2-EC1A-06E486DA595C}"/>
              </a:ext>
            </a:extLst>
          </p:cNvPr>
          <p:cNvSpPr txBox="1"/>
          <p:nvPr/>
        </p:nvSpPr>
        <p:spPr>
          <a:xfrm>
            <a:off x="975360" y="1910101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</a:rPr>
              <a:t># first item</a:t>
            </a:r>
            <a:r>
              <a:rPr lang="en-MY" dirty="0"/>
              <a:t> </a:t>
            </a:r>
          </a:p>
          <a:p>
            <a:r>
              <a:rPr lang="en-MY" dirty="0">
                <a:solidFill>
                  <a:srgbClr val="C678DD"/>
                </a:solidFill>
                <a:effectLst/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[</a:t>
            </a:r>
            <a:r>
              <a:rPr lang="en-MY" dirty="0">
                <a:solidFill>
                  <a:srgbClr val="D19A66"/>
                </a:solidFill>
                <a:effectLst/>
              </a:rPr>
              <a:t>0</a:t>
            </a:r>
            <a:r>
              <a:rPr lang="en-MY" dirty="0">
                <a:solidFill>
                  <a:schemeClr val="bg1"/>
                </a:solidFill>
              </a:rPr>
              <a:t>])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7FAD4-7E46-F3D7-E927-D149B63AADF6}"/>
              </a:ext>
            </a:extLst>
          </p:cNvPr>
          <p:cNvSpPr txBox="1"/>
          <p:nvPr/>
        </p:nvSpPr>
        <p:spPr>
          <a:xfrm>
            <a:off x="6338901" y="1528053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4F6E0-6DE0-92BD-7B2E-27DC35CA8401}"/>
              </a:ext>
            </a:extLst>
          </p:cNvPr>
          <p:cNvSpPr txBox="1"/>
          <p:nvPr/>
        </p:nvSpPr>
        <p:spPr>
          <a:xfrm>
            <a:off x="975360" y="1498030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D60C1-D83B-5DE5-ECD5-B036204E2941}"/>
              </a:ext>
            </a:extLst>
          </p:cNvPr>
          <p:cNvSpPr txBox="1"/>
          <p:nvPr/>
        </p:nvSpPr>
        <p:spPr>
          <a:xfrm>
            <a:off x="6338900" y="2217878"/>
            <a:ext cx="2756908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CF63F-027E-AF48-4389-67566D33E2D5}"/>
              </a:ext>
            </a:extLst>
          </p:cNvPr>
          <p:cNvSpPr txBox="1"/>
          <p:nvPr/>
        </p:nvSpPr>
        <p:spPr>
          <a:xfrm>
            <a:off x="975360" y="2761828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</a:rPr>
              <a:t># third item</a:t>
            </a:r>
            <a:r>
              <a:rPr lang="en-MY" dirty="0"/>
              <a:t> </a:t>
            </a:r>
            <a:br>
              <a:rPr lang="en-MY" dirty="0"/>
            </a:br>
            <a:r>
              <a:rPr lang="en-MY" dirty="0">
                <a:solidFill>
                  <a:srgbClr val="C678DD"/>
                </a:solidFill>
                <a:effectLst/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[</a:t>
            </a:r>
            <a:r>
              <a:rPr lang="en-MY" dirty="0">
                <a:solidFill>
                  <a:srgbClr val="D19A66"/>
                </a:solidFill>
                <a:effectLst/>
              </a:rPr>
              <a:t>2</a:t>
            </a:r>
            <a:r>
              <a:rPr lang="en-MY" dirty="0">
                <a:solidFill>
                  <a:schemeClr val="bg1"/>
                </a:solidFill>
              </a:rPr>
              <a:t>])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87FE0-C551-3BE8-1FE2-49E04AA6E460}"/>
              </a:ext>
            </a:extLst>
          </p:cNvPr>
          <p:cNvSpPr txBox="1"/>
          <p:nvPr/>
        </p:nvSpPr>
        <p:spPr>
          <a:xfrm>
            <a:off x="6338900" y="3054217"/>
            <a:ext cx="2756908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DF714-1BE9-5A26-24B3-F5C7C37DCF7C}"/>
              </a:ext>
            </a:extLst>
          </p:cNvPr>
          <p:cNvSpPr txBox="1"/>
          <p:nvPr/>
        </p:nvSpPr>
        <p:spPr>
          <a:xfrm>
            <a:off x="975360" y="4655618"/>
            <a:ext cx="4877742" cy="923330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</a:rPr>
              <a:t># Nested indexing</a:t>
            </a:r>
            <a:r>
              <a:rPr lang="en-MY" dirty="0"/>
              <a:t> </a:t>
            </a:r>
            <a:br>
              <a:rPr lang="en-MY" dirty="0"/>
            </a:br>
            <a:r>
              <a:rPr lang="en-MY" dirty="0">
                <a:solidFill>
                  <a:srgbClr val="C678DD"/>
                </a:solidFill>
                <a:effectLst/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n_list</a:t>
            </a:r>
            <a:r>
              <a:rPr lang="en-MY" dirty="0">
                <a:solidFill>
                  <a:schemeClr val="bg1"/>
                </a:solidFill>
              </a:rPr>
              <a:t>[</a:t>
            </a:r>
            <a:r>
              <a:rPr lang="en-MY" dirty="0">
                <a:solidFill>
                  <a:srgbClr val="D19A66"/>
                </a:solidFill>
                <a:effectLst/>
              </a:rPr>
              <a:t>0</a:t>
            </a:r>
            <a:r>
              <a:rPr lang="en-MY" dirty="0">
                <a:solidFill>
                  <a:schemeClr val="bg1"/>
                </a:solidFill>
              </a:rPr>
              <a:t>][</a:t>
            </a:r>
            <a:r>
              <a:rPr lang="en-MY" dirty="0">
                <a:solidFill>
                  <a:srgbClr val="D19A66"/>
                </a:solidFill>
                <a:effectLst/>
              </a:rPr>
              <a:t>1</a:t>
            </a:r>
            <a:r>
              <a:rPr lang="en-MY" dirty="0">
                <a:solidFill>
                  <a:schemeClr val="bg1"/>
                </a:solidFill>
              </a:rPr>
              <a:t>]) </a:t>
            </a:r>
            <a:br>
              <a:rPr lang="en-MY" dirty="0"/>
            </a:br>
            <a:r>
              <a:rPr lang="en-MY" dirty="0">
                <a:solidFill>
                  <a:srgbClr val="C678DD"/>
                </a:solidFill>
                <a:effectLst/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n_list</a:t>
            </a:r>
            <a:r>
              <a:rPr lang="en-MY" dirty="0">
                <a:solidFill>
                  <a:schemeClr val="bg1"/>
                </a:solidFill>
              </a:rPr>
              <a:t>[</a:t>
            </a:r>
            <a:r>
              <a:rPr lang="en-MY" dirty="0">
                <a:solidFill>
                  <a:srgbClr val="D19A66"/>
                </a:solidFill>
                <a:effectLst/>
              </a:rPr>
              <a:t>1</a:t>
            </a:r>
            <a:r>
              <a:rPr lang="en-MY" dirty="0">
                <a:solidFill>
                  <a:schemeClr val="bg1"/>
                </a:solidFill>
              </a:rPr>
              <a:t>][</a:t>
            </a:r>
            <a:r>
              <a:rPr lang="en-MY" dirty="0">
                <a:solidFill>
                  <a:srgbClr val="D19A66"/>
                </a:solidFill>
                <a:effectLst/>
              </a:rPr>
              <a:t>3</a:t>
            </a:r>
            <a:r>
              <a:rPr lang="en-MY" dirty="0">
                <a:solidFill>
                  <a:schemeClr val="bg1"/>
                </a:solidFill>
              </a:rPr>
              <a:t>])</a:t>
            </a:r>
            <a:r>
              <a:rPr lang="en-MY" dirty="0"/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2CCA9-3B39-AEE8-F3E7-60B52DE638DA}"/>
              </a:ext>
            </a:extLst>
          </p:cNvPr>
          <p:cNvSpPr txBox="1"/>
          <p:nvPr/>
        </p:nvSpPr>
        <p:spPr>
          <a:xfrm>
            <a:off x="975360" y="3748841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</a:rPr>
              <a:t># Nested List</a:t>
            </a:r>
            <a:r>
              <a:rPr lang="en-MY" dirty="0"/>
              <a:t> </a:t>
            </a:r>
            <a:br>
              <a:rPr lang="en-MY" dirty="0"/>
            </a:br>
            <a:r>
              <a:rPr lang="en-MY" dirty="0" err="1">
                <a:solidFill>
                  <a:schemeClr val="bg1"/>
                </a:solidFill>
              </a:rPr>
              <a:t>n_list</a:t>
            </a:r>
            <a:r>
              <a:rPr lang="en-MY" dirty="0">
                <a:solidFill>
                  <a:schemeClr val="bg1"/>
                </a:solidFill>
              </a:rPr>
              <a:t> = [</a:t>
            </a:r>
            <a:r>
              <a:rPr lang="en-MY" dirty="0">
                <a:solidFill>
                  <a:srgbClr val="98C379"/>
                </a:solidFill>
                <a:effectLst/>
              </a:rPr>
              <a:t>"Happy"</a:t>
            </a:r>
            <a:r>
              <a:rPr lang="en-MY" dirty="0">
                <a:solidFill>
                  <a:schemeClr val="bg1"/>
                </a:solidFill>
              </a:rPr>
              <a:t>, [</a:t>
            </a:r>
            <a:r>
              <a:rPr lang="en-MY" dirty="0">
                <a:solidFill>
                  <a:srgbClr val="D19A66"/>
                </a:solidFill>
                <a:effectLst/>
              </a:rPr>
              <a:t>2</a:t>
            </a:r>
            <a:r>
              <a:rPr lang="en-MY" dirty="0">
                <a:solidFill>
                  <a:schemeClr val="bg1"/>
                </a:solidFill>
              </a:rPr>
              <a:t>, </a:t>
            </a:r>
            <a:r>
              <a:rPr lang="en-MY" dirty="0">
                <a:solidFill>
                  <a:srgbClr val="D19A66"/>
                </a:solidFill>
                <a:effectLst/>
              </a:rPr>
              <a:t>0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/>
              <a:t> </a:t>
            </a:r>
            <a:r>
              <a:rPr lang="en-MY" dirty="0">
                <a:solidFill>
                  <a:srgbClr val="D19A66"/>
                </a:solidFill>
                <a:effectLst/>
              </a:rPr>
              <a:t>1</a:t>
            </a:r>
            <a:r>
              <a:rPr lang="en-MY" dirty="0">
                <a:solidFill>
                  <a:schemeClr val="bg1"/>
                </a:solidFill>
              </a:rPr>
              <a:t>, </a:t>
            </a:r>
            <a:r>
              <a:rPr lang="en-MY" dirty="0">
                <a:solidFill>
                  <a:srgbClr val="D19A66"/>
                </a:solidFill>
                <a:effectLst/>
              </a:rPr>
              <a:t>5</a:t>
            </a:r>
            <a:r>
              <a:rPr lang="en-MY" dirty="0">
                <a:solidFill>
                  <a:schemeClr val="bg1"/>
                </a:solidFill>
              </a:rPr>
              <a:t>]]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7ACBF-2D47-4C8F-D72B-D846F39DBD8C}"/>
              </a:ext>
            </a:extLst>
          </p:cNvPr>
          <p:cNvSpPr txBox="1"/>
          <p:nvPr/>
        </p:nvSpPr>
        <p:spPr>
          <a:xfrm>
            <a:off x="6338900" y="4948006"/>
            <a:ext cx="2756908" cy="584775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6D4B4D-6EF5-3A05-741F-4AD675E1DCA3}"/>
              </a:ext>
            </a:extLst>
          </p:cNvPr>
          <p:cNvSpPr txBox="1"/>
          <p:nvPr/>
        </p:nvSpPr>
        <p:spPr>
          <a:xfrm>
            <a:off x="975360" y="5748450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</a:rPr>
              <a:t># Error! Only integer can be used for indexing</a:t>
            </a:r>
            <a:r>
              <a:rPr lang="en-MY" dirty="0"/>
              <a:t> </a:t>
            </a:r>
            <a:r>
              <a:rPr lang="en-MY" dirty="0">
                <a:solidFill>
                  <a:srgbClr val="C678DD"/>
                </a:solidFill>
                <a:effectLst/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[</a:t>
            </a:r>
            <a:r>
              <a:rPr lang="en-MY" dirty="0">
                <a:solidFill>
                  <a:srgbClr val="D19A66"/>
                </a:solidFill>
                <a:effectLst/>
              </a:rPr>
              <a:t>4.0</a:t>
            </a:r>
            <a:r>
              <a:rPr lang="en-MY" dirty="0">
                <a:solidFill>
                  <a:schemeClr val="bg1"/>
                </a:solidFill>
              </a:rPr>
              <a:t>])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6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Python allows negative indexing for its sequences. The index of -1 refers to the last item, -2 to the second last item and so on.</a:t>
            </a:r>
          </a:p>
          <a:p>
            <a:pPr algn="just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620A9-DD26-90AB-222F-2E590D0D65D9}"/>
              </a:ext>
            </a:extLst>
          </p:cNvPr>
          <p:cNvSpPr txBox="1"/>
          <p:nvPr/>
        </p:nvSpPr>
        <p:spPr>
          <a:xfrm>
            <a:off x="1872792" y="2448377"/>
            <a:ext cx="2950304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</a:rPr>
              <a:t># Negative indexing in lists</a:t>
            </a:r>
            <a:r>
              <a:rPr lang="en-MY" dirty="0"/>
              <a:t> </a:t>
            </a:r>
            <a:br>
              <a:rPr lang="en-MY" dirty="0"/>
            </a:b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 = [</a:t>
            </a:r>
            <a:r>
              <a:rPr lang="en-MY" dirty="0">
                <a:solidFill>
                  <a:srgbClr val="98C379"/>
                </a:solidFill>
                <a:effectLst/>
              </a:rPr>
              <a:t>'</a:t>
            </a:r>
            <a:r>
              <a:rPr lang="en-MY" dirty="0" err="1">
                <a:solidFill>
                  <a:srgbClr val="98C379"/>
                </a:solidFill>
                <a:effectLst/>
              </a:rPr>
              <a:t>p'</a:t>
            </a:r>
            <a:r>
              <a:rPr lang="en-MY" dirty="0" err="1">
                <a:solidFill>
                  <a:schemeClr val="bg1"/>
                </a:solidFill>
              </a:rPr>
              <a:t>,</a:t>
            </a:r>
            <a:r>
              <a:rPr lang="en-MY" dirty="0" err="1">
                <a:solidFill>
                  <a:srgbClr val="98C379"/>
                </a:solidFill>
                <a:effectLst/>
              </a:rPr>
              <a:t>'r'</a:t>
            </a:r>
            <a:r>
              <a:rPr lang="en-MY" dirty="0" err="1">
                <a:solidFill>
                  <a:schemeClr val="bg1"/>
                </a:solidFill>
              </a:rPr>
              <a:t>,</a:t>
            </a:r>
            <a:r>
              <a:rPr lang="en-MY" dirty="0" err="1">
                <a:solidFill>
                  <a:srgbClr val="98C379"/>
                </a:solidFill>
                <a:effectLst/>
              </a:rPr>
              <a:t>'o'</a:t>
            </a:r>
            <a:r>
              <a:rPr lang="en-MY" dirty="0" err="1">
                <a:solidFill>
                  <a:schemeClr val="bg1"/>
                </a:solidFill>
              </a:rPr>
              <a:t>,</a:t>
            </a:r>
            <a:r>
              <a:rPr lang="en-MY" dirty="0" err="1">
                <a:solidFill>
                  <a:srgbClr val="98C379"/>
                </a:solidFill>
                <a:effectLst/>
              </a:rPr>
              <a:t>'b'</a:t>
            </a:r>
            <a:r>
              <a:rPr lang="en-MY" dirty="0" err="1">
                <a:solidFill>
                  <a:schemeClr val="bg1"/>
                </a:solidFill>
              </a:rPr>
              <a:t>,</a:t>
            </a:r>
            <a:r>
              <a:rPr lang="en-MY" dirty="0" err="1">
                <a:solidFill>
                  <a:srgbClr val="98C379"/>
                </a:solidFill>
                <a:effectLst/>
              </a:rPr>
              <a:t>'e</a:t>
            </a:r>
            <a:r>
              <a:rPr lang="en-MY" dirty="0">
                <a:solidFill>
                  <a:srgbClr val="98C379"/>
                </a:solidFill>
                <a:effectLst/>
              </a:rPr>
              <a:t>’</a:t>
            </a:r>
            <a:r>
              <a:rPr lang="en-MY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Python list indexing">
            <a:extLst>
              <a:ext uri="{FF2B5EF4-FFF2-40B4-BE49-F238E27FC236}">
                <a16:creationId xmlns:a16="http://schemas.microsoft.com/office/drawing/2014/main" id="{D9DA9F2D-8C16-237F-24F4-841329AB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98" y="2458654"/>
            <a:ext cx="4877742" cy="20584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B0C1AC-8606-46FA-5964-CDCAC1CAFD44}"/>
              </a:ext>
            </a:extLst>
          </p:cNvPr>
          <p:cNvSpPr txBox="1"/>
          <p:nvPr/>
        </p:nvSpPr>
        <p:spPr>
          <a:xfrm>
            <a:off x="7567950" y="4694173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 indexing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5CA1C-2B1B-F1CC-D764-FAC0B6D2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185734-AF99-07DF-6B4A-805DA82A6CAC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– NEGATIVE INDEXING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F11FE-6C1C-81E6-FC04-72DC988ECC00}"/>
              </a:ext>
            </a:extLst>
          </p:cNvPr>
          <p:cNvSpPr txBox="1"/>
          <p:nvPr/>
        </p:nvSpPr>
        <p:spPr>
          <a:xfrm>
            <a:off x="3925664" y="3228945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118CC-906E-977D-8E58-AD627F4C8C3F}"/>
              </a:ext>
            </a:extLst>
          </p:cNvPr>
          <p:cNvSpPr txBox="1"/>
          <p:nvPr/>
        </p:nvSpPr>
        <p:spPr>
          <a:xfrm>
            <a:off x="975360" y="318399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718EF-3386-EC06-09D5-F820A6CBEBA7}"/>
              </a:ext>
            </a:extLst>
          </p:cNvPr>
          <p:cNvSpPr txBox="1"/>
          <p:nvPr/>
        </p:nvSpPr>
        <p:spPr>
          <a:xfrm>
            <a:off x="975360" y="3749714"/>
            <a:ext cx="2419637" cy="36933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C678DD"/>
                </a:solidFill>
                <a:effectLst/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[</a:t>
            </a:r>
            <a:r>
              <a:rPr lang="en-MY" dirty="0">
                <a:solidFill>
                  <a:srgbClr val="D19A66"/>
                </a:solidFill>
                <a:effectLst/>
              </a:rPr>
              <a:t>-1</a:t>
            </a:r>
            <a:r>
              <a:rPr lang="en-MY" dirty="0">
                <a:solidFill>
                  <a:schemeClr val="bg1"/>
                </a:solidFill>
              </a:rPr>
              <a:t>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2EF336-1EEF-D6F0-BE7F-7036CCCC3667}"/>
              </a:ext>
            </a:extLst>
          </p:cNvPr>
          <p:cNvSpPr txBox="1"/>
          <p:nvPr/>
        </p:nvSpPr>
        <p:spPr>
          <a:xfrm>
            <a:off x="3967308" y="3780492"/>
            <a:ext cx="1799275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C077A-0075-B01B-62D8-1BDCF28F059E}"/>
              </a:ext>
            </a:extLst>
          </p:cNvPr>
          <p:cNvSpPr txBox="1"/>
          <p:nvPr/>
        </p:nvSpPr>
        <p:spPr>
          <a:xfrm>
            <a:off x="975359" y="4495507"/>
            <a:ext cx="2419637" cy="36933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C678DD"/>
                </a:solidFill>
                <a:effectLst/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[</a:t>
            </a:r>
            <a:r>
              <a:rPr lang="en-MY" dirty="0">
                <a:solidFill>
                  <a:srgbClr val="D19A66"/>
                </a:solidFill>
                <a:effectLst/>
              </a:rPr>
              <a:t>-5</a:t>
            </a:r>
            <a:r>
              <a:rPr lang="en-MY" dirty="0">
                <a:solidFill>
                  <a:schemeClr val="bg1"/>
                </a:solidFill>
              </a:rPr>
              <a:t>])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2EA9C-C985-6437-9F54-16D7341EF6EE}"/>
              </a:ext>
            </a:extLst>
          </p:cNvPr>
          <p:cNvSpPr txBox="1"/>
          <p:nvPr/>
        </p:nvSpPr>
        <p:spPr>
          <a:xfrm>
            <a:off x="3965270" y="4524896"/>
            <a:ext cx="1799275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011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81539"/>
            <a:ext cx="10241280" cy="4690077"/>
          </a:xfrm>
        </p:spPr>
        <p:txBody>
          <a:bodyPr>
            <a:normAutofit/>
          </a:bodyPr>
          <a:lstStyle/>
          <a:p>
            <a:r>
              <a:rPr lang="en-US" dirty="0"/>
              <a:t>We can access a range of items in a list by using the slicing operator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22EFA-C6F1-5D5F-D8B3-5694B9EDB0BD}"/>
              </a:ext>
            </a:extLst>
          </p:cNvPr>
          <p:cNvSpPr txBox="1"/>
          <p:nvPr/>
        </p:nvSpPr>
        <p:spPr>
          <a:xfrm>
            <a:off x="3092395" y="1971481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</a:rPr>
              <a:t># List slicing in Python</a:t>
            </a:r>
            <a:r>
              <a:rPr lang="en-MY" dirty="0"/>
              <a:t> </a:t>
            </a:r>
          </a:p>
          <a:p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 = [</a:t>
            </a:r>
            <a:r>
              <a:rPr lang="en-MY" dirty="0">
                <a:solidFill>
                  <a:srgbClr val="98C379"/>
                </a:solidFill>
                <a:effectLst/>
              </a:rPr>
              <a:t>‘F’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>
                <a:solidFill>
                  <a:srgbClr val="98C379"/>
                </a:solidFill>
                <a:effectLst/>
              </a:rPr>
              <a:t> ‘</a:t>
            </a:r>
            <a:r>
              <a:rPr lang="en-MY" dirty="0">
                <a:solidFill>
                  <a:srgbClr val="98C379"/>
                </a:solidFill>
              </a:rPr>
              <a:t>o’</a:t>
            </a:r>
            <a:r>
              <a:rPr lang="en-MY" dirty="0">
                <a:solidFill>
                  <a:schemeClr val="bg1"/>
                </a:solidFill>
              </a:rPr>
              <a:t>, </a:t>
            </a:r>
            <a:r>
              <a:rPr lang="en-MY" dirty="0">
                <a:solidFill>
                  <a:srgbClr val="98C379"/>
                </a:solidFill>
                <a:effectLst/>
              </a:rPr>
              <a:t>‘r’</a:t>
            </a:r>
            <a:r>
              <a:rPr lang="en-MY" dirty="0">
                <a:solidFill>
                  <a:schemeClr val="bg1"/>
                </a:solidFill>
              </a:rPr>
              <a:t>, </a:t>
            </a:r>
            <a:r>
              <a:rPr lang="en-MY" dirty="0">
                <a:solidFill>
                  <a:srgbClr val="98C379"/>
                </a:solidFill>
              </a:rPr>
              <a:t>‘m’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>
                <a:solidFill>
                  <a:srgbClr val="98C379"/>
                </a:solidFill>
                <a:effectLst/>
              </a:rPr>
              <a:t> ‘u</a:t>
            </a:r>
            <a:r>
              <a:rPr lang="en-MY" dirty="0">
                <a:solidFill>
                  <a:srgbClr val="98C379"/>
                </a:solidFill>
              </a:rPr>
              <a:t>’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>
                <a:solidFill>
                  <a:schemeClr val="bg1"/>
                </a:solidFill>
                <a:effectLst/>
              </a:rPr>
              <a:t> </a:t>
            </a:r>
            <a:r>
              <a:rPr lang="en-MY" dirty="0">
                <a:solidFill>
                  <a:srgbClr val="98C379"/>
                </a:solidFill>
                <a:effectLst/>
              </a:rPr>
              <a:t>‘l’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MY" dirty="0">
                <a:solidFill>
                  <a:srgbClr val="98C379"/>
                </a:solidFill>
                <a:effectLst/>
              </a:rPr>
              <a:t> ‘a’</a:t>
            </a:r>
            <a:r>
              <a:rPr lang="en-MY" dirty="0">
                <a:solidFill>
                  <a:schemeClr val="bg1"/>
                </a:solidFill>
              </a:rPr>
              <a:t>]</a:t>
            </a:r>
            <a:r>
              <a:rPr lang="en-MY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236E3-625F-3922-E09E-276223A04152}"/>
              </a:ext>
            </a:extLst>
          </p:cNvPr>
          <p:cNvSpPr txBox="1"/>
          <p:nvPr/>
        </p:nvSpPr>
        <p:spPr>
          <a:xfrm>
            <a:off x="6338901" y="2741669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D2781-5DF3-D7A2-FD88-7816EF10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9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1E8BAC-F033-715E-5771-E9A81C42890C}"/>
              </a:ext>
            </a:extLst>
          </p:cNvPr>
          <p:cNvSpPr txBox="1">
            <a:spLocks/>
          </p:cNvSpPr>
          <p:nvPr/>
        </p:nvSpPr>
        <p:spPr>
          <a:xfrm>
            <a:off x="975360" y="786384"/>
            <a:ext cx="10241280" cy="5951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– SLICING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EC753-3951-D5F9-C93D-683968879C83}"/>
              </a:ext>
            </a:extLst>
          </p:cNvPr>
          <p:cNvSpPr txBox="1"/>
          <p:nvPr/>
        </p:nvSpPr>
        <p:spPr>
          <a:xfrm>
            <a:off x="975360" y="2711646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34CC3-C25A-52BB-A6D4-2CF951B573FA}"/>
              </a:ext>
            </a:extLst>
          </p:cNvPr>
          <p:cNvSpPr txBox="1"/>
          <p:nvPr/>
        </p:nvSpPr>
        <p:spPr>
          <a:xfrm>
            <a:off x="6338900" y="3482831"/>
            <a:ext cx="4117064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[‘r’, ‘m’, ‘u’]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D17A1F-6545-D0CE-785D-39C6DDC99EDD}"/>
              </a:ext>
            </a:extLst>
          </p:cNvPr>
          <p:cNvSpPr txBox="1"/>
          <p:nvPr/>
        </p:nvSpPr>
        <p:spPr>
          <a:xfrm>
            <a:off x="975360" y="5024959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</a:rPr>
              <a:t># elements beginning to end</a:t>
            </a:r>
            <a:r>
              <a:rPr lang="en-MY" dirty="0"/>
              <a:t> </a:t>
            </a:r>
          </a:p>
          <a:p>
            <a:r>
              <a:rPr lang="en-MY" dirty="0">
                <a:solidFill>
                  <a:srgbClr val="C678DD"/>
                </a:solidFill>
                <a:effectLst/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[:])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CA5A8-2181-5227-CB97-616A25C81912}"/>
              </a:ext>
            </a:extLst>
          </p:cNvPr>
          <p:cNvSpPr txBox="1"/>
          <p:nvPr/>
        </p:nvSpPr>
        <p:spPr>
          <a:xfrm>
            <a:off x="975360" y="3203249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</a:rPr>
              <a:t># elements from index 2 to index 4</a:t>
            </a:r>
            <a:r>
              <a:rPr lang="en-MY" dirty="0"/>
              <a:t> </a:t>
            </a:r>
            <a:r>
              <a:rPr lang="en-MY" dirty="0">
                <a:solidFill>
                  <a:srgbClr val="C678DD"/>
                </a:solidFill>
                <a:effectLst/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[</a:t>
            </a:r>
            <a:r>
              <a:rPr lang="en-MY" dirty="0">
                <a:solidFill>
                  <a:srgbClr val="D19A66"/>
                </a:solidFill>
                <a:effectLst/>
              </a:rPr>
              <a:t>2</a:t>
            </a:r>
            <a:r>
              <a:rPr lang="en-MY" dirty="0">
                <a:solidFill>
                  <a:schemeClr val="bg1"/>
                </a:solidFill>
              </a:rPr>
              <a:t>:</a:t>
            </a:r>
            <a:r>
              <a:rPr lang="en-MY" dirty="0">
                <a:solidFill>
                  <a:srgbClr val="D19A66"/>
                </a:solidFill>
                <a:effectLst/>
              </a:rPr>
              <a:t>5</a:t>
            </a:r>
            <a:r>
              <a:rPr lang="en-MY" dirty="0">
                <a:solidFill>
                  <a:schemeClr val="bg1"/>
                </a:solidFill>
              </a:rPr>
              <a:t>])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0F65C-3659-E753-9F19-6626C829FC36}"/>
              </a:ext>
            </a:extLst>
          </p:cNvPr>
          <p:cNvSpPr txBox="1"/>
          <p:nvPr/>
        </p:nvSpPr>
        <p:spPr>
          <a:xfrm>
            <a:off x="975360" y="4116854"/>
            <a:ext cx="4877742" cy="646331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DDBE"/>
                </a:solidFill>
                <a:effectLst/>
              </a:rPr>
              <a:t># elements from index 5 to end</a:t>
            </a:r>
            <a:r>
              <a:rPr lang="en-MY" dirty="0"/>
              <a:t> </a:t>
            </a:r>
          </a:p>
          <a:p>
            <a:r>
              <a:rPr lang="en-MY" dirty="0">
                <a:solidFill>
                  <a:srgbClr val="C678DD"/>
                </a:solidFill>
                <a:effectLst/>
              </a:rPr>
              <a:t>print</a:t>
            </a:r>
            <a:r>
              <a:rPr lang="en-MY" dirty="0">
                <a:solidFill>
                  <a:schemeClr val="bg1"/>
                </a:solidFill>
              </a:rPr>
              <a:t>(</a:t>
            </a:r>
            <a:r>
              <a:rPr lang="en-MY" dirty="0" err="1">
                <a:solidFill>
                  <a:schemeClr val="bg1"/>
                </a:solidFill>
              </a:rPr>
              <a:t>my_list</a:t>
            </a:r>
            <a:r>
              <a:rPr lang="en-MY" dirty="0">
                <a:solidFill>
                  <a:schemeClr val="bg1"/>
                </a:solidFill>
              </a:rPr>
              <a:t>[</a:t>
            </a:r>
            <a:r>
              <a:rPr lang="en-MY" dirty="0">
                <a:solidFill>
                  <a:srgbClr val="D19A66"/>
                </a:solidFill>
                <a:effectLst/>
              </a:rPr>
              <a:t>5</a:t>
            </a:r>
            <a:r>
              <a:rPr lang="en-MY" dirty="0">
                <a:solidFill>
                  <a:schemeClr val="bg1"/>
                </a:solidFill>
              </a:rPr>
              <a:t>:])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058FE-0ECA-45CD-1167-0250770C7FF5}"/>
              </a:ext>
            </a:extLst>
          </p:cNvPr>
          <p:cNvSpPr txBox="1"/>
          <p:nvPr/>
        </p:nvSpPr>
        <p:spPr>
          <a:xfrm>
            <a:off x="6338899" y="4429901"/>
            <a:ext cx="4117065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[‘l’, ‘a’]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5236F0-7220-1B71-A944-E0C82B4C0AE9}"/>
              </a:ext>
            </a:extLst>
          </p:cNvPr>
          <p:cNvSpPr txBox="1"/>
          <p:nvPr/>
        </p:nvSpPr>
        <p:spPr>
          <a:xfrm>
            <a:off x="6338900" y="5332736"/>
            <a:ext cx="4117066" cy="338554"/>
          </a:xfrm>
          <a:prstGeom prst="rect">
            <a:avLst/>
          </a:prstGeom>
          <a:solidFill>
            <a:srgbClr val="42424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[‘F’, ‘o’, ‘r’, ‘m’, ‘u’, ‘l’, ‘a’]</a:t>
            </a:r>
          </a:p>
        </p:txBody>
      </p:sp>
    </p:spTree>
    <p:extLst>
      <p:ext uri="{BB962C8B-B14F-4D97-AF65-F5344CB8AC3E}">
        <p14:creationId xmlns:p14="http://schemas.microsoft.com/office/powerpoint/2010/main" val="150358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EE6ECD"/>
      </a:accent1>
      <a:accent2>
        <a:srgbClr val="EB4E81"/>
      </a:accent2>
      <a:accent3>
        <a:srgbClr val="EE7A6E"/>
      </a:accent3>
      <a:accent4>
        <a:srgbClr val="E88F33"/>
      </a:accent4>
      <a:accent5>
        <a:srgbClr val="ACA54F"/>
      </a:accent5>
      <a:accent6>
        <a:srgbClr val="87AE3A"/>
      </a:accent6>
      <a:hlink>
        <a:srgbClr val="568E64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6526</TotalTime>
  <Words>4406</Words>
  <Application>Microsoft Macintosh PowerPoint</Application>
  <PresentationFormat>Widescreen</PresentationFormat>
  <Paragraphs>569</Paragraphs>
  <Slides>44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Consolas</vt:lpstr>
      <vt:lpstr>Tw Cen MT</vt:lpstr>
      <vt:lpstr>GradientRiseVTI</vt:lpstr>
      <vt:lpstr> ITS30705 CHAPTER 6: LIST, TUPLE, SET, DICTIONARY</vt:lpstr>
      <vt:lpstr>PowerPoint Presentation</vt:lpstr>
      <vt:lpstr>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DICTIONARY – ADD OR CHANGE LIST ELEMENTS</vt:lpstr>
      <vt:lpstr>DICTIONARY – ADD OR CHANGE LIST ELEMENTS</vt:lpstr>
      <vt:lpstr>PowerPoint Presentation</vt:lpstr>
      <vt:lpstr>PowerPoint Presentation</vt:lpstr>
      <vt:lpstr>PowerPoint Presentation</vt:lpstr>
      <vt:lpstr>DICTIONARY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Chempaka Seri Abdul Razak</dc:creator>
  <cp:lastModifiedBy>Chempaka Seri Abdul Razak</cp:lastModifiedBy>
  <cp:revision>106</cp:revision>
  <dcterms:created xsi:type="dcterms:W3CDTF">2022-08-16T14:43:09Z</dcterms:created>
  <dcterms:modified xsi:type="dcterms:W3CDTF">2022-09-30T01:35:34Z</dcterms:modified>
</cp:coreProperties>
</file>