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8" r:id="rId4"/>
    <p:sldId id="291" r:id="rId5"/>
    <p:sldId id="292" r:id="rId6"/>
    <p:sldId id="293" r:id="rId7"/>
    <p:sldId id="273" r:id="rId8"/>
    <p:sldId id="274" r:id="rId9"/>
    <p:sldId id="275" r:id="rId10"/>
    <p:sldId id="271" r:id="rId11"/>
    <p:sldId id="272" r:id="rId12"/>
    <p:sldId id="276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165"/>
    <p:restoredTop sz="94243"/>
  </p:normalViewPr>
  <p:slideViewPr>
    <p:cSldViewPr snapToGrid="0">
      <p:cViewPr varScale="1">
        <p:scale>
          <a:sx n="74" d="100"/>
          <a:sy n="74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A7F7-CB04-3843-87D6-5E98FFB91A8B}" type="datetimeFigureOut">
              <a:rPr lang="en-US" smtClean="0"/>
              <a:t>10/9/22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1D51-0C58-E74D-9F0A-FEC8770C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3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134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75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4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57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common PrintStream bug:</a:t>
            </a:r>
          </a:p>
          <a:p>
            <a:r>
              <a:rPr lang="en-US">
                <a:latin typeface="Arial" panose="020B0604020202020204" pitchFamily="34" charset="0"/>
              </a:rPr>
              <a:t>- declaring it in a method that gets called many times.  This causes the file to be re-opened and wipes the past contents.  So only the last line shows up in the file.</a:t>
            </a:r>
          </a:p>
        </p:txBody>
      </p:sp>
    </p:spTree>
    <p:extLst>
      <p:ext uri="{BB962C8B-B14F-4D97-AF65-F5344CB8AC3E}">
        <p14:creationId xmlns:p14="http://schemas.microsoft.com/office/powerpoint/2010/main" val="161831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5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199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42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8 temperatures in the file, but 7 lines of output.  It's a fencepost problem in disguise.</a:t>
            </a:r>
          </a:p>
        </p:txBody>
      </p:sp>
    </p:spTree>
    <p:extLst>
      <p:ext uri="{BB962C8B-B14F-4D97-AF65-F5344CB8AC3E}">
        <p14:creationId xmlns:p14="http://schemas.microsoft.com/office/powerpoint/2010/main" val="74535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0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I don't usually have time to do this program in lecture.  It's just here in case I have extra time, or for students to look at later.</a:t>
            </a:r>
          </a:p>
        </p:txBody>
      </p:sp>
    </p:spTree>
    <p:extLst>
      <p:ext uri="{BB962C8B-B14F-4D97-AF65-F5344CB8AC3E}">
        <p14:creationId xmlns:p14="http://schemas.microsoft.com/office/powerpoint/2010/main" val="333447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23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3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3583"/>
            <a:ext cx="9144000" cy="247802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2503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4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570790"/>
            <a:ext cx="10241280" cy="12344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2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539496"/>
            <a:ext cx="10241280" cy="12344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956816"/>
            <a:ext cx="1024128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570790"/>
            <a:ext cx="10241280" cy="12344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570790"/>
            <a:ext cx="10241280" cy="12344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3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570790"/>
            <a:ext cx="10241280" cy="12344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8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5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  <a:prstGeom prst="rect">
            <a:avLst/>
          </a:prstGeo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October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3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570790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360" y="1968104"/>
            <a:ext cx="10241280" cy="4114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October 9,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3662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Video 3">
            <a:extLst>
              <a:ext uri="{FF2B5EF4-FFF2-40B4-BE49-F238E27FC236}">
                <a16:creationId xmlns:a16="http://schemas.microsoft.com/office/drawing/2014/main" id="{BC4C5C07-ADB9-EBA0-D17E-121101D815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284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1A4D3-2945-E4C4-28AE-41DEE858D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169" y="2314576"/>
            <a:ext cx="9144000" cy="3850276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ITS30705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CHAPTER 7: FILE INPUT/OUTPUT</a:t>
            </a:r>
          </a:p>
        </p:txBody>
      </p:sp>
    </p:spTree>
    <p:extLst>
      <p:ext uri="{BB962C8B-B14F-4D97-AF65-F5344CB8AC3E}">
        <p14:creationId xmlns:p14="http://schemas.microsoft.com/office/powerpoint/2010/main" val="425282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Multiple tokens on one line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tabLst>
                <a:tab pos="3884613" algn="l"/>
              </a:tabLst>
            </a:pPr>
            <a:r>
              <a:rPr lang="en-US" sz="3000" dirty="0"/>
              <a:t>You can use </a:t>
            </a:r>
            <a:r>
              <a:rPr lang="en-US" sz="3000" dirty="0">
                <a:latin typeface="Courier"/>
              </a:rPr>
              <a:t>read</a:t>
            </a:r>
            <a:r>
              <a:rPr lang="en-US" sz="3000" dirty="0"/>
              <a:t> to read the whole file into a string and the  </a:t>
            </a:r>
            <a:r>
              <a:rPr lang="en-US" sz="3000" dirty="0">
                <a:latin typeface="Courier"/>
              </a:rPr>
              <a:t>split</a:t>
            </a:r>
            <a:r>
              <a:rPr lang="en-US" sz="3000" dirty="0"/>
              <a:t> function to break a file apart</a:t>
            </a:r>
          </a:p>
          <a:p>
            <a:pPr lvl="1">
              <a:tabLst>
                <a:tab pos="3884613" algn="l"/>
              </a:tabLst>
            </a:pPr>
            <a:r>
              <a:rPr lang="en-US" sz="3000" b="1" dirty="0" err="1"/>
              <a:t>str</a:t>
            </a:r>
            <a:r>
              <a:rPr lang="en-US" sz="3000" dirty="0" err="1">
                <a:latin typeface="Courier New" panose="02070309020205020404" pitchFamily="49" charset="0"/>
              </a:rPr>
              <a:t>.split</a:t>
            </a:r>
            <a:r>
              <a:rPr lang="en-US" sz="3000" dirty="0">
                <a:latin typeface="Courier New" panose="02070309020205020404" pitchFamily="49" charset="0"/>
              </a:rPr>
              <a:t>()	   - </a:t>
            </a:r>
            <a:r>
              <a:rPr lang="en-US" sz="3000" dirty="0"/>
              <a:t>splits a string on blank space</a:t>
            </a:r>
          </a:p>
          <a:p>
            <a:pPr lvl="1">
              <a:tabLst>
                <a:tab pos="3884613" algn="l"/>
              </a:tabLst>
            </a:pPr>
            <a:r>
              <a:rPr lang="en-US" sz="3000" b="1" dirty="0" err="1"/>
              <a:t>str</a:t>
            </a:r>
            <a:r>
              <a:rPr lang="en-US" sz="3000" dirty="0" err="1">
                <a:latin typeface="Courier New" panose="02070309020205020404" pitchFamily="49" charset="0"/>
              </a:rPr>
              <a:t>.split</a:t>
            </a:r>
            <a:r>
              <a:rPr lang="en-US" sz="3000" dirty="0">
                <a:latin typeface="Courier New" panose="02070309020205020404" pitchFamily="49" charset="0"/>
              </a:rPr>
              <a:t>(</a:t>
            </a:r>
            <a:r>
              <a:rPr lang="en-US" sz="3000" b="1" dirty="0" err="1"/>
              <a:t>other_str</a:t>
            </a:r>
            <a:r>
              <a:rPr lang="en-US" sz="3000" dirty="0">
                <a:latin typeface="Courier New" panose="02070309020205020404" pitchFamily="49" charset="0"/>
              </a:rPr>
              <a:t>)	- </a:t>
            </a:r>
            <a:r>
              <a:rPr lang="en-US" sz="3000" dirty="0"/>
              <a:t>splits a string on occurrences of</a:t>
            </a:r>
          </a:p>
          <a:p>
            <a:pPr marL="457200" lvl="1" indent="0">
              <a:buNone/>
              <a:tabLst>
                <a:tab pos="3884613" algn="l"/>
              </a:tabLst>
            </a:pPr>
            <a:r>
              <a:rPr lang="en-US" sz="3000" dirty="0"/>
              <a:t>		     the other string</a:t>
            </a:r>
          </a:p>
          <a:p>
            <a:pPr>
              <a:tabLst>
                <a:tab pos="3884613" algn="l"/>
              </a:tabLst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26980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Looping through a file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1558"/>
          </a:xfrm>
        </p:spPr>
        <p:txBody>
          <a:bodyPr>
            <a:normAutofit/>
          </a:bodyPr>
          <a:lstStyle/>
          <a:p>
            <a:r>
              <a:rPr lang="en-US" sz="3200" dirty="0"/>
              <a:t>The result of </a:t>
            </a:r>
            <a:r>
              <a:rPr lang="en-US" sz="3200" dirty="0">
                <a:latin typeface="Courier"/>
              </a:rPr>
              <a:t>split</a:t>
            </a:r>
            <a:r>
              <a:rPr lang="en-US" sz="3200" dirty="0"/>
              <a:t> can be used in a </a:t>
            </a:r>
            <a:r>
              <a:rPr lang="en-US" sz="3200" dirty="0">
                <a:latin typeface="Courier New" panose="02070309020205020404" pitchFamily="49" charset="0"/>
              </a:rPr>
              <a:t>for</a:t>
            </a:r>
            <a:r>
              <a:rPr lang="en-US" sz="3200" dirty="0"/>
              <a:t> ... </a:t>
            </a:r>
            <a:r>
              <a:rPr lang="en-US" sz="3200" dirty="0">
                <a:latin typeface="Courier New" panose="02070309020205020404" pitchFamily="49" charset="0"/>
              </a:rPr>
              <a:t>in</a:t>
            </a:r>
            <a:r>
              <a:rPr lang="en-US" sz="3200" dirty="0"/>
              <a:t> loop</a:t>
            </a:r>
            <a:endParaRPr lang="en-US" sz="3200" dirty="0">
              <a:latin typeface="Courier New" panose="02070309020205020404" pitchFamily="49" charset="0"/>
            </a:endParaRPr>
          </a:p>
          <a:p>
            <a:r>
              <a:rPr lang="en-US" sz="3200" dirty="0"/>
              <a:t>A template for reading files in Python:</a:t>
            </a:r>
            <a:endParaRPr lang="en-US" sz="3200" dirty="0"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803E4-59A4-25B7-23F2-6E0CC3E1E78E}"/>
              </a:ext>
            </a:extLst>
          </p:cNvPr>
          <p:cNvSpPr txBox="1"/>
          <p:nvPr/>
        </p:nvSpPr>
        <p:spPr>
          <a:xfrm>
            <a:off x="2779776" y="3236048"/>
            <a:ext cx="5657088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")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file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text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-MY" b="0" dirty="0" err="1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MY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text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MY" b="0" dirty="0" err="1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MY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split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line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text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	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15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Gas prices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9A7A3-D638-7862-8A27-314241A13DDF}"/>
              </a:ext>
            </a:extLst>
          </p:cNvPr>
          <p:cNvSpPr txBox="1"/>
          <p:nvPr/>
        </p:nvSpPr>
        <p:spPr>
          <a:xfrm>
            <a:off x="517585" y="2035834"/>
            <a:ext cx="11481028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/Users/</a:t>
            </a:r>
            <a:r>
              <a:rPr lang="en-MY" b="0" dirty="0" err="1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chempakaseri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/Desktop/Sample - Algorithm/</a:t>
            </a:r>
            <a:r>
              <a:rPr lang="en-MY" b="0" dirty="0" err="1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gasprice.txt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")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file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belgium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0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usa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0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count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0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lines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-MY" b="0" dirty="0" err="1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MY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split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</a:b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lines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belgium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i="1" dirty="0">
                <a:solidFill>
                  <a:srgbClr val="78DCE8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lines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])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usa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i="1" dirty="0">
                <a:solidFill>
                  <a:srgbClr val="78DCE8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lines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])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count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lines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</a:b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Belgium average: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round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belgium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count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$/gal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USA average: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round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usa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$/gal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Hours question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Given a file </a:t>
            </a:r>
            <a:r>
              <a:rPr lang="en-US" dirty="0">
                <a:latin typeface="Courier New" panose="02070309020205020404" pitchFamily="49" charset="0"/>
              </a:rPr>
              <a:t>hours.txt</a:t>
            </a:r>
            <a:r>
              <a:rPr lang="en-US" dirty="0"/>
              <a:t> with the following contents: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Consider the task of computing hours worked by each person:</a:t>
            </a: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2DA15-8F4E-3B62-D339-A91293C623FC}"/>
              </a:ext>
            </a:extLst>
          </p:cNvPr>
          <p:cNvSpPr txBox="1"/>
          <p:nvPr/>
        </p:nvSpPr>
        <p:spPr>
          <a:xfrm>
            <a:off x="1906839" y="4393507"/>
            <a:ext cx="7926914" cy="1384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Clark (ID#123) worked 31.4 hours (7.85 hours/day)</a:t>
            </a:r>
          </a:p>
          <a:p>
            <a:r>
              <a:rPr lang="en-US" sz="2800" dirty="0">
                <a:solidFill>
                  <a:schemeClr val="bg1"/>
                </a:solidFill>
              </a:rPr>
              <a:t>Jordan (ID#456) worked 36.8 hours (7.36 hours/day)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Faiz</a:t>
            </a:r>
            <a:r>
              <a:rPr lang="en-US" sz="2800" dirty="0">
                <a:solidFill>
                  <a:schemeClr val="bg1"/>
                </a:solidFill>
              </a:rPr>
              <a:t> (ID#789) worked 39.5 hours (7.90 hours/day)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0145C-03E9-4CFB-EB74-5EFE69752744}"/>
              </a:ext>
            </a:extLst>
          </p:cNvPr>
          <p:cNvSpPr txBox="1"/>
          <p:nvPr/>
        </p:nvSpPr>
        <p:spPr>
          <a:xfrm>
            <a:off x="1906839" y="2438400"/>
            <a:ext cx="5267683" cy="1384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123 Clark 12.5 8.1 7.6 3.2</a:t>
            </a:r>
          </a:p>
          <a:p>
            <a:r>
              <a:rPr lang="en-US" sz="2800" dirty="0">
                <a:solidFill>
                  <a:schemeClr val="bg1"/>
                </a:solidFill>
              </a:rPr>
              <a:t>456 Jordan 4.0 11.6 6.5 2.7 12</a:t>
            </a:r>
          </a:p>
          <a:p>
            <a:r>
              <a:rPr lang="en-US" sz="2800" dirty="0">
                <a:solidFill>
                  <a:schemeClr val="bg1"/>
                </a:solidFill>
              </a:rPr>
              <a:t>789 </a:t>
            </a:r>
            <a:r>
              <a:rPr lang="en-US" sz="2800" dirty="0" err="1">
                <a:solidFill>
                  <a:schemeClr val="bg1"/>
                </a:solidFill>
              </a:rPr>
              <a:t>Faiz</a:t>
            </a:r>
            <a:r>
              <a:rPr lang="en-US" sz="2800" dirty="0">
                <a:solidFill>
                  <a:schemeClr val="bg1"/>
                </a:solidFill>
              </a:rPr>
              <a:t> 8.0 8.0 8.0 8.0 7.5</a:t>
            </a:r>
          </a:p>
        </p:txBody>
      </p:sp>
    </p:spTree>
    <p:extLst>
      <p:ext uri="{BB962C8B-B14F-4D97-AF65-F5344CB8AC3E}">
        <p14:creationId xmlns:p14="http://schemas.microsoft.com/office/powerpoint/2010/main" val="1037115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Line-based file processing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110000"/>
              </a:lnSpc>
            </a:pPr>
            <a:r>
              <a:rPr lang="en-US" dirty="0"/>
              <a:t>Instead of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read() </a:t>
            </a:r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read the file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Then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split() </a:t>
            </a:r>
            <a:r>
              <a:rPr lang="en-US" dirty="0"/>
              <a:t>on each line</a:t>
            </a:r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E2267-B385-6949-E01C-368A5A1EA05C}"/>
              </a:ext>
            </a:extLst>
          </p:cNvPr>
          <p:cNvSpPr txBox="1"/>
          <p:nvPr/>
        </p:nvSpPr>
        <p:spPr>
          <a:xfrm>
            <a:off x="1752157" y="3077307"/>
            <a:ext cx="8423473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800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MY" sz="2800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sz="2800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sz="2800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MY" sz="28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MY" sz="2800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&lt;filename&gt;</a:t>
            </a:r>
            <a:r>
              <a:rPr lang="en-MY" sz="28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")</a:t>
            </a:r>
            <a:endParaRPr lang="en-MY" sz="2800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sz="2800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lines </a:t>
            </a:r>
            <a:r>
              <a:rPr lang="en-MY" sz="2800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sz="2800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sz="2800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-MY" sz="2800" b="0" dirty="0" err="1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MY" sz="2800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readlines</a:t>
            </a:r>
            <a:r>
              <a:rPr lang="en-MY" sz="28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</a:t>
            </a:r>
            <a:endParaRPr lang="en-MY" sz="2800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sz="2800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MY" sz="2800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line </a:t>
            </a:r>
            <a:r>
              <a:rPr lang="en-MY" sz="2800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MY" sz="2800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lines</a:t>
            </a:r>
            <a:r>
              <a:rPr lang="en-MY" sz="28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:</a:t>
            </a:r>
            <a:endParaRPr lang="en-MY" sz="2800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sz="2800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parts </a:t>
            </a:r>
            <a:r>
              <a:rPr lang="en-MY" sz="2800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sz="2800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sz="2800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MY" sz="2800" b="0" dirty="0" err="1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MY" sz="2800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split</a:t>
            </a:r>
            <a:r>
              <a:rPr lang="en-MY" sz="28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</a:t>
            </a:r>
            <a:endParaRPr lang="en-MY" sz="2800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sz="2800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MY" sz="2800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process the parts of the line</a:t>
            </a:r>
            <a:r>
              <a:rPr lang="en-MY" sz="2800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&gt;</a:t>
            </a:r>
            <a:endParaRPr lang="en-MY" sz="2800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04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975360" y="539496"/>
            <a:ext cx="10241280" cy="646331"/>
          </a:xfrm>
        </p:spPr>
        <p:txBody>
          <a:bodyPr/>
          <a:lstStyle/>
          <a:p>
            <a:pPr eaLnBrk="1" hangingPunct="1"/>
            <a:r>
              <a:rPr lang="en-US" dirty="0"/>
              <a:t>HOURS 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F9F8-99BA-37F8-836D-F574AB6AEFAA}"/>
              </a:ext>
            </a:extLst>
          </p:cNvPr>
          <p:cNvSpPr txBox="1"/>
          <p:nvPr/>
        </p:nvSpPr>
        <p:spPr>
          <a:xfrm>
            <a:off x="5602310" y="356616"/>
            <a:ext cx="5614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# Processes an employee input file and outputs each employee's hours.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F1CA0-46D4-4158-3210-28540D773C7A}"/>
              </a:ext>
            </a:extLst>
          </p:cNvPr>
          <p:cNvSpPr txBox="1"/>
          <p:nvPr/>
        </p:nvSpPr>
        <p:spPr>
          <a:xfrm>
            <a:off x="975021" y="1185827"/>
            <a:ext cx="10720454" cy="53553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b="0" i="1" dirty="0">
                <a:solidFill>
                  <a:srgbClr val="78DCE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process_employee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i="1" dirty="0">
                <a:solidFill>
                  <a:srgbClr val="FC9867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part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MY" b="0" dirty="0" err="1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MY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split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staff_id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part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]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staff_name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part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]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total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0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count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0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</a:b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part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)):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total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i="1" dirty="0">
                <a:solidFill>
                  <a:srgbClr val="78DCE8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part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])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count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1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</a:b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average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round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staff_name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(ID#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staff_id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,"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MY" b="0" dirty="0" err="1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worked</a:t>
            </a:r>
            <a:r>
              <a:rPr lang="en-MY" b="0" dirty="0" err="1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MY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round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),"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hours (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average</a:t>
            </a:r>
            <a:r>
              <a:rPr lang="en-MY" b="0" dirty="0" err="1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,"</a:t>
            </a:r>
            <a:r>
              <a:rPr lang="en-MY" b="0" dirty="0" err="1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hours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/day)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")</a:t>
            </a:r>
            <a:endParaRPr lang="en-MY" dirty="0">
              <a:solidFill>
                <a:srgbClr val="FCFCFA"/>
              </a:solidFill>
              <a:latin typeface="Menlo" panose="020B0609030804020204" pitchFamily="49" charset="0"/>
            </a:endParaRPr>
          </a:p>
          <a:p>
            <a:pPr lvl="1"/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/Users/</a:t>
            </a:r>
            <a:r>
              <a:rPr lang="en-MY" b="0" dirty="0" err="1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chempakaseri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/Desktop/Sample - Algorithm/</a:t>
            </a:r>
            <a:r>
              <a:rPr lang="en-MY" b="0" dirty="0" err="1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hours.txt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")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file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:</a:t>
            </a:r>
            <a:endParaRPr lang="en-MY" b="0" dirty="0">
              <a:solidFill>
                <a:srgbClr val="FF6188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line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file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MY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process_employee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2883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IMDb movies problem</a:t>
            </a:r>
          </a:p>
        </p:txBody>
      </p:sp>
      <p:sp>
        <p:nvSpPr>
          <p:cNvPr id="927747" name="Rectangle 3"/>
          <p:cNvSpPr>
            <a:spLocks noGrp="1"/>
          </p:cNvSpPr>
          <p:nvPr>
            <p:ph idx="1"/>
          </p:nvPr>
        </p:nvSpPr>
        <p:spPr>
          <a:xfrm>
            <a:off x="975360" y="1956816"/>
            <a:ext cx="10241280" cy="4361688"/>
          </a:xfrm>
        </p:spPr>
        <p:txBody>
          <a:bodyPr>
            <a:normAutofit/>
          </a:bodyPr>
          <a:lstStyle/>
          <a:p>
            <a:pPr marL="342900" indent="-342900">
              <a:tabLst>
                <a:tab pos="1828800" algn="l"/>
                <a:tab pos="2971800" algn="l"/>
                <a:tab pos="4114800" algn="l"/>
              </a:tabLst>
            </a:pPr>
            <a:r>
              <a:rPr lang="en-US" sz="2000" dirty="0"/>
              <a:t>Consider the following Internet Movie Database (IMDb) data: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1828800" algn="l"/>
                <a:tab pos="2971800" algn="l"/>
                <a:tab pos="4114800" algn="l"/>
              </a:tabLst>
            </a:pPr>
            <a:endParaRPr lang="en-US" sz="800" dirty="0">
              <a:latin typeface="Courier New" panose="02070309020205020404" pitchFamily="49" charset="0"/>
            </a:endParaRPr>
          </a:p>
          <a:p>
            <a:pPr marL="742950" lvl="1" indent="-285750">
              <a:buNone/>
              <a:tabLst>
                <a:tab pos="1828800" algn="l"/>
                <a:tab pos="2971800" algn="l"/>
                <a:tab pos="4114800" algn="l"/>
              </a:tabLst>
            </a:pPr>
            <a:endParaRPr lang="en-US" sz="800" dirty="0">
              <a:latin typeface="Courier New" panose="02070309020205020404" pitchFamily="49" charset="0"/>
            </a:endParaRPr>
          </a:p>
          <a:p>
            <a:pPr marL="742950" lvl="1" indent="-285750">
              <a:buNone/>
              <a:tabLst>
                <a:tab pos="1828800" algn="l"/>
                <a:tab pos="2971800" algn="l"/>
                <a:tab pos="4114800" algn="l"/>
              </a:tabLst>
            </a:pPr>
            <a:endParaRPr lang="en-US" sz="800" dirty="0">
              <a:latin typeface="Courier New" panose="02070309020205020404" pitchFamily="49" charset="0"/>
            </a:endParaRPr>
          </a:p>
          <a:p>
            <a:pPr marL="742950" lvl="1" indent="-285750">
              <a:buNone/>
              <a:tabLst>
                <a:tab pos="1828800" algn="l"/>
                <a:tab pos="2971800" algn="l"/>
                <a:tab pos="4114800" algn="l"/>
              </a:tabLst>
            </a:pPr>
            <a:endParaRPr lang="en-US" sz="800" dirty="0">
              <a:latin typeface="Courier New" panose="02070309020205020404" pitchFamily="49" charset="0"/>
            </a:endParaRPr>
          </a:p>
          <a:p>
            <a:pPr marL="742950" lvl="1" indent="-285750">
              <a:buNone/>
              <a:tabLst>
                <a:tab pos="1828800" algn="l"/>
                <a:tab pos="2971800" algn="l"/>
                <a:tab pos="4114800" algn="l"/>
              </a:tabLst>
            </a:pPr>
            <a:endParaRPr lang="en-US" sz="800" dirty="0">
              <a:latin typeface="Courier New" panose="02070309020205020404" pitchFamily="49" charset="0"/>
            </a:endParaRPr>
          </a:p>
          <a:p>
            <a:pPr marL="742950" lvl="1" indent="-285750">
              <a:buNone/>
              <a:tabLst>
                <a:tab pos="1828800" algn="l"/>
                <a:tab pos="2971800" algn="l"/>
                <a:tab pos="4114800" algn="l"/>
              </a:tabLst>
            </a:pPr>
            <a:endParaRPr lang="en-US" sz="800" dirty="0">
              <a:latin typeface="Courier New" panose="02070309020205020404" pitchFamily="49" charset="0"/>
            </a:endParaRPr>
          </a:p>
          <a:p>
            <a:pPr marL="342900" indent="-342900">
              <a:tabLst>
                <a:tab pos="1828800" algn="l"/>
                <a:tab pos="2971800" algn="l"/>
                <a:tab pos="4114800" algn="l"/>
              </a:tabLst>
            </a:pPr>
            <a:r>
              <a:rPr lang="en-US" sz="2000" dirty="0"/>
              <a:t>Write a program that displays any movies containing a phrase:</a:t>
            </a:r>
          </a:p>
          <a:p>
            <a:pPr marL="742950" lvl="1" indent="-285750">
              <a:lnSpc>
                <a:spcPct val="70000"/>
              </a:lnSpc>
              <a:buNone/>
              <a:tabLst>
                <a:tab pos="1828800" algn="l"/>
                <a:tab pos="2971800" algn="l"/>
                <a:tab pos="4114800" algn="l"/>
              </a:tabLst>
            </a:pPr>
            <a:endParaRPr lang="en-US" sz="1800" dirty="0"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B5637B-DAD3-C44F-00AC-1355CDB2426B}"/>
              </a:ext>
            </a:extLst>
          </p:cNvPr>
          <p:cNvSpPr txBox="1"/>
          <p:nvPr/>
        </p:nvSpPr>
        <p:spPr>
          <a:xfrm>
            <a:off x="1465578" y="2365149"/>
            <a:ext cx="7661072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9.1 196376 The Shawshank Redemption (1994)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9.0 139085 The Godfather: Part II (1974)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8.8 81507 Casablanca (1942)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2EA8E-6012-F75C-5B8D-50A227EF1BA7}"/>
              </a:ext>
            </a:extLst>
          </p:cNvPr>
          <p:cNvSpPr txBox="1"/>
          <p:nvPr/>
        </p:nvSpPr>
        <p:spPr>
          <a:xfrm>
            <a:off x="1465578" y="4071735"/>
            <a:ext cx="7661072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 word? part 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Rank    Votes   Rating  Title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139085  9.0     The Godfather: Part II (1974)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      129172  8.5     The Departed (2006)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95      20401   8.2     The Apartment (1960)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192     30587   8.0     Spartacus (1960)</a:t>
            </a:r>
          </a:p>
        </p:txBody>
      </p:sp>
    </p:spTree>
    <p:extLst>
      <p:ext uri="{BB962C8B-B14F-4D97-AF65-F5344CB8AC3E}">
        <p14:creationId xmlns:p14="http://schemas.microsoft.com/office/powerpoint/2010/main" val="2443738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47" grpId="0" uiExpand="1" build="p"/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"Chaining"</a:t>
            </a:r>
          </a:p>
        </p:txBody>
      </p:sp>
      <p:sp>
        <p:nvSpPr>
          <p:cNvPr id="9390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main</a:t>
            </a:r>
            <a:r>
              <a:rPr lang="en-US" dirty="0"/>
              <a:t> should be a concise summary of your program.</a:t>
            </a:r>
          </a:p>
          <a:p>
            <a:pPr lvl="1"/>
            <a:r>
              <a:rPr lang="en-US" dirty="0"/>
              <a:t>It is bad if each function calls the next without ever returning (we call this </a:t>
            </a:r>
            <a:r>
              <a:rPr lang="en-US" i="1" dirty="0"/>
              <a:t>chaining</a:t>
            </a:r>
            <a:r>
              <a:rPr lang="en-US" dirty="0"/>
              <a:t>):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r>
              <a:rPr lang="en-US" dirty="0"/>
              <a:t>A better structure has </a:t>
            </a:r>
            <a:r>
              <a:rPr lang="en-US" dirty="0">
                <a:latin typeface="Courier New" panose="02070309020205020404" pitchFamily="49" charset="0"/>
              </a:rPr>
              <a:t>main</a:t>
            </a:r>
            <a:r>
              <a:rPr lang="en-US" dirty="0"/>
              <a:t> make most of the calls. Functions must return values to </a:t>
            </a:r>
            <a:r>
              <a:rPr lang="en-US" dirty="0">
                <a:latin typeface="Courier New" panose="02070309020205020404" pitchFamily="49" charset="0"/>
              </a:rPr>
              <a:t>main</a:t>
            </a:r>
            <a:r>
              <a:rPr lang="en-US" dirty="0"/>
              <a:t> to be passed on later.</a:t>
            </a:r>
          </a:p>
        </p:txBody>
      </p:sp>
      <p:grpSp>
        <p:nvGrpSpPr>
          <p:cNvPr id="8196" name="Group 50"/>
          <p:cNvGrpSpPr>
            <a:grpSpLocks/>
          </p:cNvGrpSpPr>
          <p:nvPr/>
        </p:nvGrpSpPr>
        <p:grpSpPr bwMode="auto">
          <a:xfrm>
            <a:off x="1651001" y="3537823"/>
            <a:ext cx="9229729" cy="419100"/>
            <a:chOff x="240" y="1680"/>
            <a:chExt cx="5814" cy="264"/>
          </a:xfrm>
        </p:grpSpPr>
        <p:sp>
          <p:nvSpPr>
            <p:cNvPr id="8211" name="Text Box 5"/>
            <p:cNvSpPr txBox="1">
              <a:spLocks noChangeArrowheads="1"/>
            </p:cNvSpPr>
            <p:nvPr/>
          </p:nvSpPr>
          <p:spPr bwMode="auto">
            <a:xfrm>
              <a:off x="240" y="1680"/>
              <a:ext cx="51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1260475" indent="-246063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374775" indent="-24606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489075" indent="-20955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1462088" indent="-20955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19192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3764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28336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2908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  <a:buNone/>
              </a:pPr>
              <a:r>
                <a:rPr 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main</a:t>
              </a:r>
            </a:p>
          </p:txBody>
        </p:sp>
        <p:sp>
          <p:nvSpPr>
            <p:cNvPr id="8223" name="Text Box 7"/>
            <p:cNvSpPr txBox="1">
              <a:spLocks noChangeArrowheads="1"/>
            </p:cNvSpPr>
            <p:nvPr/>
          </p:nvSpPr>
          <p:spPr bwMode="auto">
            <a:xfrm>
              <a:off x="1104" y="1691"/>
              <a:ext cx="989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1260475" indent="-246063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374775" indent="-24606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489075" indent="-20955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1462088" indent="-20955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19192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3764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28336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2908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  <a:buNone/>
              </a:pPr>
              <a:r>
                <a:rPr lang="en-US" sz="2000" dirty="0" err="1">
                  <a:latin typeface="Courier New" panose="02070309020205020404" pitchFamily="49" charset="0"/>
                  <a:cs typeface="Times New Roman" panose="02020603050405020304" pitchFamily="18" charset="0"/>
                </a:rPr>
                <a:t>functionA</a:t>
              </a:r>
              <a:endParaRPr lang="en-US" sz="2000" dirty="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221" name="Text Box 23"/>
            <p:cNvSpPr txBox="1">
              <a:spLocks noChangeArrowheads="1"/>
            </p:cNvSpPr>
            <p:nvPr/>
          </p:nvSpPr>
          <p:spPr bwMode="auto">
            <a:xfrm>
              <a:off x="2429" y="1691"/>
              <a:ext cx="989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1260475" indent="-246063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374775" indent="-24606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489075" indent="-20955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1462088" indent="-20955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19192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3764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28336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2908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  <a:buNone/>
              </a:pPr>
              <a:r>
                <a:rPr lang="en-US" sz="2000" dirty="0" err="1">
                  <a:latin typeface="Courier New" panose="02070309020205020404" pitchFamily="49" charset="0"/>
                  <a:cs typeface="Times New Roman" panose="02020603050405020304" pitchFamily="18" charset="0"/>
                </a:rPr>
                <a:t>functionB</a:t>
              </a:r>
              <a:endParaRPr lang="en-US" sz="2000" dirty="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219" name="Text Box 26"/>
            <p:cNvSpPr txBox="1">
              <a:spLocks noChangeArrowheads="1"/>
            </p:cNvSpPr>
            <p:nvPr/>
          </p:nvSpPr>
          <p:spPr bwMode="auto">
            <a:xfrm>
              <a:off x="3754" y="1692"/>
              <a:ext cx="989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1260475" indent="-246063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374775" indent="-24606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489075" indent="-20955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1462088" indent="-20955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19192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3764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28336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2908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  <a:buNone/>
              </a:pPr>
              <a:r>
                <a:rPr lang="en-US" sz="2000" dirty="0" err="1">
                  <a:latin typeface="Courier New" panose="02070309020205020404" pitchFamily="49" charset="0"/>
                  <a:cs typeface="Times New Roman" panose="02020603050405020304" pitchFamily="18" charset="0"/>
                </a:rPr>
                <a:t>functionC</a:t>
              </a:r>
              <a:endParaRPr lang="en-US" sz="2000" dirty="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217" name="Text Box 29"/>
            <p:cNvSpPr txBox="1">
              <a:spLocks noChangeArrowheads="1"/>
            </p:cNvSpPr>
            <p:nvPr/>
          </p:nvSpPr>
          <p:spPr bwMode="auto">
            <a:xfrm>
              <a:off x="5065" y="1690"/>
              <a:ext cx="989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1260475" indent="-246063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374775" indent="-24606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489075" indent="-20955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1462088" indent="-20955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19192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3764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28336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2908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  <a:buNone/>
              </a:pPr>
              <a:r>
                <a:rPr lang="en-US" sz="2000" dirty="0" err="1">
                  <a:latin typeface="Courier New" panose="02070309020205020404" pitchFamily="49" charset="0"/>
                  <a:cs typeface="Times New Roman" panose="02020603050405020304" pitchFamily="18" charset="0"/>
                </a:rPr>
                <a:t>functionD</a:t>
              </a:r>
              <a:endParaRPr lang="en-US" sz="2000" dirty="0"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9061" name="Group 53"/>
          <p:cNvGrpSpPr>
            <a:grpSpLocks/>
          </p:cNvGrpSpPr>
          <p:nvPr/>
        </p:nvGrpSpPr>
        <p:grpSpPr bwMode="auto">
          <a:xfrm>
            <a:off x="5455445" y="4800100"/>
            <a:ext cx="5118104" cy="1619250"/>
            <a:chOff x="240" y="2946"/>
            <a:chExt cx="3224" cy="1020"/>
          </a:xfrm>
        </p:grpSpPr>
        <p:sp>
          <p:nvSpPr>
            <p:cNvPr id="8198" name="Text Box 33"/>
            <p:cNvSpPr txBox="1">
              <a:spLocks noChangeArrowheads="1"/>
            </p:cNvSpPr>
            <p:nvPr/>
          </p:nvSpPr>
          <p:spPr bwMode="auto">
            <a:xfrm>
              <a:off x="240" y="2946"/>
              <a:ext cx="51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1260475" indent="-246063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374775" indent="-24606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489075" indent="-20955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1462088" indent="-20955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19192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3764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28336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2908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  <a:buNone/>
              </a:pPr>
              <a:r>
                <a:rPr lang="en-US" sz="2000">
                  <a:latin typeface="Courier New" panose="02070309020205020404" pitchFamily="49" charset="0"/>
                  <a:cs typeface="Times New Roman" panose="02020603050405020304" pitchFamily="18" charset="0"/>
                </a:rPr>
                <a:t>main</a:t>
              </a:r>
            </a:p>
          </p:txBody>
        </p:sp>
        <p:grpSp>
          <p:nvGrpSpPr>
            <p:cNvPr id="8199" name="Group 52"/>
            <p:cNvGrpSpPr>
              <a:grpSpLocks/>
            </p:cNvGrpSpPr>
            <p:nvPr/>
          </p:nvGrpSpPr>
          <p:grpSpPr bwMode="auto">
            <a:xfrm>
              <a:off x="768" y="3038"/>
              <a:ext cx="1325" cy="252"/>
              <a:chOff x="768" y="3038"/>
              <a:chExt cx="1325" cy="252"/>
            </a:xfrm>
          </p:grpSpPr>
          <p:sp>
            <p:nvSpPr>
              <p:cNvPr id="8209" name="Line 35"/>
              <p:cNvSpPr>
                <a:spLocks noChangeShapeType="1"/>
              </p:cNvSpPr>
              <p:nvPr/>
            </p:nvSpPr>
            <p:spPr bwMode="auto">
              <a:xfrm>
                <a:off x="768" y="3068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10" name="Text Box 36"/>
              <p:cNvSpPr txBox="1">
                <a:spLocks noChangeArrowheads="1"/>
              </p:cNvSpPr>
              <p:nvPr/>
            </p:nvSpPr>
            <p:spPr bwMode="auto">
              <a:xfrm>
                <a:off x="1104" y="3038"/>
                <a:ext cx="989" cy="2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1260475" indent="-246063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374775" indent="-24606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489075" indent="-20955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1462088" indent="-20955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19192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3764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28336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2908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functionA</a:t>
                </a:r>
                <a:endParaRPr lang="en-US" sz="2000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0" name="Group 51"/>
            <p:cNvGrpSpPr>
              <a:grpSpLocks/>
            </p:cNvGrpSpPr>
            <p:nvPr/>
          </p:nvGrpSpPr>
          <p:grpSpPr bwMode="auto">
            <a:xfrm>
              <a:off x="768" y="3168"/>
              <a:ext cx="1325" cy="462"/>
              <a:chOff x="768" y="3168"/>
              <a:chExt cx="1325" cy="462"/>
            </a:xfrm>
          </p:grpSpPr>
          <p:sp>
            <p:nvSpPr>
              <p:cNvPr id="8207" name="Line 38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08" name="Text Box 39"/>
              <p:cNvSpPr txBox="1">
                <a:spLocks noChangeArrowheads="1"/>
              </p:cNvSpPr>
              <p:nvPr/>
            </p:nvSpPr>
            <p:spPr bwMode="auto">
              <a:xfrm>
                <a:off x="1104" y="3378"/>
                <a:ext cx="989" cy="2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1260475" indent="-246063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374775" indent="-24606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489075" indent="-20955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1462088" indent="-20955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19192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3764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28336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2908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functionB</a:t>
                </a:r>
                <a:endParaRPr lang="en-US" sz="2000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1" name="Group 40"/>
            <p:cNvGrpSpPr>
              <a:grpSpLocks/>
            </p:cNvGrpSpPr>
            <p:nvPr/>
          </p:nvGrpSpPr>
          <p:grpSpPr bwMode="auto">
            <a:xfrm>
              <a:off x="2123" y="3521"/>
              <a:ext cx="1341" cy="252"/>
              <a:chOff x="1176" y="1313"/>
              <a:chExt cx="1341" cy="252"/>
            </a:xfrm>
          </p:grpSpPr>
          <p:sp>
            <p:nvSpPr>
              <p:cNvPr id="8205" name="Line 41"/>
              <p:cNvSpPr>
                <a:spLocks noChangeShapeType="1"/>
              </p:cNvSpPr>
              <p:nvPr/>
            </p:nvSpPr>
            <p:spPr bwMode="auto">
              <a:xfrm>
                <a:off x="1176" y="1326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06" name="Text Box 42"/>
              <p:cNvSpPr txBox="1">
                <a:spLocks noChangeArrowheads="1"/>
              </p:cNvSpPr>
              <p:nvPr/>
            </p:nvSpPr>
            <p:spPr bwMode="auto">
              <a:xfrm>
                <a:off x="1528" y="1313"/>
                <a:ext cx="989" cy="2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1260475" indent="-246063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374775" indent="-24606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489075" indent="-20955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1462088" indent="-20955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19192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3764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28336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2908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functionD</a:t>
                </a:r>
                <a:endParaRPr lang="en-US" sz="2000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2" name="Group 46"/>
            <p:cNvGrpSpPr>
              <a:grpSpLocks/>
            </p:cNvGrpSpPr>
            <p:nvPr/>
          </p:nvGrpSpPr>
          <p:grpSpPr bwMode="auto">
            <a:xfrm>
              <a:off x="684" y="3189"/>
              <a:ext cx="1409" cy="777"/>
              <a:chOff x="684" y="3237"/>
              <a:chExt cx="1409" cy="777"/>
            </a:xfrm>
          </p:grpSpPr>
          <p:sp>
            <p:nvSpPr>
              <p:cNvPr id="8203" name="Line 44"/>
              <p:cNvSpPr>
                <a:spLocks noChangeShapeType="1"/>
              </p:cNvSpPr>
              <p:nvPr/>
            </p:nvSpPr>
            <p:spPr bwMode="auto">
              <a:xfrm>
                <a:off x="684" y="3237"/>
                <a:ext cx="42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04" name="Text Box 45"/>
              <p:cNvSpPr txBox="1">
                <a:spLocks noChangeArrowheads="1"/>
              </p:cNvSpPr>
              <p:nvPr/>
            </p:nvSpPr>
            <p:spPr bwMode="auto">
              <a:xfrm>
                <a:off x="1104" y="3762"/>
                <a:ext cx="989" cy="2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1260475" indent="-246063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374775" indent="-24606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489075" indent="-20955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1462088" indent="-20955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19192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3764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28336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2908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functionD</a:t>
                </a:r>
                <a:endParaRPr lang="en-US" sz="2000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4B936F-DA22-8CF7-7DB3-E9EA84194061}"/>
              </a:ext>
            </a:extLst>
          </p:cNvPr>
          <p:cNvCxnSpPr>
            <a:cxnSpLocks/>
            <a:endCxn id="8223" idx="1"/>
          </p:cNvCxnSpPr>
          <p:nvPr/>
        </p:nvCxnSpPr>
        <p:spPr>
          <a:xfrm>
            <a:off x="2489202" y="3745785"/>
            <a:ext cx="533400" cy="9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BB9F00-1C51-A762-524E-3B58FF577D3A}"/>
              </a:ext>
            </a:extLst>
          </p:cNvPr>
          <p:cNvCxnSpPr>
            <a:endCxn id="8221" idx="1"/>
          </p:cNvCxnSpPr>
          <p:nvPr/>
        </p:nvCxnSpPr>
        <p:spPr>
          <a:xfrm>
            <a:off x="4614864" y="3753723"/>
            <a:ext cx="511176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58EA8B-6916-04A8-446A-3489A20D2F6F}"/>
              </a:ext>
            </a:extLst>
          </p:cNvPr>
          <p:cNvCxnSpPr>
            <a:stCxn id="8221" idx="3"/>
            <a:endCxn id="8219" idx="1"/>
          </p:cNvCxnSpPr>
          <p:nvPr/>
        </p:nvCxnSpPr>
        <p:spPr>
          <a:xfrm>
            <a:off x="6696078" y="3755311"/>
            <a:ext cx="533400" cy="1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C03B4C-9BAA-AF2B-D2B6-88A45817D34F}"/>
              </a:ext>
            </a:extLst>
          </p:cNvPr>
          <p:cNvCxnSpPr>
            <a:stCxn id="8219" idx="3"/>
            <a:endCxn id="8217" idx="1"/>
          </p:cNvCxnSpPr>
          <p:nvPr/>
        </p:nvCxnSpPr>
        <p:spPr>
          <a:xfrm flipV="1">
            <a:off x="8799516" y="3753723"/>
            <a:ext cx="511176" cy="3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1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Bad IMDb "chained" code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76001-2B08-A494-8C5D-35AB18802FBB}"/>
              </a:ext>
            </a:extLst>
          </p:cNvPr>
          <p:cNvSpPr txBox="1"/>
          <p:nvPr/>
        </p:nvSpPr>
        <p:spPr>
          <a:xfrm>
            <a:off x="975360" y="1779687"/>
            <a:ext cx="9175910" cy="4801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MY" b="0" i="1" dirty="0">
                <a:solidFill>
                  <a:srgbClr val="7270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Asks the user for their search word and returns it.</a:t>
            </a:r>
            <a:endParaRPr lang="en-MY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MY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get_word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endParaRPr lang="en-MY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MY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search_word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MY" b="0" dirty="0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 word: 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MY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MY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search_word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search_word</a:t>
            </a:r>
            <a:r>
              <a:rPr lang="en-MY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MY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MY" b="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MY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MY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MY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imdb.txt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MY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MY" b="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search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search_word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MY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MY" b="0" i="1" dirty="0">
                <a:solidFill>
                  <a:srgbClr val="7270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Breaks apart each line, looking for lines that match the search word.</a:t>
            </a:r>
            <a:endParaRPr lang="en-MY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MY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b="0" i="1" dirty="0">
                <a:solidFill>
                  <a:srgbClr val="FC986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search_word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MY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matches </a:t>
            </a:r>
            <a:r>
              <a:rPr lang="en-MY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AB9D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MY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MY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line </a:t>
            </a:r>
            <a:r>
              <a:rPr lang="en-MY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MY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MY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line_lower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en-MY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lower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b="0" i="1" dirty="0">
                <a:solidFill>
                  <a:srgbClr val="7270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case-insensitive match</a:t>
            </a:r>
            <a:endParaRPr lang="en-MY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MY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search_word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line_lower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MY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matches </a:t>
            </a:r>
            <a:r>
              <a:rPr lang="en-MY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AB9D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MY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MY" b="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MY" b="0" dirty="0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Rank</a:t>
            </a:r>
            <a:r>
              <a:rPr lang="en-MY" b="0" dirty="0">
                <a:solidFill>
                  <a:srgbClr val="AB9D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MY" b="0" dirty="0" err="1">
                <a:solidFill>
                  <a:srgbClr val="AB9D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MY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Votes</a:t>
            </a:r>
            <a:r>
              <a:rPr lang="en-MY" b="0" dirty="0">
                <a:solidFill>
                  <a:srgbClr val="AB9D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MY" b="0" dirty="0" err="1">
                <a:solidFill>
                  <a:srgbClr val="AB9D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MY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Rating</a:t>
            </a:r>
            <a:r>
              <a:rPr lang="en-MY" b="0" dirty="0">
                <a:solidFill>
                  <a:srgbClr val="AB9D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MY" b="0" dirty="0" err="1">
                <a:solidFill>
                  <a:srgbClr val="AB9D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MY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MY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MY" b="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en-MY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MY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1831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Bad IMDb "chained" code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71462-AB08-4476-9AD5-C355BC07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EBF56-56B0-D0E2-F47F-392AA6B83586}"/>
              </a:ext>
            </a:extLst>
          </p:cNvPr>
          <p:cNvSpPr txBox="1"/>
          <p:nvPr/>
        </p:nvSpPr>
        <p:spPr>
          <a:xfrm>
            <a:off x="975360" y="1794189"/>
            <a:ext cx="8595623" cy="4524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MY" b="0" i="1" dirty="0">
                <a:solidFill>
                  <a:srgbClr val="727072"/>
                </a:solidFill>
                <a:effectLst/>
                <a:latin typeface="Menlo" panose="020B0609030804020204" pitchFamily="49" charset="0"/>
              </a:rPr>
              <a:t># Displays the line in the proper format on the screen.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b="0" i="1" dirty="0">
                <a:solidFill>
                  <a:srgbClr val="78DCE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display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i="1" dirty="0">
                <a:solidFill>
                  <a:srgbClr val="FC9867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parts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MY" b="0" dirty="0" err="1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MY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split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rank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parts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]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rating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parts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]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votes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parts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]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title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""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parts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)):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	title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parts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i="1" dirty="0">
                <a:solidFill>
                  <a:srgbClr val="727072"/>
                </a:solidFill>
                <a:effectLst/>
                <a:latin typeface="Menlo" panose="020B0609030804020204" pitchFamily="49" charset="0"/>
              </a:rPr>
              <a:t># the rest of the line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rank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\t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votes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\t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rating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\t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title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</a:t>
            </a:r>
            <a:endParaRPr lang="en-MY" dirty="0">
              <a:solidFill>
                <a:srgbClr val="FCFCFA"/>
              </a:solidFill>
              <a:latin typeface="Menlo" panose="020B0609030804020204" pitchFamily="49" charset="0"/>
            </a:endParaRPr>
          </a:p>
          <a:p>
            <a:pPr lvl="1"/>
            <a:endParaRPr lang="en-MY" b="0" i="1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b="0" i="1" dirty="0">
                <a:solidFill>
                  <a:srgbClr val="727072"/>
                </a:solidFill>
                <a:effectLst/>
                <a:latin typeface="Menlo" panose="020B0609030804020204" pitchFamily="49" charset="0"/>
              </a:rPr>
              <a:t># Displays IMDB's Top 250 movies that match a search string.</a:t>
            </a:r>
            <a:endParaRPr lang="en-MY" b="0" i="1" dirty="0">
              <a:solidFill>
                <a:srgbClr val="78DCE8"/>
              </a:solidFill>
              <a:effectLst/>
              <a:latin typeface="Menlo" panose="020B0609030804020204" pitchFamily="49" charset="0"/>
            </a:endParaRPr>
          </a:p>
          <a:p>
            <a:r>
              <a:rPr lang="en-MY" b="0" i="1" dirty="0">
                <a:solidFill>
                  <a:srgbClr val="78DCE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dirty="0">
                <a:solidFill>
                  <a:srgbClr val="A9DC76"/>
                </a:solidFill>
                <a:latin typeface="Menlo" panose="020B0609030804020204" pitchFamily="49" charset="0"/>
              </a:rPr>
              <a:t>    </a:t>
            </a:r>
            <a:r>
              <a:rPr lang="en-MY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get_word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b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</a:b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801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C452-3B3D-D72D-D9F6-0A773AEA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7F1-555D-67FD-721E-8B646580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into text files using Python</a:t>
            </a:r>
          </a:p>
          <a:p>
            <a:r>
              <a:rPr lang="en-US" dirty="0"/>
              <a:t>Write into text files using Python</a:t>
            </a:r>
          </a:p>
        </p:txBody>
      </p:sp>
    </p:spTree>
    <p:extLst>
      <p:ext uri="{BB962C8B-B14F-4D97-AF65-F5344CB8AC3E}">
        <p14:creationId xmlns:p14="http://schemas.microsoft.com/office/powerpoint/2010/main" val="374478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IMDb answer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7A336-EC07-22A4-3073-FB3C56ADEB03}"/>
              </a:ext>
            </a:extLst>
          </p:cNvPr>
          <p:cNvSpPr txBox="1"/>
          <p:nvPr/>
        </p:nvSpPr>
        <p:spPr>
          <a:xfrm>
            <a:off x="975360" y="2032001"/>
            <a:ext cx="10086416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MY" b="0" i="1" dirty="0">
                <a:solidFill>
                  <a:srgbClr val="727072"/>
                </a:solidFill>
                <a:effectLst/>
                <a:latin typeface="Menlo" panose="020B0609030804020204" pitchFamily="49" charset="0"/>
              </a:rPr>
              <a:t># prompts the user for a word or phrase to search for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b="0" i="1" dirty="0">
                <a:solidFill>
                  <a:srgbClr val="78DCE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search_word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word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Search word?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word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word</a:t>
            </a:r>
            <a:r>
              <a:rPr lang="en-MY" b="0" dirty="0" err="1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MY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lower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word</a:t>
            </a:r>
          </a:p>
          <a:p>
            <a:b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</a:br>
            <a:r>
              <a:rPr lang="en-MY" b="0" i="1" dirty="0">
                <a:solidFill>
                  <a:srgbClr val="727072"/>
                </a:solidFill>
                <a:effectLst/>
                <a:latin typeface="Menlo" panose="020B0609030804020204" pitchFamily="49" charset="0"/>
              </a:rPr>
              <a:t># outputs the passed in line in the order of rank, votes, rating, title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b="0" i="1" dirty="0">
                <a:solidFill>
                  <a:srgbClr val="727072"/>
                </a:solidFill>
                <a:effectLst/>
                <a:latin typeface="Menlo" panose="020B0609030804020204" pitchFamily="49" charset="0"/>
              </a:rPr>
              <a:t># with each separated by a tab.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b="0" i="1" dirty="0">
                <a:solidFill>
                  <a:srgbClr val="78DCE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i="1" dirty="0">
                <a:solidFill>
                  <a:srgbClr val="FC9867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text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MY" b="0" dirty="0" err="1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MY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split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\t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text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\t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text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\t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i="1" dirty="0">
                <a:solidFill>
                  <a:srgbClr val="FC9867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'')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)):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i="1" dirty="0">
                <a:solidFill>
                  <a:srgbClr val="FC9867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'')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8734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75360" y="539496"/>
            <a:ext cx="10241280" cy="617220"/>
          </a:xfrm>
        </p:spPr>
        <p:txBody>
          <a:bodyPr/>
          <a:lstStyle/>
          <a:p>
            <a:r>
              <a:rPr lang="en-US" dirty="0"/>
              <a:t>Better IMDb answer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4462D-FBB5-0EC9-6722-70F89D9C1B22}"/>
              </a:ext>
            </a:extLst>
          </p:cNvPr>
          <p:cNvSpPr txBox="1"/>
          <p:nvPr/>
        </p:nvSpPr>
        <p:spPr>
          <a:xfrm>
            <a:off x="975360" y="1156716"/>
            <a:ext cx="8682185" cy="53553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MY" b="0" i="1" dirty="0">
                <a:solidFill>
                  <a:srgbClr val="727072"/>
                </a:solidFill>
                <a:effectLst/>
                <a:latin typeface="Menlo" panose="020B0609030804020204" pitchFamily="49" charset="0"/>
              </a:rPr>
              <a:t># Displays IMDB's Top 250 movies that match a search string.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b="0" i="1" dirty="0">
                <a:solidFill>
                  <a:srgbClr val="78DCE8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word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search_word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MY" b="0" dirty="0" err="1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imdb.txt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")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file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lines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-MY" b="0" dirty="0" err="1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MY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readlines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count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0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lines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)):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3"/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word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lines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lower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3"/>
            <a:r>
              <a:rPr lang="en-MY" b="0" i="1" dirty="0">
                <a:solidFill>
                  <a:srgbClr val="727072"/>
                </a:solidFill>
                <a:effectLst/>
                <a:latin typeface="Menlo" panose="020B0609030804020204" pitchFamily="49" charset="0"/>
              </a:rPr>
              <a:t># only output the table titles if this is the first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3"/>
            <a:r>
              <a:rPr lang="en-MY" b="0" i="1" dirty="0">
                <a:solidFill>
                  <a:srgbClr val="727072"/>
                </a:solidFill>
                <a:effectLst/>
                <a:latin typeface="Menlo" panose="020B0609030804020204" pitchFamily="49" charset="0"/>
              </a:rPr>
              <a:t># movie that we have found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4"/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count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4"/>
            <a:r>
              <a:rPr lang="en-MY" dirty="0">
                <a:solidFill>
                  <a:srgbClr val="A9DC76"/>
                </a:solidFill>
                <a:latin typeface="Menlo" panose="020B0609030804020204" pitchFamily="49" charset="0"/>
              </a:rPr>
              <a:t>    </a:t>
            </a:r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MY" b="0" dirty="0" err="1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MY" b="0" dirty="0" err="1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Votes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MY" b="0" dirty="0" err="1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MY" b="0" dirty="0" err="1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Rating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MY" b="0" dirty="0" err="1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MY" b="0" dirty="0" err="1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4"/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lines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MY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])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4"/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count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pPr lvl="3"/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count </a:t>
            </a:r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AB9DF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	print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1 match.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MY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: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MY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	print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MY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MY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matches.</a:t>
            </a:r>
            <a:r>
              <a:rPr lang="en-MY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")</a:t>
            </a:r>
            <a:endParaRPr lang="en-MY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3807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570790"/>
            <a:ext cx="10241280" cy="123444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/>
              <a:t>Output to files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/>
              <a:t>Open a file in write or append mode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'w' - write mode – replaces everything in the file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'a' – append mode – adds to the bottom of the file preserving what is already in it</a:t>
            </a:r>
          </a:p>
          <a:p>
            <a:pPr lvl="1">
              <a:lnSpc>
                <a:spcPct val="110000"/>
              </a:lnSpc>
            </a:pPr>
            <a:endParaRPr lang="en-US" sz="2200" b="1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200" b="1" dirty="0"/>
              <a:t>name</a:t>
            </a:r>
            <a:r>
              <a:rPr lang="en-US" sz="2200" dirty="0">
                <a:latin typeface="Courier New" panose="02070309020205020404" pitchFamily="49" charset="0"/>
              </a:rPr>
              <a:t> = open("</a:t>
            </a:r>
            <a:r>
              <a:rPr lang="en-US" sz="2200" b="1" dirty="0"/>
              <a:t>filename</a:t>
            </a:r>
            <a:r>
              <a:rPr lang="en-US" sz="2200" dirty="0">
                <a:latin typeface="Courier New" panose="02070309020205020404" pitchFamily="49" charset="0"/>
              </a:rPr>
              <a:t>",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"w"</a:t>
            </a:r>
            <a:r>
              <a:rPr lang="en-US" sz="2200" dirty="0">
                <a:latin typeface="Courier New" panose="02070309020205020404" pitchFamily="49" charset="0"/>
              </a:rPr>
              <a:t>)    </a:t>
            </a:r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</a:rPr>
              <a:t># write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200" b="1" dirty="0"/>
              <a:t>name</a:t>
            </a:r>
            <a:r>
              <a:rPr lang="en-US" sz="2200" dirty="0">
                <a:latin typeface="Courier New" panose="02070309020205020404" pitchFamily="49" charset="0"/>
              </a:rPr>
              <a:t> = open("</a:t>
            </a:r>
            <a:r>
              <a:rPr lang="en-US" sz="2200" b="1" dirty="0"/>
              <a:t>filename</a:t>
            </a:r>
            <a:r>
              <a:rPr lang="en-US" sz="2200" dirty="0">
                <a:latin typeface="Courier New" panose="02070309020205020404" pitchFamily="49" charset="0"/>
              </a:rPr>
              <a:t>",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"a"</a:t>
            </a:r>
            <a:r>
              <a:rPr lang="en-US" sz="2200" dirty="0">
                <a:latin typeface="Courier New" panose="02070309020205020404" pitchFamily="49" charset="0"/>
              </a:rPr>
              <a:t>)    </a:t>
            </a:r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</a:rPr>
              <a:t># append</a:t>
            </a:r>
          </a:p>
          <a:p>
            <a:pPr>
              <a:lnSpc>
                <a:spcPct val="70000"/>
              </a:lnSpc>
              <a:buNone/>
              <a:tabLst>
                <a:tab pos="3775075" algn="l"/>
              </a:tabLst>
            </a:pPr>
            <a:endParaRPr lang="en-US" sz="2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2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files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  <a:tabLst>
                <a:tab pos="3775075" algn="l"/>
              </a:tabLst>
            </a:pPr>
            <a:r>
              <a:rPr lang="en-US" sz="2200" dirty="0">
                <a:latin typeface="Courier New" panose="02070309020205020404" pitchFamily="49" charset="0"/>
              </a:rPr>
              <a:t>	</a:t>
            </a:r>
            <a:r>
              <a:rPr lang="en-US" sz="2200" b="1" dirty="0" err="1"/>
              <a:t>name</a:t>
            </a:r>
            <a:r>
              <a:rPr lang="en-US" sz="2200" dirty="0" err="1">
                <a:latin typeface="Courier New" panose="02070309020205020404" pitchFamily="49" charset="0"/>
              </a:rPr>
              <a:t>.write</a:t>
            </a:r>
            <a:r>
              <a:rPr lang="en-US" sz="2200" dirty="0">
                <a:latin typeface="Courier New" panose="02070309020205020404" pitchFamily="49" charset="0"/>
              </a:rPr>
              <a:t>(</a:t>
            </a:r>
            <a:r>
              <a:rPr lang="en-US" sz="2200" b="1" dirty="0" err="1">
                <a:latin typeface="Verdana" panose="020B0604030504040204" pitchFamily="34" charset="0"/>
              </a:rPr>
              <a:t>str</a:t>
            </a:r>
            <a:r>
              <a:rPr lang="en-US" sz="2200" dirty="0">
                <a:latin typeface="Courier New" panose="02070309020205020404" pitchFamily="49" charset="0"/>
              </a:rPr>
              <a:t>)	- </a:t>
            </a:r>
            <a:r>
              <a:rPr lang="en-US" sz="2200" dirty="0"/>
              <a:t>writes the given string to the file</a:t>
            </a:r>
          </a:p>
          <a:p>
            <a:pPr>
              <a:buNone/>
              <a:tabLst>
                <a:tab pos="3775075" algn="l"/>
              </a:tabLst>
            </a:pPr>
            <a:r>
              <a:rPr lang="en-US" sz="2200" dirty="0">
                <a:latin typeface="Courier New" panose="02070309020205020404" pitchFamily="49" charset="0"/>
              </a:rPr>
              <a:t>	</a:t>
            </a:r>
            <a:r>
              <a:rPr lang="en-US" sz="2200" b="1" dirty="0" err="1"/>
              <a:t>name</a:t>
            </a:r>
            <a:r>
              <a:rPr lang="en-US" sz="2200" dirty="0" err="1">
                <a:latin typeface="Courier New" panose="02070309020205020404" pitchFamily="49" charset="0"/>
              </a:rPr>
              <a:t>.close</a:t>
            </a:r>
            <a:r>
              <a:rPr lang="en-US" sz="2200" dirty="0">
                <a:latin typeface="Courier New" panose="02070309020205020404" pitchFamily="49" charset="0"/>
              </a:rPr>
              <a:t>()	- </a:t>
            </a:r>
            <a:r>
              <a:rPr lang="en-US" sz="2200" dirty="0"/>
              <a:t>closes file once writing is done</a:t>
            </a:r>
            <a:endParaRPr lang="en-US" dirty="0"/>
          </a:p>
          <a:p>
            <a:pPr marL="0" indent="0" eaLnBrk="1" hangingPunct="1">
              <a:buNone/>
            </a:pPr>
            <a:endParaRPr lang="en-US" sz="2200" dirty="0"/>
          </a:p>
          <a:p>
            <a:pPr marL="0" indent="0" eaLnBrk="1" hangingPunct="1">
              <a:buNone/>
            </a:pPr>
            <a:r>
              <a:rPr lang="en-US" sz="2200" dirty="0"/>
              <a:t>Example: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7E85BA-2EE6-D884-17D4-1B4B437EBB86}"/>
              </a:ext>
            </a:extLst>
          </p:cNvPr>
          <p:cNvSpPr txBox="1"/>
          <p:nvPr/>
        </p:nvSpPr>
        <p:spPr>
          <a:xfrm>
            <a:off x="2451224" y="3641682"/>
            <a:ext cx="6301725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MY" sz="2400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MY" sz="24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400" b="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MY" sz="24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MY" sz="24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output.txt</a:t>
            </a:r>
            <a:r>
              <a:rPr lang="en-MY" sz="24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MY" sz="24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4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MY" sz="2400" b="0" dirty="0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MY" sz="24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en-MY" sz="24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400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MY" sz="24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  <a:r>
              <a:rPr lang="en-MY" sz="24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MY" sz="2400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MY" sz="24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MY" sz="24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MY" sz="24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MY" sz="24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MY" sz="2400" b="0" dirty="0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  <a:r>
              <a:rPr lang="en-MY" sz="2400" b="0" dirty="0">
                <a:solidFill>
                  <a:srgbClr val="AB9D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MY" sz="24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MY" sz="2400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MY" sz="24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MY" sz="24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MY" sz="24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MY" sz="24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MY" sz="2400" b="0" dirty="0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How are you?</a:t>
            </a:r>
            <a:r>
              <a:rPr lang="en-MY" sz="24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MY" sz="2400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MY" sz="24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MY" sz="24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MY" sz="24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en-MY" sz="24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MY" sz="2400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MY" sz="24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MY" sz="24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-MY" sz="2400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MY" sz="24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400" b="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MY" sz="24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MY" sz="24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output.txt</a:t>
            </a:r>
            <a:r>
              <a:rPr lang="en-MY" sz="24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n-MY" sz="2400" b="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MY" sz="24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MY" sz="2400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60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st image">
            <a:extLst>
              <a:ext uri="{FF2B5EF4-FFF2-40B4-BE49-F238E27FC236}">
                <a16:creationId xmlns:a16="http://schemas.microsoft.com/office/drawing/2014/main" id="{82134D84-355C-2362-C598-C59A69EA5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86" y="675357"/>
            <a:ext cx="3843627" cy="550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80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Input/output (I/O)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884613" algn="l"/>
              </a:tabLst>
            </a:pPr>
            <a:r>
              <a:rPr lang="en-US" sz="3000" b="1" dirty="0"/>
              <a:t>name</a:t>
            </a:r>
            <a:r>
              <a:rPr lang="en-US" sz="3000" dirty="0">
                <a:latin typeface="Courier New" panose="02070309020205020404" pitchFamily="49" charset="0"/>
              </a:rPr>
              <a:t> = open</a:t>
            </a:r>
            <a:r>
              <a:rPr lang="en-US" sz="3000" dirty="0"/>
              <a:t>("</a:t>
            </a:r>
            <a:r>
              <a:rPr lang="en-US" sz="3000" b="1" dirty="0"/>
              <a:t>filename</a:t>
            </a:r>
            <a:r>
              <a:rPr lang="en-US" sz="3000" dirty="0"/>
              <a:t>")</a:t>
            </a:r>
          </a:p>
          <a:p>
            <a:pPr lvl="1">
              <a:tabLst>
                <a:tab pos="3884613" algn="l"/>
              </a:tabLst>
            </a:pPr>
            <a:r>
              <a:rPr lang="en-US" sz="3000" dirty="0">
                <a:ea typeface="ヒラギノ角ゴ Pro W3" charset="-128"/>
              </a:rPr>
              <a:t>opens the given file for reading, and returns a file object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tabLst>
                <a:tab pos="3884613" algn="l"/>
              </a:tabLst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 W3" charset="-128"/>
              </a:rPr>
              <a:t>.readlines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 W3" charset="-128"/>
              </a:rPr>
              <a:t>()	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 charset="-128"/>
              </a:rPr>
              <a:t>- file's entire contents as a string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700" dirty="0"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278E4-11AE-45E3-7683-78ADEFE3A95A}"/>
              </a:ext>
            </a:extLst>
          </p:cNvPr>
          <p:cNvSpPr txBox="1"/>
          <p:nvPr/>
        </p:nvSpPr>
        <p:spPr>
          <a:xfrm>
            <a:off x="3073280" y="4328608"/>
            <a:ext cx="6045440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800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f </a:t>
            </a:r>
            <a:r>
              <a:rPr lang="en-MY" sz="2800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sz="2800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sz="2800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MY" sz="28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MY" sz="2800" b="0" dirty="0" err="1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weather.txt</a:t>
            </a:r>
            <a:r>
              <a:rPr lang="en-MY" sz="2800" b="0" dirty="0" err="1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",'</a:t>
            </a:r>
            <a:r>
              <a:rPr lang="en-MY" sz="2800" b="0" dirty="0" err="1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MY" sz="28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')</a:t>
            </a:r>
            <a:endParaRPr lang="en-MY" sz="2800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sz="2800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MY" sz="2800" b="0" dirty="0" err="1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MY" sz="2800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en-MY" sz="28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</a:t>
            </a:r>
            <a:endParaRPr lang="en-MY" sz="2800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70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Input/output (I/O) - Better Style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tabLst>
                <a:tab pos="3884613" algn="l"/>
              </a:tabLst>
            </a:pPr>
            <a:r>
              <a:rPr lang="en-US" sz="3000" noProof="0" dirty="0"/>
              <a:t>The following code will output the same thing as the code on the previous slide and will automatically close the file. </a:t>
            </a:r>
          </a:p>
          <a:p>
            <a:pPr>
              <a:tabLst>
                <a:tab pos="3884613" algn="l"/>
              </a:tabLst>
            </a:pPr>
            <a:endParaRPr lang="en-US" sz="3000" dirty="0">
              <a:latin typeface="Courier New" panose="02070309020205020404" pitchFamily="49" charset="0"/>
            </a:endParaRPr>
          </a:p>
          <a:p>
            <a:pPr>
              <a:tabLst>
                <a:tab pos="3884613" algn="l"/>
              </a:tabLst>
            </a:pPr>
            <a:endParaRPr lang="en-US" sz="2800" dirty="0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None/>
            </a:pPr>
            <a:endParaRPr lang="en-US" sz="2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3200" dirty="0"/>
              <a:t>Considered better style</a:t>
            </a:r>
            <a:endParaRPr lang="en-US" sz="3200" dirty="0"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3884613" algn="l"/>
              </a:tabLst>
            </a:pPr>
            <a:endParaRPr kumimoji="0" lang="en-US" sz="3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ヒラギノ角ゴ Pro W3" charset="-128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700" dirty="0"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6A8AA-1099-684A-354C-938F1D27642A}"/>
              </a:ext>
            </a:extLst>
          </p:cNvPr>
          <p:cNvSpPr txBox="1"/>
          <p:nvPr/>
        </p:nvSpPr>
        <p:spPr>
          <a:xfrm>
            <a:off x="2935519" y="3429000"/>
            <a:ext cx="6320961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MY" sz="2400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MY" sz="2400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sz="2400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MY" sz="24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MY" sz="2400" b="0" dirty="0" err="1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weather.txt</a:t>
            </a:r>
            <a:r>
              <a:rPr lang="en-MY" sz="24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")</a:t>
            </a:r>
            <a:r>
              <a:rPr lang="en-MY" sz="2400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sz="2400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MY" sz="2400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file</a:t>
            </a:r>
            <a:r>
              <a:rPr lang="en-MY" sz="24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:</a:t>
            </a:r>
            <a:endParaRPr lang="en-MY" sz="2400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  <a:p>
            <a:r>
              <a:rPr lang="en-MY" sz="2400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MY" sz="2400" b="0" dirty="0" err="1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en-MY" sz="2400" b="0" dirty="0" err="1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MY" sz="2400" b="0" dirty="0" err="1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readlines</a:t>
            </a:r>
            <a:r>
              <a:rPr lang="en-MY" sz="24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()</a:t>
            </a:r>
            <a:endParaRPr lang="en-MY" sz="2400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42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paths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838200" y="2029968"/>
            <a:ext cx="10515600" cy="3956078"/>
          </a:xfrm>
        </p:spPr>
        <p:txBody>
          <a:bodyPr>
            <a:noAutofit/>
          </a:bodyPr>
          <a:lstStyle/>
          <a:p>
            <a:pPr>
              <a:tabLst>
                <a:tab pos="3429000" algn="l"/>
              </a:tabLst>
            </a:pPr>
            <a:r>
              <a:rPr lang="en-US" sz="3000" b="1" dirty="0"/>
              <a:t>absolute path</a:t>
            </a:r>
            <a:r>
              <a:rPr lang="en-US" sz="3000" dirty="0"/>
              <a:t>: specifies a drive or a top </a:t>
            </a:r>
            <a:r>
              <a:rPr lang="en-US" sz="3000" dirty="0">
                <a:latin typeface="Courier New" panose="02070309020205020404" pitchFamily="49" charset="0"/>
              </a:rPr>
              <a:t>"/"</a:t>
            </a:r>
            <a:r>
              <a:rPr lang="en-US" sz="3000" dirty="0"/>
              <a:t> folder</a:t>
            </a:r>
          </a:p>
          <a:p>
            <a:pPr lvl="1">
              <a:buNone/>
              <a:tabLst>
                <a:tab pos="3429000" algn="l"/>
              </a:tabLst>
            </a:pPr>
            <a:r>
              <a:rPr lang="en-US" sz="3000" dirty="0">
                <a:latin typeface="Courier New" panose="02070309020205020404" pitchFamily="49" charset="0"/>
              </a:rPr>
              <a:t>	</a:t>
            </a:r>
          </a:p>
          <a:p>
            <a:pPr lvl="1">
              <a:tabLst>
                <a:tab pos="3429000" algn="l"/>
              </a:tabLst>
            </a:pPr>
            <a:r>
              <a:rPr lang="en-US" sz="3000" dirty="0"/>
              <a:t>Windows can also use backslashes to separate folders.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1D93B-042A-AC4F-8C23-A8C8D2DD235D}"/>
              </a:ext>
            </a:extLst>
          </p:cNvPr>
          <p:cNvSpPr txBox="1"/>
          <p:nvPr/>
        </p:nvSpPr>
        <p:spPr>
          <a:xfrm>
            <a:off x="1706714" y="2714397"/>
            <a:ext cx="725070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MY" sz="2400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MY" sz="2400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sz="2400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sz="2400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MY" sz="24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(" </a:t>
            </a:r>
            <a:r>
              <a:rPr lang="en-MY" sz="2400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H:/hw6/data/</a:t>
            </a:r>
            <a:r>
              <a:rPr lang="en-MY" sz="2400" b="0" dirty="0" err="1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readme.txt</a:t>
            </a:r>
            <a:r>
              <a:rPr lang="en-MY" sz="24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")</a:t>
            </a:r>
            <a:endParaRPr lang="en-MY" sz="2400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40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paths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tabLst>
                <a:tab pos="3429000" algn="l"/>
              </a:tabLst>
            </a:pPr>
            <a:r>
              <a:rPr lang="en-US" sz="3000" b="1" dirty="0"/>
              <a:t>relative path</a:t>
            </a:r>
            <a:r>
              <a:rPr lang="en-US" sz="3000" dirty="0"/>
              <a:t>: does not specify any top-level folder</a:t>
            </a:r>
          </a:p>
          <a:p>
            <a:pPr lvl="1">
              <a:tabLst>
                <a:tab pos="3429000" algn="l"/>
              </a:tabLst>
            </a:pPr>
            <a:r>
              <a:rPr lang="en-US" sz="3000" dirty="0"/>
              <a:t>Assumed to be relative to the </a:t>
            </a:r>
            <a:r>
              <a:rPr lang="en-US" sz="3000" i="1" dirty="0"/>
              <a:t>current directory</a:t>
            </a:r>
            <a:r>
              <a:rPr lang="en-US" sz="3000" dirty="0"/>
              <a:t>:</a:t>
            </a:r>
            <a:endParaRPr lang="en-US" sz="3000" dirty="0">
              <a:latin typeface="Courier New" panose="02070309020205020404" pitchFamily="49" charset="0"/>
            </a:endParaRPr>
          </a:p>
          <a:p>
            <a:pPr lvl="1">
              <a:buNone/>
              <a:tabLst>
                <a:tab pos="3429000" algn="l"/>
              </a:tabLst>
            </a:pPr>
            <a:r>
              <a:rPr lang="en-US" sz="3000" dirty="0">
                <a:latin typeface="Courier New" panose="02070309020205020404" pitchFamily="49" charset="0"/>
              </a:rPr>
              <a:t>	</a:t>
            </a:r>
            <a:endParaRPr lang="en-US" sz="3000" dirty="0"/>
          </a:p>
          <a:p>
            <a:pPr lvl="1">
              <a:buNone/>
              <a:tabLst>
                <a:tab pos="3429000" algn="l"/>
              </a:tabLst>
            </a:pPr>
            <a:r>
              <a:rPr lang="en-US" sz="3000" dirty="0"/>
              <a:t>	If our program is in	</a:t>
            </a:r>
            <a:r>
              <a:rPr lang="en-US" sz="3000" dirty="0">
                <a:latin typeface="Courier New" panose="02070309020205020404" pitchFamily="49" charset="0"/>
              </a:rPr>
              <a:t>H:/hw6</a:t>
            </a:r>
            <a:r>
              <a:rPr lang="en-US" sz="3000" dirty="0"/>
              <a:t> ,</a:t>
            </a:r>
            <a:br>
              <a:rPr lang="en-US" sz="3000" dirty="0"/>
            </a:br>
            <a:r>
              <a:rPr lang="en-US" sz="3000" dirty="0">
                <a:latin typeface="Courier New" panose="02070309020205020404" pitchFamily="49" charset="0"/>
              </a:rPr>
              <a:t>open </a:t>
            </a:r>
            <a:r>
              <a:rPr lang="en-US" sz="3000" dirty="0"/>
              <a:t>will look for 	</a:t>
            </a:r>
            <a:r>
              <a:rPr lang="en-US" sz="3000" dirty="0">
                <a:latin typeface="Courier New" panose="02070309020205020404" pitchFamily="49" charset="0"/>
              </a:rPr>
              <a:t>H:/hw6/data/readme.txt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A62F3-C8A5-B859-2D33-5852B523D209}"/>
              </a:ext>
            </a:extLst>
          </p:cNvPr>
          <p:cNvSpPr txBox="1"/>
          <p:nvPr/>
        </p:nvSpPr>
        <p:spPr>
          <a:xfrm>
            <a:off x="1727496" y="3244334"/>
            <a:ext cx="5949064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MY" sz="2400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en-MY" sz="2400" b="0" dirty="0">
                <a:solidFill>
                  <a:srgbClr val="FF61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MY" sz="2400" b="0" dirty="0">
                <a:solidFill>
                  <a:srgbClr val="FCFCF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MY" sz="2400" b="0" dirty="0">
                <a:solidFill>
                  <a:srgbClr val="A9DC76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MY" sz="24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(" </a:t>
            </a:r>
            <a:r>
              <a:rPr lang="en-MY" sz="2400" b="0" dirty="0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data/</a:t>
            </a:r>
            <a:r>
              <a:rPr lang="en-MY" sz="2400" b="0" dirty="0" err="1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readme.txt</a:t>
            </a:r>
            <a:r>
              <a:rPr lang="en-MY" sz="24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")</a:t>
            </a:r>
            <a:endParaRPr lang="en-MY" sz="2400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04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input question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We have a  file 			    :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dirty="0"/>
              <a:t>Write a program that prints the change in temperature between each pair of neighboring days.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3428" y="544285"/>
            <a:ext cx="1764075" cy="2093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16.2 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23.5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19.1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7.4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22.8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18.5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-1.8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8663D-A7F9-FA44-F453-EDBA0FB593CE}"/>
              </a:ext>
            </a:extLst>
          </p:cNvPr>
          <p:cNvSpPr txBox="1"/>
          <p:nvPr/>
        </p:nvSpPr>
        <p:spPr>
          <a:xfrm>
            <a:off x="3302598" y="1956816"/>
            <a:ext cx="2492990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MY" sz="20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MY" sz="2000" b="0" dirty="0" err="1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weather.txt</a:t>
            </a:r>
            <a:r>
              <a:rPr lang="en-MY" sz="20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")</a:t>
            </a:r>
            <a:endParaRPr lang="en-MY" sz="2000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998F5-188D-D81A-EEE0-ABCA837C5EB6}"/>
              </a:ext>
            </a:extLst>
          </p:cNvPr>
          <p:cNvSpPr txBox="1"/>
          <p:nvPr/>
        </p:nvSpPr>
        <p:spPr>
          <a:xfrm>
            <a:off x="1979893" y="3576840"/>
            <a:ext cx="5138399" cy="2677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16.2 to 23.5 , change =  7.3</a:t>
            </a:r>
          </a:p>
          <a:p>
            <a:r>
              <a:rPr lang="en-US" sz="2400" dirty="0">
                <a:solidFill>
                  <a:schemeClr val="bg1"/>
                </a:solidFill>
              </a:rPr>
              <a:t>23.5 to 19.1 , change =  -4.4</a:t>
            </a:r>
          </a:p>
          <a:p>
            <a:r>
              <a:rPr lang="en-US" sz="2400" dirty="0">
                <a:solidFill>
                  <a:schemeClr val="bg1"/>
                </a:solidFill>
              </a:rPr>
              <a:t>19.1 to 7.4 , change =  -11.7</a:t>
            </a:r>
          </a:p>
          <a:p>
            <a:r>
              <a:rPr lang="en-US" sz="2400" dirty="0">
                <a:solidFill>
                  <a:schemeClr val="bg1"/>
                </a:solidFill>
              </a:rPr>
              <a:t>7.4 to 22.8 , change =  15.4</a:t>
            </a:r>
          </a:p>
          <a:p>
            <a:r>
              <a:rPr lang="en-US" sz="2400" dirty="0">
                <a:solidFill>
                  <a:schemeClr val="bg1"/>
                </a:solidFill>
              </a:rPr>
              <a:t>22.8 to 18.5 , change =  -4.3</a:t>
            </a:r>
          </a:p>
          <a:p>
            <a:r>
              <a:rPr lang="en-US" sz="2400" dirty="0">
                <a:solidFill>
                  <a:schemeClr val="bg1"/>
                </a:solidFill>
              </a:rPr>
              <a:t>18.5 to -1.8 , change =  -20.3</a:t>
            </a:r>
          </a:p>
          <a:p>
            <a:r>
              <a:rPr lang="en-US" sz="2400" dirty="0">
                <a:solidFill>
                  <a:schemeClr val="bg1"/>
                </a:solidFill>
              </a:rPr>
              <a:t>-1.8 to 14.9 , change =  16.7</a:t>
            </a:r>
          </a:p>
        </p:txBody>
      </p:sp>
    </p:spTree>
    <p:extLst>
      <p:ext uri="{BB962C8B-B14F-4D97-AF65-F5344CB8AC3E}">
        <p14:creationId xmlns:p14="http://schemas.microsoft.com/office/powerpoint/2010/main" val="443023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  <p:bldP spid="2" grpId="0" animBg="1"/>
      <p:bldP spid="3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input answer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975360" y="1825625"/>
            <a:ext cx="1024128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75000"/>
              </a:lnSpc>
              <a:buNone/>
              <a:tabLst>
                <a:tab pos="4575175" algn="l"/>
              </a:tabLst>
            </a:pP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# Displays changes in temperature from data in an input file.</a:t>
            </a:r>
          </a:p>
          <a:p>
            <a:pPr marL="342900" indent="-342900">
              <a:lnSpc>
                <a:spcPct val="75000"/>
              </a:lnSpc>
              <a:buNone/>
              <a:tabLst>
                <a:tab pos="4575175" algn="l"/>
              </a:tabLst>
            </a:pPr>
            <a:endParaRPr lang="en-US" sz="1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A964D-0229-72AD-7F14-76F701FE0A8B}"/>
              </a:ext>
            </a:extLst>
          </p:cNvPr>
          <p:cNvSpPr txBox="1"/>
          <p:nvPr/>
        </p:nvSpPr>
        <p:spPr>
          <a:xfrm>
            <a:off x="975360" y="2347783"/>
            <a:ext cx="10241280" cy="31700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MY" sz="2000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MY" sz="2000" b="0" dirty="0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/Users/</a:t>
            </a:r>
            <a:r>
              <a:rPr lang="en-MY" sz="20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chempakaseri</a:t>
            </a:r>
            <a:r>
              <a:rPr lang="en-MY" sz="2000" b="0" dirty="0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/Desktop/Sample - 	Algorithm/</a:t>
            </a:r>
            <a:r>
              <a:rPr lang="en-MY" sz="20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weather.txt</a:t>
            </a:r>
            <a:r>
              <a:rPr lang="en-MY" sz="20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",'</a:t>
            </a:r>
            <a:r>
              <a:rPr lang="en-MY" sz="2000" b="0" dirty="0" err="1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en-MY" sz="2000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 </a:t>
            </a:r>
            <a:r>
              <a:rPr lang="en-MY" sz="2000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MY" sz="20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readlines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MY" sz="2000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MY" sz="20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MY" sz="2000" b="0" dirty="0">
                <a:solidFill>
                  <a:srgbClr val="AB9D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MY" sz="2000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MY" sz="2000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AB9D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)):</a:t>
            </a:r>
            <a:endParaRPr lang="en-MY" sz="2000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MY" sz="2000" b="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MY" sz="20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MY" sz="2000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MY" sz="2000" b="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MY" sz="2000" b="0" dirty="0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MY" sz="2000" b="0" dirty="0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change = 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round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MY" sz="2000" b="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B9D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MY" sz="2000" b="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MY" sz="2000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MY" sz="20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en-MY" sz="2000" b="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022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8BA5E-4F43-B814-548E-6C27915F200E}"/>
              </a:ext>
            </a:extLst>
          </p:cNvPr>
          <p:cNvSpPr txBox="1"/>
          <p:nvPr/>
        </p:nvSpPr>
        <p:spPr>
          <a:xfrm>
            <a:off x="2968128" y="4247388"/>
            <a:ext cx="5166799" cy="887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Belgium average: 8.3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 average: 3.9</a:t>
            </a:r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Gas prices question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Write a program that reads a file</a:t>
            </a:r>
          </a:p>
          <a:p>
            <a:pPr lvl="1" eaLnBrk="1" hangingPunct="1"/>
            <a:r>
              <a:rPr lang="en-US" dirty="0"/>
              <a:t>Format: </a:t>
            </a:r>
            <a:r>
              <a:rPr lang="en-US" i="1" dirty="0"/>
              <a:t>Belgium $/gal   US $/gal   date …</a:t>
            </a:r>
            <a:endParaRPr 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dirty="0"/>
              <a:t>The program should print the average gas price over all data in the file for both countries: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A0C455-2AC9-7DEF-0FEF-92A1D9153177}"/>
              </a:ext>
            </a:extLst>
          </p:cNvPr>
          <p:cNvSpPr txBox="1"/>
          <p:nvPr/>
        </p:nvSpPr>
        <p:spPr>
          <a:xfrm>
            <a:off x="5551528" y="1964479"/>
            <a:ext cx="280076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MY" sz="20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(”</a:t>
            </a:r>
            <a:r>
              <a:rPr lang="en-MY" sz="2000" dirty="0" err="1">
                <a:solidFill>
                  <a:srgbClr val="FFD866"/>
                </a:solidFill>
                <a:latin typeface="Menlo" panose="020B0609030804020204" pitchFamily="49" charset="0"/>
              </a:rPr>
              <a:t>gasprices</a:t>
            </a:r>
            <a:r>
              <a:rPr lang="en-MY" sz="2000" b="0" dirty="0" err="1">
                <a:solidFill>
                  <a:srgbClr val="FFD866"/>
                </a:solidFill>
                <a:effectLst/>
                <a:latin typeface="Menlo" panose="020B0609030804020204" pitchFamily="49" charset="0"/>
              </a:rPr>
              <a:t>.txt</a:t>
            </a:r>
            <a:r>
              <a:rPr lang="en-MY" sz="2000" b="0" dirty="0">
                <a:solidFill>
                  <a:srgbClr val="939293"/>
                </a:solidFill>
                <a:effectLst/>
                <a:latin typeface="Menlo" panose="020B0609030804020204" pitchFamily="49" charset="0"/>
              </a:rPr>
              <a:t>")</a:t>
            </a:r>
            <a:endParaRPr lang="en-MY" sz="2000" b="0" dirty="0">
              <a:solidFill>
                <a:srgbClr val="FCFCF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BA90F-7E2C-6670-EBCE-8D91CDEEB712}"/>
              </a:ext>
            </a:extLst>
          </p:cNvPr>
          <p:cNvSpPr txBox="1"/>
          <p:nvPr/>
        </p:nvSpPr>
        <p:spPr>
          <a:xfrm>
            <a:off x="8732737" y="1156716"/>
            <a:ext cx="2751074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8.20 3.81 3/21/11 </a:t>
            </a:r>
          </a:p>
          <a:p>
            <a:r>
              <a:rPr lang="en-US" sz="2400" dirty="0">
                <a:solidFill>
                  <a:schemeClr val="bg1"/>
                </a:solidFill>
              </a:rPr>
              <a:t>8.08 3.84 3/28/11</a:t>
            </a:r>
          </a:p>
          <a:p>
            <a:r>
              <a:rPr lang="en-US" sz="2400" dirty="0">
                <a:solidFill>
                  <a:schemeClr val="bg1"/>
                </a:solidFill>
              </a:rPr>
              <a:t>7.20 2.21 4/4/11 </a:t>
            </a:r>
          </a:p>
          <a:p>
            <a:r>
              <a:rPr lang="en-US" sz="2400" dirty="0">
                <a:solidFill>
                  <a:schemeClr val="bg1"/>
                </a:solidFill>
              </a:rPr>
              <a:t>6.45 2.41 4/11/11 </a:t>
            </a:r>
          </a:p>
          <a:p>
            <a:r>
              <a:rPr lang="en-US" sz="2400" dirty="0">
                <a:solidFill>
                  <a:schemeClr val="bg1"/>
                </a:solidFill>
              </a:rPr>
              <a:t>8.89 6.89 4/18/11 </a:t>
            </a:r>
          </a:p>
        </p:txBody>
      </p:sp>
    </p:spTree>
    <p:extLst>
      <p:ext uri="{BB962C8B-B14F-4D97-AF65-F5344CB8AC3E}">
        <p14:creationId xmlns:p14="http://schemas.microsoft.com/office/powerpoint/2010/main" val="1798245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0963" grpId="0" uiExpand="1" build="p"/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2439"/>
      </a:dk2>
      <a:lt2>
        <a:srgbClr val="E2E8E4"/>
      </a:lt2>
      <a:accent1>
        <a:srgbClr val="EE6ECD"/>
      </a:accent1>
      <a:accent2>
        <a:srgbClr val="EB4E81"/>
      </a:accent2>
      <a:accent3>
        <a:srgbClr val="EE7A6E"/>
      </a:accent3>
      <a:accent4>
        <a:srgbClr val="E88F33"/>
      </a:accent4>
      <a:accent5>
        <a:srgbClr val="ACA54F"/>
      </a:accent5>
      <a:accent6>
        <a:srgbClr val="87AE3A"/>
      </a:accent6>
      <a:hlink>
        <a:srgbClr val="568E64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6698</TotalTime>
  <Words>1895</Words>
  <Application>Microsoft Macintosh PowerPoint</Application>
  <PresentationFormat>Widescreen</PresentationFormat>
  <Paragraphs>257</Paragraphs>
  <Slides>24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Consolas</vt:lpstr>
      <vt:lpstr>Courier</vt:lpstr>
      <vt:lpstr>Courier New</vt:lpstr>
      <vt:lpstr>Menlo</vt:lpstr>
      <vt:lpstr>Tw Cen MT</vt:lpstr>
      <vt:lpstr>Verdana</vt:lpstr>
      <vt:lpstr>Wingdings 2</vt:lpstr>
      <vt:lpstr>GradientRiseVTI</vt:lpstr>
      <vt:lpstr> ITS30705 CHAPTER 7: FILE INPUT/OUTPUT</vt:lpstr>
      <vt:lpstr>LEARNING OUTCOME</vt:lpstr>
      <vt:lpstr>File Input/output (I/O)</vt:lpstr>
      <vt:lpstr>File Input/output (I/O) - Better Style</vt:lpstr>
      <vt:lpstr>File paths</vt:lpstr>
      <vt:lpstr>File paths</vt:lpstr>
      <vt:lpstr>File input question</vt:lpstr>
      <vt:lpstr>File input answer</vt:lpstr>
      <vt:lpstr>Gas prices question</vt:lpstr>
      <vt:lpstr>Multiple tokens on one line</vt:lpstr>
      <vt:lpstr>Looping through a file</vt:lpstr>
      <vt:lpstr>Gas prices solution</vt:lpstr>
      <vt:lpstr>Hours question</vt:lpstr>
      <vt:lpstr>Line-based file processing</vt:lpstr>
      <vt:lpstr>HOURS answer</vt:lpstr>
      <vt:lpstr>IMDb movies problem</vt:lpstr>
      <vt:lpstr>"Chaining"</vt:lpstr>
      <vt:lpstr>Bad IMDb "chained" code 1</vt:lpstr>
      <vt:lpstr>Bad IMDb "chained" code 2</vt:lpstr>
      <vt:lpstr>Better IMDb answer 1</vt:lpstr>
      <vt:lpstr>Better IMDb answer 2</vt:lpstr>
      <vt:lpstr>Output to files</vt:lpstr>
      <vt:lpstr>Output to files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Chempaka Seri Abdul Razak</dc:creator>
  <cp:lastModifiedBy>Chempaka Seri Abdul Razak</cp:lastModifiedBy>
  <cp:revision>87</cp:revision>
  <dcterms:created xsi:type="dcterms:W3CDTF">2022-08-16T14:43:09Z</dcterms:created>
  <dcterms:modified xsi:type="dcterms:W3CDTF">2022-10-09T06:08:10Z</dcterms:modified>
</cp:coreProperties>
</file>