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sldIdLst>
    <p:sldId id="267" r:id="rId5"/>
    <p:sldId id="277" r:id="rId6"/>
    <p:sldId id="258" r:id="rId7"/>
    <p:sldId id="259" r:id="rId8"/>
    <p:sldId id="260" r:id="rId9"/>
    <p:sldId id="261" r:id="rId10"/>
    <p:sldId id="264" r:id="rId11"/>
    <p:sldId id="265" r:id="rId12"/>
    <p:sldId id="266" r:id="rId13"/>
    <p:sldId id="278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838A9-3836-43E8-8AD7-EBDFCF6AB7D1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1C148-697C-49D0-907B-607708338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55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F6B7E91-157D-4CA5-B650-B9BC25941D9A}" type="slidenum">
              <a:rPr 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93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DD4B-8DF9-4DE7-9B02-36BC3AD0C17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9D23-1E0B-4A2B-8A33-487E8AD8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78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DD4B-8DF9-4DE7-9B02-36BC3AD0C17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9D23-1E0B-4A2B-8A33-487E8AD8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8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DD4B-8DF9-4DE7-9B02-36BC3AD0C17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9D23-1E0B-4A2B-8A33-487E8AD8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9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DD4B-8DF9-4DE7-9B02-36BC3AD0C17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9D23-1E0B-4A2B-8A33-487E8AD8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9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DD4B-8DF9-4DE7-9B02-36BC3AD0C17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9D23-1E0B-4A2B-8A33-487E8AD8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20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DD4B-8DF9-4DE7-9B02-36BC3AD0C17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9D23-1E0B-4A2B-8A33-487E8AD8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2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DD4B-8DF9-4DE7-9B02-36BC3AD0C17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9D23-1E0B-4A2B-8A33-487E8AD8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DD4B-8DF9-4DE7-9B02-36BC3AD0C17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9D23-1E0B-4A2B-8A33-487E8AD8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8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DD4B-8DF9-4DE7-9B02-36BC3AD0C17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9D23-1E0B-4A2B-8A33-487E8AD8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7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DD4B-8DF9-4DE7-9B02-36BC3AD0C17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9D23-1E0B-4A2B-8A33-487E8AD8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2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DD4B-8DF9-4DE7-9B02-36BC3AD0C17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9D23-1E0B-4A2B-8A33-487E8AD8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5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1DD4B-8DF9-4DE7-9B02-36BC3AD0C17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E9D23-1E0B-4A2B-8A33-487E8AD8D6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-56321"/>
            <a:ext cx="12192000" cy="3478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410129"/>
            <a:ext cx="12192000" cy="669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91050"/>
            <a:ext cx="12192000" cy="669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7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ctrTitle"/>
          </p:nvPr>
        </p:nvSpPr>
        <p:spPr>
          <a:xfrm>
            <a:off x="1634532" y="2468843"/>
            <a:ext cx="9144000" cy="937549"/>
          </a:xfrm>
        </p:spPr>
        <p:txBody>
          <a:bodyPr/>
          <a:lstStyle/>
          <a:p>
            <a:pPr eaLnBrk="1" hangingPunct="1"/>
            <a:r>
              <a:rPr lang="en-US" dirty="0"/>
              <a:t>Building Python Programs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subTitle" idx="1"/>
          </p:nvPr>
        </p:nvSpPr>
        <p:spPr>
          <a:xfrm>
            <a:off x="1634532" y="3476737"/>
            <a:ext cx="9144000" cy="622998"/>
          </a:xfrm>
        </p:spPr>
        <p:txBody>
          <a:bodyPr>
            <a:normAutofit/>
          </a:bodyPr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sz="3600" dirty="0"/>
              <a:t>Chapter 10: Searching </a:t>
            </a:r>
            <a:r>
              <a:rPr lang="en-US" sz="3600"/>
              <a:t>and Sorting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482300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 txBox="1">
            <a:spLocks/>
          </p:cNvSpPr>
          <p:nvPr/>
        </p:nvSpPr>
        <p:spPr bwMode="auto">
          <a:xfrm>
            <a:off x="2209800" y="2693989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B641B"/>
              </a:buClr>
              <a:buSzPct val="95000"/>
              <a:buFont typeface="Wingdings 2" panose="05020102010507070707" pitchFamily="18" charset="2"/>
              <a:buChar char="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B641B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sz="4400" dirty="0">
                <a:solidFill>
                  <a:schemeClr val="tx2"/>
                </a:solidFill>
              </a:rPr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2013454759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panose="020B0604030504040204" pitchFamily="34" charset="0"/>
              </a:rPr>
              <a:t>Sorting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b="1" dirty="0">
                <a:latin typeface="Tahoma" panose="020B0604030504040204" pitchFamily="34" charset="0"/>
              </a:rPr>
              <a:t>sorting</a:t>
            </a:r>
            <a:r>
              <a:rPr lang="en-US" dirty="0">
                <a:latin typeface="Tahoma" panose="020B0604030504040204" pitchFamily="34" charset="0"/>
              </a:rPr>
              <a:t>: Rearranging the values in a list into a specific order (usually into their "natural ordering").</a:t>
            </a:r>
          </a:p>
          <a:p>
            <a:pPr lvl="1" eaLnBrk="1" hangingPunct="1"/>
            <a:endParaRPr lang="en-US" sz="800" dirty="0">
              <a:latin typeface="Tahoma" panose="020B0604030504040204" pitchFamily="34" charset="0"/>
            </a:endParaRPr>
          </a:p>
          <a:p>
            <a:pPr lvl="1" eaLnBrk="1" hangingPunct="1"/>
            <a:r>
              <a:rPr lang="en-US" dirty="0">
                <a:latin typeface="Tahoma" panose="020B0604030504040204" pitchFamily="34" charset="0"/>
              </a:rPr>
              <a:t>one of the fundamental problems in computer science</a:t>
            </a:r>
          </a:p>
          <a:p>
            <a:pPr lvl="1" eaLnBrk="1" hangingPunct="1"/>
            <a:r>
              <a:rPr lang="en-US" dirty="0">
                <a:latin typeface="Tahoma" panose="020B0604030504040204" pitchFamily="34" charset="0"/>
              </a:rPr>
              <a:t>can be solved in many ways:</a:t>
            </a:r>
          </a:p>
          <a:p>
            <a:pPr lvl="2" eaLnBrk="1" hangingPunct="1"/>
            <a:r>
              <a:rPr lang="en-US" dirty="0">
                <a:latin typeface="Tahoma" panose="020B0604030504040204" pitchFamily="34" charset="0"/>
              </a:rPr>
              <a:t>there are many sorting algorithms</a:t>
            </a:r>
          </a:p>
          <a:p>
            <a:pPr lvl="2" eaLnBrk="1" hangingPunct="1"/>
            <a:r>
              <a:rPr lang="en-US" dirty="0">
                <a:latin typeface="Tahoma" panose="020B0604030504040204" pitchFamily="34" charset="0"/>
              </a:rPr>
              <a:t>some are faster/slower than others</a:t>
            </a:r>
          </a:p>
          <a:p>
            <a:pPr lvl="2" eaLnBrk="1" hangingPunct="1"/>
            <a:r>
              <a:rPr lang="en-US" dirty="0">
                <a:latin typeface="Tahoma" panose="020B0604030504040204" pitchFamily="34" charset="0"/>
              </a:rPr>
              <a:t>some use more/less memory than others</a:t>
            </a:r>
          </a:p>
          <a:p>
            <a:pPr lvl="2" eaLnBrk="1" hangingPunct="1"/>
            <a:r>
              <a:rPr lang="en-US" dirty="0">
                <a:latin typeface="Tahoma" panose="020B0604030504040204" pitchFamily="34" charset="0"/>
              </a:rPr>
              <a:t>some work better with specific kinds of data</a:t>
            </a:r>
          </a:p>
          <a:p>
            <a:pPr lvl="2" eaLnBrk="1" hangingPunct="1"/>
            <a:r>
              <a:rPr lang="en-US" dirty="0">
                <a:latin typeface="Tahoma" panose="020B0604030504040204" pitchFamily="34" charset="0"/>
              </a:rPr>
              <a:t>some can utilize multiple computers / processors, ...</a:t>
            </a:r>
          </a:p>
          <a:p>
            <a:pPr lvl="1" eaLnBrk="1" hangingPunct="1"/>
            <a:endParaRPr lang="en-US" dirty="0">
              <a:latin typeface="Tahoma" panose="020B0604030504040204" pitchFamily="34" charset="0"/>
            </a:endParaRPr>
          </a:p>
          <a:p>
            <a:pPr lvl="1" eaLnBrk="1" hangingPunct="1">
              <a:buClr>
                <a:schemeClr val="tx1"/>
              </a:buClr>
            </a:pPr>
            <a:r>
              <a:rPr lang="en-US" i="1" dirty="0">
                <a:latin typeface="Tahoma" panose="020B0604030504040204" pitchFamily="34" charset="0"/>
              </a:rPr>
              <a:t>comparison-based sorting</a:t>
            </a:r>
            <a:r>
              <a:rPr lang="en-US" dirty="0">
                <a:latin typeface="Tahoma" panose="020B0604030504040204" pitchFamily="34" charset="0"/>
              </a:rPr>
              <a:t> : determining order by</a:t>
            </a:r>
            <a:br>
              <a:rPr lang="en-US" dirty="0">
                <a:latin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</a:rPr>
              <a:t>comparing pairs of elements:</a:t>
            </a:r>
          </a:p>
          <a:p>
            <a:pPr lvl="2" eaLnBrk="1" hangingPunct="1">
              <a:buClr>
                <a:schemeClr val="tx1"/>
              </a:buClr>
            </a:pPr>
            <a:r>
              <a:rPr lang="en-US" dirty="0">
                <a:latin typeface="Courier New" panose="02070309020205020404" pitchFamily="49" charset="0"/>
              </a:rPr>
              <a:t>&lt;</a:t>
            </a:r>
            <a:r>
              <a:rPr lang="en-US" dirty="0">
                <a:latin typeface="Tahoma" panose="020B0604030504040204" pitchFamily="34" charset="0"/>
              </a:rPr>
              <a:t>,  </a:t>
            </a:r>
            <a:r>
              <a:rPr lang="en-US" dirty="0">
                <a:latin typeface="Courier New" panose="02070309020205020404" pitchFamily="49" charset="0"/>
              </a:rPr>
              <a:t>&gt;</a:t>
            </a:r>
            <a:r>
              <a:rPr lang="en-US" dirty="0">
                <a:latin typeface="Tahoma" panose="020B0604030504040204" pitchFamily="34" charset="0"/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3435338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panose="020B0604030504040204" pitchFamily="34" charset="0"/>
              </a:rPr>
              <a:t>Sorting algorithms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b="1" dirty="0" err="1">
                <a:latin typeface="Tahoma" panose="020B0604030504040204" pitchFamily="34" charset="0"/>
              </a:rPr>
              <a:t>bogo</a:t>
            </a:r>
            <a:r>
              <a:rPr lang="en-US" b="1" dirty="0">
                <a:latin typeface="Tahoma" panose="020B0604030504040204" pitchFamily="34" charset="0"/>
              </a:rPr>
              <a:t> sort</a:t>
            </a:r>
            <a:r>
              <a:rPr lang="en-US" dirty="0">
                <a:latin typeface="Tahoma" panose="020B0604030504040204" pitchFamily="34" charset="0"/>
              </a:rPr>
              <a:t>: shuffle and pray</a:t>
            </a:r>
          </a:p>
          <a:p>
            <a:pPr eaLnBrk="1" hangingPunct="1"/>
            <a:r>
              <a:rPr lang="en-US" b="1" dirty="0">
                <a:latin typeface="Tahoma" panose="020B0604030504040204" pitchFamily="34" charset="0"/>
              </a:rPr>
              <a:t>bubble sort</a:t>
            </a:r>
            <a:r>
              <a:rPr lang="en-US" dirty="0">
                <a:latin typeface="Tahoma" panose="020B0604030504040204" pitchFamily="34" charset="0"/>
              </a:rPr>
              <a:t>: swap adjacent pairs that are out of order</a:t>
            </a:r>
          </a:p>
          <a:p>
            <a:pPr eaLnBrk="1" hangingPunct="1"/>
            <a:r>
              <a:rPr lang="en-US" b="1" dirty="0">
                <a:latin typeface="Tahoma" panose="020B0604030504040204" pitchFamily="34" charset="0"/>
              </a:rPr>
              <a:t>selection sort</a:t>
            </a:r>
            <a:r>
              <a:rPr lang="en-US" dirty="0">
                <a:latin typeface="Tahoma" panose="020B0604030504040204" pitchFamily="34" charset="0"/>
              </a:rPr>
              <a:t>: look for the smallest element, move to front</a:t>
            </a:r>
          </a:p>
          <a:p>
            <a:pPr eaLnBrk="1" hangingPunct="1"/>
            <a:r>
              <a:rPr lang="en-US" b="1" dirty="0">
                <a:latin typeface="Tahoma" panose="020B0604030504040204" pitchFamily="34" charset="0"/>
              </a:rPr>
              <a:t>insertion sort</a:t>
            </a:r>
            <a:r>
              <a:rPr lang="en-US" dirty="0">
                <a:latin typeface="Tahoma" panose="020B0604030504040204" pitchFamily="34" charset="0"/>
              </a:rPr>
              <a:t>: build an increasingly large sorted front portion</a:t>
            </a:r>
          </a:p>
          <a:p>
            <a:pPr eaLnBrk="1" hangingPunct="1"/>
            <a:r>
              <a:rPr lang="en-US" b="1" dirty="0">
                <a:latin typeface="Tahoma" panose="020B0604030504040204" pitchFamily="34" charset="0"/>
              </a:rPr>
              <a:t>merge sort</a:t>
            </a:r>
            <a:r>
              <a:rPr lang="en-US" dirty="0">
                <a:latin typeface="Tahoma" panose="020B0604030504040204" pitchFamily="34" charset="0"/>
              </a:rPr>
              <a:t>: recursively divide the list in half and sort it</a:t>
            </a:r>
          </a:p>
          <a:p>
            <a:pPr eaLnBrk="1" hangingPunct="1"/>
            <a:r>
              <a:rPr lang="en-US" b="1" dirty="0">
                <a:latin typeface="Tahoma" panose="020B0604030504040204" pitchFamily="34" charset="0"/>
              </a:rPr>
              <a:t>heap sort</a:t>
            </a:r>
            <a:r>
              <a:rPr lang="en-US" dirty="0">
                <a:latin typeface="Tahoma" panose="020B0604030504040204" pitchFamily="34" charset="0"/>
              </a:rPr>
              <a:t>: place the values into a sorted tree structure</a:t>
            </a:r>
          </a:p>
          <a:p>
            <a:pPr eaLnBrk="1" hangingPunct="1"/>
            <a:r>
              <a:rPr lang="en-US" b="1" dirty="0">
                <a:latin typeface="Tahoma" panose="020B0604030504040204" pitchFamily="34" charset="0"/>
              </a:rPr>
              <a:t>quick sort</a:t>
            </a:r>
            <a:r>
              <a:rPr lang="en-US" dirty="0">
                <a:latin typeface="Tahoma" panose="020B0604030504040204" pitchFamily="34" charset="0"/>
              </a:rPr>
              <a:t>: recursively partition list based on a middle value</a:t>
            </a:r>
          </a:p>
          <a:p>
            <a:pPr eaLnBrk="1" hangingPunct="1"/>
            <a:endParaRPr lang="en-US" dirty="0">
              <a:latin typeface="Tahoma" panose="020B0604030504040204" pitchFamily="34" charset="0"/>
            </a:endParaRPr>
          </a:p>
          <a:p>
            <a:pPr eaLnBrk="1" hangingPunct="1">
              <a:buFontTx/>
              <a:buNone/>
            </a:pPr>
            <a:r>
              <a:rPr lang="en-US" dirty="0">
                <a:latin typeface="Tahoma" panose="020B0604030504040204" pitchFamily="34" charset="0"/>
              </a:rPr>
              <a:t>other specialized sorting algorithms:</a:t>
            </a:r>
          </a:p>
          <a:p>
            <a:pPr eaLnBrk="1" hangingPunct="1"/>
            <a:r>
              <a:rPr lang="en-US" b="1" dirty="0">
                <a:latin typeface="Tahoma" panose="020B0604030504040204" pitchFamily="34" charset="0"/>
              </a:rPr>
              <a:t>bucket sort</a:t>
            </a:r>
            <a:r>
              <a:rPr lang="en-US" dirty="0">
                <a:latin typeface="Tahoma" panose="020B0604030504040204" pitchFamily="34" charset="0"/>
              </a:rPr>
              <a:t>: cluster elements into smaller groups, sort them</a:t>
            </a:r>
          </a:p>
          <a:p>
            <a:pPr eaLnBrk="1" hangingPunct="1"/>
            <a:r>
              <a:rPr lang="en-US" b="1" dirty="0">
                <a:latin typeface="Tahoma" panose="020B0604030504040204" pitchFamily="34" charset="0"/>
              </a:rPr>
              <a:t>radix sort</a:t>
            </a:r>
            <a:r>
              <a:rPr lang="en-US" dirty="0">
                <a:latin typeface="Tahoma" panose="020B0604030504040204" pitchFamily="34" charset="0"/>
              </a:rPr>
              <a:t>: sort integers by last digit, then 2nd to last, then ...</a:t>
            </a:r>
          </a:p>
          <a:p>
            <a:pPr eaLnBrk="1" hangingPunct="1"/>
            <a:r>
              <a:rPr lang="en-US" dirty="0">
                <a:latin typeface="Tahoma" panose="020B0604030504040204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541765772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panose="020B0604030504040204" pitchFamily="34" charset="0"/>
              </a:rPr>
              <a:t>Bogo sort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 err="1">
                <a:latin typeface="Tahoma" panose="020B0604030504040204" pitchFamily="34" charset="0"/>
              </a:rPr>
              <a:t>bogo</a:t>
            </a:r>
            <a:r>
              <a:rPr lang="en-US" b="1" dirty="0">
                <a:latin typeface="Tahoma" panose="020B0604030504040204" pitchFamily="34" charset="0"/>
              </a:rPr>
              <a:t> sort</a:t>
            </a:r>
            <a:r>
              <a:rPr lang="en-US" dirty="0">
                <a:latin typeface="Tahoma" panose="020B0604030504040204" pitchFamily="34" charset="0"/>
              </a:rPr>
              <a:t>: Orders a list of values by repetitively shuffling them and checking if they are sorted.</a:t>
            </a:r>
          </a:p>
          <a:p>
            <a:pPr lvl="1" eaLnBrk="1" hangingPunct="1"/>
            <a:r>
              <a:rPr lang="en-US" dirty="0">
                <a:latin typeface="Tahoma" panose="020B0604030504040204" pitchFamily="34" charset="0"/>
              </a:rPr>
              <a:t>name comes from the word "bogus"</a:t>
            </a:r>
          </a:p>
          <a:p>
            <a:pPr lvl="1" eaLnBrk="1" hangingPunct="1">
              <a:buFontTx/>
              <a:buNone/>
            </a:pPr>
            <a:endParaRPr lang="en-US" sz="800" dirty="0">
              <a:latin typeface="Tahoma" panose="020B0604030504040204" pitchFamily="34" charset="0"/>
            </a:endParaRPr>
          </a:p>
          <a:p>
            <a:pPr lvl="1" eaLnBrk="1" hangingPunct="1">
              <a:buFontTx/>
              <a:buNone/>
            </a:pPr>
            <a:r>
              <a:rPr lang="en-US" dirty="0">
                <a:latin typeface="Tahoma" panose="020B0604030504040204" pitchFamily="34" charset="0"/>
              </a:rPr>
              <a:t>The algorithm:</a:t>
            </a:r>
          </a:p>
          <a:p>
            <a:pPr lvl="1" eaLnBrk="1" hangingPunct="1"/>
            <a:r>
              <a:rPr lang="en-US" dirty="0">
                <a:latin typeface="Tahoma" panose="020B0604030504040204" pitchFamily="34" charset="0"/>
              </a:rPr>
              <a:t>Scan the list, seeing if it is sorted.  If so, stop.</a:t>
            </a:r>
          </a:p>
          <a:p>
            <a:pPr lvl="1" eaLnBrk="1" hangingPunct="1"/>
            <a:r>
              <a:rPr lang="en-US" dirty="0">
                <a:latin typeface="Tahoma" panose="020B0604030504040204" pitchFamily="34" charset="0"/>
              </a:rPr>
              <a:t>Else, shuffle the values in the list and repeat.</a:t>
            </a:r>
          </a:p>
          <a:p>
            <a:pPr lvl="1" eaLnBrk="1" hangingPunct="1"/>
            <a:endParaRPr lang="en-US" dirty="0">
              <a:latin typeface="Tahoma" panose="020B0604030504040204" pitchFamily="34" charset="0"/>
            </a:endParaRPr>
          </a:p>
          <a:p>
            <a:pPr eaLnBrk="1" hangingPunct="1"/>
            <a:r>
              <a:rPr lang="en-US" dirty="0">
                <a:latin typeface="Tahoma" panose="020B0604030504040204" pitchFamily="34" charset="0"/>
              </a:rPr>
              <a:t>This sorting algorithm (obviously) has terrible performance!</a:t>
            </a:r>
          </a:p>
        </p:txBody>
      </p:sp>
    </p:spTree>
    <p:extLst>
      <p:ext uri="{BB962C8B-B14F-4D97-AF65-F5344CB8AC3E}">
        <p14:creationId xmlns:p14="http://schemas.microsoft.com/office/powerpoint/2010/main" val="2412213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panose="020B0604030504040204" pitchFamily="34" charset="0"/>
              </a:rPr>
              <a:t>Bogo sort code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3640678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# Places the elements of a into sorted order.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err="1">
                <a:latin typeface="Courier New" panose="02070309020205020404" pitchFamily="49" charset="0"/>
              </a:rPr>
              <a:t>def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</a:rPr>
              <a:t>bogo_sort</a:t>
            </a:r>
            <a:r>
              <a:rPr lang="en-US" sz="2000" dirty="0">
                <a:latin typeface="Courier New" panose="02070309020205020404" pitchFamily="49" charset="0"/>
              </a:rPr>
              <a:t>(a):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    while (not </a:t>
            </a:r>
            <a:r>
              <a:rPr lang="en-US" sz="2000" dirty="0" err="1">
                <a:latin typeface="Courier New" panose="02070309020205020404" pitchFamily="49" charset="0"/>
              </a:rPr>
              <a:t>is_sorted</a:t>
            </a:r>
            <a:r>
              <a:rPr lang="en-US" sz="2000" dirty="0">
                <a:latin typeface="Courier New" panose="02070309020205020404" pitchFamily="49" charset="0"/>
              </a:rPr>
              <a:t>(a)):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        shuffle(a)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# Returns true if a's elements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#are in sorted order.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err="1">
                <a:latin typeface="Courier New" panose="02070309020205020404" pitchFamily="49" charset="0"/>
              </a:rPr>
              <a:t>def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</a:rPr>
              <a:t>is_sorted</a:t>
            </a:r>
            <a:r>
              <a:rPr lang="en-US" sz="2000" dirty="0">
                <a:latin typeface="Courier New" panose="02070309020205020404" pitchFamily="49" charset="0"/>
              </a:rPr>
              <a:t>(a):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    for </a:t>
            </a:r>
            <a:r>
              <a:rPr lang="en-US" sz="2000" dirty="0" err="1">
                <a:latin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</a:rPr>
              <a:t> in range(0, </a:t>
            </a:r>
            <a:r>
              <a:rPr lang="en-US" sz="2000" dirty="0" err="1">
                <a:latin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</a:rPr>
              <a:t>(a) - 1):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        if (a[</a:t>
            </a:r>
            <a:r>
              <a:rPr lang="en-US" sz="2000" dirty="0" err="1">
                <a:latin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</a:rPr>
              <a:t>] &gt; a[</a:t>
            </a:r>
            <a:r>
              <a:rPr lang="en-US" sz="2000" dirty="0" err="1">
                <a:latin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</a:rPr>
              <a:t> + 1]):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            return False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    return True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15578" y="2733152"/>
            <a:ext cx="6705600" cy="381837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  <a:buFontTx/>
              <a:buNone/>
            </a:pP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# Swaps a[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] with a[j].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 err="1">
                <a:latin typeface="Courier New" panose="02070309020205020404" pitchFamily="49" charset="0"/>
              </a:rPr>
              <a:t>def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</a:rPr>
              <a:t>swap</a:t>
            </a:r>
            <a:r>
              <a:rPr lang="en-US" sz="2000" dirty="0">
                <a:latin typeface="Courier New" panose="02070309020205020404" pitchFamily="49" charset="0"/>
              </a:rPr>
              <a:t>(a, </a:t>
            </a:r>
            <a:r>
              <a:rPr lang="en-US" sz="2000" dirty="0" err="1">
                <a:latin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</a:rPr>
              <a:t>, j):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    if (</a:t>
            </a:r>
            <a:r>
              <a:rPr lang="en-US" sz="2000" dirty="0" err="1">
                <a:latin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</a:rPr>
              <a:t> != j):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        temp = a[</a:t>
            </a:r>
            <a:r>
              <a:rPr lang="en-US" sz="2000" dirty="0" err="1">
                <a:latin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</a:rPr>
              <a:t>]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        a[</a:t>
            </a:r>
            <a:r>
              <a:rPr lang="en-US" sz="2000" dirty="0" err="1">
                <a:latin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</a:rPr>
              <a:t>] = a[j]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        a[j] = temp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sz="2000" b="1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# Shuffles a list by randomly swapping each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# element with an element ahead of it in the list.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 err="1">
                <a:latin typeface="Courier New" panose="02070309020205020404" pitchFamily="49" charset="0"/>
              </a:rPr>
              <a:t>def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</a:rPr>
              <a:t>shuffle</a:t>
            </a:r>
            <a:r>
              <a:rPr lang="en-US" sz="2000" dirty="0">
                <a:latin typeface="Courier New" panose="02070309020205020404" pitchFamily="49" charset="0"/>
              </a:rPr>
              <a:t>(a):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    for </a:t>
            </a:r>
            <a:r>
              <a:rPr lang="en-US" sz="2000" dirty="0" err="1">
                <a:latin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</a:rPr>
              <a:t> in range(0, </a:t>
            </a:r>
            <a:r>
              <a:rPr lang="en-US" sz="2000" dirty="0" err="1">
                <a:latin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</a:rPr>
              <a:t>(a) - 1):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# pick a random index in [i+1, a.length-1]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        range = </a:t>
            </a:r>
            <a:r>
              <a:rPr lang="en-US" sz="2000" dirty="0" err="1">
                <a:latin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</a:rPr>
              <a:t>(a) - 1 - (</a:t>
            </a:r>
            <a:r>
              <a:rPr lang="en-US" sz="2000" dirty="0" err="1">
                <a:latin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</a:rPr>
              <a:t> + 1) + 1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        j = (random() * range + (</a:t>
            </a:r>
            <a:r>
              <a:rPr lang="en-US" sz="2000" dirty="0" err="1">
                <a:latin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</a:rPr>
              <a:t> + 1))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        swap(a, </a:t>
            </a:r>
            <a:r>
              <a:rPr lang="en-US" sz="2000" dirty="0" err="1">
                <a:latin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</a:rPr>
              <a:t>, j)</a:t>
            </a:r>
          </a:p>
        </p:txBody>
      </p:sp>
    </p:spTree>
    <p:extLst>
      <p:ext uri="{BB962C8B-B14F-4D97-AF65-F5344CB8AC3E}">
        <p14:creationId xmlns:p14="http://schemas.microsoft.com/office/powerpoint/2010/main" val="582405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panose="020B0604030504040204" pitchFamily="34" charset="0"/>
              </a:rPr>
              <a:t>Selection sort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Tahoma" panose="020B0604030504040204" pitchFamily="34" charset="0"/>
              </a:rPr>
              <a:t>selection sort</a:t>
            </a:r>
            <a:r>
              <a:rPr lang="en-US">
                <a:latin typeface="Tahoma" panose="020B0604030504040204" pitchFamily="34" charset="0"/>
              </a:rPr>
              <a:t>: Orders a list of values by repeatedly putting the smallest or largest unplaced value into its final position.</a:t>
            </a:r>
          </a:p>
          <a:p>
            <a:pPr lvl="1" eaLnBrk="1" hangingPunct="1">
              <a:buFontTx/>
              <a:buNone/>
            </a:pPr>
            <a:endParaRPr lang="en-US" sz="800">
              <a:latin typeface="Tahoma" panose="020B0604030504040204" pitchFamily="34" charset="0"/>
            </a:endParaRPr>
          </a:p>
          <a:p>
            <a:pPr lvl="1" eaLnBrk="1" hangingPunct="1">
              <a:buFontTx/>
              <a:buNone/>
            </a:pPr>
            <a:r>
              <a:rPr lang="en-US">
                <a:latin typeface="Tahoma" panose="020B0604030504040204" pitchFamily="34" charset="0"/>
              </a:rPr>
              <a:t>The algorithm:</a:t>
            </a:r>
          </a:p>
          <a:p>
            <a:pPr lvl="1" eaLnBrk="1" hangingPunct="1"/>
            <a:r>
              <a:rPr lang="en-US">
                <a:latin typeface="Tahoma" panose="020B0604030504040204" pitchFamily="34" charset="0"/>
              </a:rPr>
              <a:t>Look through the list to find the smallest value.</a:t>
            </a:r>
          </a:p>
          <a:p>
            <a:pPr lvl="1" eaLnBrk="1" hangingPunct="1"/>
            <a:r>
              <a:rPr lang="en-US">
                <a:latin typeface="Tahoma" panose="020B0604030504040204" pitchFamily="34" charset="0"/>
              </a:rPr>
              <a:t>Swap it so that it is at index 0.</a:t>
            </a:r>
          </a:p>
          <a:p>
            <a:pPr lvl="1" eaLnBrk="1" hangingPunct="1"/>
            <a:endParaRPr lang="en-US" sz="800">
              <a:latin typeface="Tahoma" panose="020B0604030504040204" pitchFamily="34" charset="0"/>
            </a:endParaRPr>
          </a:p>
          <a:p>
            <a:pPr lvl="1" eaLnBrk="1" hangingPunct="1"/>
            <a:r>
              <a:rPr lang="en-US">
                <a:latin typeface="Tahoma" panose="020B0604030504040204" pitchFamily="34" charset="0"/>
              </a:rPr>
              <a:t>Look through the list to find the second-smallest value.</a:t>
            </a:r>
          </a:p>
          <a:p>
            <a:pPr lvl="1" eaLnBrk="1" hangingPunct="1"/>
            <a:r>
              <a:rPr lang="en-US">
                <a:latin typeface="Tahoma" panose="020B0604030504040204" pitchFamily="34" charset="0"/>
              </a:rPr>
              <a:t>Swap it so that it is at index 1.</a:t>
            </a:r>
          </a:p>
          <a:p>
            <a:pPr lvl="1" eaLnBrk="1" hangingPunct="1">
              <a:buFontTx/>
              <a:buNone/>
            </a:pPr>
            <a:r>
              <a:rPr lang="en-US">
                <a:latin typeface="Tahoma" panose="020B0604030504040204" pitchFamily="34" charset="0"/>
              </a:rPr>
              <a:t>	...</a:t>
            </a:r>
          </a:p>
          <a:p>
            <a:pPr lvl="1" eaLnBrk="1" hangingPunct="1"/>
            <a:endParaRPr lang="en-US">
              <a:latin typeface="Tahoma" panose="020B0604030504040204" pitchFamily="34" charset="0"/>
            </a:endParaRPr>
          </a:p>
          <a:p>
            <a:pPr lvl="1" eaLnBrk="1" hangingPunct="1"/>
            <a:r>
              <a:rPr lang="en-US">
                <a:latin typeface="Tahoma" panose="020B0604030504040204" pitchFamily="34" charset="0"/>
              </a:rPr>
              <a:t>Repeat until all values are in their proper places.</a:t>
            </a:r>
          </a:p>
        </p:txBody>
      </p:sp>
    </p:spTree>
    <p:extLst>
      <p:ext uri="{BB962C8B-B14F-4D97-AF65-F5344CB8AC3E}">
        <p14:creationId xmlns:p14="http://schemas.microsoft.com/office/powerpoint/2010/main" val="4250704655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panose="020B0604030504040204" pitchFamily="34" charset="0"/>
              </a:rPr>
              <a:t>Selection sort example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25899"/>
            <a:ext cx="10515600" cy="4951064"/>
          </a:xfrm>
        </p:spPr>
        <p:txBody>
          <a:bodyPr/>
          <a:lstStyle/>
          <a:p>
            <a:pPr eaLnBrk="1" hangingPunct="1"/>
            <a:r>
              <a:rPr lang="en-US" dirty="0">
                <a:latin typeface="Tahoma" panose="020B0604030504040204" pitchFamily="34" charset="0"/>
              </a:rPr>
              <a:t>Initial list:</a:t>
            </a:r>
          </a:p>
          <a:p>
            <a:pPr lvl="1" eaLnBrk="1" hangingPunct="1"/>
            <a:endParaRPr lang="en-US" dirty="0">
              <a:latin typeface="Tahoma" panose="020B0604030504040204" pitchFamily="34" charset="0"/>
            </a:endParaRPr>
          </a:p>
          <a:p>
            <a:pPr lvl="1" eaLnBrk="1" hangingPunct="1"/>
            <a:endParaRPr lang="en-US" dirty="0">
              <a:latin typeface="Tahoma" panose="020B0604030504040204" pitchFamily="34" charset="0"/>
            </a:endParaRPr>
          </a:p>
          <a:p>
            <a:pPr lvl="1" eaLnBrk="1" hangingPunct="1"/>
            <a:endParaRPr lang="en-US" dirty="0">
              <a:latin typeface="Tahoma" panose="020B0604030504040204" pitchFamily="34" charset="0"/>
            </a:endParaRPr>
          </a:p>
          <a:p>
            <a:pPr eaLnBrk="1" hangingPunct="1"/>
            <a:r>
              <a:rPr lang="en-US" dirty="0">
                <a:latin typeface="Tahoma" panose="020B0604030504040204" pitchFamily="34" charset="0"/>
              </a:rPr>
              <a:t>After 1st, 2nd, and 3rd passes:</a:t>
            </a:r>
          </a:p>
        </p:txBody>
      </p:sp>
      <p:graphicFrame>
        <p:nvGraphicFramePr>
          <p:cNvPr id="306180" name="Group 4"/>
          <p:cNvGraphicFramePr>
            <a:graphicFrameLocks noGrp="1"/>
          </p:cNvGraphicFramePr>
          <p:nvPr/>
        </p:nvGraphicFramePr>
        <p:xfrm>
          <a:off x="1752600" y="1800226"/>
          <a:ext cx="8751888" cy="792212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index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9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11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13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14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-4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27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68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91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85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98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6239" name="Group 63"/>
          <p:cNvGraphicFramePr>
            <a:graphicFrameLocks noGrp="1"/>
          </p:cNvGraphicFramePr>
          <p:nvPr/>
        </p:nvGraphicFramePr>
        <p:xfrm>
          <a:off x="1752600" y="3476626"/>
          <a:ext cx="8751888" cy="792212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index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9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11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13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14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-4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27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68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91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85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98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6298" name="Group 122"/>
          <p:cNvGraphicFramePr>
            <a:graphicFrameLocks noGrp="1"/>
          </p:cNvGraphicFramePr>
          <p:nvPr/>
        </p:nvGraphicFramePr>
        <p:xfrm>
          <a:off x="1752600" y="4467226"/>
          <a:ext cx="8751888" cy="792212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index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9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11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13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14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-4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27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68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91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85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98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6357" name="Group 181"/>
          <p:cNvGraphicFramePr>
            <a:graphicFrameLocks noGrp="1"/>
          </p:cNvGraphicFramePr>
          <p:nvPr/>
        </p:nvGraphicFramePr>
        <p:xfrm>
          <a:off x="1752600" y="5486401"/>
          <a:ext cx="8751888" cy="792212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index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9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11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13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14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-4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27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68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91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85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98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3556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panose="020B0604030504040204" pitchFamily="34" charset="0"/>
              </a:rPr>
              <a:t>Selection sort code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# Rearranges the elements of a into sorted order using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# the selection sort algorithm.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err="1">
                <a:latin typeface="Courier New" panose="02070309020205020404" pitchFamily="49" charset="0"/>
              </a:rPr>
              <a:t>def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</a:rPr>
              <a:t>selection_sort</a:t>
            </a:r>
            <a:r>
              <a:rPr lang="en-US" sz="2000" dirty="0">
                <a:latin typeface="Courier New" panose="02070309020205020404" pitchFamily="49" charset="0"/>
              </a:rPr>
              <a:t>(a):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    for </a:t>
            </a:r>
            <a:r>
              <a:rPr lang="en-US" sz="2000" dirty="0" err="1">
                <a:latin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</a:rPr>
              <a:t> in range(0, </a:t>
            </a:r>
            <a:r>
              <a:rPr lang="en-US" sz="2000" dirty="0" err="1">
                <a:latin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</a:rPr>
              <a:t>(a) - 1):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        # find index of smallest remaining value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        min = </a:t>
            </a:r>
            <a:r>
              <a:rPr lang="en-US" sz="2000" dirty="0" err="1">
                <a:latin typeface="Courier New" panose="02070309020205020404" pitchFamily="49" charset="0"/>
              </a:rPr>
              <a:t>i</a:t>
            </a:r>
            <a:endParaRPr lang="en-US" sz="20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        for j in range(</a:t>
            </a:r>
            <a:r>
              <a:rPr lang="en-US" sz="2000" dirty="0" err="1">
                <a:latin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</a:rPr>
              <a:t> + 1, </a:t>
            </a:r>
            <a:r>
              <a:rPr lang="en-US" sz="2000" dirty="0" err="1">
                <a:latin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</a:rPr>
              <a:t>(a)):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            if (a[j] &lt; a[min]):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                min = j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        # swap smallest value its proper place, a[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        </a:t>
            </a:r>
            <a:r>
              <a:rPr lang="en-US" sz="2000" b="1" dirty="0">
                <a:latin typeface="Courier New" panose="02070309020205020404" pitchFamily="49" charset="0"/>
              </a:rPr>
              <a:t>swap</a:t>
            </a:r>
            <a:r>
              <a:rPr lang="en-US" sz="2000" dirty="0">
                <a:latin typeface="Courier New" panose="02070309020205020404" pitchFamily="49" charset="0"/>
              </a:rPr>
              <a:t>(a, </a:t>
            </a:r>
            <a:r>
              <a:rPr lang="en-US" sz="2000" dirty="0" err="1">
                <a:latin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</a:rPr>
              <a:t>, min)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330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panose="020B0604030504040204" pitchFamily="34" charset="0"/>
              </a:rPr>
              <a:t>Selection sort runtime </a:t>
            </a:r>
            <a:r>
              <a:rPr lang="en-US" sz="2400">
                <a:latin typeface="Tahoma" panose="020B0604030504040204" pitchFamily="34" charset="0"/>
              </a:rPr>
              <a:t>(Fig. 13.6)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7349"/>
            <a:ext cx="10515600" cy="4649614"/>
          </a:xfrm>
        </p:spPr>
        <p:txBody>
          <a:bodyPr/>
          <a:lstStyle/>
          <a:p>
            <a:pPr eaLnBrk="1" hangingPunct="1"/>
            <a:r>
              <a:rPr lang="en-US" dirty="0">
                <a:latin typeface="Tahoma" panose="020B0604030504040204" pitchFamily="34" charset="0"/>
              </a:rPr>
              <a:t>How many comparisons does selection sort have to do?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109788"/>
            <a:ext cx="8077200" cy="406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3028543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1142128"/>
          </a:xfrm>
        </p:spPr>
        <p:txBody>
          <a:bodyPr/>
          <a:lstStyle/>
          <a:p>
            <a:pPr eaLnBrk="1" hangingPunct="1"/>
            <a:r>
              <a:rPr lang="en-US" dirty="0">
                <a:latin typeface="Tahoma" panose="020B0604030504040204" pitchFamily="34" charset="0"/>
              </a:rPr>
              <a:t>Similar algorithms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15851"/>
            <a:ext cx="10515600" cy="4961112"/>
          </a:xfrm>
        </p:spPr>
        <p:txBody>
          <a:bodyPr>
            <a:normAutofit/>
          </a:bodyPr>
          <a:lstStyle/>
          <a:p>
            <a:pPr lvl="1" eaLnBrk="1" hangingPunct="1">
              <a:buFont typeface="Wingdings 2" charset="0"/>
              <a:buChar char=""/>
              <a:defRPr/>
            </a:pPr>
            <a:endParaRPr lang="en-US" b="1" dirty="0">
              <a:latin typeface="Tahoma" charset="0"/>
              <a:ea typeface="ＭＳ Ｐゴシック" charset="0"/>
            </a:endParaRPr>
          </a:p>
          <a:p>
            <a:pPr eaLnBrk="1" hangingPunct="1">
              <a:buFont typeface="Wingdings 2" charset="0"/>
              <a:buChar char=""/>
              <a:defRPr/>
            </a:pPr>
            <a:endParaRPr lang="en-US" b="1" dirty="0">
              <a:latin typeface="Tahoma" charset="0"/>
              <a:ea typeface="ＭＳ Ｐゴシック" charset="0"/>
            </a:endParaRPr>
          </a:p>
          <a:p>
            <a:pPr eaLnBrk="1" hangingPunct="1">
              <a:buFont typeface="Wingdings 2" charset="0"/>
              <a:buChar char=""/>
              <a:defRPr/>
            </a:pPr>
            <a:r>
              <a:rPr lang="en-US" b="1" dirty="0">
                <a:latin typeface="Tahoma" charset="0"/>
                <a:ea typeface="ＭＳ Ｐゴシック" charset="0"/>
              </a:rPr>
              <a:t>bubble sort</a:t>
            </a:r>
            <a:r>
              <a:rPr lang="en-US" dirty="0">
                <a:latin typeface="Tahoma" charset="0"/>
                <a:ea typeface="ＭＳ Ｐゴシック" charset="0"/>
              </a:rPr>
              <a:t>: Make repeated passes, swapping adjacent values</a:t>
            </a:r>
          </a:p>
          <a:p>
            <a:pPr lvl="1" eaLnBrk="1" hangingPunct="1">
              <a:buFont typeface="Wingdings 2" charset="0"/>
              <a:buChar char=""/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slower than selection sort (has to do more swaps)</a:t>
            </a:r>
          </a:p>
          <a:p>
            <a:pPr lvl="1" eaLnBrk="1" hangingPunct="1">
              <a:lnSpc>
                <a:spcPct val="110000"/>
              </a:lnSpc>
              <a:buFont typeface="Wingdings 2" charset="0"/>
              <a:buChar char=""/>
              <a:defRPr/>
            </a:pPr>
            <a:endParaRPr lang="en-US" dirty="0">
              <a:latin typeface="Tahoma" charset="0"/>
              <a:ea typeface="ＭＳ Ｐゴシック" charset="0"/>
            </a:endParaRPr>
          </a:p>
          <a:p>
            <a:pPr marL="393700" lvl="1" indent="0">
              <a:lnSpc>
                <a:spcPct val="110000"/>
              </a:lnSpc>
              <a:buNone/>
              <a:defRPr/>
            </a:pPr>
            <a:endParaRPr lang="en-US" dirty="0">
              <a:latin typeface="Tahoma" charset="0"/>
              <a:ea typeface="ＭＳ Ｐゴシック" charset="0"/>
            </a:endParaRPr>
          </a:p>
          <a:p>
            <a:pPr eaLnBrk="1" hangingPunct="1">
              <a:buFont typeface="Wingdings 2" charset="0"/>
              <a:buChar char=""/>
              <a:defRPr/>
            </a:pPr>
            <a:endParaRPr lang="en-US" sz="1800" b="1" dirty="0">
              <a:latin typeface="Tahoma" charset="0"/>
              <a:ea typeface="ＭＳ Ｐゴシック" charset="0"/>
            </a:endParaRPr>
          </a:p>
          <a:p>
            <a:pPr eaLnBrk="1" hangingPunct="1">
              <a:buFont typeface="Wingdings 2" charset="0"/>
              <a:buChar char=""/>
              <a:defRPr/>
            </a:pPr>
            <a:r>
              <a:rPr lang="en-US" b="1" dirty="0">
                <a:latin typeface="Tahoma" charset="0"/>
                <a:ea typeface="ＭＳ Ｐゴシック" charset="0"/>
              </a:rPr>
              <a:t>insertion sort</a:t>
            </a:r>
            <a:r>
              <a:rPr lang="en-US" dirty="0">
                <a:latin typeface="Tahoma" charset="0"/>
                <a:ea typeface="ＭＳ Ｐゴシック" charset="0"/>
              </a:rPr>
              <a:t>: Shift each element into a sorted sub-list</a:t>
            </a:r>
          </a:p>
          <a:p>
            <a:pPr lvl="1" eaLnBrk="1" hangingPunct="1">
              <a:buFont typeface="Wingdings 2" charset="0"/>
              <a:buChar char=""/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faster than selection sort (examines fewer values)</a:t>
            </a:r>
          </a:p>
        </p:txBody>
      </p:sp>
      <p:graphicFrame>
        <p:nvGraphicFramePr>
          <p:cNvPr id="309252" name="Group 4"/>
          <p:cNvGraphicFramePr>
            <a:graphicFrameLocks noGrp="1"/>
          </p:cNvGraphicFramePr>
          <p:nvPr/>
        </p:nvGraphicFramePr>
        <p:xfrm>
          <a:off x="1752600" y="1287420"/>
          <a:ext cx="8751888" cy="792212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index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9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11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13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14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-4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27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68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91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85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98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9311" name="Group 63"/>
          <p:cNvGraphicFramePr>
            <a:graphicFrameLocks noGrp="1"/>
          </p:cNvGraphicFramePr>
          <p:nvPr/>
        </p:nvGraphicFramePr>
        <p:xfrm>
          <a:off x="1752600" y="3186566"/>
          <a:ext cx="8751888" cy="792212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index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9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11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13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14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-4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27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50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68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85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91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98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506" name="Text Box 122"/>
          <p:cNvSpPr txBox="1">
            <a:spLocks noChangeArrowheads="1"/>
          </p:cNvSpPr>
          <p:nvPr/>
        </p:nvSpPr>
        <p:spPr bwMode="auto">
          <a:xfrm>
            <a:off x="2527301" y="4027942"/>
            <a:ext cx="460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EB641B"/>
              </a:buClr>
              <a:buSzPct val="95000"/>
              <a:buFont typeface="Wingdings 2" panose="05020102010507070707" pitchFamily="18" charset="2"/>
              <a:buChar char="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B641B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Tahoma" panose="020B0604030504040204" pitchFamily="34" charset="0"/>
              </a:rPr>
              <a:t>22</a:t>
            </a:r>
          </a:p>
        </p:txBody>
      </p:sp>
      <p:sp>
        <p:nvSpPr>
          <p:cNvPr id="16507" name="Line 123"/>
          <p:cNvSpPr>
            <a:spLocks noChangeShapeType="1"/>
          </p:cNvSpPr>
          <p:nvPr/>
        </p:nvSpPr>
        <p:spPr bwMode="auto">
          <a:xfrm>
            <a:off x="2971800" y="4281941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08" name="Text Box 124"/>
          <p:cNvSpPr txBox="1">
            <a:spLocks noChangeArrowheads="1"/>
          </p:cNvSpPr>
          <p:nvPr/>
        </p:nvSpPr>
        <p:spPr bwMode="auto">
          <a:xfrm>
            <a:off x="5803901" y="4042229"/>
            <a:ext cx="460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EB641B"/>
              </a:buClr>
              <a:buSzPct val="95000"/>
              <a:buFont typeface="Wingdings 2" panose="05020102010507070707" pitchFamily="18" charset="2"/>
              <a:buChar char="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B641B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Tahoma" panose="020B0604030504040204" pitchFamily="34" charset="0"/>
              </a:rPr>
              <a:t>50</a:t>
            </a:r>
          </a:p>
        </p:txBody>
      </p:sp>
      <p:sp>
        <p:nvSpPr>
          <p:cNvPr id="16509" name="Line 125"/>
          <p:cNvSpPr>
            <a:spLocks noChangeShapeType="1"/>
          </p:cNvSpPr>
          <p:nvPr/>
        </p:nvSpPr>
        <p:spPr bwMode="auto">
          <a:xfrm>
            <a:off x="6248400" y="4281941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10" name="Text Box 126"/>
          <p:cNvSpPr txBox="1">
            <a:spLocks noChangeArrowheads="1"/>
          </p:cNvSpPr>
          <p:nvPr/>
        </p:nvSpPr>
        <p:spPr bwMode="auto">
          <a:xfrm>
            <a:off x="7213601" y="4042229"/>
            <a:ext cx="460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EB641B"/>
              </a:buClr>
              <a:buSzPct val="95000"/>
              <a:buFont typeface="Wingdings 2" panose="05020102010507070707" pitchFamily="18" charset="2"/>
              <a:buChar char="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B641B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Tahoma" panose="020B0604030504040204" pitchFamily="34" charset="0"/>
              </a:rPr>
              <a:t>91</a:t>
            </a:r>
          </a:p>
        </p:txBody>
      </p:sp>
      <p:sp>
        <p:nvSpPr>
          <p:cNvPr id="16511" name="Line 127"/>
          <p:cNvSpPr>
            <a:spLocks noChangeShapeType="1"/>
          </p:cNvSpPr>
          <p:nvPr/>
        </p:nvSpPr>
        <p:spPr bwMode="auto">
          <a:xfrm>
            <a:off x="7620000" y="4281941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12" name="Text Box 128"/>
          <p:cNvSpPr txBox="1">
            <a:spLocks noChangeArrowheads="1"/>
          </p:cNvSpPr>
          <p:nvPr/>
        </p:nvSpPr>
        <p:spPr bwMode="auto">
          <a:xfrm>
            <a:off x="9575801" y="4042229"/>
            <a:ext cx="460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EB641B"/>
              </a:buClr>
              <a:buSzPct val="95000"/>
              <a:buFont typeface="Wingdings 2" panose="05020102010507070707" pitchFamily="18" charset="2"/>
              <a:buChar char="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B641B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Tahoma" panose="020B0604030504040204" pitchFamily="34" charset="0"/>
              </a:rPr>
              <a:t>98</a:t>
            </a:r>
          </a:p>
        </p:txBody>
      </p:sp>
      <p:sp>
        <p:nvSpPr>
          <p:cNvPr id="16513" name="Line 129"/>
          <p:cNvSpPr>
            <a:spLocks noChangeShapeType="1"/>
          </p:cNvSpPr>
          <p:nvPr/>
        </p:nvSpPr>
        <p:spPr bwMode="auto">
          <a:xfrm>
            <a:off x="10020300" y="4281941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09378" name="Group 130"/>
          <p:cNvGraphicFramePr>
            <a:graphicFrameLocks noGrp="1"/>
          </p:cNvGraphicFramePr>
          <p:nvPr/>
        </p:nvGraphicFramePr>
        <p:xfrm>
          <a:off x="1752600" y="5368926"/>
          <a:ext cx="8751888" cy="792212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index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9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11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13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14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-4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27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68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91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85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98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9437" name="Text Box 189"/>
          <p:cNvSpPr txBox="1">
            <a:spLocks noChangeArrowheads="1"/>
          </p:cNvSpPr>
          <p:nvPr/>
        </p:nvSpPr>
        <p:spPr bwMode="auto">
          <a:xfrm>
            <a:off x="6351588" y="6359526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EB641B"/>
              </a:buClr>
              <a:buSzPct val="95000"/>
              <a:buFont typeface="Wingdings 2" panose="05020102010507070707" pitchFamily="18" charset="2"/>
              <a:buChar char="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B641B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309438" name="Line 190"/>
          <p:cNvSpPr>
            <a:spLocks noChangeShapeType="1"/>
          </p:cNvSpPr>
          <p:nvPr/>
        </p:nvSpPr>
        <p:spPr bwMode="auto">
          <a:xfrm flipH="1" flipV="1">
            <a:off x="3276600" y="6588125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39" name="Text Box 191"/>
          <p:cNvSpPr txBox="1">
            <a:spLocks noChangeArrowheads="1"/>
          </p:cNvSpPr>
          <p:nvPr/>
        </p:nvSpPr>
        <p:spPr bwMode="auto">
          <a:xfrm>
            <a:off x="2654300" y="6130926"/>
            <a:ext cx="33605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EB641B"/>
              </a:buClr>
              <a:buSzPct val="95000"/>
              <a:buFont typeface="Wingdings 2" panose="05020102010507070707" pitchFamily="18" charset="2"/>
              <a:buChar char="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B641B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latin typeface="Tahoma" panose="020B0604030504040204" pitchFamily="34" charset="0"/>
              </a:rPr>
              <a:t>sorted sub-list (indexes 0-7)</a:t>
            </a:r>
          </a:p>
        </p:txBody>
      </p:sp>
    </p:spTree>
    <p:extLst>
      <p:ext uri="{BB962C8B-B14F-4D97-AF65-F5344CB8AC3E}">
        <p14:creationId xmlns:p14="http://schemas.microsoft.com/office/powerpoint/2010/main" val="160330748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437" grpId="0"/>
      <p:bldP spid="309438" grpId="0" animBg="1"/>
      <p:bldP spid="3094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 txBox="1">
            <a:spLocks/>
          </p:cNvSpPr>
          <p:nvPr/>
        </p:nvSpPr>
        <p:spPr bwMode="auto">
          <a:xfrm>
            <a:off x="2209800" y="2693989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B641B"/>
              </a:buClr>
              <a:buSzPct val="95000"/>
              <a:buFont typeface="Wingdings 2" panose="05020102010507070707" pitchFamily="18" charset="2"/>
              <a:buChar char="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B641B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sz="4400" dirty="0">
                <a:solidFill>
                  <a:schemeClr val="tx2"/>
                </a:solidFill>
              </a:rPr>
              <a:t>Searching</a:t>
            </a:r>
          </a:p>
        </p:txBody>
      </p:sp>
    </p:spTree>
    <p:extLst>
      <p:ext uri="{BB962C8B-B14F-4D97-AF65-F5344CB8AC3E}">
        <p14:creationId xmlns:p14="http://schemas.microsoft.com/office/powerpoint/2010/main" val="4105518274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panose="020B0604030504040204" pitchFamily="34" charset="0"/>
              </a:rPr>
              <a:t>Merge sort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b="1" dirty="0">
                <a:latin typeface="Tahoma" panose="020B0604030504040204" pitchFamily="34" charset="0"/>
              </a:rPr>
              <a:t>merge sort</a:t>
            </a:r>
            <a:r>
              <a:rPr lang="en-US" dirty="0">
                <a:latin typeface="Tahoma" panose="020B0604030504040204" pitchFamily="34" charset="0"/>
              </a:rPr>
              <a:t>: Repeatedly divides the data in half, sorts each half, and combines the sorted halves into a sorted whole.</a:t>
            </a:r>
          </a:p>
          <a:p>
            <a:pPr lvl="1" eaLnBrk="1" hangingPunct="1">
              <a:buFontTx/>
              <a:buNone/>
            </a:pPr>
            <a:endParaRPr lang="en-US" sz="800" dirty="0">
              <a:latin typeface="Tahoma" panose="020B0604030504040204" pitchFamily="34" charset="0"/>
            </a:endParaRPr>
          </a:p>
          <a:p>
            <a:pPr lvl="1" eaLnBrk="1" hangingPunct="1">
              <a:buFontTx/>
              <a:buNone/>
            </a:pPr>
            <a:r>
              <a:rPr lang="en-US" dirty="0">
                <a:latin typeface="Tahoma" panose="020B0604030504040204" pitchFamily="34" charset="0"/>
              </a:rPr>
              <a:t>The algorithm:</a:t>
            </a:r>
          </a:p>
          <a:p>
            <a:pPr lvl="1" eaLnBrk="1" hangingPunct="1"/>
            <a:r>
              <a:rPr lang="en-US" dirty="0">
                <a:latin typeface="Tahoma" panose="020B0604030504040204" pitchFamily="34" charset="0"/>
              </a:rPr>
              <a:t>Divide the list into two roughly equal halves.</a:t>
            </a:r>
          </a:p>
          <a:p>
            <a:pPr lvl="1" eaLnBrk="1" hangingPunct="1"/>
            <a:r>
              <a:rPr lang="en-US" dirty="0">
                <a:latin typeface="Tahoma" panose="020B0604030504040204" pitchFamily="34" charset="0"/>
              </a:rPr>
              <a:t>Sort the left half.</a:t>
            </a:r>
          </a:p>
          <a:p>
            <a:pPr lvl="1" eaLnBrk="1" hangingPunct="1"/>
            <a:r>
              <a:rPr lang="en-US" dirty="0">
                <a:latin typeface="Tahoma" panose="020B0604030504040204" pitchFamily="34" charset="0"/>
              </a:rPr>
              <a:t>Sort the right half.</a:t>
            </a:r>
          </a:p>
          <a:p>
            <a:pPr lvl="1" eaLnBrk="1" hangingPunct="1"/>
            <a:r>
              <a:rPr lang="en-US" dirty="0">
                <a:latin typeface="Tahoma" panose="020B0604030504040204" pitchFamily="34" charset="0"/>
              </a:rPr>
              <a:t>Merge the two sorted halves into one sorted list.</a:t>
            </a:r>
          </a:p>
          <a:p>
            <a:pPr lvl="1" eaLnBrk="1" hangingPunct="1"/>
            <a:endParaRPr lang="en-US" dirty="0">
              <a:latin typeface="Tahoma" panose="020B0604030504040204" pitchFamily="34" charset="0"/>
            </a:endParaRPr>
          </a:p>
          <a:p>
            <a:pPr lvl="1" eaLnBrk="1" hangingPunct="1"/>
            <a:r>
              <a:rPr lang="en-US" dirty="0">
                <a:latin typeface="Tahoma" panose="020B0604030504040204" pitchFamily="34" charset="0"/>
              </a:rPr>
              <a:t>Often implemented recursively.</a:t>
            </a:r>
          </a:p>
          <a:p>
            <a:pPr lvl="1" eaLnBrk="1" hangingPunct="1"/>
            <a:r>
              <a:rPr lang="en-US" dirty="0">
                <a:latin typeface="Tahoma" panose="020B0604030504040204" pitchFamily="34" charset="0"/>
              </a:rPr>
              <a:t>An example of a "divide and conquer" algorithm.</a:t>
            </a:r>
          </a:p>
          <a:p>
            <a:pPr lvl="2" eaLnBrk="1" hangingPunct="1"/>
            <a:r>
              <a:rPr lang="en-US" dirty="0">
                <a:latin typeface="Tahoma" panose="020B0604030504040204" pitchFamily="34" charset="0"/>
              </a:rPr>
              <a:t>Invented by John von Neumann in 1945</a:t>
            </a:r>
          </a:p>
        </p:txBody>
      </p:sp>
    </p:spTree>
    <p:extLst>
      <p:ext uri="{BB962C8B-B14F-4D97-AF65-F5344CB8AC3E}">
        <p14:creationId xmlns:p14="http://schemas.microsoft.com/office/powerpoint/2010/main" val="170538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panose="020B0604030504040204" pitchFamily="34" charset="0"/>
              </a:rPr>
              <a:t>Merge sort example</a:t>
            </a:r>
          </a:p>
        </p:txBody>
      </p:sp>
      <p:graphicFrame>
        <p:nvGraphicFramePr>
          <p:cNvPr id="311299" name="Group 3"/>
          <p:cNvGraphicFramePr>
            <a:graphicFrameLocks noGrp="1"/>
          </p:cNvGraphicFramePr>
          <p:nvPr/>
        </p:nvGraphicFramePr>
        <p:xfrm>
          <a:off x="3886200" y="1295401"/>
          <a:ext cx="4425950" cy="792212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index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-4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31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1331" name="Group 35"/>
          <p:cNvGraphicFramePr>
            <a:graphicFrameLocks noGrp="1"/>
          </p:cNvGraphicFramePr>
          <p:nvPr/>
        </p:nvGraphicFramePr>
        <p:xfrm>
          <a:off x="3344863" y="2562226"/>
          <a:ext cx="1795462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-4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1343" name="Group 47"/>
          <p:cNvGraphicFramePr>
            <a:graphicFrameLocks noGrp="1"/>
          </p:cNvGraphicFramePr>
          <p:nvPr/>
        </p:nvGraphicFramePr>
        <p:xfrm>
          <a:off x="2811463" y="3276601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1351" name="Group 55"/>
          <p:cNvGraphicFramePr>
            <a:graphicFrameLocks noGrp="1"/>
          </p:cNvGraphicFramePr>
          <p:nvPr/>
        </p:nvGraphicFramePr>
        <p:xfrm>
          <a:off x="2649539" y="3948114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1357" name="Group 61"/>
          <p:cNvGraphicFramePr>
            <a:graphicFrameLocks noGrp="1"/>
          </p:cNvGraphicFramePr>
          <p:nvPr/>
        </p:nvGraphicFramePr>
        <p:xfrm>
          <a:off x="3414714" y="3948114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1363" name="Group 67"/>
          <p:cNvGraphicFramePr>
            <a:graphicFrameLocks noGrp="1"/>
          </p:cNvGraphicFramePr>
          <p:nvPr/>
        </p:nvGraphicFramePr>
        <p:xfrm>
          <a:off x="2808288" y="4633914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1981200" y="4343401"/>
            <a:ext cx="1665288" cy="366713"/>
            <a:chOff x="288" y="2736"/>
            <a:chExt cx="1049" cy="231"/>
          </a:xfrm>
        </p:grpSpPr>
        <p:grpSp>
          <p:nvGrpSpPr>
            <p:cNvPr id="19737" name="Group 76"/>
            <p:cNvGrpSpPr>
              <a:grpSpLocks/>
            </p:cNvGrpSpPr>
            <p:nvPr/>
          </p:nvGrpSpPr>
          <p:grpSpPr bwMode="auto">
            <a:xfrm>
              <a:off x="857" y="2736"/>
              <a:ext cx="480" cy="144"/>
              <a:chOff x="1056" y="2736"/>
              <a:chExt cx="480" cy="144"/>
            </a:xfrm>
          </p:grpSpPr>
          <p:sp>
            <p:nvSpPr>
              <p:cNvPr id="19739" name="Line 77"/>
              <p:cNvSpPr>
                <a:spLocks noChangeShapeType="1"/>
              </p:cNvSpPr>
              <p:nvPr/>
            </p:nvSpPr>
            <p:spPr bwMode="auto">
              <a:xfrm>
                <a:off x="1056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40" name="Line 78"/>
              <p:cNvSpPr>
                <a:spLocks noChangeShapeType="1"/>
              </p:cNvSpPr>
              <p:nvPr/>
            </p:nvSpPr>
            <p:spPr bwMode="auto">
              <a:xfrm flipH="1">
                <a:off x="1344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738" name="Text Box 79"/>
            <p:cNvSpPr txBox="1">
              <a:spLocks noChangeArrowheads="1"/>
            </p:cNvSpPr>
            <p:nvPr/>
          </p:nvSpPr>
          <p:spPr bwMode="auto">
            <a:xfrm>
              <a:off x="288" y="2736"/>
              <a:ext cx="5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merge</a:t>
              </a:r>
            </a:p>
          </p:txBody>
        </p:sp>
      </p:grpSp>
      <p:grpSp>
        <p:nvGrpSpPr>
          <p:cNvPr id="4" name="Group 80"/>
          <p:cNvGrpSpPr>
            <a:grpSpLocks/>
          </p:cNvGrpSpPr>
          <p:nvPr/>
        </p:nvGrpSpPr>
        <p:grpSpPr bwMode="auto">
          <a:xfrm>
            <a:off x="2214564" y="3505200"/>
            <a:ext cx="1355725" cy="381000"/>
            <a:chOff x="435" y="2208"/>
            <a:chExt cx="854" cy="240"/>
          </a:xfrm>
        </p:grpSpPr>
        <p:grpSp>
          <p:nvGrpSpPr>
            <p:cNvPr id="19733" name="Group 81"/>
            <p:cNvGrpSpPr>
              <a:grpSpLocks/>
            </p:cNvGrpSpPr>
            <p:nvPr/>
          </p:nvGrpSpPr>
          <p:grpSpPr bwMode="auto">
            <a:xfrm>
              <a:off x="905" y="2352"/>
              <a:ext cx="384" cy="96"/>
              <a:chOff x="1104" y="2352"/>
              <a:chExt cx="384" cy="96"/>
            </a:xfrm>
          </p:grpSpPr>
          <p:sp>
            <p:nvSpPr>
              <p:cNvPr id="19735" name="Line 82"/>
              <p:cNvSpPr>
                <a:spLocks noChangeShapeType="1"/>
              </p:cNvSpPr>
              <p:nvPr/>
            </p:nvSpPr>
            <p:spPr bwMode="auto">
              <a:xfrm flipH="1">
                <a:off x="1104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36" name="Line 83"/>
              <p:cNvSpPr>
                <a:spLocks noChangeShapeType="1"/>
              </p:cNvSpPr>
              <p:nvPr/>
            </p:nvSpPr>
            <p:spPr bwMode="auto">
              <a:xfrm>
                <a:off x="1296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734" name="Text Box 84"/>
            <p:cNvSpPr txBox="1">
              <a:spLocks noChangeArrowheads="1"/>
            </p:cNvSpPr>
            <p:nvPr/>
          </p:nvSpPr>
          <p:spPr bwMode="auto">
            <a:xfrm>
              <a:off x="435" y="2208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split</a:t>
              </a:r>
            </a:p>
          </p:txBody>
        </p:sp>
      </p:grpSp>
      <p:graphicFrame>
        <p:nvGraphicFramePr>
          <p:cNvPr id="311381" name="Group 85"/>
          <p:cNvGraphicFramePr>
            <a:graphicFrameLocks noGrp="1"/>
          </p:cNvGraphicFramePr>
          <p:nvPr/>
        </p:nvGraphicFramePr>
        <p:xfrm>
          <a:off x="4781550" y="3276601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-4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1389" name="Group 93"/>
          <p:cNvGraphicFramePr>
            <a:graphicFrameLocks noGrp="1"/>
          </p:cNvGraphicFramePr>
          <p:nvPr/>
        </p:nvGraphicFramePr>
        <p:xfrm>
          <a:off x="4619626" y="3948114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1395" name="Group 99"/>
          <p:cNvGraphicFramePr>
            <a:graphicFrameLocks noGrp="1"/>
          </p:cNvGraphicFramePr>
          <p:nvPr/>
        </p:nvGraphicFramePr>
        <p:xfrm>
          <a:off x="5384801" y="3948114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-4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1401" name="Group 105"/>
          <p:cNvGraphicFramePr>
            <a:graphicFrameLocks noGrp="1"/>
          </p:cNvGraphicFramePr>
          <p:nvPr/>
        </p:nvGraphicFramePr>
        <p:xfrm>
          <a:off x="4778375" y="4633914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-4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Group 113"/>
          <p:cNvGrpSpPr>
            <a:grpSpLocks/>
          </p:cNvGrpSpPr>
          <p:nvPr/>
        </p:nvGrpSpPr>
        <p:grpSpPr bwMode="auto">
          <a:xfrm>
            <a:off x="3951289" y="4343401"/>
            <a:ext cx="1665287" cy="366713"/>
            <a:chOff x="1529" y="2736"/>
            <a:chExt cx="1049" cy="231"/>
          </a:xfrm>
        </p:grpSpPr>
        <p:grpSp>
          <p:nvGrpSpPr>
            <p:cNvPr id="19729" name="Group 114"/>
            <p:cNvGrpSpPr>
              <a:grpSpLocks/>
            </p:cNvGrpSpPr>
            <p:nvPr/>
          </p:nvGrpSpPr>
          <p:grpSpPr bwMode="auto">
            <a:xfrm>
              <a:off x="2098" y="2736"/>
              <a:ext cx="480" cy="144"/>
              <a:chOff x="2297" y="2736"/>
              <a:chExt cx="480" cy="144"/>
            </a:xfrm>
          </p:grpSpPr>
          <p:sp>
            <p:nvSpPr>
              <p:cNvPr id="19731" name="Line 115"/>
              <p:cNvSpPr>
                <a:spLocks noChangeShapeType="1"/>
              </p:cNvSpPr>
              <p:nvPr/>
            </p:nvSpPr>
            <p:spPr bwMode="auto">
              <a:xfrm>
                <a:off x="2297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32" name="Line 116"/>
              <p:cNvSpPr>
                <a:spLocks noChangeShapeType="1"/>
              </p:cNvSpPr>
              <p:nvPr/>
            </p:nvSpPr>
            <p:spPr bwMode="auto">
              <a:xfrm flipH="1">
                <a:off x="2585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730" name="Text Box 117"/>
            <p:cNvSpPr txBox="1">
              <a:spLocks noChangeArrowheads="1"/>
            </p:cNvSpPr>
            <p:nvPr/>
          </p:nvSpPr>
          <p:spPr bwMode="auto">
            <a:xfrm>
              <a:off x="1529" y="2736"/>
              <a:ext cx="5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merge</a:t>
              </a:r>
            </a:p>
          </p:txBody>
        </p:sp>
      </p:grpSp>
      <p:grpSp>
        <p:nvGrpSpPr>
          <p:cNvPr id="8" name="Group 118"/>
          <p:cNvGrpSpPr>
            <a:grpSpLocks/>
          </p:cNvGrpSpPr>
          <p:nvPr/>
        </p:nvGrpSpPr>
        <p:grpSpPr bwMode="auto">
          <a:xfrm>
            <a:off x="4184651" y="3505200"/>
            <a:ext cx="1355725" cy="381000"/>
            <a:chOff x="1676" y="2208"/>
            <a:chExt cx="854" cy="240"/>
          </a:xfrm>
        </p:grpSpPr>
        <p:grpSp>
          <p:nvGrpSpPr>
            <p:cNvPr id="19725" name="Group 119"/>
            <p:cNvGrpSpPr>
              <a:grpSpLocks/>
            </p:cNvGrpSpPr>
            <p:nvPr/>
          </p:nvGrpSpPr>
          <p:grpSpPr bwMode="auto">
            <a:xfrm>
              <a:off x="2146" y="2352"/>
              <a:ext cx="384" cy="96"/>
              <a:chOff x="2345" y="2352"/>
              <a:chExt cx="384" cy="96"/>
            </a:xfrm>
          </p:grpSpPr>
          <p:sp>
            <p:nvSpPr>
              <p:cNvPr id="19727" name="Line 120"/>
              <p:cNvSpPr>
                <a:spLocks noChangeShapeType="1"/>
              </p:cNvSpPr>
              <p:nvPr/>
            </p:nvSpPr>
            <p:spPr bwMode="auto">
              <a:xfrm flipH="1">
                <a:off x="2345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28" name="Line 121"/>
              <p:cNvSpPr>
                <a:spLocks noChangeShapeType="1"/>
              </p:cNvSpPr>
              <p:nvPr/>
            </p:nvSpPr>
            <p:spPr bwMode="auto">
              <a:xfrm>
                <a:off x="2537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726" name="Text Box 122"/>
            <p:cNvSpPr txBox="1">
              <a:spLocks noChangeArrowheads="1"/>
            </p:cNvSpPr>
            <p:nvPr/>
          </p:nvSpPr>
          <p:spPr bwMode="auto">
            <a:xfrm>
              <a:off x="1676" y="2208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split</a:t>
              </a:r>
            </a:p>
          </p:txBody>
        </p:sp>
      </p:grpSp>
      <p:grpSp>
        <p:nvGrpSpPr>
          <p:cNvPr id="10" name="Group 123"/>
          <p:cNvGrpSpPr>
            <a:grpSpLocks/>
          </p:cNvGrpSpPr>
          <p:nvPr/>
        </p:nvGrpSpPr>
        <p:grpSpPr bwMode="auto">
          <a:xfrm>
            <a:off x="2747964" y="2819400"/>
            <a:ext cx="2422525" cy="381000"/>
            <a:chOff x="771" y="1776"/>
            <a:chExt cx="1526" cy="240"/>
          </a:xfrm>
        </p:grpSpPr>
        <p:sp>
          <p:nvSpPr>
            <p:cNvPr id="19721" name="Text Box 124"/>
            <p:cNvSpPr txBox="1">
              <a:spLocks noChangeArrowheads="1"/>
            </p:cNvSpPr>
            <p:nvPr/>
          </p:nvSpPr>
          <p:spPr bwMode="auto">
            <a:xfrm>
              <a:off x="771" y="1776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split</a:t>
              </a:r>
            </a:p>
          </p:txBody>
        </p:sp>
        <p:grpSp>
          <p:nvGrpSpPr>
            <p:cNvPr id="19722" name="Group 125"/>
            <p:cNvGrpSpPr>
              <a:grpSpLocks/>
            </p:cNvGrpSpPr>
            <p:nvPr/>
          </p:nvGrpSpPr>
          <p:grpSpPr bwMode="auto">
            <a:xfrm>
              <a:off x="1145" y="1872"/>
              <a:ext cx="1152" cy="144"/>
              <a:chOff x="1344" y="1872"/>
              <a:chExt cx="1152" cy="144"/>
            </a:xfrm>
          </p:grpSpPr>
          <p:sp>
            <p:nvSpPr>
              <p:cNvPr id="19723" name="Line 126"/>
              <p:cNvSpPr>
                <a:spLocks noChangeShapeType="1"/>
              </p:cNvSpPr>
              <p:nvPr/>
            </p:nvSpPr>
            <p:spPr bwMode="auto">
              <a:xfrm flipH="1">
                <a:off x="1344" y="1872"/>
                <a:ext cx="57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24" name="Line 127"/>
              <p:cNvSpPr>
                <a:spLocks noChangeShapeType="1"/>
              </p:cNvSpPr>
              <p:nvPr/>
            </p:nvSpPr>
            <p:spPr bwMode="auto">
              <a:xfrm>
                <a:off x="1920" y="1872"/>
                <a:ext cx="57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311424" name="Group 128"/>
          <p:cNvGraphicFramePr>
            <a:graphicFrameLocks noGrp="1"/>
          </p:cNvGraphicFramePr>
          <p:nvPr/>
        </p:nvGraphicFramePr>
        <p:xfrm>
          <a:off x="3341688" y="5319714"/>
          <a:ext cx="1841500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-4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1436" name="Group 140"/>
          <p:cNvGraphicFramePr>
            <a:graphicFrameLocks noGrp="1"/>
          </p:cNvGraphicFramePr>
          <p:nvPr/>
        </p:nvGraphicFramePr>
        <p:xfrm>
          <a:off x="7612063" y="2562226"/>
          <a:ext cx="1841500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58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31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1448" name="Group 152"/>
          <p:cNvGraphicFramePr>
            <a:graphicFrameLocks noGrp="1"/>
          </p:cNvGraphicFramePr>
          <p:nvPr/>
        </p:nvGraphicFramePr>
        <p:xfrm>
          <a:off x="7078663" y="3276601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58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1456" name="Group 160"/>
          <p:cNvGraphicFramePr>
            <a:graphicFrameLocks noGrp="1"/>
          </p:cNvGraphicFramePr>
          <p:nvPr/>
        </p:nvGraphicFramePr>
        <p:xfrm>
          <a:off x="6916739" y="3948114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58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1462" name="Group 166"/>
          <p:cNvGraphicFramePr>
            <a:graphicFrameLocks noGrp="1"/>
          </p:cNvGraphicFramePr>
          <p:nvPr/>
        </p:nvGraphicFramePr>
        <p:xfrm>
          <a:off x="7681914" y="3948114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1468" name="Group 172"/>
          <p:cNvGraphicFramePr>
            <a:graphicFrameLocks noGrp="1"/>
          </p:cNvGraphicFramePr>
          <p:nvPr/>
        </p:nvGraphicFramePr>
        <p:xfrm>
          <a:off x="7075488" y="4633914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58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2" name="Group 180"/>
          <p:cNvGrpSpPr>
            <a:grpSpLocks/>
          </p:cNvGrpSpPr>
          <p:nvPr/>
        </p:nvGrpSpPr>
        <p:grpSpPr bwMode="auto">
          <a:xfrm>
            <a:off x="6248400" y="4343401"/>
            <a:ext cx="1665288" cy="366713"/>
            <a:chOff x="2976" y="2736"/>
            <a:chExt cx="1049" cy="231"/>
          </a:xfrm>
        </p:grpSpPr>
        <p:grpSp>
          <p:nvGrpSpPr>
            <p:cNvPr id="19717" name="Group 181"/>
            <p:cNvGrpSpPr>
              <a:grpSpLocks/>
            </p:cNvGrpSpPr>
            <p:nvPr/>
          </p:nvGrpSpPr>
          <p:grpSpPr bwMode="auto">
            <a:xfrm>
              <a:off x="3545" y="2736"/>
              <a:ext cx="480" cy="144"/>
              <a:chOff x="1056" y="2736"/>
              <a:chExt cx="480" cy="144"/>
            </a:xfrm>
          </p:grpSpPr>
          <p:sp>
            <p:nvSpPr>
              <p:cNvPr id="19719" name="Line 182"/>
              <p:cNvSpPr>
                <a:spLocks noChangeShapeType="1"/>
              </p:cNvSpPr>
              <p:nvPr/>
            </p:nvSpPr>
            <p:spPr bwMode="auto">
              <a:xfrm>
                <a:off x="1056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20" name="Line 183"/>
              <p:cNvSpPr>
                <a:spLocks noChangeShapeType="1"/>
              </p:cNvSpPr>
              <p:nvPr/>
            </p:nvSpPr>
            <p:spPr bwMode="auto">
              <a:xfrm flipH="1">
                <a:off x="1344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718" name="Text Box 184"/>
            <p:cNvSpPr txBox="1">
              <a:spLocks noChangeArrowheads="1"/>
            </p:cNvSpPr>
            <p:nvPr/>
          </p:nvSpPr>
          <p:spPr bwMode="auto">
            <a:xfrm>
              <a:off x="2976" y="2736"/>
              <a:ext cx="5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merge</a:t>
              </a:r>
            </a:p>
          </p:txBody>
        </p:sp>
      </p:grpSp>
      <p:grpSp>
        <p:nvGrpSpPr>
          <p:cNvPr id="14" name="Group 185"/>
          <p:cNvGrpSpPr>
            <a:grpSpLocks/>
          </p:cNvGrpSpPr>
          <p:nvPr/>
        </p:nvGrpSpPr>
        <p:grpSpPr bwMode="auto">
          <a:xfrm>
            <a:off x="6481764" y="3505200"/>
            <a:ext cx="1355725" cy="381000"/>
            <a:chOff x="3123" y="2208"/>
            <a:chExt cx="854" cy="240"/>
          </a:xfrm>
        </p:grpSpPr>
        <p:grpSp>
          <p:nvGrpSpPr>
            <p:cNvPr id="19713" name="Group 186"/>
            <p:cNvGrpSpPr>
              <a:grpSpLocks/>
            </p:cNvGrpSpPr>
            <p:nvPr/>
          </p:nvGrpSpPr>
          <p:grpSpPr bwMode="auto">
            <a:xfrm>
              <a:off x="3593" y="2352"/>
              <a:ext cx="384" cy="96"/>
              <a:chOff x="1104" y="2352"/>
              <a:chExt cx="384" cy="96"/>
            </a:xfrm>
          </p:grpSpPr>
          <p:sp>
            <p:nvSpPr>
              <p:cNvPr id="19715" name="Line 187"/>
              <p:cNvSpPr>
                <a:spLocks noChangeShapeType="1"/>
              </p:cNvSpPr>
              <p:nvPr/>
            </p:nvSpPr>
            <p:spPr bwMode="auto">
              <a:xfrm flipH="1">
                <a:off x="1104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16" name="Line 188"/>
              <p:cNvSpPr>
                <a:spLocks noChangeShapeType="1"/>
              </p:cNvSpPr>
              <p:nvPr/>
            </p:nvSpPr>
            <p:spPr bwMode="auto">
              <a:xfrm>
                <a:off x="1296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714" name="Text Box 189"/>
            <p:cNvSpPr txBox="1">
              <a:spLocks noChangeArrowheads="1"/>
            </p:cNvSpPr>
            <p:nvPr/>
          </p:nvSpPr>
          <p:spPr bwMode="auto">
            <a:xfrm>
              <a:off x="3123" y="2208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split</a:t>
              </a:r>
            </a:p>
          </p:txBody>
        </p:sp>
      </p:grpSp>
      <p:graphicFrame>
        <p:nvGraphicFramePr>
          <p:cNvPr id="311486" name="Group 190"/>
          <p:cNvGraphicFramePr>
            <a:graphicFrameLocks noGrp="1"/>
          </p:cNvGraphicFramePr>
          <p:nvPr/>
        </p:nvGraphicFramePr>
        <p:xfrm>
          <a:off x="9048750" y="3276601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31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1494" name="Group 198"/>
          <p:cNvGraphicFramePr>
            <a:graphicFrameLocks noGrp="1"/>
          </p:cNvGraphicFramePr>
          <p:nvPr/>
        </p:nvGraphicFramePr>
        <p:xfrm>
          <a:off x="8886826" y="3948114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31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1500" name="Group 204"/>
          <p:cNvGraphicFramePr>
            <a:graphicFrameLocks noGrp="1"/>
          </p:cNvGraphicFramePr>
          <p:nvPr/>
        </p:nvGraphicFramePr>
        <p:xfrm>
          <a:off x="9652001" y="3948114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1506" name="Group 210"/>
          <p:cNvGraphicFramePr>
            <a:graphicFrameLocks noGrp="1"/>
          </p:cNvGraphicFramePr>
          <p:nvPr/>
        </p:nvGraphicFramePr>
        <p:xfrm>
          <a:off x="9045575" y="4633914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31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6" name="Group 218"/>
          <p:cNvGrpSpPr>
            <a:grpSpLocks/>
          </p:cNvGrpSpPr>
          <p:nvPr/>
        </p:nvGrpSpPr>
        <p:grpSpPr bwMode="auto">
          <a:xfrm>
            <a:off x="8218489" y="4343401"/>
            <a:ext cx="1665287" cy="366713"/>
            <a:chOff x="4217" y="2736"/>
            <a:chExt cx="1049" cy="231"/>
          </a:xfrm>
        </p:grpSpPr>
        <p:grpSp>
          <p:nvGrpSpPr>
            <p:cNvPr id="19709" name="Group 219"/>
            <p:cNvGrpSpPr>
              <a:grpSpLocks/>
            </p:cNvGrpSpPr>
            <p:nvPr/>
          </p:nvGrpSpPr>
          <p:grpSpPr bwMode="auto">
            <a:xfrm>
              <a:off x="4786" y="2736"/>
              <a:ext cx="480" cy="144"/>
              <a:chOff x="2297" y="2736"/>
              <a:chExt cx="480" cy="144"/>
            </a:xfrm>
          </p:grpSpPr>
          <p:sp>
            <p:nvSpPr>
              <p:cNvPr id="19711" name="Line 220"/>
              <p:cNvSpPr>
                <a:spLocks noChangeShapeType="1"/>
              </p:cNvSpPr>
              <p:nvPr/>
            </p:nvSpPr>
            <p:spPr bwMode="auto">
              <a:xfrm>
                <a:off x="2297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12" name="Line 221"/>
              <p:cNvSpPr>
                <a:spLocks noChangeShapeType="1"/>
              </p:cNvSpPr>
              <p:nvPr/>
            </p:nvSpPr>
            <p:spPr bwMode="auto">
              <a:xfrm flipH="1">
                <a:off x="2585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710" name="Text Box 222"/>
            <p:cNvSpPr txBox="1">
              <a:spLocks noChangeArrowheads="1"/>
            </p:cNvSpPr>
            <p:nvPr/>
          </p:nvSpPr>
          <p:spPr bwMode="auto">
            <a:xfrm>
              <a:off x="4217" y="2736"/>
              <a:ext cx="5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merge</a:t>
              </a:r>
            </a:p>
          </p:txBody>
        </p:sp>
      </p:grpSp>
      <p:grpSp>
        <p:nvGrpSpPr>
          <p:cNvPr id="18" name="Group 223"/>
          <p:cNvGrpSpPr>
            <a:grpSpLocks/>
          </p:cNvGrpSpPr>
          <p:nvPr/>
        </p:nvGrpSpPr>
        <p:grpSpPr bwMode="auto">
          <a:xfrm>
            <a:off x="8451851" y="3505200"/>
            <a:ext cx="1355725" cy="381000"/>
            <a:chOff x="4364" y="2208"/>
            <a:chExt cx="854" cy="240"/>
          </a:xfrm>
        </p:grpSpPr>
        <p:grpSp>
          <p:nvGrpSpPr>
            <p:cNvPr id="19705" name="Group 224"/>
            <p:cNvGrpSpPr>
              <a:grpSpLocks/>
            </p:cNvGrpSpPr>
            <p:nvPr/>
          </p:nvGrpSpPr>
          <p:grpSpPr bwMode="auto">
            <a:xfrm>
              <a:off x="4834" y="2352"/>
              <a:ext cx="384" cy="96"/>
              <a:chOff x="2345" y="2352"/>
              <a:chExt cx="384" cy="96"/>
            </a:xfrm>
          </p:grpSpPr>
          <p:sp>
            <p:nvSpPr>
              <p:cNvPr id="19707" name="Line 225"/>
              <p:cNvSpPr>
                <a:spLocks noChangeShapeType="1"/>
              </p:cNvSpPr>
              <p:nvPr/>
            </p:nvSpPr>
            <p:spPr bwMode="auto">
              <a:xfrm flipH="1">
                <a:off x="2345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08" name="Line 226"/>
              <p:cNvSpPr>
                <a:spLocks noChangeShapeType="1"/>
              </p:cNvSpPr>
              <p:nvPr/>
            </p:nvSpPr>
            <p:spPr bwMode="auto">
              <a:xfrm>
                <a:off x="2537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706" name="Text Box 227"/>
            <p:cNvSpPr txBox="1">
              <a:spLocks noChangeArrowheads="1"/>
            </p:cNvSpPr>
            <p:nvPr/>
          </p:nvSpPr>
          <p:spPr bwMode="auto">
            <a:xfrm>
              <a:off x="4364" y="2208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split</a:t>
              </a:r>
            </a:p>
          </p:txBody>
        </p:sp>
      </p:grpSp>
      <p:grpSp>
        <p:nvGrpSpPr>
          <p:cNvPr id="20" name="Group 228"/>
          <p:cNvGrpSpPr>
            <a:grpSpLocks/>
          </p:cNvGrpSpPr>
          <p:nvPr/>
        </p:nvGrpSpPr>
        <p:grpSpPr bwMode="auto">
          <a:xfrm>
            <a:off x="7015164" y="2819400"/>
            <a:ext cx="2422525" cy="381000"/>
            <a:chOff x="3459" y="1776"/>
            <a:chExt cx="1526" cy="240"/>
          </a:xfrm>
        </p:grpSpPr>
        <p:sp>
          <p:nvSpPr>
            <p:cNvPr id="19701" name="Text Box 229"/>
            <p:cNvSpPr txBox="1">
              <a:spLocks noChangeArrowheads="1"/>
            </p:cNvSpPr>
            <p:nvPr/>
          </p:nvSpPr>
          <p:spPr bwMode="auto">
            <a:xfrm>
              <a:off x="3459" y="1776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split</a:t>
              </a:r>
            </a:p>
          </p:txBody>
        </p:sp>
        <p:grpSp>
          <p:nvGrpSpPr>
            <p:cNvPr id="19702" name="Group 230"/>
            <p:cNvGrpSpPr>
              <a:grpSpLocks/>
            </p:cNvGrpSpPr>
            <p:nvPr/>
          </p:nvGrpSpPr>
          <p:grpSpPr bwMode="auto">
            <a:xfrm>
              <a:off x="3833" y="1872"/>
              <a:ext cx="1152" cy="144"/>
              <a:chOff x="1344" y="1872"/>
              <a:chExt cx="1152" cy="144"/>
            </a:xfrm>
          </p:grpSpPr>
          <p:sp>
            <p:nvSpPr>
              <p:cNvPr id="19703" name="Line 231"/>
              <p:cNvSpPr>
                <a:spLocks noChangeShapeType="1"/>
              </p:cNvSpPr>
              <p:nvPr/>
            </p:nvSpPr>
            <p:spPr bwMode="auto">
              <a:xfrm flipH="1">
                <a:off x="1344" y="1872"/>
                <a:ext cx="57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04" name="Line 232"/>
              <p:cNvSpPr>
                <a:spLocks noChangeShapeType="1"/>
              </p:cNvSpPr>
              <p:nvPr/>
            </p:nvSpPr>
            <p:spPr bwMode="auto">
              <a:xfrm>
                <a:off x="1920" y="1872"/>
                <a:ext cx="57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311529" name="Group 233"/>
          <p:cNvGraphicFramePr>
            <a:graphicFrameLocks noGrp="1"/>
          </p:cNvGraphicFramePr>
          <p:nvPr/>
        </p:nvGraphicFramePr>
        <p:xfrm>
          <a:off x="7608888" y="5319714"/>
          <a:ext cx="1841500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31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58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1541" name="Group 245"/>
          <p:cNvGraphicFramePr>
            <a:graphicFrameLocks noGrp="1"/>
          </p:cNvGraphicFramePr>
          <p:nvPr/>
        </p:nvGraphicFramePr>
        <p:xfrm>
          <a:off x="4664075" y="6157914"/>
          <a:ext cx="3683000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-4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31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58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2" name="Group 265"/>
          <p:cNvGrpSpPr>
            <a:grpSpLocks/>
          </p:cNvGrpSpPr>
          <p:nvPr/>
        </p:nvGrpSpPr>
        <p:grpSpPr bwMode="auto">
          <a:xfrm>
            <a:off x="4419600" y="2057400"/>
            <a:ext cx="3810000" cy="457200"/>
            <a:chOff x="1824" y="1296"/>
            <a:chExt cx="2400" cy="288"/>
          </a:xfrm>
        </p:grpSpPr>
        <p:sp>
          <p:nvSpPr>
            <p:cNvPr id="19697" name="Text Box 266"/>
            <p:cNvSpPr txBox="1">
              <a:spLocks noChangeArrowheads="1"/>
            </p:cNvSpPr>
            <p:nvPr/>
          </p:nvSpPr>
          <p:spPr bwMode="auto">
            <a:xfrm>
              <a:off x="1930" y="1296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split</a:t>
              </a:r>
            </a:p>
          </p:txBody>
        </p:sp>
        <p:grpSp>
          <p:nvGrpSpPr>
            <p:cNvPr id="19698" name="Group 267"/>
            <p:cNvGrpSpPr>
              <a:grpSpLocks/>
            </p:cNvGrpSpPr>
            <p:nvPr/>
          </p:nvGrpSpPr>
          <p:grpSpPr bwMode="auto">
            <a:xfrm>
              <a:off x="1824" y="1344"/>
              <a:ext cx="2400" cy="240"/>
              <a:chOff x="1824" y="1344"/>
              <a:chExt cx="2400" cy="240"/>
            </a:xfrm>
          </p:grpSpPr>
          <p:sp>
            <p:nvSpPr>
              <p:cNvPr id="19699" name="Line 268"/>
              <p:cNvSpPr>
                <a:spLocks noChangeShapeType="1"/>
              </p:cNvSpPr>
              <p:nvPr/>
            </p:nvSpPr>
            <p:spPr bwMode="auto">
              <a:xfrm flipH="1">
                <a:off x="1824" y="1344"/>
                <a:ext cx="115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00" name="Line 269"/>
              <p:cNvSpPr>
                <a:spLocks noChangeShapeType="1"/>
              </p:cNvSpPr>
              <p:nvPr/>
            </p:nvSpPr>
            <p:spPr bwMode="auto">
              <a:xfrm>
                <a:off x="2976" y="1344"/>
                <a:ext cx="124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4" name="Group 270"/>
          <p:cNvGrpSpPr>
            <a:grpSpLocks/>
          </p:cNvGrpSpPr>
          <p:nvPr/>
        </p:nvGrpSpPr>
        <p:grpSpPr bwMode="auto">
          <a:xfrm>
            <a:off x="2525714" y="5029200"/>
            <a:ext cx="2720975" cy="381000"/>
            <a:chOff x="631" y="3168"/>
            <a:chExt cx="1714" cy="240"/>
          </a:xfrm>
        </p:grpSpPr>
        <p:grpSp>
          <p:nvGrpSpPr>
            <p:cNvPr id="19693" name="Group 271"/>
            <p:cNvGrpSpPr>
              <a:grpSpLocks/>
            </p:cNvGrpSpPr>
            <p:nvPr/>
          </p:nvGrpSpPr>
          <p:grpSpPr bwMode="auto">
            <a:xfrm>
              <a:off x="1097" y="3168"/>
              <a:ext cx="1248" cy="144"/>
              <a:chOff x="1056" y="2736"/>
              <a:chExt cx="480" cy="144"/>
            </a:xfrm>
          </p:grpSpPr>
          <p:sp>
            <p:nvSpPr>
              <p:cNvPr id="19695" name="Line 272"/>
              <p:cNvSpPr>
                <a:spLocks noChangeShapeType="1"/>
              </p:cNvSpPr>
              <p:nvPr/>
            </p:nvSpPr>
            <p:spPr bwMode="auto">
              <a:xfrm>
                <a:off x="1056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96" name="Line 273"/>
              <p:cNvSpPr>
                <a:spLocks noChangeShapeType="1"/>
              </p:cNvSpPr>
              <p:nvPr/>
            </p:nvSpPr>
            <p:spPr bwMode="auto">
              <a:xfrm flipH="1">
                <a:off x="1344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694" name="Text Box 274"/>
            <p:cNvSpPr txBox="1">
              <a:spLocks noChangeArrowheads="1"/>
            </p:cNvSpPr>
            <p:nvPr/>
          </p:nvSpPr>
          <p:spPr bwMode="auto">
            <a:xfrm>
              <a:off x="631" y="3177"/>
              <a:ext cx="5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merge</a:t>
              </a:r>
            </a:p>
          </p:txBody>
        </p:sp>
      </p:grpSp>
      <p:grpSp>
        <p:nvGrpSpPr>
          <p:cNvPr id="26" name="Group 275"/>
          <p:cNvGrpSpPr>
            <a:grpSpLocks/>
          </p:cNvGrpSpPr>
          <p:nvPr/>
        </p:nvGrpSpPr>
        <p:grpSpPr bwMode="auto">
          <a:xfrm>
            <a:off x="6792914" y="5029200"/>
            <a:ext cx="2720975" cy="381000"/>
            <a:chOff x="3319" y="3168"/>
            <a:chExt cx="1714" cy="240"/>
          </a:xfrm>
        </p:grpSpPr>
        <p:grpSp>
          <p:nvGrpSpPr>
            <p:cNvPr id="19689" name="Group 276"/>
            <p:cNvGrpSpPr>
              <a:grpSpLocks/>
            </p:cNvGrpSpPr>
            <p:nvPr/>
          </p:nvGrpSpPr>
          <p:grpSpPr bwMode="auto">
            <a:xfrm>
              <a:off x="3785" y="3168"/>
              <a:ext cx="1248" cy="144"/>
              <a:chOff x="1056" y="2736"/>
              <a:chExt cx="480" cy="144"/>
            </a:xfrm>
          </p:grpSpPr>
          <p:sp>
            <p:nvSpPr>
              <p:cNvPr id="19691" name="Line 277"/>
              <p:cNvSpPr>
                <a:spLocks noChangeShapeType="1"/>
              </p:cNvSpPr>
              <p:nvPr/>
            </p:nvSpPr>
            <p:spPr bwMode="auto">
              <a:xfrm>
                <a:off x="1056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92" name="Line 278"/>
              <p:cNvSpPr>
                <a:spLocks noChangeShapeType="1"/>
              </p:cNvSpPr>
              <p:nvPr/>
            </p:nvSpPr>
            <p:spPr bwMode="auto">
              <a:xfrm flipH="1">
                <a:off x="1344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690" name="Text Box 279"/>
            <p:cNvSpPr txBox="1">
              <a:spLocks noChangeArrowheads="1"/>
            </p:cNvSpPr>
            <p:nvPr/>
          </p:nvSpPr>
          <p:spPr bwMode="auto">
            <a:xfrm>
              <a:off x="3319" y="3177"/>
              <a:ext cx="5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merge</a:t>
              </a:r>
            </a:p>
          </p:txBody>
        </p:sp>
      </p:grpSp>
      <p:grpSp>
        <p:nvGrpSpPr>
          <p:cNvPr id="28" name="Group 280"/>
          <p:cNvGrpSpPr>
            <a:grpSpLocks/>
          </p:cNvGrpSpPr>
          <p:nvPr/>
        </p:nvGrpSpPr>
        <p:grpSpPr bwMode="auto">
          <a:xfrm>
            <a:off x="4125914" y="5715001"/>
            <a:ext cx="4408487" cy="442913"/>
            <a:chOff x="1639" y="3600"/>
            <a:chExt cx="2777" cy="279"/>
          </a:xfrm>
        </p:grpSpPr>
        <p:grpSp>
          <p:nvGrpSpPr>
            <p:cNvPr id="19685" name="Group 281"/>
            <p:cNvGrpSpPr>
              <a:grpSpLocks/>
            </p:cNvGrpSpPr>
            <p:nvPr/>
          </p:nvGrpSpPr>
          <p:grpSpPr bwMode="auto">
            <a:xfrm>
              <a:off x="1728" y="3600"/>
              <a:ext cx="2688" cy="240"/>
              <a:chOff x="1056" y="2736"/>
              <a:chExt cx="480" cy="144"/>
            </a:xfrm>
          </p:grpSpPr>
          <p:sp>
            <p:nvSpPr>
              <p:cNvPr id="19687" name="Line 282"/>
              <p:cNvSpPr>
                <a:spLocks noChangeShapeType="1"/>
              </p:cNvSpPr>
              <p:nvPr/>
            </p:nvSpPr>
            <p:spPr bwMode="auto">
              <a:xfrm>
                <a:off x="1056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88" name="Line 283"/>
              <p:cNvSpPr>
                <a:spLocks noChangeShapeType="1"/>
              </p:cNvSpPr>
              <p:nvPr/>
            </p:nvSpPr>
            <p:spPr bwMode="auto">
              <a:xfrm flipH="1">
                <a:off x="1344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686" name="Text Box 284"/>
            <p:cNvSpPr txBox="1">
              <a:spLocks noChangeArrowheads="1"/>
            </p:cNvSpPr>
            <p:nvPr/>
          </p:nvSpPr>
          <p:spPr bwMode="auto">
            <a:xfrm>
              <a:off x="1639" y="3648"/>
              <a:ext cx="5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merge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008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1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1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1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1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1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1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1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1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1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1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1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1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1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11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1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1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1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panose="020B0604030504040204" pitchFamily="34" charset="0"/>
              </a:rPr>
              <a:t>Merge halves code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1825625"/>
            <a:ext cx="11189677" cy="435133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# Merges the left/right elements into a sorted result.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# Precondition: left/right are sorted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err="1">
                <a:latin typeface="Courier New" panose="02070309020205020404" pitchFamily="49" charset="0"/>
              </a:rPr>
              <a:t>def</a:t>
            </a:r>
            <a:r>
              <a:rPr lang="en-US" sz="2000" dirty="0">
                <a:latin typeface="Courier New" panose="02070309020205020404" pitchFamily="49" charset="0"/>
              </a:rPr>
              <a:t> merge(result, left, right):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    i1 = 0  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# index into left list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    i2 = 0  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# index into right list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    for </a:t>
            </a:r>
            <a:r>
              <a:rPr lang="en-US" sz="2000" dirty="0" err="1">
                <a:latin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</a:rPr>
              <a:t> in range(0, </a:t>
            </a:r>
            <a:r>
              <a:rPr lang="en-US" sz="2000" dirty="0" err="1">
                <a:latin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</a:rPr>
              <a:t>(result)):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        if i2 &gt;= </a:t>
            </a:r>
            <a:r>
              <a:rPr lang="en-US" sz="2000" dirty="0" err="1">
                <a:latin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</a:rPr>
              <a:t>(right) or (i1 &lt; </a:t>
            </a:r>
            <a:r>
              <a:rPr lang="en-US" sz="2000" dirty="0" err="1">
                <a:latin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</a:rPr>
              <a:t>(left) and left[i1] &lt;= right[i2]):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            result[</a:t>
            </a:r>
            <a:r>
              <a:rPr lang="en-US" sz="2000" dirty="0" err="1">
                <a:latin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</a:rPr>
              <a:t>] = left[i1]   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# take from left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            i1 += 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        else: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            result[</a:t>
            </a:r>
            <a:r>
              <a:rPr lang="en-US" sz="2000" dirty="0" err="1">
                <a:latin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</a:rPr>
              <a:t>] = right[i2]  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# take from right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            i2 += 1</a:t>
            </a:r>
          </a:p>
        </p:txBody>
      </p:sp>
    </p:spTree>
    <p:extLst>
      <p:ext uri="{BB962C8B-B14F-4D97-AF65-F5344CB8AC3E}">
        <p14:creationId xmlns:p14="http://schemas.microsoft.com/office/powerpoint/2010/main" val="2908761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panose="020B0604030504040204" pitchFamily="34" charset="0"/>
              </a:rPr>
              <a:t>Merge sort code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# Rearranges the elements of a into sorted order using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# the merge sort algorithm.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err="1">
                <a:latin typeface="Courier New" panose="02070309020205020404" pitchFamily="49" charset="0"/>
              </a:rPr>
              <a:t>def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merge_sort</a:t>
            </a:r>
            <a:r>
              <a:rPr lang="en-US" sz="2000" dirty="0">
                <a:latin typeface="Courier New" panose="02070309020205020404" pitchFamily="49" charset="0"/>
              </a:rPr>
              <a:t>(a):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    if </a:t>
            </a:r>
            <a:r>
              <a:rPr lang="en-US" sz="2000" b="1" dirty="0" err="1">
                <a:latin typeface="Courier New" panose="02070309020205020404" pitchFamily="49" charset="0"/>
              </a:rPr>
              <a:t>len</a:t>
            </a:r>
            <a:r>
              <a:rPr lang="en-US" sz="2000" b="1" dirty="0">
                <a:latin typeface="Courier New" panose="02070309020205020404" pitchFamily="49" charset="0"/>
              </a:rPr>
              <a:t>(a) &gt;= 2: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        # split list into two halves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        </a:t>
            </a:r>
            <a:r>
              <a:rPr lang="en-US" sz="1700" dirty="0">
                <a:latin typeface="Courier New" panose="02070309020205020404" pitchFamily="49" charset="0"/>
              </a:rPr>
              <a:t>left  = </a:t>
            </a:r>
            <a:r>
              <a:rPr lang="en-US" sz="1700" b="1" dirty="0">
                <a:latin typeface="Courier New" panose="02070309020205020404" pitchFamily="49" charset="0"/>
              </a:rPr>
              <a:t>a[0, </a:t>
            </a:r>
            <a:r>
              <a:rPr lang="en-US" sz="1700" b="1" dirty="0" err="1">
                <a:latin typeface="Courier New" panose="02070309020205020404" pitchFamily="49" charset="0"/>
              </a:rPr>
              <a:t>len</a:t>
            </a:r>
            <a:r>
              <a:rPr lang="en-US" sz="1700" b="1" dirty="0">
                <a:latin typeface="Courier New" panose="02070309020205020404" pitchFamily="49" charset="0"/>
              </a:rPr>
              <a:t>(a)//2]</a:t>
            </a:r>
            <a:endParaRPr lang="en-US" sz="17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        </a:t>
            </a:r>
            <a:r>
              <a:rPr lang="en-US" sz="1700" dirty="0">
                <a:latin typeface="Courier New" panose="02070309020205020404" pitchFamily="49" charset="0"/>
              </a:rPr>
              <a:t>right = </a:t>
            </a:r>
            <a:r>
              <a:rPr lang="en-US" sz="1700" b="1" dirty="0">
                <a:latin typeface="Courier New" panose="02070309020205020404" pitchFamily="49" charset="0"/>
              </a:rPr>
              <a:t>a[</a:t>
            </a:r>
            <a:r>
              <a:rPr lang="en-US" sz="1700" b="1" dirty="0" err="1">
                <a:latin typeface="Courier New" panose="02070309020205020404" pitchFamily="49" charset="0"/>
              </a:rPr>
              <a:t>len</a:t>
            </a:r>
            <a:r>
              <a:rPr lang="en-US" sz="1700" b="1" dirty="0">
                <a:latin typeface="Courier New" panose="02070309020205020404" pitchFamily="49" charset="0"/>
              </a:rPr>
              <a:t>(a)//2, </a:t>
            </a:r>
            <a:r>
              <a:rPr lang="en-US" sz="1700" b="1" dirty="0" err="1">
                <a:latin typeface="Courier New" panose="02070309020205020404" pitchFamily="49" charset="0"/>
              </a:rPr>
              <a:t>len</a:t>
            </a:r>
            <a:r>
              <a:rPr lang="en-US" sz="1700" b="1" dirty="0">
                <a:latin typeface="Courier New" panose="02070309020205020404" pitchFamily="49" charset="0"/>
              </a:rPr>
              <a:t>(a)]</a:t>
            </a:r>
            <a:endParaRPr lang="en-US" sz="17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7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        # sort the two halves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merge_sort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(left)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merge_sort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(right)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# merge the sorted halves into a sorted whole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        merge(a, left, right)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370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panose="020B0604030504040204" pitchFamily="34" charset="0"/>
              </a:rPr>
              <a:t>Merge sort runtime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66092"/>
            <a:ext cx="10515600" cy="4910871"/>
          </a:xfrm>
        </p:spPr>
        <p:txBody>
          <a:bodyPr/>
          <a:lstStyle/>
          <a:p>
            <a:pPr eaLnBrk="1" hangingPunct="1"/>
            <a:r>
              <a:rPr lang="en-US" dirty="0">
                <a:latin typeface="Tahoma" panose="020B0604030504040204" pitchFamily="34" charset="0"/>
              </a:rPr>
              <a:t>How many comparisons does merge sort have to do?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1" y="1755776"/>
            <a:ext cx="6005513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0923189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</a:rPr>
              <a:t>Activity</a:t>
            </a:r>
          </a:p>
        </p:txBody>
      </p:sp>
      <p:graphicFrame>
        <p:nvGraphicFramePr>
          <p:cNvPr id="311299" name="Group 3"/>
          <p:cNvGraphicFramePr>
            <a:graphicFrameLocks noGrp="1"/>
          </p:cNvGraphicFramePr>
          <p:nvPr/>
        </p:nvGraphicFramePr>
        <p:xfrm>
          <a:off x="3624943" y="1395884"/>
          <a:ext cx="4425950" cy="792212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index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11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5" name="Rectangle 3"/>
          <p:cNvSpPr txBox="1">
            <a:spLocks noChangeArrowheads="1"/>
          </p:cNvSpPr>
          <p:nvPr/>
        </p:nvSpPr>
        <p:spPr>
          <a:xfrm>
            <a:off x="3470869" y="765061"/>
            <a:ext cx="4798925" cy="525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</a:rPr>
              <a:t>merge sort the following list: </a:t>
            </a:r>
          </a:p>
        </p:txBody>
      </p:sp>
    </p:spTree>
    <p:extLst>
      <p:ext uri="{BB962C8B-B14F-4D97-AF65-F5344CB8AC3E}">
        <p14:creationId xmlns:p14="http://schemas.microsoft.com/office/powerpoint/2010/main" val="3985929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panose="020B0604030504040204" pitchFamily="34" charset="0"/>
              </a:rPr>
              <a:t>Sorting algorithms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b="1" dirty="0" err="1">
                <a:latin typeface="Tahoma" panose="020B0604030504040204" pitchFamily="34" charset="0"/>
              </a:rPr>
              <a:t>bogo</a:t>
            </a:r>
            <a:r>
              <a:rPr lang="en-US" b="1" dirty="0">
                <a:latin typeface="Tahoma" panose="020B0604030504040204" pitchFamily="34" charset="0"/>
              </a:rPr>
              <a:t> sort</a:t>
            </a:r>
            <a:r>
              <a:rPr lang="en-US" dirty="0">
                <a:latin typeface="Tahoma" panose="020B0604030504040204" pitchFamily="34" charset="0"/>
              </a:rPr>
              <a:t>: shuffle and pray</a:t>
            </a:r>
          </a:p>
          <a:p>
            <a:pPr eaLnBrk="1" hangingPunct="1"/>
            <a:r>
              <a:rPr lang="en-US" b="1" dirty="0">
                <a:latin typeface="Tahoma" panose="020B0604030504040204" pitchFamily="34" charset="0"/>
              </a:rPr>
              <a:t>bubble sort</a:t>
            </a:r>
            <a:r>
              <a:rPr lang="en-US" dirty="0">
                <a:latin typeface="Tahoma" panose="020B0604030504040204" pitchFamily="34" charset="0"/>
              </a:rPr>
              <a:t>: swap adjacent pairs that are out of order</a:t>
            </a:r>
          </a:p>
          <a:p>
            <a:pPr eaLnBrk="1" hangingPunct="1"/>
            <a:r>
              <a:rPr lang="en-US" b="1" dirty="0">
                <a:latin typeface="Tahoma" panose="020B0604030504040204" pitchFamily="34" charset="0"/>
              </a:rPr>
              <a:t>selection sort</a:t>
            </a:r>
            <a:r>
              <a:rPr lang="en-US" dirty="0">
                <a:latin typeface="Tahoma" panose="020B0604030504040204" pitchFamily="34" charset="0"/>
              </a:rPr>
              <a:t>: look for the smallest element, move to front</a:t>
            </a:r>
          </a:p>
          <a:p>
            <a:pPr eaLnBrk="1" hangingPunct="1"/>
            <a:r>
              <a:rPr lang="en-US" b="1" dirty="0">
                <a:latin typeface="Tahoma" panose="020B0604030504040204" pitchFamily="34" charset="0"/>
              </a:rPr>
              <a:t>insertion sort</a:t>
            </a:r>
            <a:r>
              <a:rPr lang="en-US" dirty="0">
                <a:latin typeface="Tahoma" panose="020B0604030504040204" pitchFamily="34" charset="0"/>
              </a:rPr>
              <a:t>: build an increasingly large sorted front portion</a:t>
            </a:r>
          </a:p>
          <a:p>
            <a:pPr eaLnBrk="1" hangingPunct="1"/>
            <a:r>
              <a:rPr lang="en-US" b="1" dirty="0">
                <a:latin typeface="Tahoma" panose="020B0604030504040204" pitchFamily="34" charset="0"/>
              </a:rPr>
              <a:t>merge sort</a:t>
            </a:r>
            <a:r>
              <a:rPr lang="en-US" dirty="0">
                <a:latin typeface="Tahoma" panose="020B0604030504040204" pitchFamily="34" charset="0"/>
              </a:rPr>
              <a:t>: recursively divide the list in half and sort it</a:t>
            </a:r>
          </a:p>
          <a:p>
            <a:pPr eaLnBrk="1" hangingPunct="1"/>
            <a:r>
              <a:rPr lang="en-US" b="1" dirty="0">
                <a:latin typeface="Tahoma" panose="020B0604030504040204" pitchFamily="34" charset="0"/>
              </a:rPr>
              <a:t>heap sort</a:t>
            </a:r>
            <a:r>
              <a:rPr lang="en-US" dirty="0">
                <a:latin typeface="Tahoma" panose="020B0604030504040204" pitchFamily="34" charset="0"/>
              </a:rPr>
              <a:t>: place the values into a sorted tree structure</a:t>
            </a:r>
          </a:p>
          <a:p>
            <a:pPr eaLnBrk="1" hangingPunct="1"/>
            <a:r>
              <a:rPr lang="en-US" b="1" dirty="0">
                <a:latin typeface="Tahoma" panose="020B0604030504040204" pitchFamily="34" charset="0"/>
              </a:rPr>
              <a:t>quick sort</a:t>
            </a:r>
            <a:r>
              <a:rPr lang="en-US" dirty="0">
                <a:latin typeface="Tahoma" panose="020B0604030504040204" pitchFamily="34" charset="0"/>
              </a:rPr>
              <a:t>: recursively partition list based on a middle value</a:t>
            </a:r>
          </a:p>
          <a:p>
            <a:pPr eaLnBrk="1" hangingPunct="1"/>
            <a:endParaRPr lang="en-US" dirty="0">
              <a:latin typeface="Tahoma" panose="020B0604030504040204" pitchFamily="34" charset="0"/>
            </a:endParaRPr>
          </a:p>
          <a:p>
            <a:pPr eaLnBrk="1" hangingPunct="1">
              <a:buFontTx/>
              <a:buNone/>
            </a:pPr>
            <a:r>
              <a:rPr lang="en-US" dirty="0">
                <a:latin typeface="Tahoma" panose="020B0604030504040204" pitchFamily="34" charset="0"/>
              </a:rPr>
              <a:t>other specialized sorting algorithms:</a:t>
            </a:r>
          </a:p>
          <a:p>
            <a:pPr eaLnBrk="1" hangingPunct="1"/>
            <a:r>
              <a:rPr lang="en-US" b="1" dirty="0">
                <a:latin typeface="Tahoma" panose="020B0604030504040204" pitchFamily="34" charset="0"/>
              </a:rPr>
              <a:t>bucket sort</a:t>
            </a:r>
            <a:r>
              <a:rPr lang="en-US" dirty="0">
                <a:latin typeface="Tahoma" panose="020B0604030504040204" pitchFamily="34" charset="0"/>
              </a:rPr>
              <a:t>: cluster elements into smaller groups, sort them</a:t>
            </a:r>
          </a:p>
          <a:p>
            <a:pPr eaLnBrk="1" hangingPunct="1"/>
            <a:r>
              <a:rPr lang="en-US" b="1" dirty="0">
                <a:latin typeface="Tahoma" panose="020B0604030504040204" pitchFamily="34" charset="0"/>
              </a:rPr>
              <a:t>radix sort</a:t>
            </a:r>
            <a:r>
              <a:rPr lang="en-US" dirty="0">
                <a:latin typeface="Tahoma" panose="020B0604030504040204" pitchFamily="34" charset="0"/>
              </a:rPr>
              <a:t>: sort integers by last digit, then 2nd to last, then ...</a:t>
            </a:r>
          </a:p>
          <a:p>
            <a:pPr eaLnBrk="1" hangingPunct="1"/>
            <a:r>
              <a:rPr lang="en-US" dirty="0">
                <a:latin typeface="Tahoma" panose="020B0604030504040204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16487007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charset="0"/>
                <a:cs typeface="+mj-cs"/>
              </a:rPr>
              <a:t>Sequential search</a:t>
            </a:r>
            <a:endParaRPr lang="en-US" sz="2800" dirty="0">
              <a:ea typeface="ＭＳ Ｐゴシック" charset="0"/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 2" charset="0"/>
              <a:buChar char=""/>
              <a:defRPr/>
            </a:pPr>
            <a:r>
              <a:rPr lang="en-US" b="1" dirty="0">
                <a:ea typeface="ＭＳ Ｐゴシック" charset="0"/>
                <a:cs typeface="+mn-cs"/>
              </a:rPr>
              <a:t>sequential search</a:t>
            </a:r>
            <a:r>
              <a:rPr lang="en-US" dirty="0">
                <a:ea typeface="ＭＳ Ｐゴシック" charset="0"/>
                <a:cs typeface="+mn-cs"/>
              </a:rPr>
              <a:t>: Locates a target value in a list by examining each element from start to finish. Used in </a:t>
            </a:r>
            <a:r>
              <a:rPr lang="en-US" dirty="0">
                <a:latin typeface="Courier New"/>
                <a:ea typeface="ＭＳ Ｐゴシック" charset="0"/>
                <a:cs typeface="Courier New"/>
              </a:rPr>
              <a:t>index</a:t>
            </a:r>
            <a:r>
              <a:rPr lang="en-US" dirty="0">
                <a:ea typeface="ＭＳ Ｐゴシック" charset="0"/>
                <a:cs typeface="+mn-cs"/>
              </a:rPr>
              <a:t>.</a:t>
            </a:r>
          </a:p>
          <a:p>
            <a:pPr lvl="1" eaLnBrk="1" hangingPunct="1">
              <a:buFont typeface="Wingdings 2" charset="0"/>
              <a:buChar char=""/>
              <a:defRPr/>
            </a:pPr>
            <a:endParaRPr lang="en-US" sz="800" dirty="0">
              <a:ea typeface="ＭＳ Ｐゴシック" charset="-128"/>
            </a:endParaRPr>
          </a:p>
          <a:p>
            <a:pPr lvl="1" eaLnBrk="1" hangingPunct="1">
              <a:buFont typeface="Wingdings 2" charset="0"/>
              <a:buChar char=""/>
              <a:defRPr/>
            </a:pPr>
            <a:r>
              <a:rPr lang="en-US" dirty="0">
                <a:ea typeface="ＭＳ Ｐゴシック" charset="-128"/>
              </a:rPr>
              <a:t>How many elements will it need to examine?</a:t>
            </a:r>
          </a:p>
          <a:p>
            <a:pPr lvl="1" eaLnBrk="1" hangingPunct="1">
              <a:buFont typeface="Wingdings 2" charset="0"/>
              <a:buChar char=""/>
              <a:defRPr/>
            </a:pPr>
            <a:endParaRPr lang="en-US" sz="800" dirty="0">
              <a:ea typeface="ＭＳ Ｐゴシック" charset="-128"/>
            </a:endParaRPr>
          </a:p>
          <a:p>
            <a:pPr lvl="1" eaLnBrk="1" hangingPunct="1">
              <a:buFont typeface="Wingdings 2" charset="0"/>
              <a:buChar char=""/>
              <a:defRPr/>
            </a:pPr>
            <a:r>
              <a:rPr lang="en-US" dirty="0">
                <a:ea typeface="ＭＳ Ｐゴシック" charset="-128"/>
              </a:rPr>
              <a:t>Example: Searching the list below for the value </a:t>
            </a:r>
            <a:r>
              <a:rPr lang="en-US" b="1" dirty="0">
                <a:ea typeface="ＭＳ Ｐゴシック" charset="-128"/>
              </a:rPr>
              <a:t>42</a:t>
            </a:r>
            <a:r>
              <a:rPr lang="en-US" dirty="0">
                <a:ea typeface="ＭＳ Ｐゴシック" charset="-128"/>
              </a:rPr>
              <a:t>:</a:t>
            </a:r>
          </a:p>
          <a:p>
            <a:pPr lvl="1" eaLnBrk="1" hangingPunct="1">
              <a:buFont typeface="Wingdings 2" charset="0"/>
              <a:buChar char=""/>
              <a:defRPr/>
            </a:pPr>
            <a:endParaRPr lang="en-US" dirty="0">
              <a:ea typeface="ＭＳ Ｐゴシック" charset="-128"/>
            </a:endParaRPr>
          </a:p>
          <a:p>
            <a:pPr lvl="1" eaLnBrk="1" hangingPunct="1">
              <a:buFont typeface="Wingdings 2" charset="0"/>
              <a:buChar char=""/>
              <a:defRPr/>
            </a:pPr>
            <a:endParaRPr lang="en-US" dirty="0">
              <a:ea typeface="ＭＳ Ｐゴシック" charset="-128"/>
            </a:endParaRPr>
          </a:p>
          <a:p>
            <a:pPr lvl="1" eaLnBrk="1" hangingPunct="1">
              <a:buFont typeface="Wingdings 2" charset="0"/>
              <a:buChar char=""/>
              <a:defRPr/>
            </a:pPr>
            <a:endParaRPr lang="en-US" dirty="0">
              <a:ea typeface="ＭＳ Ｐゴシック" charset="-128"/>
            </a:endParaRPr>
          </a:p>
          <a:p>
            <a:pPr lvl="1" eaLnBrk="1" hangingPunct="1">
              <a:buFont typeface="Wingdings 2" charset="0"/>
              <a:buChar char=""/>
              <a:defRPr/>
            </a:pPr>
            <a:endParaRPr lang="en-US" dirty="0">
              <a:ea typeface="ＭＳ Ｐゴシック" charset="-128"/>
            </a:endParaRPr>
          </a:p>
          <a:p>
            <a:pPr lvl="1" eaLnBrk="1" hangingPunct="1">
              <a:buFont typeface="Wingdings 2" charset="0"/>
              <a:buChar char=""/>
              <a:defRPr/>
            </a:pPr>
            <a:endParaRPr lang="en-US" dirty="0">
              <a:ea typeface="ＭＳ Ｐゴシック" charset="-128"/>
            </a:endParaRPr>
          </a:p>
          <a:p>
            <a:pPr lvl="1" eaLnBrk="1" hangingPunct="1">
              <a:buFont typeface="Wingdings 2" charset="0"/>
              <a:buChar char=""/>
              <a:defRPr/>
            </a:pPr>
            <a:endParaRPr lang="en-US" dirty="0">
              <a:ea typeface="ＭＳ Ｐゴシック" charset="-128"/>
            </a:endParaRPr>
          </a:p>
          <a:p>
            <a:pPr marL="346075" lvl="1" indent="0">
              <a:buNone/>
              <a:defRPr/>
            </a:pPr>
            <a:endParaRPr lang="en-US" dirty="0">
              <a:ea typeface="ＭＳ Ｐゴシック" charset="-128"/>
            </a:endParaRPr>
          </a:p>
        </p:txBody>
      </p:sp>
      <p:graphicFrame>
        <p:nvGraphicFramePr>
          <p:cNvPr id="19046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358012"/>
              </p:ext>
            </p:extLst>
          </p:nvPr>
        </p:nvGraphicFramePr>
        <p:xfrm>
          <a:off x="1782745" y="4253697"/>
          <a:ext cx="8701088" cy="792212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9848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index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14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103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90527" name="Group 63"/>
          <p:cNvGrpSpPr>
            <a:grpSpLocks/>
          </p:cNvGrpSpPr>
          <p:nvPr/>
        </p:nvGrpSpPr>
        <p:grpSpPr bwMode="auto">
          <a:xfrm>
            <a:off x="2535221" y="5044272"/>
            <a:ext cx="619125" cy="833438"/>
            <a:chOff x="618" y="2880"/>
            <a:chExt cx="390" cy="525"/>
          </a:xfrm>
        </p:grpSpPr>
        <p:sp>
          <p:nvSpPr>
            <p:cNvPr id="190528" name="Text Box 64"/>
            <p:cNvSpPr txBox="1">
              <a:spLocks noChangeArrowheads="1"/>
            </p:cNvSpPr>
            <p:nvPr/>
          </p:nvSpPr>
          <p:spPr bwMode="auto">
            <a:xfrm>
              <a:off x="618" y="3168"/>
              <a:ext cx="39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>
                  <a:latin typeface="Tahoma" charset="0"/>
                </a:rPr>
                <a:t>i</a:t>
              </a:r>
            </a:p>
          </p:txBody>
        </p:sp>
        <p:sp>
          <p:nvSpPr>
            <p:cNvPr id="190529" name="Line 65"/>
            <p:cNvSpPr>
              <a:spLocks noChangeShapeType="1"/>
            </p:cNvSpPr>
            <p:nvPr/>
          </p:nvSpPr>
          <p:spPr bwMode="auto">
            <a:xfrm flipV="1">
              <a:off x="816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805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0.37084 0.00602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905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42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Sequential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buFont typeface="Wingdings 2" charset="0"/>
              <a:buChar char=""/>
              <a:defRPr/>
            </a:pPr>
            <a:r>
              <a:rPr lang="en-US" dirty="0">
                <a:ea typeface="ＭＳ Ｐゴシック" charset="0"/>
                <a:cs typeface="+mn-cs"/>
              </a:rPr>
              <a:t>How many elements will be checked?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dirty="0">
              <a:latin typeface="Courier New" charset="0"/>
              <a:ea typeface="ＭＳ Ｐゴシック" charset="0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000" dirty="0" err="1">
                <a:latin typeface="Courier New" charset="0"/>
                <a:ea typeface="ＭＳ Ｐゴシック" charset="0"/>
              </a:rPr>
              <a:t>def</a:t>
            </a:r>
            <a:r>
              <a:rPr lang="en-US" sz="2000" dirty="0">
                <a:latin typeface="Courier New" charset="0"/>
                <a:ea typeface="ＭＳ Ｐゴシック" charset="0"/>
              </a:rPr>
              <a:t> index(value):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000" dirty="0">
                <a:latin typeface="Courier New" charset="0"/>
                <a:ea typeface="ＭＳ Ｐゴシック" charset="0"/>
              </a:rPr>
              <a:t>    for i in range(0, size):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000" dirty="0">
                <a:latin typeface="Courier New" charset="0"/>
                <a:ea typeface="ＭＳ Ｐゴシック" charset="0"/>
              </a:rPr>
              <a:t>        if </a:t>
            </a:r>
            <a:r>
              <a:rPr lang="en-US" sz="2000" dirty="0" err="1">
                <a:latin typeface="Courier New" charset="0"/>
                <a:ea typeface="ＭＳ Ｐゴシック" charset="0"/>
              </a:rPr>
              <a:t>my_list</a:t>
            </a:r>
            <a:r>
              <a:rPr lang="en-US" sz="2000" dirty="0">
                <a:latin typeface="Courier New" charset="0"/>
                <a:ea typeface="ＭＳ Ｐゴシック" charset="0"/>
              </a:rPr>
              <a:t>[</a:t>
            </a:r>
            <a:r>
              <a:rPr lang="en-US" sz="2000" dirty="0" err="1">
                <a:latin typeface="Courier New" charset="0"/>
                <a:ea typeface="ＭＳ Ｐゴシック" charset="0"/>
              </a:rPr>
              <a:t>i</a:t>
            </a:r>
            <a:r>
              <a:rPr lang="en-US" sz="2000" dirty="0">
                <a:latin typeface="Courier New" charset="0"/>
                <a:ea typeface="ＭＳ Ｐゴシック" charset="0"/>
              </a:rPr>
              <a:t>] == value: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000" dirty="0">
                <a:latin typeface="Courier New" charset="0"/>
                <a:ea typeface="ＭＳ Ｐゴシック" charset="0"/>
              </a:rPr>
              <a:t>            return </a:t>
            </a:r>
            <a:r>
              <a:rPr lang="en-US" sz="2000" dirty="0" err="1">
                <a:latin typeface="Courier New" charset="0"/>
                <a:ea typeface="ＭＳ Ｐゴシック" charset="0"/>
              </a:rPr>
              <a:t>i</a:t>
            </a:r>
            <a:endParaRPr lang="en-US" sz="2000" dirty="0">
              <a:latin typeface="Courier New" charset="0"/>
              <a:ea typeface="ＭＳ Ｐゴシック" charset="0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000" dirty="0">
                <a:latin typeface="Courier New" charset="0"/>
                <a:ea typeface="ＭＳ Ｐゴシック" charset="0"/>
              </a:rPr>
              <a:t>    return -1   </a:t>
            </a:r>
            <a:r>
              <a:rPr lang="en-US" sz="2000" dirty="0">
                <a:solidFill>
                  <a:srgbClr val="006666"/>
                </a:solidFill>
                <a:latin typeface="Courier New" charset="0"/>
                <a:ea typeface="ＭＳ Ｐゴシック" charset="0"/>
              </a:rPr>
              <a:t># not found</a:t>
            </a:r>
          </a:p>
          <a:p>
            <a:pPr eaLnBrk="1" hangingPunct="1">
              <a:buFont typeface="Wingdings 2" charset="0"/>
              <a:buChar char=""/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 eaLnBrk="1" hangingPunct="1">
              <a:buFont typeface="Wingdings 2" charset="0"/>
              <a:buChar char=""/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 marL="0" indent="0" eaLnBrk="1" hangingPunct="1">
              <a:buNone/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 marL="0" indent="0" eaLnBrk="1" hangingPunct="1">
              <a:buNone/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 eaLnBrk="1" hangingPunct="1">
              <a:buFont typeface="Wingdings 2" charset="0"/>
              <a:buChar char=""/>
              <a:defRPr/>
            </a:pPr>
            <a:r>
              <a:rPr lang="en-US" dirty="0">
                <a:ea typeface="ＭＳ Ｐゴシック" charset="0"/>
                <a:cs typeface="+mn-cs"/>
              </a:rPr>
              <a:t>On average how many elements will be checked?</a:t>
            </a:r>
          </a:p>
          <a:p>
            <a:pPr eaLnBrk="1" hangingPunct="1">
              <a:buFont typeface="Wingdings 2" charset="0"/>
              <a:buChar char=""/>
              <a:defRPr/>
            </a:pPr>
            <a:endParaRPr lang="en-US" dirty="0">
              <a:ea typeface="ＭＳ Ｐゴシック" charset="0"/>
            </a:endParaRPr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634072"/>
              </p:ext>
            </p:extLst>
          </p:nvPr>
        </p:nvGraphicFramePr>
        <p:xfrm>
          <a:off x="1712406" y="4211934"/>
          <a:ext cx="8701088" cy="792212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9848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index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14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103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687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charset="0"/>
                <a:cs typeface="+mj-cs"/>
              </a:rPr>
              <a:t>Binary search</a:t>
            </a:r>
            <a:endParaRPr lang="en-US" sz="2800" dirty="0">
              <a:ea typeface="ＭＳ Ｐゴシック" charset="0"/>
            </a:endParaRP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 2" charset="0"/>
              <a:buChar char=""/>
              <a:defRPr/>
            </a:pPr>
            <a:r>
              <a:rPr lang="en-US" b="1" dirty="0">
                <a:ea typeface="ＭＳ Ｐゴシック" charset="0"/>
                <a:cs typeface="+mn-cs"/>
              </a:rPr>
              <a:t>binary search</a:t>
            </a:r>
            <a:r>
              <a:rPr lang="en-US" dirty="0">
                <a:ea typeface="ＭＳ Ｐゴシック" charset="0"/>
                <a:cs typeface="+mn-cs"/>
              </a:rPr>
              <a:t>: Locates a target value in a </a:t>
            </a:r>
            <a:r>
              <a:rPr lang="en-US" i="1" dirty="0">
                <a:ea typeface="ＭＳ Ｐゴシック" charset="0"/>
                <a:cs typeface="+mn-cs"/>
              </a:rPr>
              <a:t>sorted </a:t>
            </a:r>
            <a:r>
              <a:rPr lang="en-US" dirty="0">
                <a:ea typeface="ＭＳ Ｐゴシック" charset="0"/>
                <a:cs typeface="+mn-cs"/>
              </a:rPr>
              <a:t>list by successively eliminating half of the list from consideration.</a:t>
            </a:r>
          </a:p>
          <a:p>
            <a:pPr lvl="1" eaLnBrk="1" hangingPunct="1">
              <a:buFont typeface="Wingdings 2" charset="0"/>
              <a:buChar char=""/>
              <a:defRPr/>
            </a:pPr>
            <a:endParaRPr lang="en-US" sz="800" dirty="0">
              <a:ea typeface="ＭＳ Ｐゴシック" charset="-128"/>
            </a:endParaRPr>
          </a:p>
          <a:p>
            <a:pPr lvl="1" eaLnBrk="1" hangingPunct="1">
              <a:buFont typeface="Wingdings 2" charset="0"/>
              <a:buChar char=""/>
              <a:defRPr/>
            </a:pPr>
            <a:r>
              <a:rPr lang="en-US" dirty="0">
                <a:ea typeface="ＭＳ Ｐゴシック" charset="-128"/>
              </a:rPr>
              <a:t>How many elements will it need to examine?</a:t>
            </a:r>
          </a:p>
          <a:p>
            <a:pPr lvl="1" eaLnBrk="1" hangingPunct="1">
              <a:buFont typeface="Wingdings 2" charset="0"/>
              <a:buChar char=""/>
              <a:defRPr/>
            </a:pPr>
            <a:endParaRPr lang="en-US" sz="800" dirty="0">
              <a:ea typeface="ＭＳ Ｐゴシック" charset="-128"/>
            </a:endParaRPr>
          </a:p>
          <a:p>
            <a:pPr lvl="1" eaLnBrk="1" hangingPunct="1">
              <a:buFont typeface="Wingdings 2" charset="0"/>
              <a:buChar char=""/>
              <a:defRPr/>
            </a:pPr>
            <a:r>
              <a:rPr lang="en-US" dirty="0">
                <a:ea typeface="ＭＳ Ｐゴシック" charset="-128"/>
              </a:rPr>
              <a:t>Example: Searching the list below for the value </a:t>
            </a:r>
            <a:r>
              <a:rPr lang="en-US" b="1" dirty="0">
                <a:ea typeface="ＭＳ Ｐゴシック" charset="-128"/>
              </a:rPr>
              <a:t>42</a:t>
            </a:r>
            <a:r>
              <a:rPr lang="en-US" dirty="0">
                <a:ea typeface="ＭＳ Ｐゴシック" charset="-128"/>
              </a:rPr>
              <a:t>:</a:t>
            </a:r>
          </a:p>
        </p:txBody>
      </p:sp>
      <p:graphicFrame>
        <p:nvGraphicFramePr>
          <p:cNvPr id="1914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370267"/>
              </p:ext>
            </p:extLst>
          </p:nvPr>
        </p:nvGraphicFramePr>
        <p:xfrm>
          <a:off x="1752600" y="3781425"/>
          <a:ext cx="8701088" cy="792212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9848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index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14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103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91551" name="Group 63"/>
          <p:cNvGrpSpPr>
            <a:grpSpLocks/>
          </p:cNvGrpSpPr>
          <p:nvPr/>
        </p:nvGrpSpPr>
        <p:grpSpPr bwMode="auto">
          <a:xfrm>
            <a:off x="2505076" y="4572000"/>
            <a:ext cx="619125" cy="833438"/>
            <a:chOff x="618" y="2880"/>
            <a:chExt cx="390" cy="525"/>
          </a:xfrm>
        </p:grpSpPr>
        <p:sp>
          <p:nvSpPr>
            <p:cNvPr id="191552" name="Text Box 64"/>
            <p:cNvSpPr txBox="1">
              <a:spLocks noChangeArrowheads="1"/>
            </p:cNvSpPr>
            <p:nvPr/>
          </p:nvSpPr>
          <p:spPr bwMode="auto">
            <a:xfrm>
              <a:off x="618" y="3168"/>
              <a:ext cx="39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Tahoma" charset="0"/>
                </a:rPr>
                <a:t>min</a:t>
              </a:r>
            </a:p>
          </p:txBody>
        </p:sp>
        <p:sp>
          <p:nvSpPr>
            <p:cNvPr id="191553" name="Line 65"/>
            <p:cNvSpPr>
              <a:spLocks noChangeShapeType="1"/>
            </p:cNvSpPr>
            <p:nvPr/>
          </p:nvSpPr>
          <p:spPr bwMode="auto">
            <a:xfrm flipV="1">
              <a:off x="816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1554" name="Group 66"/>
          <p:cNvGrpSpPr>
            <a:grpSpLocks/>
          </p:cNvGrpSpPr>
          <p:nvPr/>
        </p:nvGrpSpPr>
        <p:grpSpPr bwMode="auto">
          <a:xfrm>
            <a:off x="6086476" y="4572000"/>
            <a:ext cx="619125" cy="833438"/>
            <a:chOff x="618" y="2880"/>
            <a:chExt cx="390" cy="525"/>
          </a:xfrm>
        </p:grpSpPr>
        <p:sp>
          <p:nvSpPr>
            <p:cNvPr id="191555" name="Text Box 67"/>
            <p:cNvSpPr txBox="1">
              <a:spLocks noChangeArrowheads="1"/>
            </p:cNvSpPr>
            <p:nvPr/>
          </p:nvSpPr>
          <p:spPr bwMode="auto">
            <a:xfrm>
              <a:off x="618" y="3168"/>
              <a:ext cx="39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Tahoma" charset="0"/>
                </a:rPr>
                <a:t>mid</a:t>
              </a:r>
            </a:p>
          </p:txBody>
        </p:sp>
        <p:sp>
          <p:nvSpPr>
            <p:cNvPr id="191556" name="Line 68"/>
            <p:cNvSpPr>
              <a:spLocks noChangeShapeType="1"/>
            </p:cNvSpPr>
            <p:nvPr/>
          </p:nvSpPr>
          <p:spPr bwMode="auto">
            <a:xfrm flipV="1">
              <a:off x="816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1557" name="Group 69"/>
          <p:cNvGrpSpPr>
            <a:grpSpLocks/>
          </p:cNvGrpSpPr>
          <p:nvPr/>
        </p:nvGrpSpPr>
        <p:grpSpPr bwMode="auto">
          <a:xfrm>
            <a:off x="9829801" y="4572000"/>
            <a:ext cx="619125" cy="833438"/>
            <a:chOff x="618" y="2880"/>
            <a:chExt cx="390" cy="525"/>
          </a:xfrm>
        </p:grpSpPr>
        <p:sp>
          <p:nvSpPr>
            <p:cNvPr id="191558" name="Text Box 70"/>
            <p:cNvSpPr txBox="1">
              <a:spLocks noChangeArrowheads="1"/>
            </p:cNvSpPr>
            <p:nvPr/>
          </p:nvSpPr>
          <p:spPr bwMode="auto">
            <a:xfrm>
              <a:off x="618" y="3168"/>
              <a:ext cx="39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>
                  <a:latin typeface="Tahoma" charset="0"/>
                </a:rPr>
                <a:t>max</a:t>
              </a:r>
            </a:p>
          </p:txBody>
        </p:sp>
        <p:sp>
          <p:nvSpPr>
            <p:cNvPr id="191559" name="Line 71"/>
            <p:cNvSpPr>
              <a:spLocks noChangeShapeType="1"/>
            </p:cNvSpPr>
            <p:nvPr/>
          </p:nvSpPr>
          <p:spPr bwMode="auto">
            <a:xfrm flipV="1">
              <a:off x="816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763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Binary search runtime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For an list of size N, it eliminates </a:t>
            </a:r>
            <a:r>
              <a:rPr lang="en-US" dirty="0">
                <a:cs typeface="Tahoma" panose="020B0604030504040204" pitchFamily="34" charset="0"/>
              </a:rPr>
              <a:t>½</a:t>
            </a:r>
            <a:r>
              <a:rPr lang="en-US" dirty="0"/>
              <a:t> until 1 element remains.</a:t>
            </a:r>
          </a:p>
          <a:p>
            <a:pPr lvl="1" eaLnBrk="1" hangingPunct="1">
              <a:buFontTx/>
              <a:buNone/>
            </a:pPr>
            <a:r>
              <a:rPr lang="en-US" dirty="0"/>
              <a:t>	N, N/2, N/4, N/8, ..., 4, 2, 1</a:t>
            </a:r>
          </a:p>
          <a:p>
            <a:pPr lvl="1" eaLnBrk="1" hangingPunct="1"/>
            <a:endParaRPr lang="en-US" sz="800" dirty="0"/>
          </a:p>
          <a:p>
            <a:pPr lvl="1" eaLnBrk="1" hangingPunct="1"/>
            <a:r>
              <a:rPr lang="en-US" dirty="0"/>
              <a:t>How many divisions does it take?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Think of it from the other direction:</a:t>
            </a:r>
          </a:p>
          <a:p>
            <a:pPr lvl="1" eaLnBrk="1" hangingPunct="1"/>
            <a:r>
              <a:rPr lang="en-US" dirty="0"/>
              <a:t>How many times do I have to multiply by 2 to reach N?</a:t>
            </a:r>
          </a:p>
          <a:p>
            <a:pPr lvl="1" eaLnBrk="1" hangingPunct="1">
              <a:buFontTx/>
              <a:buNone/>
            </a:pPr>
            <a:r>
              <a:rPr lang="en-US" dirty="0"/>
              <a:t>	1, 2, 4, 8, ..., N/4, N/2, N</a:t>
            </a:r>
          </a:p>
          <a:p>
            <a:pPr lvl="1" eaLnBrk="1" hangingPunct="1"/>
            <a:r>
              <a:rPr lang="en-US" dirty="0"/>
              <a:t>Call this number of multiplications "x".</a:t>
            </a:r>
          </a:p>
          <a:p>
            <a:pPr lvl="1" eaLnBrk="1" hangingPunct="1"/>
            <a:endParaRPr lang="en-US" sz="800" dirty="0"/>
          </a:p>
          <a:p>
            <a:pPr lvl="1" eaLnBrk="1" hangingPunct="1">
              <a:buFontTx/>
              <a:buNone/>
            </a:pPr>
            <a:r>
              <a:rPr lang="en-US" dirty="0"/>
              <a:t>	2</a:t>
            </a:r>
            <a:r>
              <a:rPr lang="en-US" baseline="30000" dirty="0"/>
              <a:t>x</a:t>
            </a:r>
            <a:r>
              <a:rPr lang="en-US" dirty="0"/>
              <a:t>	= N</a:t>
            </a:r>
          </a:p>
          <a:p>
            <a:pPr lvl="1" eaLnBrk="1" hangingPunct="1">
              <a:buFontTx/>
              <a:buNone/>
            </a:pPr>
            <a:r>
              <a:rPr lang="en-US" b="1" dirty="0"/>
              <a:t>	x	= log</a:t>
            </a:r>
            <a:r>
              <a:rPr lang="en-US" b="1" baseline="-25000" dirty="0"/>
              <a:t>2</a:t>
            </a:r>
            <a:r>
              <a:rPr lang="en-US" b="1" dirty="0"/>
              <a:t> N</a:t>
            </a:r>
          </a:p>
          <a:p>
            <a:pPr lvl="1" eaLnBrk="1" hangingPunct="1"/>
            <a:endParaRPr lang="en-US" sz="1200" b="1" dirty="0"/>
          </a:p>
          <a:p>
            <a:pPr eaLnBrk="1" hangingPunct="1"/>
            <a:r>
              <a:rPr lang="en-US" dirty="0"/>
              <a:t>Binary search looks at a </a:t>
            </a:r>
            <a:r>
              <a:rPr lang="en-US" b="1" dirty="0"/>
              <a:t>logarithmic</a:t>
            </a:r>
            <a:r>
              <a:rPr lang="en-US" dirty="0"/>
              <a:t> number of elements</a:t>
            </a:r>
          </a:p>
        </p:txBody>
      </p:sp>
    </p:spTree>
    <p:extLst>
      <p:ext uri="{BB962C8B-B14F-4D97-AF65-F5344CB8AC3E}">
        <p14:creationId xmlns:p14="http://schemas.microsoft.com/office/powerpoint/2010/main" val="359647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3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3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3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3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39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latin typeface="Courier New" charset="0"/>
                <a:ea typeface="ＭＳ Ｐゴシック" charset="0"/>
                <a:cs typeface="+mj-cs"/>
              </a:rPr>
              <a:t>binary_search</a:t>
            </a:r>
            <a:endParaRPr lang="en-US" dirty="0">
              <a:latin typeface="Courier New" charset="0"/>
              <a:ea typeface="ＭＳ Ｐゴシック" charset="0"/>
              <a:cs typeface="+mj-cs"/>
            </a:endParaRP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9"/>
            <a:ext cx="10515600" cy="424788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200" dirty="0">
                <a:ea typeface="ＭＳ Ｐゴシック" charset="0"/>
                <a:cs typeface="Courier New" panose="02070309020205020404" pitchFamily="49" charset="0"/>
              </a:rPr>
              <a:t>Write the following two functions: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200" dirty="0">
              <a:ea typeface="ＭＳ Ｐゴシック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>
                <a:solidFill>
                  <a:srgbClr val="008000"/>
                </a:solidFill>
                <a:latin typeface="Courier New" charset="0"/>
                <a:ea typeface="ＭＳ Ｐゴシック" charset="0"/>
              </a:rPr>
              <a:t># searches an entire sorted list for a given value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>
                <a:solidFill>
                  <a:srgbClr val="008000"/>
                </a:solidFill>
                <a:latin typeface="Courier New" charset="0"/>
                <a:ea typeface="ＭＳ Ｐゴシック" charset="0"/>
              </a:rPr>
              <a:t># returns the index the value should be inserted at to maintain sorted order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>
                <a:solidFill>
                  <a:srgbClr val="008000"/>
                </a:solidFill>
                <a:latin typeface="Courier New" charset="0"/>
                <a:ea typeface="ＭＳ Ｐゴシック" charset="0"/>
              </a:rPr>
              <a:t># Precondition: list is sorted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err="1">
                <a:latin typeface="Courier New" charset="0"/>
                <a:ea typeface="ＭＳ Ｐゴシック" charset="0"/>
              </a:rPr>
              <a:t>binary_search</a:t>
            </a:r>
            <a:r>
              <a:rPr lang="en-US" sz="2000" dirty="0">
                <a:latin typeface="Courier New" charset="0"/>
                <a:ea typeface="ＭＳ Ｐゴシック" charset="0"/>
              </a:rPr>
              <a:t>(</a:t>
            </a:r>
            <a:r>
              <a:rPr lang="en-US" sz="2000" b="1" dirty="0">
                <a:ea typeface="ＭＳ Ｐゴシック" charset="0"/>
              </a:rPr>
              <a:t>list</a:t>
            </a:r>
            <a:r>
              <a:rPr lang="en-US" sz="2000" dirty="0">
                <a:latin typeface="Courier New" charset="0"/>
                <a:ea typeface="ＭＳ Ｐゴシック" charset="0"/>
              </a:rPr>
              <a:t>, </a:t>
            </a:r>
            <a:r>
              <a:rPr lang="en-US" sz="2000" b="1" dirty="0">
                <a:ea typeface="ＭＳ Ｐゴシック" charset="0"/>
              </a:rPr>
              <a:t>value</a:t>
            </a:r>
            <a:r>
              <a:rPr lang="en-US" sz="2000" dirty="0">
                <a:latin typeface="Courier New" charset="0"/>
                <a:ea typeface="ＭＳ Ｐゴシック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dirty="0">
              <a:latin typeface="Courier New" charset="0"/>
              <a:ea typeface="ＭＳ Ｐゴシック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>
                <a:solidFill>
                  <a:srgbClr val="008000"/>
                </a:solidFill>
                <a:latin typeface="Courier New" charset="0"/>
                <a:ea typeface="ＭＳ Ｐゴシック" charset="0"/>
              </a:rPr>
              <a:t># searches given portion of a sorted list for a given value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>
                <a:solidFill>
                  <a:srgbClr val="008000"/>
                </a:solidFill>
                <a:latin typeface="Courier New" charset="0"/>
                <a:ea typeface="ＭＳ Ｐゴシック" charset="0"/>
              </a:rPr>
              <a:t># examines </a:t>
            </a:r>
            <a:r>
              <a:rPr lang="en-US" sz="1800" b="1" dirty="0" err="1">
                <a:solidFill>
                  <a:srgbClr val="008000"/>
                </a:solidFill>
                <a:latin typeface="Courier New" charset="0"/>
                <a:ea typeface="ＭＳ Ｐゴシック" charset="0"/>
              </a:rPr>
              <a:t>min_index</a:t>
            </a:r>
            <a:r>
              <a:rPr lang="en-US" sz="1800" b="1" dirty="0">
                <a:solidFill>
                  <a:srgbClr val="008000"/>
                </a:solidFill>
                <a:latin typeface="Courier New" charset="0"/>
                <a:ea typeface="ＭＳ Ｐゴシック" charset="0"/>
              </a:rPr>
              <a:t> (inclusive) through </a:t>
            </a:r>
            <a:r>
              <a:rPr lang="en-US" sz="1800" b="1" dirty="0" err="1">
                <a:solidFill>
                  <a:srgbClr val="008000"/>
                </a:solidFill>
                <a:latin typeface="Courier New" charset="0"/>
                <a:ea typeface="ＭＳ Ｐゴシック" charset="0"/>
              </a:rPr>
              <a:t>max_index</a:t>
            </a:r>
            <a:r>
              <a:rPr lang="en-US" sz="1800" b="1" dirty="0">
                <a:solidFill>
                  <a:srgbClr val="008000"/>
                </a:solidFill>
                <a:latin typeface="Courier New" charset="0"/>
                <a:ea typeface="ＭＳ Ｐゴシック" charset="0"/>
              </a:rPr>
              <a:t> (exclusive)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1800" b="1" dirty="0">
                <a:solidFill>
                  <a:srgbClr val="008000"/>
                </a:solidFill>
                <a:latin typeface="Courier New" charset="0"/>
                <a:ea typeface="ＭＳ Ｐゴシック" charset="0"/>
              </a:rPr>
              <a:t># returns the index of the value or -(index it should be inserted at + 1)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>
                <a:solidFill>
                  <a:srgbClr val="008000"/>
                </a:solidFill>
                <a:latin typeface="Courier New" charset="0"/>
                <a:ea typeface="ＭＳ Ｐゴシック" charset="0"/>
              </a:rPr>
              <a:t># Precondition: list is sorted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000" dirty="0" err="1">
                <a:latin typeface="Courier New" charset="0"/>
                <a:ea typeface="ＭＳ Ｐゴシック" charset="0"/>
              </a:rPr>
              <a:t>binary_search</a:t>
            </a:r>
            <a:r>
              <a:rPr lang="en-US" sz="2000" dirty="0">
                <a:latin typeface="Courier New" charset="0"/>
                <a:ea typeface="ＭＳ Ｐゴシック" charset="0"/>
              </a:rPr>
              <a:t>(</a:t>
            </a:r>
            <a:r>
              <a:rPr lang="en-US" sz="2000" b="1" dirty="0">
                <a:ea typeface="ＭＳ Ｐゴシック" charset="0"/>
              </a:rPr>
              <a:t>list</a:t>
            </a:r>
            <a:r>
              <a:rPr lang="en-US" sz="2000" dirty="0">
                <a:latin typeface="Courier New" charset="0"/>
                <a:ea typeface="ＭＳ Ｐゴシック" charset="0"/>
              </a:rPr>
              <a:t>, </a:t>
            </a:r>
            <a:r>
              <a:rPr lang="en-US" sz="2000" b="1" dirty="0">
                <a:ea typeface="ＭＳ Ｐゴシック" charset="0"/>
              </a:rPr>
              <a:t>value</a:t>
            </a:r>
            <a:r>
              <a:rPr lang="en-US" sz="2000" dirty="0">
                <a:latin typeface="Courier New" charset="0"/>
                <a:ea typeface="ＭＳ Ｐゴシック" charset="0"/>
              </a:rPr>
              <a:t>, </a:t>
            </a:r>
            <a:r>
              <a:rPr lang="en-US" sz="2000" b="1" dirty="0" err="1">
                <a:ea typeface="ＭＳ Ｐゴシック" charset="0"/>
              </a:rPr>
              <a:t>min_index</a:t>
            </a:r>
            <a:r>
              <a:rPr lang="en-US" sz="2000" dirty="0">
                <a:latin typeface="Courier New" charset="0"/>
                <a:ea typeface="ＭＳ Ｐゴシック" charset="0"/>
              </a:rPr>
              <a:t>, </a:t>
            </a:r>
            <a:r>
              <a:rPr lang="en-US" sz="2000" b="1" dirty="0" err="1">
                <a:ea typeface="ＭＳ Ｐゴシック" charset="0"/>
              </a:rPr>
              <a:t>max_index</a:t>
            </a:r>
            <a:r>
              <a:rPr lang="en-US" sz="2000" dirty="0">
                <a:latin typeface="Courier New" charset="0"/>
                <a:ea typeface="ＭＳ Ｐゴシック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dirty="0">
              <a:latin typeface="Courier New" charset="0"/>
              <a:ea typeface="ＭＳ Ｐゴシック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dirty="0">
              <a:latin typeface="Courier New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494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charset="0"/>
                <a:cs typeface="+mj-cs"/>
              </a:rPr>
              <a:t>Using </a:t>
            </a:r>
            <a:r>
              <a:rPr lang="en-US" dirty="0" err="1">
                <a:latin typeface="Courier New" charset="0"/>
                <a:ea typeface="ＭＳ Ｐゴシック" charset="0"/>
                <a:cs typeface="+mj-cs"/>
              </a:rPr>
              <a:t>binary_search</a:t>
            </a:r>
            <a:endParaRPr lang="en-US" dirty="0">
              <a:latin typeface="Courier New" charset="0"/>
              <a:ea typeface="ＭＳ Ｐゴシック" charset="0"/>
              <a:cs typeface="+mj-cs"/>
            </a:endParaRP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690688"/>
            <a:ext cx="9215438" cy="4862512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ＭＳ Ｐゴシック" charset="0"/>
              </a:rPr>
              <a:t># index 0  1  2  3   4   5   6   7   8   9  10  11  12  13  14  15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dirty="0">
                <a:latin typeface="Courier New" charset="0"/>
                <a:ea typeface="ＭＳ Ｐゴシック" charset="0"/>
              </a:rPr>
              <a:t>a  =  [-4, 2, 7, 9, 15, 19, 25, 28, 30, 36, 42, 50, 56, 68, 85, 92]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800" dirty="0">
              <a:latin typeface="Courier New" charset="0"/>
              <a:ea typeface="ＭＳ Ｐゴシック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sz="1600" dirty="0">
                <a:latin typeface="Courier New" charset="0"/>
                <a:ea typeface="ＭＳ Ｐゴシック" charset="0"/>
              </a:rPr>
              <a:t>index1 = </a:t>
            </a:r>
            <a:r>
              <a:rPr lang="en-US" sz="1600" b="1" dirty="0" err="1">
                <a:latin typeface="Courier New" charset="0"/>
                <a:ea typeface="ＭＳ Ｐゴシック" charset="0"/>
              </a:rPr>
              <a:t>binary_search</a:t>
            </a:r>
            <a:r>
              <a:rPr lang="en-US" sz="1600" dirty="0">
                <a:latin typeface="Courier New" charset="0"/>
                <a:ea typeface="ＭＳ Ｐゴシック" charset="0"/>
              </a:rPr>
              <a:t>(a, </a:t>
            </a:r>
            <a:r>
              <a:rPr lang="en-US" sz="1600" b="1" dirty="0">
                <a:latin typeface="Courier New" charset="0"/>
                <a:ea typeface="ＭＳ Ｐゴシック" charset="0"/>
              </a:rPr>
              <a:t>42</a:t>
            </a:r>
            <a:r>
              <a:rPr lang="en-US" sz="1600" dirty="0">
                <a:latin typeface="Courier New" charset="0"/>
                <a:ea typeface="ＭＳ Ｐゴシック" charset="0"/>
              </a:rPr>
              <a:t>)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1600" dirty="0">
                <a:latin typeface="Courier New" charset="0"/>
                <a:ea typeface="ＭＳ Ｐゴシック" charset="0"/>
              </a:rPr>
              <a:t>index2 = </a:t>
            </a:r>
            <a:r>
              <a:rPr lang="en-US" sz="1600" b="1" dirty="0" err="1">
                <a:latin typeface="Courier New" charset="0"/>
                <a:ea typeface="ＭＳ Ｐゴシック" charset="0"/>
              </a:rPr>
              <a:t>binary_search</a:t>
            </a:r>
            <a:r>
              <a:rPr lang="en-US" sz="1600" dirty="0">
                <a:latin typeface="Courier New" charset="0"/>
                <a:ea typeface="ＭＳ Ｐゴシック" charset="0"/>
              </a:rPr>
              <a:t>(a, </a:t>
            </a:r>
            <a:r>
              <a:rPr lang="en-US" sz="1600" b="1" dirty="0">
                <a:latin typeface="Courier New" charset="0"/>
                <a:ea typeface="ＭＳ Ｐゴシック" charset="0"/>
              </a:rPr>
              <a:t>21</a:t>
            </a:r>
            <a:r>
              <a:rPr lang="en-US" sz="1600" dirty="0">
                <a:latin typeface="Courier New" charset="0"/>
                <a:ea typeface="ＭＳ Ｐゴシック" charset="0"/>
              </a:rPr>
              <a:t>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1600" dirty="0">
                <a:latin typeface="Courier New" charset="0"/>
                <a:ea typeface="ＭＳ Ｐゴシック" charset="0"/>
              </a:rPr>
              <a:t>index3 = </a:t>
            </a:r>
            <a:r>
              <a:rPr lang="en-US" sz="1600" b="1" dirty="0" err="1">
                <a:latin typeface="Courier New" charset="0"/>
                <a:ea typeface="ＭＳ Ｐゴシック" charset="0"/>
              </a:rPr>
              <a:t>binary_search</a:t>
            </a:r>
            <a:r>
              <a:rPr lang="en-US" sz="1600" dirty="0">
                <a:latin typeface="Courier New" charset="0"/>
                <a:ea typeface="ＭＳ Ｐゴシック" charset="0"/>
              </a:rPr>
              <a:t>(a, </a:t>
            </a:r>
            <a:r>
              <a:rPr lang="en-US" sz="1600" b="1" dirty="0">
                <a:latin typeface="Courier New" charset="0"/>
                <a:ea typeface="ＭＳ Ｐゴシック" charset="0"/>
              </a:rPr>
              <a:t>17</a:t>
            </a:r>
            <a:r>
              <a:rPr lang="en-US" sz="1600" dirty="0">
                <a:latin typeface="Courier New" charset="0"/>
                <a:ea typeface="ＭＳ Ｐゴシック" charset="0"/>
              </a:rPr>
              <a:t>, 0, 16)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1600" dirty="0">
                <a:latin typeface="Courier New" charset="0"/>
                <a:ea typeface="ＭＳ Ｐゴシック" charset="0"/>
              </a:rPr>
              <a:t>index2 = </a:t>
            </a:r>
            <a:r>
              <a:rPr lang="en-US" sz="1600" b="1" dirty="0" err="1">
                <a:latin typeface="Courier New" charset="0"/>
                <a:ea typeface="ＭＳ Ｐゴシック" charset="0"/>
              </a:rPr>
              <a:t>binary_search</a:t>
            </a:r>
            <a:r>
              <a:rPr lang="en-US" sz="1600" dirty="0">
                <a:latin typeface="Courier New" charset="0"/>
                <a:ea typeface="ＭＳ Ｐゴシック" charset="0"/>
              </a:rPr>
              <a:t>(a, </a:t>
            </a:r>
            <a:r>
              <a:rPr lang="en-US" sz="1600" b="1" dirty="0">
                <a:latin typeface="Courier New" charset="0"/>
                <a:ea typeface="ＭＳ Ｐゴシック" charset="0"/>
              </a:rPr>
              <a:t>42</a:t>
            </a:r>
            <a:r>
              <a:rPr lang="en-US" sz="1600" dirty="0">
                <a:latin typeface="Courier New" charset="0"/>
                <a:ea typeface="ＭＳ Ｐゴシック" charset="0"/>
              </a:rPr>
              <a:t>, 0, 10)</a:t>
            </a:r>
            <a:endParaRPr lang="en-US" sz="1600" dirty="0">
              <a:ea typeface="ＭＳ Ｐゴシック" charset="0"/>
            </a:endParaRPr>
          </a:p>
          <a:p>
            <a:pPr>
              <a:lnSpc>
                <a:spcPct val="80000"/>
              </a:lnSpc>
              <a:buNone/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 eaLnBrk="1" hangingPunct="1">
              <a:buFont typeface="Wingdings 2" charset="0"/>
              <a:buChar char=""/>
              <a:defRPr/>
            </a:pPr>
            <a:r>
              <a:rPr lang="en-US" dirty="0" err="1">
                <a:latin typeface="Courier New" charset="0"/>
                <a:ea typeface="ＭＳ Ｐゴシック" charset="0"/>
                <a:cs typeface="+mn-cs"/>
              </a:rPr>
              <a:t>binary_search</a:t>
            </a:r>
            <a:r>
              <a:rPr lang="en-US" dirty="0">
                <a:latin typeface="Courier New" charset="0"/>
                <a:ea typeface="ＭＳ Ｐゴシック" charset="0"/>
                <a:cs typeface="+mn-cs"/>
              </a:rPr>
              <a:t> </a:t>
            </a:r>
            <a:r>
              <a:rPr lang="en-US" dirty="0">
                <a:ea typeface="ＭＳ Ｐゴシック" charset="0"/>
                <a:cs typeface="+mn-cs"/>
              </a:rPr>
              <a:t>returns the index of the number</a:t>
            </a:r>
          </a:p>
          <a:p>
            <a:pPr marL="0" indent="0" eaLnBrk="1" hangingPunct="1">
              <a:buNone/>
              <a:defRPr/>
            </a:pPr>
            <a:r>
              <a:rPr lang="en-US" dirty="0">
                <a:ea typeface="ＭＳ Ｐゴシック" charset="0"/>
              </a:rPr>
              <a:t>				or</a:t>
            </a:r>
          </a:p>
          <a:p>
            <a:pPr marL="0" indent="0" eaLnBrk="1" hangingPunct="1">
              <a:buNone/>
              <a:defRPr/>
            </a:pPr>
            <a:r>
              <a:rPr lang="en-US" dirty="0">
                <a:ea typeface="ＭＳ Ｐゴシック" charset="0"/>
              </a:rPr>
              <a:t>-</a:t>
            </a:r>
            <a:r>
              <a:rPr lang="en-US" dirty="0">
                <a:ea typeface="ＭＳ Ｐゴシック" charset="0"/>
                <a:cs typeface="+mn-cs"/>
              </a:rPr>
              <a:t> (index where the value </a:t>
            </a:r>
            <a:r>
              <a:rPr lang="en-US" dirty="0">
                <a:ea typeface="ＭＳ Ｐゴシック" charset="0"/>
              </a:rPr>
              <a:t>should be inserted + 1)</a:t>
            </a:r>
            <a:endParaRPr lang="en-US" sz="8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4553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Binary search code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# Returns the index of an occurrence of target in a,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# or a negative number if the target is not found.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# Precondition: elements of a are in sorted order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dirty="0" err="1">
                <a:latin typeface="Courier New" panose="02070309020205020404" pitchFamily="49" charset="0"/>
              </a:rPr>
              <a:t>def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binary_search</a:t>
            </a:r>
            <a:r>
              <a:rPr lang="en-US" sz="2000" dirty="0">
                <a:latin typeface="Courier New" panose="02070309020205020404" pitchFamily="49" charset="0"/>
              </a:rPr>
              <a:t>(a, target, start, stop):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    min = start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    max = stop - 1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z="20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    while min &lt;= max: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        mid = (min + max) // 2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        if a[mid] &lt; target: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            min = mid + 1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</a:rPr>
              <a:t>elif</a:t>
            </a:r>
            <a:r>
              <a:rPr lang="en-US" sz="2000" dirty="0">
                <a:latin typeface="Courier New" panose="02070309020205020404" pitchFamily="49" charset="0"/>
              </a:rPr>
              <a:t> a[mid] &gt; target: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            max = mid - 1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        else: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            return mid  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# target found</a:t>
            </a:r>
            <a:endParaRPr lang="en-US" sz="20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z="20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    return -(min + 1)   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# target not found</a:t>
            </a:r>
          </a:p>
        </p:txBody>
      </p:sp>
    </p:spTree>
    <p:extLst>
      <p:ext uri="{BB962C8B-B14F-4D97-AF65-F5344CB8AC3E}">
        <p14:creationId xmlns:p14="http://schemas.microsoft.com/office/powerpoint/2010/main" val="3146062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95133D9C788D4783C425AB34BCA29E" ma:contentTypeVersion="" ma:contentTypeDescription="Create a new document." ma:contentTypeScope="" ma:versionID="c446b9a6239dd80fa9f8ad8e2eca344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2384c6cc0088fcedbaf6edaf557def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110620-AD8F-448B-B056-A13F3910458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A0FF71B-1373-46C5-85B4-5CA5552C7C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9BC0BC-CB9C-4EE9-B03C-6A28BA04FB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2337</Words>
  <Application>Microsoft Office PowerPoint</Application>
  <PresentationFormat>Widescreen</PresentationFormat>
  <Paragraphs>725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Tahoma</vt:lpstr>
      <vt:lpstr>Verdana</vt:lpstr>
      <vt:lpstr>Wingdings</vt:lpstr>
      <vt:lpstr>Wingdings 2</vt:lpstr>
      <vt:lpstr>Office Theme</vt:lpstr>
      <vt:lpstr>Building Python Programs</vt:lpstr>
      <vt:lpstr>PowerPoint Presentation</vt:lpstr>
      <vt:lpstr>Sequential search</vt:lpstr>
      <vt:lpstr>Sequential search</vt:lpstr>
      <vt:lpstr>Binary search</vt:lpstr>
      <vt:lpstr>Binary search runtime</vt:lpstr>
      <vt:lpstr>binary_search</vt:lpstr>
      <vt:lpstr>Using binary_search</vt:lpstr>
      <vt:lpstr>Binary search code</vt:lpstr>
      <vt:lpstr>PowerPoint Presentation</vt:lpstr>
      <vt:lpstr>Sorting</vt:lpstr>
      <vt:lpstr>Sorting algorithms</vt:lpstr>
      <vt:lpstr>Bogo sort</vt:lpstr>
      <vt:lpstr>Bogo sort code</vt:lpstr>
      <vt:lpstr>Selection sort</vt:lpstr>
      <vt:lpstr>Selection sort example</vt:lpstr>
      <vt:lpstr>Selection sort code</vt:lpstr>
      <vt:lpstr>Selection sort runtime (Fig. 13.6)</vt:lpstr>
      <vt:lpstr>Similar algorithms</vt:lpstr>
      <vt:lpstr>Merge sort</vt:lpstr>
      <vt:lpstr>Merge sort example</vt:lpstr>
      <vt:lpstr>Merge halves code</vt:lpstr>
      <vt:lpstr>Merge sort code</vt:lpstr>
      <vt:lpstr>Merge sort runtime</vt:lpstr>
      <vt:lpstr>Activity</vt:lpstr>
      <vt:lpstr>Sorting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allison</dc:creator>
  <cp:lastModifiedBy>LAU WEN KANG</cp:lastModifiedBy>
  <cp:revision>18</cp:revision>
  <dcterms:created xsi:type="dcterms:W3CDTF">2016-11-28T01:46:24Z</dcterms:created>
  <dcterms:modified xsi:type="dcterms:W3CDTF">2022-08-08T06:28:19Z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0x0101006795133D9C788D4783C425AB34BCA29E</vt:lpwstr>
  </property>
</Properties>
</file>