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8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11" r:id="rId18"/>
    <p:sldId id="31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326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1" r:id="rId35"/>
    <p:sldId id="322" r:id="rId36"/>
    <p:sldId id="323" r:id="rId37"/>
    <p:sldId id="324" r:id="rId38"/>
    <p:sldId id="32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6DD23-07CB-4A59-8605-92B8800486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0B1DB-D825-4C6D-BCF3-963F8C75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5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823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3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8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68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3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2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Note that == tests equality, not = .  The = is used for the assignment operator!</a:t>
            </a:r>
          </a:p>
        </p:txBody>
      </p:sp>
    </p:spTree>
    <p:extLst>
      <p:ext uri="{BB962C8B-B14F-4D97-AF65-F5344CB8AC3E}">
        <p14:creationId xmlns:p14="http://schemas.microsoft.com/office/powerpoint/2010/main" val="313984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8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2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// This program computes two people's body mass index (BMI) and</a:t>
            </a:r>
          </a:p>
          <a:p>
            <a:r>
              <a:rPr lang="en-US">
                <a:latin typeface="Arial" panose="020B0604020202020204" pitchFamily="34" charset="0"/>
              </a:rPr>
              <a:t>// compares them.  The code uses parameters, returns, and Scanner.</a:t>
            </a:r>
          </a:p>
          <a:p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import java.util.*;  // so that I can use Scanner</a:t>
            </a:r>
          </a:p>
          <a:p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public class BMI {</a:t>
            </a:r>
          </a:p>
          <a:p>
            <a:r>
              <a:rPr lang="en-US">
                <a:latin typeface="Arial" panose="020B0604020202020204" pitchFamily="34" charset="0"/>
              </a:rPr>
              <a:t>    public static void main(String[] args) {</a:t>
            </a:r>
          </a:p>
          <a:p>
            <a:r>
              <a:rPr lang="en-US">
                <a:latin typeface="Arial" panose="020B0604020202020204" pitchFamily="34" charset="0"/>
              </a:rPr>
              <a:t>        System.out.println("This program reads in data for two people and");</a:t>
            </a:r>
          </a:p>
          <a:p>
            <a:r>
              <a:rPr lang="en-US">
                <a:latin typeface="Arial" panose="020B0604020202020204" pitchFamily="34" charset="0"/>
              </a:rPr>
              <a:t>        System.out.println("computes their body mass index (BMI)");</a:t>
            </a:r>
          </a:p>
          <a:p>
            <a:r>
              <a:rPr lang="en-US">
                <a:latin typeface="Arial" panose="020B0604020202020204" pitchFamily="34" charset="0"/>
              </a:rPr>
              <a:t>        System.out.println();</a:t>
            </a:r>
          </a:p>
          <a:p>
            <a:r>
              <a:rPr lang="en-US">
                <a:latin typeface="Arial" panose="020B0604020202020204" pitchFamily="34" charset="0"/>
              </a:rPr>
              <a:t>        </a:t>
            </a:r>
          </a:p>
          <a:p>
            <a:r>
              <a:rPr lang="en-US">
                <a:latin typeface="Arial" panose="020B0604020202020204" pitchFamily="34" charset="0"/>
              </a:rPr>
              <a:t>        // finish me!</a:t>
            </a:r>
          </a:p>
          <a:p>
            <a:r>
              <a:rPr lang="en-US">
                <a:latin typeface="Arial" panose="020B0604020202020204" pitchFamily="34" charset="0"/>
              </a:rPr>
              <a:t>        </a:t>
            </a:r>
          </a:p>
          <a:p>
            <a:r>
              <a:rPr lang="en-US">
                <a:latin typeface="Arial" panose="020B0604020202020204" pitchFamily="34" charset="0"/>
              </a:rPr>
              <a:t>    }</a:t>
            </a:r>
          </a:p>
          <a:p>
            <a:r>
              <a:rPr lang="en-US">
                <a:latin typeface="Arial" panose="020B0604020202020204" pitchFamily="34" charset="0"/>
              </a:rPr>
              <a:t>}</a:t>
            </a:r>
          </a:p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9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How would we round the BMI numbers?</a:t>
            </a:r>
          </a:p>
        </p:txBody>
      </p:sp>
    </p:spTree>
    <p:extLst>
      <p:ext uri="{BB962C8B-B14F-4D97-AF65-F5344CB8AC3E}">
        <p14:creationId xmlns:p14="http://schemas.microsoft.com/office/powerpoint/2010/main" val="162665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37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2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29817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4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2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4E6C-B701-4E5F-94BB-7A47834810E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204B8-F275-4E1C-AE19-18EF63CA4D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29817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1634532" y="2468843"/>
            <a:ext cx="9144000" cy="937549"/>
          </a:xfrm>
        </p:spPr>
        <p:txBody>
          <a:bodyPr/>
          <a:lstStyle/>
          <a:p>
            <a:pPr eaLnBrk="1" hangingPunct="1"/>
            <a:r>
              <a:rPr lang="en-US" dirty="0"/>
              <a:t>Building Python Programs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634532" y="3476737"/>
            <a:ext cx="9144000" cy="622998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3600" dirty="0"/>
              <a:t>Chapter 4: </a:t>
            </a:r>
            <a:r>
              <a:rPr lang="en-US" sz="3600"/>
              <a:t>Conditional Execution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9034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Which nested </a:t>
            </a:r>
            <a:r>
              <a:rPr lang="en-US">
                <a:latin typeface="Courier New" panose="02070309020205020404" pitchFamily="49" charset="0"/>
              </a:rPr>
              <a:t>if/else</a:t>
            </a:r>
            <a:r>
              <a:rPr lang="en-US"/>
              <a:t>?</a:t>
            </a:r>
          </a:p>
        </p:txBody>
      </p:sp>
      <p:sp>
        <p:nvSpPr>
          <p:cNvPr id="68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(1) if/if/if   (2) nested if/else   (3) nested if/</a:t>
            </a:r>
            <a:r>
              <a:rPr lang="en-US" b="1" dirty="0" err="1"/>
              <a:t>elif</a:t>
            </a:r>
            <a:r>
              <a:rPr lang="en-US" b="1" dirty="0"/>
              <a:t>/</a:t>
            </a:r>
            <a:r>
              <a:rPr lang="en-US" b="1" dirty="0" err="1"/>
              <a:t>elif</a:t>
            </a:r>
            <a:endParaRPr lang="en-US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800" dirty="0"/>
          </a:p>
          <a:p>
            <a:pPr lvl="1" eaLnBrk="1" hangingPunct="1"/>
            <a:r>
              <a:rPr lang="en-US" sz="1800" dirty="0"/>
              <a:t>Whether a user is lower, middle, or upper-class based on income.</a:t>
            </a:r>
          </a:p>
          <a:p>
            <a:pPr lvl="2" eaLnBrk="1" hangingPunct="1"/>
            <a:r>
              <a:rPr lang="en-US" b="1" dirty="0"/>
              <a:t>(2)	</a:t>
            </a:r>
            <a:r>
              <a:rPr lang="en-US" dirty="0"/>
              <a:t>nested </a:t>
            </a:r>
            <a:r>
              <a:rPr lang="en-US" dirty="0">
                <a:latin typeface="Courier New" panose="02070309020205020404" pitchFamily="49" charset="0"/>
              </a:rPr>
              <a:t>if / 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</a:rPr>
              <a:t> / else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sz="1800" dirty="0"/>
              <a:t>Whether you made the dean's list (GPA ≥ 3.8) or honor roll (3.5-3.8).</a:t>
            </a:r>
          </a:p>
          <a:p>
            <a:pPr lvl="2" eaLnBrk="1" hangingPunct="1"/>
            <a:r>
              <a:rPr lang="en-US" b="1" dirty="0"/>
              <a:t>(3)	</a:t>
            </a:r>
            <a:r>
              <a:rPr lang="en-US" dirty="0"/>
              <a:t>nested </a:t>
            </a:r>
            <a:r>
              <a:rPr lang="en-US" dirty="0">
                <a:latin typeface="Courier New" panose="02070309020205020404" pitchFamily="49" charset="0"/>
              </a:rPr>
              <a:t>if / 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sz="1800" dirty="0"/>
              <a:t>Whether a number is divisible by 2, 3, and/or 5.</a:t>
            </a:r>
          </a:p>
          <a:p>
            <a:pPr lvl="2" eaLnBrk="1" hangingPunct="1"/>
            <a:r>
              <a:rPr lang="en-US" b="1" dirty="0"/>
              <a:t>(1)	</a:t>
            </a:r>
            <a:r>
              <a:rPr lang="en-US" dirty="0"/>
              <a:t>sequential </a:t>
            </a:r>
            <a:r>
              <a:rPr lang="en-US" dirty="0">
                <a:latin typeface="Courier New" panose="02070309020205020404" pitchFamily="49" charset="0"/>
              </a:rPr>
              <a:t>if / if / if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sz="1800" dirty="0"/>
              <a:t>Computing a grade of A, B, C, D, or F based on a percentage.</a:t>
            </a:r>
          </a:p>
          <a:p>
            <a:pPr lvl="2" eaLnBrk="1" hangingPunct="1"/>
            <a:r>
              <a:rPr lang="en-US" b="1" dirty="0"/>
              <a:t>(2)	</a:t>
            </a:r>
            <a:r>
              <a:rPr lang="en-US" dirty="0"/>
              <a:t>nested </a:t>
            </a:r>
            <a:r>
              <a:rPr lang="en-US" dirty="0">
                <a:latin typeface="Courier New" panose="02070309020205020404" pitchFamily="49" charset="0"/>
              </a:rPr>
              <a:t>if / 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</a:rPr>
              <a:t> / 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</a:rPr>
              <a:t> / 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</a:rPr>
              <a:t> / else</a:t>
            </a:r>
          </a:p>
        </p:txBody>
      </p:sp>
    </p:spTree>
    <p:extLst>
      <p:ext uri="{BB962C8B-B14F-4D97-AF65-F5344CB8AC3E}">
        <p14:creationId xmlns:p14="http://schemas.microsoft.com/office/powerpoint/2010/main" val="1768898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Nested </a:t>
            </a:r>
            <a:r>
              <a:rPr lang="en-US" dirty="0">
                <a:latin typeface="Courier New" panose="02070309020205020404" pitchFamily="49" charset="0"/>
              </a:rPr>
              <a:t>if/else</a:t>
            </a:r>
            <a:r>
              <a:rPr lang="en-US" dirty="0"/>
              <a:t> question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838200" y="1336430"/>
            <a:ext cx="10515600" cy="5687368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dirty="0"/>
              <a:t>	Write a program that produces output like the following: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This program reads data for two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people and computes their basal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metabolic rate and burn rate.</a:t>
            </a:r>
          </a:p>
          <a:p>
            <a:pPr lvl="1">
              <a:lnSpc>
                <a:spcPct val="60000"/>
              </a:lnSpc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Enter next person's information: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height (in inches)? </a:t>
            </a:r>
            <a:r>
              <a:rPr lang="en-US" sz="1600" b="1" u="sng" dirty="0">
                <a:latin typeface="Courier New" panose="02070309020205020404" pitchFamily="49" charset="0"/>
              </a:rPr>
              <a:t>73.5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weight (in pounds)? </a:t>
            </a:r>
            <a:r>
              <a:rPr lang="en-US" sz="1600" b="1" u="sng" dirty="0">
                <a:latin typeface="Courier New" panose="02070309020205020404" pitchFamily="49" charset="0"/>
              </a:rPr>
              <a:t>230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age (in years)? </a:t>
            </a:r>
            <a:r>
              <a:rPr lang="en-US" sz="1600" b="1" u="sng" dirty="0">
                <a:latin typeface="Courier New" panose="02070309020205020404" pitchFamily="49" charset="0"/>
              </a:rPr>
              <a:t>35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gender (male or female)? </a:t>
            </a:r>
            <a:r>
              <a:rPr lang="en-US" sz="1600" b="1" u="sng" dirty="0">
                <a:latin typeface="Courier New" panose="02070309020205020404" pitchFamily="49" charset="0"/>
              </a:rPr>
              <a:t>male</a:t>
            </a:r>
          </a:p>
          <a:p>
            <a:pPr lvl="1">
              <a:lnSpc>
                <a:spcPct val="60000"/>
              </a:lnSpc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Enter next person's information: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height (in inches)? </a:t>
            </a:r>
            <a:r>
              <a:rPr lang="en-US" sz="1600" b="1" u="sng" dirty="0">
                <a:latin typeface="Courier New" panose="02070309020205020404" pitchFamily="49" charset="0"/>
              </a:rPr>
              <a:t>71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weight (in pounds)? </a:t>
            </a:r>
            <a:r>
              <a:rPr lang="en-US" sz="1600" b="1" u="sng" dirty="0">
                <a:latin typeface="Courier New" panose="02070309020205020404" pitchFamily="49" charset="0"/>
              </a:rPr>
              <a:t>220.5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age (in years)?</a:t>
            </a:r>
            <a:r>
              <a:rPr lang="en-US" sz="1600" b="1" u="sng" dirty="0">
                <a:latin typeface="Courier New" panose="02070309020205020404" pitchFamily="49" charset="0"/>
              </a:rPr>
              <a:t> 20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gender (male or female)? </a:t>
            </a:r>
            <a:r>
              <a:rPr lang="en-US" sz="1600" b="1" u="sng" dirty="0">
                <a:latin typeface="Courier New" panose="02070309020205020404" pitchFamily="49" charset="0"/>
              </a:rPr>
              <a:t>female</a:t>
            </a:r>
          </a:p>
          <a:p>
            <a:pPr lvl="1">
              <a:lnSpc>
                <a:spcPct val="60000"/>
              </a:lnSpc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Person #1 basal metabolic rate = 2042.3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high resting burn rate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Person #2 basal metabolic rate = 1868.4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600" dirty="0">
                <a:latin typeface="Courier New" panose="02070309020205020404" pitchFamily="49" charset="0"/>
              </a:rPr>
              <a:t>moderate resting burn rate</a:t>
            </a:r>
          </a:p>
        </p:txBody>
      </p:sp>
      <p:graphicFrame>
        <p:nvGraphicFramePr>
          <p:cNvPr id="7168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84858"/>
              </p:ext>
            </p:extLst>
          </p:nvPr>
        </p:nvGraphicFramePr>
        <p:xfrm>
          <a:off x="7686501" y="4786978"/>
          <a:ext cx="3054350" cy="1284332"/>
        </p:xfrm>
        <a:graphic>
          <a:graphicData uri="http://schemas.openxmlformats.org/drawingml/2006/table">
            <a:tbl>
              <a:tblPr/>
              <a:tblGrid>
                <a:gridCol w="142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BMR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Burn Level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below 12000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low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 to 2000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moderate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above 2000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high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2879" y="1939332"/>
            <a:ext cx="47528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Basal Metabolic Rate Formula:</a:t>
            </a:r>
          </a:p>
          <a:p>
            <a:endParaRPr lang="en-US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male BMR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 4.54545 x (weight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+ 15.875 x (height in inches) - 5 x (age in years) + 5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female BMR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 4.54545 x (weight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+ 15.875 x (height in inches) - 5 x (age in years) - 161</a:t>
            </a:r>
          </a:p>
        </p:txBody>
      </p:sp>
    </p:spTree>
    <p:extLst>
      <p:ext uri="{BB962C8B-B14F-4D97-AF65-F5344CB8AC3E}">
        <p14:creationId xmlns:p14="http://schemas.microsoft.com/office/powerpoint/2010/main" val="2025572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Nested </a:t>
            </a:r>
            <a:r>
              <a:rPr lang="en-US" dirty="0">
                <a:latin typeface="Courier New" panose="02070309020205020404" pitchFamily="49" charset="0"/>
              </a:rPr>
              <a:t>if/else</a:t>
            </a:r>
            <a:r>
              <a:rPr lang="en-US" dirty="0"/>
              <a:t> answer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60000"/>
              </a:lnSpc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This program finds the basal metabolic rate (BMR) for two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individuals. This variation includes several functions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other than main.</a:t>
            </a:r>
          </a:p>
          <a:p>
            <a:pPr lvl="1">
              <a:lnSpc>
                <a:spcPct val="60000"/>
              </a:lnSpc>
              <a:buNone/>
            </a:pPr>
            <a:endParaRPr lang="en-US" sz="14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introduces the program to the user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 err="1">
                <a:latin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give_intro</a:t>
            </a:r>
            <a:r>
              <a:rPr lang="en-US" sz="1400" dirty="0">
                <a:latin typeface="Courier New" panose="02070309020205020404" pitchFamily="49" charset="0"/>
              </a:rPr>
              <a:t>():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print("This program reads data for two")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print("people and computes their basal")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print("metabolic rate and burn rate.")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print()</a:t>
            </a:r>
          </a:p>
          <a:p>
            <a:pPr lvl="1">
              <a:lnSpc>
                <a:spcPct val="60000"/>
              </a:lnSpc>
              <a:buNone/>
            </a:pPr>
            <a:endParaRPr lang="en-US" sz="14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prompts for one person's statistics, returning the BMI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 err="1">
                <a:latin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get_bmr</a:t>
            </a:r>
            <a:r>
              <a:rPr lang="en-US" sz="1400" dirty="0">
                <a:latin typeface="Courier New" panose="02070309020205020404" pitchFamily="49" charset="0"/>
              </a:rPr>
              <a:t>(person):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print("Enter person", person, "information:")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height = float(input("height (in inches)? "))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weight = float(input("weight (in pounds)? "))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age = float(input("age (in years)? "))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gender = input("gender (male or female)? ")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</a:rPr>
              <a:t>bmr</a:t>
            </a:r>
            <a:r>
              <a:rPr lang="en-US" sz="1400" dirty="0"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</a:rPr>
              <a:t>bmr_for</a:t>
            </a:r>
            <a:r>
              <a:rPr lang="en-US" sz="1400" dirty="0">
                <a:latin typeface="Courier New" panose="02070309020205020404" pitchFamily="49" charset="0"/>
              </a:rPr>
              <a:t>(height, weight, age, gender)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</a:rPr>
              <a:t>bmr</a:t>
            </a:r>
            <a:r>
              <a:rPr lang="en-US" sz="1400" dirty="0">
                <a:latin typeface="Courier New" panose="02070309020205020404" pitchFamily="49" charset="0"/>
              </a:rPr>
              <a:t>   </a:t>
            </a: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51176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</a:t>
            </a:r>
            <a:r>
              <a:rPr lang="en-US">
                <a:latin typeface="Courier New" panose="02070309020205020404" pitchFamily="49" charset="0"/>
              </a:rPr>
              <a:t>if/else</a:t>
            </a:r>
            <a:r>
              <a:rPr lang="en-US"/>
              <a:t>, cont'd.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838200" y="1507253"/>
            <a:ext cx="10515600" cy="5194998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60000"/>
              </a:lnSpc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this function contains the basal metabolic rate formula for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converting the given height (in inches), weight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(in pounds), age (in years) and gender (male or female) into a BMR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 err="1">
                <a:latin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bmr_for</a:t>
            </a:r>
            <a:r>
              <a:rPr lang="en-US" sz="1400" dirty="0">
                <a:latin typeface="Courier New" panose="02070309020205020404" pitchFamily="49" charset="0"/>
              </a:rPr>
              <a:t>(height, weight, age, gender):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</a:rPr>
              <a:t>bmr</a:t>
            </a:r>
            <a:r>
              <a:rPr lang="en-US" sz="1400" dirty="0">
                <a:latin typeface="Courier New" panose="02070309020205020404" pitchFamily="49" charset="0"/>
              </a:rPr>
              <a:t> = 4.54545 * weight + 15.875 * height - 5 * age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</a:rPr>
              <a:t>gender.lower</a:t>
            </a:r>
            <a:r>
              <a:rPr lang="en-US" sz="1400" dirty="0">
                <a:latin typeface="Courier New" panose="02070309020205020404" pitchFamily="49" charset="0"/>
              </a:rPr>
              <a:t>() == "male":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</a:rPr>
              <a:t>bmr</a:t>
            </a:r>
            <a:r>
              <a:rPr lang="en-US" sz="1400" dirty="0">
                <a:latin typeface="Courier New" panose="02070309020205020404" pitchFamily="49" charset="0"/>
              </a:rPr>
              <a:t> += 5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else: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</a:rPr>
              <a:t>bmr</a:t>
            </a:r>
            <a:r>
              <a:rPr lang="en-US" sz="1400" dirty="0">
                <a:latin typeface="Courier New" panose="02070309020205020404" pitchFamily="49" charset="0"/>
              </a:rPr>
              <a:t> -= 161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</a:rPr>
              <a:t>bmr</a:t>
            </a:r>
            <a:endParaRPr lang="en-US" sz="14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endParaRPr lang="en-US" sz="14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reports the overall </a:t>
            </a:r>
            <a:r>
              <a:rPr lang="en-US" sz="14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bmr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 values and status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 err="1">
                <a:latin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report_results</a:t>
            </a:r>
            <a:r>
              <a:rPr lang="en-US" sz="1400" dirty="0">
                <a:latin typeface="Courier New" panose="02070309020205020404" pitchFamily="49" charset="0"/>
              </a:rPr>
              <a:t>(bmr1, bmr2):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print("Person #1 basal metabolic rate =", round(bmr1, 1))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</a:rPr>
              <a:t>report_status</a:t>
            </a:r>
            <a:r>
              <a:rPr lang="en-US" sz="1400" dirty="0">
                <a:latin typeface="Courier New" panose="02070309020205020404" pitchFamily="49" charset="0"/>
              </a:rPr>
              <a:t>(bmr1)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print("Person #2 basal metabolic rate =", round(bmr2, 1))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</a:rPr>
              <a:t>report_status</a:t>
            </a:r>
            <a:r>
              <a:rPr lang="en-US" sz="1400" dirty="0">
                <a:latin typeface="Courier New" panose="02070309020205020404" pitchFamily="49" charset="0"/>
              </a:rPr>
              <a:t>(bmr2)</a:t>
            </a:r>
          </a:p>
          <a:p>
            <a:pPr lvl="1">
              <a:lnSpc>
                <a:spcPct val="60000"/>
              </a:lnSpc>
              <a:buNone/>
            </a:pPr>
            <a:endParaRPr lang="en-US" sz="14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reports the burn rate for the given BMR value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 err="1">
                <a:latin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report_status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bmr</a:t>
            </a:r>
            <a:r>
              <a:rPr lang="en-US" sz="1400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</a:rPr>
              <a:t>bmr</a:t>
            </a:r>
            <a:r>
              <a:rPr lang="en-US" sz="1400" dirty="0">
                <a:latin typeface="Courier New" panose="02070309020205020404" pitchFamily="49" charset="0"/>
              </a:rPr>
              <a:t> &lt; 1200: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print("low resting burn rate");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bmr</a:t>
            </a:r>
            <a:r>
              <a:rPr lang="en-US" sz="1400" dirty="0">
                <a:latin typeface="Courier New" panose="02070309020205020404" pitchFamily="49" charset="0"/>
              </a:rPr>
              <a:t> &lt;= 2000: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print("moderate resting burn rate")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else: # bmr1 &gt; 2000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print("high resting burn rate")</a:t>
            </a:r>
          </a:p>
          <a:p>
            <a:pPr lvl="1">
              <a:lnSpc>
                <a:spcPct val="60000"/>
              </a:lnSpc>
              <a:buNone/>
            </a:pPr>
            <a:endParaRPr lang="en-US" sz="14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sz="1400" dirty="0" err="1">
                <a:latin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</a:rPr>
              <a:t> main():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</a:rPr>
              <a:t>give_intro</a:t>
            </a:r>
            <a:r>
              <a:rPr lang="en-US" sz="14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bmr1 = </a:t>
            </a:r>
            <a:r>
              <a:rPr lang="en-US" sz="1400" dirty="0" err="1">
                <a:latin typeface="Courier New" panose="02070309020205020404" pitchFamily="49" charset="0"/>
              </a:rPr>
              <a:t>get_bmr</a:t>
            </a:r>
            <a:r>
              <a:rPr lang="en-US" sz="1400" dirty="0">
                <a:latin typeface="Courier New" panose="02070309020205020404" pitchFamily="49" charset="0"/>
              </a:rPr>
              <a:t>(1)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bmr2 = </a:t>
            </a:r>
            <a:r>
              <a:rPr lang="en-US" sz="1400" dirty="0" err="1">
                <a:latin typeface="Courier New" panose="02070309020205020404" pitchFamily="49" charset="0"/>
              </a:rPr>
              <a:t>get_bmr</a:t>
            </a:r>
            <a:r>
              <a:rPr lang="en-US" sz="1400" dirty="0">
                <a:latin typeface="Courier New" panose="02070309020205020404" pitchFamily="49" charset="0"/>
              </a:rPr>
              <a:t>(2)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print(bmr1, bmr2)</a:t>
            </a: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</a:rPr>
              <a:t>report_results</a:t>
            </a:r>
            <a:r>
              <a:rPr lang="en-US" sz="1400" dirty="0">
                <a:latin typeface="Courier New" panose="02070309020205020404" pitchFamily="49" charset="0"/>
              </a:rPr>
              <a:t>(bmr1, bmr2)</a:t>
            </a:r>
          </a:p>
          <a:p>
            <a:pPr lvl="1">
              <a:lnSpc>
                <a:spcPct val="60000"/>
              </a:lnSpc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None/>
            </a:pPr>
            <a:r>
              <a:rPr lang="en-US" sz="1400" dirty="0">
                <a:latin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6271789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Factoring </a:t>
            </a:r>
            <a:r>
              <a:rPr lang="en-US">
                <a:latin typeface="Courier New" panose="02070309020205020404" pitchFamily="49" charset="0"/>
              </a:rPr>
              <a:t>if/else</a:t>
            </a:r>
            <a:r>
              <a:rPr lang="en-US"/>
              <a:t> code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/>
              <a:t>factoring</a:t>
            </a:r>
            <a:r>
              <a:rPr lang="en-US" dirty="0"/>
              <a:t>: Extracting common/redundant code.</a:t>
            </a:r>
          </a:p>
          <a:p>
            <a:pPr lvl="1" eaLnBrk="1" hangingPunct="1"/>
            <a:r>
              <a:rPr lang="en-US" dirty="0"/>
              <a:t>Can reduce or eliminate redundancy from </a:t>
            </a:r>
            <a:r>
              <a:rPr lang="en-US" dirty="0">
                <a:latin typeface="Courier New" panose="02070309020205020404" pitchFamily="49" charset="0"/>
              </a:rPr>
              <a:t>if/else</a:t>
            </a:r>
            <a:r>
              <a:rPr lang="en-US" dirty="0"/>
              <a:t> code.</a:t>
            </a:r>
          </a:p>
          <a:p>
            <a:pPr lvl="1" eaLnBrk="1" hangingPunct="1"/>
            <a:endParaRPr lang="en-US" sz="800" dirty="0"/>
          </a:p>
          <a:p>
            <a:pPr eaLnBrk="1" hangingPunct="1"/>
            <a:r>
              <a:rPr lang="en-US" dirty="0"/>
              <a:t>Example: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dirty="0"/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if a == 1: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print(a)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x = 3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b = b + x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</a:rPr>
              <a:t> a == 2: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print(a)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x = 6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y = y + 10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b = b + x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else:       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a == 3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print(a)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x = 9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b = b + 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91200" y="2895600"/>
            <a:ext cx="4648200" cy="3276600"/>
            <a:chOff x="2688" y="1968"/>
            <a:chExt cx="2928" cy="2064"/>
          </a:xfrm>
        </p:grpSpPr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3552" y="2448"/>
              <a:ext cx="2064" cy="93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latin typeface="Courier New" panose="02070309020205020404" pitchFamily="49" charset="0"/>
                </a:rPr>
                <a:t>print(a)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latin typeface="Courier New" panose="02070309020205020404" pitchFamily="49" charset="0"/>
                </a:rPr>
                <a:t>x = 3 * 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latin typeface="Courier New" panose="02070309020205020404" pitchFamily="49" charset="0"/>
                </a:rPr>
                <a:t>if a == 2: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latin typeface="Courier New" panose="02070309020205020404" pitchFamily="49" charset="0"/>
                </a:rPr>
                <a:t>    y = y + 10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latin typeface="Courier New" panose="02070309020205020404" pitchFamily="49" charset="0"/>
                </a:rPr>
                <a:t>b = b + x</a:t>
              </a:r>
            </a:p>
          </p:txBody>
        </p:sp>
        <p:grpSp>
          <p:nvGrpSpPr>
            <p:cNvPr id="7174" name="Group 8"/>
            <p:cNvGrpSpPr>
              <a:grpSpLocks/>
            </p:cNvGrpSpPr>
            <p:nvPr/>
          </p:nvGrpSpPr>
          <p:grpSpPr bwMode="auto">
            <a:xfrm>
              <a:off x="2688" y="1968"/>
              <a:ext cx="820" cy="2064"/>
              <a:chOff x="2688" y="1968"/>
              <a:chExt cx="820" cy="2064"/>
            </a:xfrm>
          </p:grpSpPr>
          <p:sp>
            <p:nvSpPr>
              <p:cNvPr id="7175" name="Line 6"/>
              <p:cNvSpPr>
                <a:spLocks noChangeShapeType="1"/>
              </p:cNvSpPr>
              <p:nvPr/>
            </p:nvSpPr>
            <p:spPr bwMode="auto">
              <a:xfrm flipV="1">
                <a:off x="3075" y="3001"/>
                <a:ext cx="4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6" name="AutoShape 7"/>
              <p:cNvSpPr>
                <a:spLocks/>
              </p:cNvSpPr>
              <p:nvPr/>
            </p:nvSpPr>
            <p:spPr bwMode="auto">
              <a:xfrm>
                <a:off x="2688" y="1968"/>
                <a:ext cx="384" cy="2064"/>
              </a:xfrm>
              <a:prstGeom prst="rightBrace">
                <a:avLst>
                  <a:gd name="adj1" fmla="val 4479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3332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Cumulative Algorithms</a:t>
            </a:r>
          </a:p>
        </p:txBody>
      </p:sp>
    </p:spTree>
    <p:extLst>
      <p:ext uri="{BB962C8B-B14F-4D97-AF65-F5344CB8AC3E}">
        <p14:creationId xmlns:p14="http://schemas.microsoft.com/office/powerpoint/2010/main" val="176493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Adding many numbers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would you find the sum of all integers from 1-1000?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This may require a lot of typing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</a:rPr>
              <a:t> = 1 + 2 + 3 + 4 + ... 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print("The sum is", sum)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/>
              <a:t>What if we want the sum from 1 - 1,000,000?</a:t>
            </a:r>
            <a:br>
              <a:rPr lang="en-US" dirty="0"/>
            </a:br>
            <a:r>
              <a:rPr lang="en-US" dirty="0"/>
              <a:t>Or the sum up to any maximum?</a:t>
            </a:r>
          </a:p>
          <a:p>
            <a:pPr lvl="1" eaLnBrk="1" hangingPunct="1"/>
            <a:r>
              <a:rPr lang="en-US" dirty="0"/>
              <a:t>How can we generalize the above code?</a:t>
            </a:r>
          </a:p>
        </p:txBody>
      </p:sp>
    </p:spTree>
    <p:extLst>
      <p:ext uri="{BB962C8B-B14F-4D97-AF65-F5344CB8AC3E}">
        <p14:creationId xmlns:p14="http://schemas.microsoft.com/office/powerpoint/2010/main" val="8057910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Cumulative sum loop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	sum = 0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range(1, 1001):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sum +=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// sum = sum +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print("The sum is", sum)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b="1" dirty="0"/>
              <a:t>cumulative sum</a:t>
            </a:r>
            <a:r>
              <a:rPr lang="en-US" dirty="0"/>
              <a:t>: A variable that keeps a sum in progress and is updated repeatedly until summing is finished.</a:t>
            </a:r>
          </a:p>
          <a:p>
            <a:pPr lvl="1" eaLnBrk="1" hangingPunct="1">
              <a:lnSpc>
                <a:spcPct val="110000"/>
              </a:lnSpc>
            </a:pPr>
            <a:endParaRPr lang="en-US" sz="800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sum</a:t>
            </a:r>
            <a:r>
              <a:rPr lang="en-US" dirty="0"/>
              <a:t> in the above code is an attempt at a cumulative sum.</a:t>
            </a:r>
          </a:p>
          <a:p>
            <a:pPr lvl="1" eaLnBrk="1" hangingPunct="1">
              <a:lnSpc>
                <a:spcPct val="110000"/>
              </a:lnSpc>
            </a:pPr>
            <a:endParaRPr lang="en-US" sz="800" dirty="0"/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Cumulative sum variables must be declared </a:t>
            </a:r>
            <a:r>
              <a:rPr lang="en-US" i="1" dirty="0"/>
              <a:t>outside</a:t>
            </a:r>
            <a:r>
              <a:rPr lang="en-US" dirty="0"/>
              <a:t> the loops that update them, so that they will still exist after the loop.</a:t>
            </a:r>
          </a:p>
        </p:txBody>
      </p:sp>
    </p:spTree>
    <p:extLst>
      <p:ext uri="{BB962C8B-B14F-4D97-AF65-F5344CB8AC3E}">
        <p14:creationId xmlns:p14="http://schemas.microsoft.com/office/powerpoint/2010/main" val="39100953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Cumulative product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This cumulative idea can be used with other operators: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product = 1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range(1, 21):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 product *= 2 // product = product * 2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print("2 ^ 20 =", </a:t>
            </a:r>
            <a:r>
              <a:rPr lang="en-US" sz="1800" b="1" dirty="0">
                <a:latin typeface="Courier New" panose="02070309020205020404" pitchFamily="49" charset="0"/>
              </a:rPr>
              <a:t>product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How would we make the base and exponent adjustable?</a:t>
            </a:r>
          </a:p>
        </p:txBody>
      </p:sp>
    </p:spTree>
    <p:extLst>
      <p:ext uri="{BB962C8B-B14F-4D97-AF65-F5344CB8AC3E}">
        <p14:creationId xmlns:p14="http://schemas.microsoft.com/office/powerpoint/2010/main" val="333665429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3084514" y="3260725"/>
            <a:ext cx="4611687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input </a:t>
            </a:r>
            <a:r>
              <a:rPr lang="en-US" dirty="0"/>
              <a:t>and cumulative sum</a:t>
            </a: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 can do a cumulative sum of user input: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sum = 0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range(1, 101):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next =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(input("Type a number: "))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    sum = sum + next // sum += next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print("The sum is", sum)</a:t>
            </a:r>
          </a:p>
        </p:txBody>
      </p:sp>
    </p:spTree>
    <p:extLst>
      <p:ext uri="{BB962C8B-B14F-4D97-AF65-F5344CB8AC3E}">
        <p14:creationId xmlns:p14="http://schemas.microsoft.com/office/powerpoint/2010/main" val="39719681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if/else</a:t>
            </a:r>
            <a:r>
              <a:rPr lang="en-US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97823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Cumulative sum question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Modify the </a:t>
            </a:r>
            <a:r>
              <a:rPr lang="en-US" dirty="0">
                <a:latin typeface="Courier New" panose="02070309020205020404" pitchFamily="49" charset="0"/>
              </a:rPr>
              <a:t>receipt</a:t>
            </a:r>
            <a:r>
              <a:rPr lang="en-US" dirty="0"/>
              <a:t> program from lecture 2</a:t>
            </a:r>
          </a:p>
          <a:p>
            <a:pPr lvl="1" eaLnBrk="1" hangingPunct="1"/>
            <a:r>
              <a:rPr lang="en-US" dirty="0"/>
              <a:t>Prompt for how many people, and each person's dinner cost.</a:t>
            </a:r>
          </a:p>
          <a:p>
            <a:pPr lvl="1" eaLnBrk="1" hangingPunct="1"/>
            <a:r>
              <a:rPr lang="en-US" dirty="0"/>
              <a:t>Use functions to structure the solution.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800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800" dirty="0"/>
          </a:p>
          <a:p>
            <a:pPr eaLnBrk="1" hangingPunct="1"/>
            <a:r>
              <a:rPr lang="en-US" dirty="0"/>
              <a:t>Example log of execution: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How many people ate? </a:t>
            </a:r>
            <a:r>
              <a:rPr lang="en-US" sz="1800" b="1" u="sng" dirty="0">
                <a:latin typeface="Courier New" panose="02070309020205020404" pitchFamily="49" charset="0"/>
              </a:rPr>
              <a:t>4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Person #1: How much did your dinner cost? </a:t>
            </a:r>
            <a:r>
              <a:rPr lang="en-US" sz="1800" b="1" u="sng" dirty="0">
                <a:latin typeface="Courier New" panose="02070309020205020404" pitchFamily="49" charset="0"/>
              </a:rPr>
              <a:t>20.00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Person #2: How much did your dinner cost? </a:t>
            </a:r>
            <a:r>
              <a:rPr lang="en-US" sz="1800" b="1" u="sng" dirty="0">
                <a:latin typeface="Courier New" panose="02070309020205020404" pitchFamily="49" charset="0"/>
              </a:rPr>
              <a:t>15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Person #3: How much did your dinner cost? </a:t>
            </a:r>
            <a:r>
              <a:rPr lang="en-US" sz="1800" b="1" u="sng" dirty="0">
                <a:latin typeface="Courier New" panose="02070309020205020404" pitchFamily="49" charset="0"/>
              </a:rPr>
              <a:t>30.0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Person #4: How much did your dinner cost? </a:t>
            </a:r>
            <a:r>
              <a:rPr lang="en-US" sz="1800" b="1" u="sng" dirty="0">
                <a:latin typeface="Courier New" panose="02070309020205020404" pitchFamily="49" charset="0"/>
              </a:rPr>
              <a:t>10.00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Subtotal: $75.0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Tax: $6.0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Tip: $11.25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Total: $92.25</a:t>
            </a:r>
          </a:p>
        </p:txBody>
      </p:sp>
    </p:spTree>
    <p:extLst>
      <p:ext uri="{BB962C8B-B14F-4D97-AF65-F5344CB8AC3E}">
        <p14:creationId xmlns:p14="http://schemas.microsoft.com/office/powerpoint/2010/main" val="31025210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Cumulative sum answer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This program enhances our Receipt program using a cumulative sum.</a:t>
            </a: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b="1" dirty="0" err="1">
                <a:latin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subtotal = meals()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results(subtotal)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Prompts for number of people and returns total meal subtotal.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meals():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people = float(input("How many people ate? "))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subtotal = 0.0;</a:t>
            </a:r>
            <a:r>
              <a:rPr lang="en-US" sz="1600" dirty="0">
                <a:latin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cumulative sum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in range(1, people + 1):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</a:rPr>
              <a:t>person_cost</a:t>
            </a:r>
            <a:r>
              <a:rPr lang="en-US" sz="1600" dirty="0">
                <a:latin typeface="Courier New" panose="02070309020205020404" pitchFamily="49" charset="0"/>
              </a:rPr>
              <a:t> = float(input("Person #" + </a:t>
            </a:r>
            <a:r>
              <a:rPr lang="en-US" sz="1600" dirty="0" err="1">
                <a:latin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) +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         ": How much did your dinner cost? "))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    subtotal = subtotal + </a:t>
            </a:r>
            <a:r>
              <a:rPr lang="en-US" sz="1600" b="1" dirty="0" err="1">
                <a:latin typeface="Courier New" panose="02070309020205020404" pitchFamily="49" charset="0"/>
              </a:rPr>
              <a:t>person_cost</a:t>
            </a:r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add to sum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return subtotal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990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Cumulative answer, cont'd.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979418" cy="2917197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Calculates total owed, assuming 8% tax and 15% tip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results(subtotal):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tax = subtotal * .08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tip = subtotal * .15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total = subtotal + tax + tip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print("Subtotal: $" + </a:t>
            </a:r>
            <a:r>
              <a:rPr lang="en-US" sz="1600" dirty="0" err="1">
                <a:latin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</a:rPr>
              <a:t>(subtotal))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print("Tax: $" + </a:t>
            </a:r>
            <a:r>
              <a:rPr lang="en-US" sz="1600" dirty="0" err="1">
                <a:latin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</a:rPr>
              <a:t>(tax))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print("Tip: $" + </a:t>
            </a:r>
            <a:r>
              <a:rPr lang="en-US" sz="1600" dirty="0" err="1">
                <a:latin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</a:rPr>
              <a:t>(tip))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 print("Total: $" + </a:t>
            </a:r>
            <a:r>
              <a:rPr lang="en-US" sz="1600" dirty="0" err="1">
                <a:latin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</a:rPr>
              <a:t>(total))</a:t>
            </a:r>
          </a:p>
        </p:txBody>
      </p:sp>
    </p:spTree>
    <p:extLst>
      <p:ext uri="{BB962C8B-B14F-4D97-AF65-F5344CB8AC3E}">
        <p14:creationId xmlns:p14="http://schemas.microsoft.com/office/powerpoint/2010/main" val="2859785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89525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string</a:t>
            </a:r>
            <a:r>
              <a:rPr lang="en-US" dirty="0"/>
              <a:t>: a type that stores a sequence of text characters.</a:t>
            </a:r>
          </a:p>
          <a:p>
            <a:pPr lvl="1" eaLnBrk="1" hangingPunct="1"/>
            <a:endParaRPr lang="en-US" sz="800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/>
              <a:t>name</a:t>
            </a:r>
            <a:r>
              <a:rPr lang="en-US" dirty="0">
                <a:latin typeface="Courier New" panose="02070309020205020404" pitchFamily="49" charset="0"/>
              </a:rPr>
              <a:t> = "</a:t>
            </a:r>
            <a:r>
              <a:rPr lang="en-US" b="1" dirty="0"/>
              <a:t>text</a:t>
            </a:r>
            <a:r>
              <a:rPr lang="en-US" dirty="0">
                <a:latin typeface="Courier New" panose="02070309020205020404" pitchFamily="49" charset="0"/>
              </a:rPr>
              <a:t>"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/>
              <a:t>name</a:t>
            </a:r>
            <a:r>
              <a:rPr lang="en-US" dirty="0">
                <a:latin typeface="Courier New" panose="02070309020205020404" pitchFamily="49" charset="0"/>
              </a:rPr>
              <a:t> = </a:t>
            </a:r>
            <a:r>
              <a:rPr lang="en-US" b="1" dirty="0"/>
              <a:t>expression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Examples:</a:t>
            </a:r>
            <a:br>
              <a:rPr lang="en-US" dirty="0"/>
            </a:br>
            <a:br>
              <a:rPr lang="en-US" sz="800" dirty="0"/>
            </a:br>
            <a:r>
              <a:rPr lang="en-US" b="1" dirty="0">
                <a:latin typeface="Courier New" panose="02070309020205020404" pitchFamily="49" charset="0"/>
              </a:rPr>
              <a:t>name = "Daffy Duck"</a:t>
            </a:r>
            <a:br>
              <a:rPr lang="en-US" b="1" dirty="0">
                <a:latin typeface="Courier New" panose="02070309020205020404" pitchFamily="49" charset="0"/>
              </a:rPr>
            </a:br>
            <a:br>
              <a:rPr lang="en-US" sz="800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x = 3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y = 5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point = </a:t>
            </a:r>
            <a:r>
              <a:rPr lang="en-US" b="1" dirty="0">
                <a:latin typeface="Courier New" panose="02070309020205020404" pitchFamily="49" charset="0"/>
              </a:rPr>
              <a:t>"(" + </a:t>
            </a:r>
            <a:r>
              <a:rPr lang="en-US" dirty="0" err="1">
                <a:latin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</a:rPr>
              <a:t> + ", " + </a:t>
            </a:r>
            <a:r>
              <a:rPr lang="en-US" dirty="0" err="1">
                <a:latin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</a:rPr>
              <a:t>y</a:t>
            </a:r>
            <a:r>
              <a:rPr lang="en-US" dirty="0">
                <a:latin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</a:rPr>
              <a:t> + ")"</a:t>
            </a:r>
          </a:p>
        </p:txBody>
      </p:sp>
    </p:spTree>
    <p:extLst>
      <p:ext uri="{BB962C8B-B14F-4D97-AF65-F5344CB8AC3E}">
        <p14:creationId xmlns:p14="http://schemas.microsoft.com/office/powerpoint/2010/main" val="8776892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Indexes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/>
            <a:r>
              <a:rPr lang="en-US" dirty="0"/>
              <a:t>Characters of a string are numbered with 0-based </a:t>
            </a:r>
            <a:r>
              <a:rPr lang="en-US" i="1" dirty="0"/>
              <a:t>indexes</a:t>
            </a:r>
            <a:r>
              <a:rPr lang="en-US" dirty="0"/>
              <a:t>:</a:t>
            </a:r>
          </a:p>
          <a:p>
            <a:pPr marL="742950" lvl="1" indent="-285750"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marL="742950" lvl="1" indent="-285750">
              <a:buNone/>
            </a:pPr>
            <a:r>
              <a:rPr lang="en-US" dirty="0">
                <a:latin typeface="Courier New" panose="02070309020205020404" pitchFamily="49" charset="0"/>
              </a:rPr>
              <a:t>	name = "Ultimate"</a:t>
            </a:r>
          </a:p>
          <a:p>
            <a:pPr marL="742950" lvl="1" indent="-285750"/>
            <a:endParaRPr lang="en-US" dirty="0">
              <a:latin typeface="Courier New" panose="02070309020205020404" pitchFamily="49" charset="0"/>
            </a:endParaRPr>
          </a:p>
          <a:p>
            <a:pPr marL="742950" lvl="1" indent="-285750"/>
            <a:endParaRPr lang="en-US" dirty="0">
              <a:latin typeface="Courier New" panose="02070309020205020404" pitchFamily="49" charset="0"/>
            </a:endParaRPr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/>
              <a:t>First character's index : 0</a:t>
            </a:r>
          </a:p>
          <a:p>
            <a:pPr marL="742950" lvl="1" indent="-285750"/>
            <a:r>
              <a:rPr lang="en-US" dirty="0"/>
              <a:t>Last character's index : 1 less than the string's length</a:t>
            </a:r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</p:txBody>
      </p:sp>
      <p:graphicFrame>
        <p:nvGraphicFramePr>
          <p:cNvPr id="716849" name="Group 49"/>
          <p:cNvGraphicFramePr>
            <a:graphicFrameLocks noGrp="1"/>
          </p:cNvGraphicFramePr>
          <p:nvPr/>
        </p:nvGraphicFramePr>
        <p:xfrm>
          <a:off x="2830565" y="3099481"/>
          <a:ext cx="6535738" cy="1241425"/>
        </p:xfrm>
        <a:graphic>
          <a:graphicData uri="http://schemas.openxmlformats.org/drawingml/2006/table">
            <a:tbl>
              <a:tblPr/>
              <a:tblGrid>
                <a:gridCol w="137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83711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characters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You can access a character with </a:t>
            </a:r>
            <a:r>
              <a:rPr lang="en-US" sz="2600" b="1" dirty="0">
                <a:cs typeface="Courier New" panose="02070309020205020404" pitchFamily="49" charset="0"/>
              </a:rPr>
              <a:t>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/>
              <a:t>index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:</a:t>
            </a:r>
          </a:p>
          <a:p>
            <a:pPr marL="742950" lvl="1" indent="-285750">
              <a:buNone/>
            </a:pPr>
            <a:r>
              <a:rPr lang="en-US" dirty="0">
                <a:latin typeface="Courier New" panose="02070309020205020404" pitchFamily="49" charset="0"/>
              </a:rPr>
              <a:t>name = "Merlin"</a:t>
            </a:r>
          </a:p>
          <a:p>
            <a:pPr marL="742950" lvl="1" indent="-285750">
              <a:buNone/>
            </a:pPr>
            <a:r>
              <a:rPr lang="en-US" dirty="0">
                <a:latin typeface="Courier New" panose="02070309020205020404" pitchFamily="49" charset="0"/>
              </a:rPr>
              <a:t>print(name[0])</a:t>
            </a:r>
          </a:p>
          <a:p>
            <a:pPr marL="742950" lvl="1" indent="-28575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742950" lvl="1" indent="-285750">
              <a:buNone/>
            </a:pPr>
            <a:r>
              <a:rPr lang="en-US" dirty="0">
                <a:cs typeface="Courier New" panose="02070309020205020404" pitchFamily="49" charset="0"/>
              </a:rPr>
              <a:t>Output:</a:t>
            </a:r>
            <a:r>
              <a:rPr lang="en-US" dirty="0">
                <a:latin typeface="Courier New" panose="02070309020205020404" pitchFamily="49" charset="0"/>
              </a:rPr>
              <a:t> M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183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Accessing substrings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838200" y="18055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Syntax: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</a:rPr>
              <a:t>part = </a:t>
            </a:r>
            <a:r>
              <a:rPr lang="en-US" sz="2400" b="1" dirty="0"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Courier New" panose="02070309020205020404" pitchFamily="49" charset="0"/>
              </a:rPr>
              <a:t>[</a:t>
            </a:r>
            <a:r>
              <a:rPr lang="en-US" sz="2400" b="1" dirty="0" err="1">
                <a:cs typeface="Courier New" panose="02070309020205020404" pitchFamily="49" charset="0"/>
              </a:rPr>
              <a:t>start</a:t>
            </a:r>
            <a:r>
              <a:rPr lang="en-US" sz="2400" dirty="0" err="1">
                <a:latin typeface="Courier New" panose="02070309020205020404" pitchFamily="49" charset="0"/>
              </a:rPr>
              <a:t>:</a:t>
            </a:r>
            <a:r>
              <a:rPr lang="en-US" sz="2400" b="1" dirty="0" err="1"/>
              <a:t>stop</a:t>
            </a:r>
            <a:r>
              <a:rPr lang="en-US" sz="2400" dirty="0">
                <a:latin typeface="Courier New" panose="02070309020205020404" pitchFamily="49" charset="0"/>
              </a:rPr>
              <a:t>]	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	s = "Merlin"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	mid = [1:3]    </a:t>
            </a:r>
            <a:r>
              <a:rPr lang="en-US" sz="2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sz="24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er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If you want to start at the beginning you can leave off start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mid = [:3]     </a:t>
            </a:r>
            <a:r>
              <a:rPr lang="en-US" sz="2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sz="24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Mer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dirty="0"/>
              <a:t>If you want to start at the end you can leave off the stop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mid = [1:]     </a:t>
            </a:r>
            <a:r>
              <a:rPr lang="en-US" sz="2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sz="2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erlin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6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anose="02070309020205020404" pitchFamily="49" charset="0"/>
              </a:rPr>
              <a:t>String</a:t>
            </a:r>
            <a:r>
              <a:rPr lang="en-US"/>
              <a:t> methods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buFont typeface="Wingdings 2" panose="05020102010507070707" pitchFamily="18" charset="2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sz="800" dirty="0"/>
          </a:p>
          <a:p>
            <a:pPr eaLnBrk="1" hangingPunct="1"/>
            <a:r>
              <a:rPr lang="en-US" dirty="0"/>
              <a:t>These methods are called using the dot notation below: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starz</a:t>
            </a:r>
            <a:r>
              <a:rPr lang="en-US" dirty="0">
                <a:latin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</a:rPr>
              <a:t>Biles</a:t>
            </a:r>
            <a:r>
              <a:rPr lang="en-US" dirty="0">
                <a:latin typeface="Courier New" panose="02070309020205020404" pitchFamily="49" charset="0"/>
              </a:rPr>
              <a:t> &amp; Manuel"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</a:rPr>
              <a:t>starz.lower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</a:rPr>
              <a:t>)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biles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&amp; </a:t>
            </a:r>
            <a:r>
              <a:rPr 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manuel</a:t>
            </a: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718876" name="Group 28"/>
          <p:cNvGraphicFramePr>
            <a:graphicFrameLocks noGrp="1"/>
          </p:cNvGraphicFramePr>
          <p:nvPr/>
        </p:nvGraphicFramePr>
        <p:xfrm>
          <a:off x="1676400" y="1371601"/>
          <a:ext cx="8845550" cy="2707699"/>
        </p:xfrm>
        <a:graphic>
          <a:graphicData uri="http://schemas.openxmlformats.org/drawingml/2006/table">
            <a:tbl>
              <a:tblPr/>
              <a:tblGrid>
                <a:gridCol w="3702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find(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 where the start of the given string appears in this string (-1 if not found)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substring(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substring(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the characters in this string from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(inclusive) to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exclusive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if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is omitted, grabs till end of string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lower()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lowercase letters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upper()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uppercase letters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6152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anose="02070309020205020404" pitchFamily="49" charset="0"/>
              </a:rPr>
              <a:t>String</a:t>
            </a:r>
            <a:r>
              <a:rPr lang="en-US"/>
              <a:t> method examples</a:t>
            </a:r>
          </a:p>
        </p:txBody>
      </p:sp>
      <p:sp>
        <p:nvSpPr>
          <p:cNvPr id="369667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# index     012345678901</a:t>
            </a:r>
            <a:endParaRPr 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s1 = "Allison </a:t>
            </a:r>
            <a:r>
              <a:rPr lang="en-US" dirty="0" err="1">
                <a:latin typeface="Courier New" panose="02070309020205020404" pitchFamily="49" charset="0"/>
              </a:rPr>
              <a:t>Obourn</a:t>
            </a:r>
            <a:r>
              <a:rPr lang="en-US" dirty="0">
                <a:latin typeface="Courier New" panose="02070309020205020404" pitchFamily="49" charset="0"/>
              </a:rPr>
              <a:t>"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s2 = "Merlin The Cat"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print(</a:t>
            </a:r>
            <a:r>
              <a:rPr lang="en-US" b="1" dirty="0">
                <a:latin typeface="Courier New" panose="02070309020205020404" pitchFamily="49" charset="0"/>
              </a:rPr>
              <a:t>s1.find("o")</a:t>
            </a:r>
            <a:r>
              <a:rPr lang="en-US" dirty="0">
                <a:latin typeface="Courier New" panose="02070309020205020404" pitchFamily="49" charset="0"/>
              </a:rPr>
              <a:t>)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5</a:t>
            </a:r>
            <a:endParaRPr 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print(</a:t>
            </a:r>
            <a:r>
              <a:rPr lang="en-US" b="1" dirty="0">
                <a:latin typeface="Courier New" panose="02070309020205020404" pitchFamily="49" charset="0"/>
              </a:rPr>
              <a:t>s2.lower()</a:t>
            </a:r>
            <a:r>
              <a:rPr lang="en-US" dirty="0">
                <a:latin typeface="Courier New" panose="02070309020205020404" pitchFamily="49" charset="0"/>
              </a:rPr>
              <a:t>)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"merlin the cat"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Given the following string: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# index  012345678901234567890123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book =  "Building Python Programs"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/>
              <a:t>How would you extract the word </a:t>
            </a:r>
            <a:r>
              <a:rPr lang="en-US" dirty="0">
                <a:latin typeface="Courier New" panose="02070309020205020404" pitchFamily="49" charset="0"/>
              </a:rPr>
              <a:t>"Python"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180628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/>
              <a:t>Executes a block of statements only if a test is true</a:t>
            </a:r>
            <a:endParaRPr lang="en-US" sz="900" i="1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if </a:t>
            </a:r>
            <a:r>
              <a:rPr lang="en-US" b="1" dirty="0"/>
              <a:t>test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  <a:r>
              <a:rPr lang="en-US" b="1" dirty="0"/>
              <a:t>statement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  <a:r>
              <a:rPr lang="en-US" b="1" dirty="0"/>
              <a:t>...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  <a:r>
              <a:rPr lang="en-US" b="1" dirty="0"/>
              <a:t>statement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900" dirty="0"/>
              <a:t>	</a:t>
            </a:r>
            <a:r>
              <a:rPr lang="en-US" sz="1900" dirty="0" err="1">
                <a:latin typeface="Courier New" panose="02070309020205020404" pitchFamily="49" charset="0"/>
              </a:rPr>
              <a:t>gpa</a:t>
            </a:r>
            <a:r>
              <a:rPr lang="en-US" sz="1900" dirty="0">
                <a:latin typeface="Courier New" panose="02070309020205020404" pitchFamily="49" charset="0"/>
              </a:rPr>
              <a:t> = float(input("</a:t>
            </a:r>
            <a:r>
              <a:rPr lang="en-US" sz="1900" dirty="0" err="1">
                <a:latin typeface="Courier New" panose="02070309020205020404" pitchFamily="49" charset="0"/>
              </a:rPr>
              <a:t>gpa</a:t>
            </a:r>
            <a:r>
              <a:rPr lang="en-US" sz="1900" dirty="0">
                <a:latin typeface="Courier New" panose="02070309020205020404" pitchFamily="49" charset="0"/>
              </a:rPr>
              <a:t>? "))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900" b="1" dirty="0">
                <a:latin typeface="Courier New" panose="02070309020205020404" pitchFamily="49" charset="0"/>
              </a:rPr>
              <a:t>	if </a:t>
            </a:r>
            <a:r>
              <a:rPr lang="en-US" sz="1900" b="1" dirty="0" err="1">
                <a:latin typeface="Courier New" panose="02070309020205020404" pitchFamily="49" charset="0"/>
              </a:rPr>
              <a:t>gpa</a:t>
            </a:r>
            <a:r>
              <a:rPr lang="en-US" sz="1900" b="1" dirty="0">
                <a:latin typeface="Courier New" panose="02070309020205020404" pitchFamily="49" charset="0"/>
              </a:rPr>
              <a:t> &gt;= 2.0: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900" dirty="0">
                <a:latin typeface="Courier New" panose="02070309020205020404" pitchFamily="49" charset="0"/>
              </a:rPr>
              <a:t>	    print("Application accepted.")</a:t>
            </a:r>
          </a:p>
        </p:txBody>
      </p:sp>
      <p:pic>
        <p:nvPicPr>
          <p:cNvPr id="18436" name="Picture 4" descr="if_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287" y="2803071"/>
            <a:ext cx="3093879" cy="289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9194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Modifying strings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String operations and functions like </a:t>
            </a:r>
            <a:r>
              <a:rPr lang="en-US" dirty="0">
                <a:latin typeface="Courier New" panose="02070309020205020404" pitchFamily="49" charset="0"/>
              </a:rPr>
              <a:t>lowercase </a:t>
            </a:r>
            <a:r>
              <a:rPr lang="en-US" dirty="0"/>
              <a:t>build and return a new string, rather than modifying the current string.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s = "</a:t>
            </a:r>
            <a:r>
              <a:rPr lang="en-US" dirty="0" err="1">
                <a:latin typeface="Courier New" panose="02070309020205020404" pitchFamily="49" charset="0"/>
              </a:rPr>
              <a:t>Aceyalone</a:t>
            </a:r>
            <a:r>
              <a:rPr lang="en-US" dirty="0">
                <a:latin typeface="Courier New" panose="02070309020205020404" pitchFamily="49" charset="0"/>
              </a:rPr>
              <a:t>"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A50021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A50021"/>
                </a:solidFill>
                <a:latin typeface="Courier New" panose="02070309020205020404" pitchFamily="49" charset="0"/>
              </a:rPr>
              <a:t>s.upper</a:t>
            </a:r>
            <a:r>
              <a:rPr lang="en-US" dirty="0">
                <a:solidFill>
                  <a:srgbClr val="A50021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print(s)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Aceyalone</a:t>
            </a: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/>
              <a:t>To modify a variable's value, you must reassign it: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s = "</a:t>
            </a:r>
            <a:r>
              <a:rPr lang="en-US" dirty="0" err="1">
                <a:latin typeface="Courier New" panose="02070309020205020404" pitchFamily="49" charset="0"/>
              </a:rPr>
              <a:t>Aceyalone</a:t>
            </a:r>
            <a:r>
              <a:rPr lang="en-US" dirty="0">
                <a:latin typeface="Courier New" panose="02070309020205020404" pitchFamily="49" charset="0"/>
              </a:rPr>
              <a:t>"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	s = </a:t>
            </a:r>
            <a:r>
              <a:rPr lang="en-US" dirty="0" err="1">
                <a:solidFill>
                  <a:srgbClr val="003399"/>
                </a:solidFill>
                <a:latin typeface="Courier New" panose="02070309020205020404" pitchFamily="49" charset="0"/>
              </a:rPr>
              <a:t>s.upper</a:t>
            </a:r>
            <a:r>
              <a:rPr 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print(s)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ACEYALONE</a:t>
            </a:r>
          </a:p>
        </p:txBody>
      </p:sp>
    </p:spTree>
    <p:extLst>
      <p:ext uri="{BB962C8B-B14F-4D97-AF65-F5344CB8AC3E}">
        <p14:creationId xmlns:p14="http://schemas.microsoft.com/office/powerpoint/2010/main" val="260864943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Other </a:t>
            </a:r>
            <a:r>
              <a:rPr lang="en-US" dirty="0">
                <a:latin typeface="Courier New" panose="02070309020205020404" pitchFamily="49" charset="0"/>
              </a:rPr>
              <a:t>String</a:t>
            </a:r>
            <a:r>
              <a:rPr lang="en-US" dirty="0"/>
              <a:t> operations - length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838200" y="18055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Syntax: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</a:rPr>
              <a:t>length = </a:t>
            </a:r>
            <a:r>
              <a:rPr lang="en-US" sz="2400" dirty="0" err="1">
                <a:latin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</a:rPr>
              <a:t>(string)	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	s = "Merlin"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	count = </a:t>
            </a:r>
            <a:r>
              <a:rPr lang="en-US" sz="2400" dirty="0" err="1">
                <a:latin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</a:rPr>
              <a:t>(s)    </a:t>
            </a:r>
            <a:r>
              <a:rPr lang="en-US" sz="2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6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11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 string</a:t>
            </a:r>
          </a:p>
        </p:txBody>
      </p:sp>
      <p:sp>
        <p:nvSpPr>
          <p:cNvPr id="750595" name="Rectangle 3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</a:rPr>
              <a:t>for </a:t>
            </a:r>
            <a:r>
              <a:rPr lang="en-US" sz="2000" dirty="0"/>
              <a:t>loop through a string using range: 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major = "</a:t>
            </a:r>
            <a:r>
              <a:rPr lang="en-US" sz="1800" dirty="0" err="1">
                <a:latin typeface="Courier New" panose="02070309020205020404" pitchFamily="49" charset="0"/>
              </a:rPr>
              <a:t>CSc</a:t>
            </a:r>
            <a:r>
              <a:rPr lang="en-US" sz="1800" dirty="0">
                <a:latin typeface="Courier New" panose="02070309020205020404" pitchFamily="49" charset="0"/>
              </a:rPr>
              <a:t>"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for letter in range(0,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(major)):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print(major[letter])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2000" dirty="0"/>
              <a:t>You can also use a </a:t>
            </a:r>
            <a:r>
              <a:rPr lang="en-US" sz="2000" dirty="0">
                <a:latin typeface="Courier New" panose="02070309020205020404" pitchFamily="49" charset="0"/>
              </a:rPr>
              <a:t>for</a:t>
            </a:r>
            <a:r>
              <a:rPr lang="en-US" sz="2000" dirty="0"/>
              <a:t> loop to print or examine each character without range.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7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major = "</a:t>
            </a:r>
            <a:r>
              <a:rPr lang="en-US" sz="1800" dirty="0" err="1">
                <a:latin typeface="Courier New" panose="02070309020205020404" pitchFamily="49" charset="0"/>
              </a:rPr>
              <a:t>CSc</a:t>
            </a:r>
            <a:r>
              <a:rPr lang="en-US" sz="1800" dirty="0">
                <a:latin typeface="Courier New" panose="02070309020205020404" pitchFamily="49" charset="0"/>
              </a:rPr>
              <a:t>"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for letter in major: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print(letter)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800" dirty="0"/>
              <a:t>		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/>
              <a:t>	Output: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C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S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c</a:t>
            </a:r>
          </a:p>
        </p:txBody>
      </p:sp>
    </p:spTree>
    <p:extLst>
      <p:ext uri="{BB962C8B-B14F-4D97-AF65-F5344CB8AC3E}">
        <p14:creationId xmlns:p14="http://schemas.microsoft.com/office/powerpoint/2010/main" val="2755961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String</a:t>
            </a:r>
            <a:r>
              <a:rPr lang="en-US" dirty="0"/>
              <a:t> tests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1600200" y="2743199"/>
            <a:ext cx="8991600" cy="1306287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1700" dirty="0">
                <a:latin typeface="Courier New" panose="02070309020205020404" pitchFamily="49" charset="0"/>
              </a:rPr>
              <a:t>name = "</a:t>
            </a:r>
            <a:r>
              <a:rPr lang="en-US" sz="1700" dirty="0" err="1">
                <a:latin typeface="Courier New" panose="02070309020205020404" pitchFamily="49" charset="0"/>
              </a:rPr>
              <a:t>Voldermort</a:t>
            </a:r>
            <a:r>
              <a:rPr lang="en-US" sz="1700" dirty="0"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700" dirty="0">
                <a:latin typeface="Courier New" panose="02070309020205020404" pitchFamily="49" charset="0"/>
              </a:rPr>
              <a:t>if </a:t>
            </a:r>
            <a:r>
              <a:rPr lang="en-US" sz="1700" dirty="0" err="1">
                <a:latin typeface="Courier New" panose="02070309020205020404" pitchFamily="49" charset="0"/>
              </a:rPr>
              <a:t>name.startswith</a:t>
            </a:r>
            <a:r>
              <a:rPr lang="en-US" sz="1700" dirty="0">
                <a:latin typeface="Courier New" panose="02070309020205020404" pitchFamily="49" charset="0"/>
              </a:rPr>
              <a:t>("</a:t>
            </a:r>
            <a:r>
              <a:rPr lang="en-US" sz="1700" dirty="0" err="1">
                <a:latin typeface="Courier New" panose="02070309020205020404" pitchFamily="49" charset="0"/>
              </a:rPr>
              <a:t>Vol</a:t>
            </a:r>
            <a:r>
              <a:rPr lang="en-US" sz="1700" dirty="0">
                <a:latin typeface="Courier New" panose="02070309020205020404" pitchFamily="49" charset="0"/>
              </a:rPr>
              <a:t>"):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700" dirty="0">
                <a:latin typeface="Courier New" panose="02070309020205020404" pitchFamily="49" charset="0"/>
              </a:rPr>
              <a:t>   print("He who must not be named")</a:t>
            </a:r>
          </a:p>
          <a:p>
            <a:pPr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endParaRPr lang="en-US" sz="1800" dirty="0"/>
          </a:p>
        </p:txBody>
      </p:sp>
      <p:graphicFrame>
        <p:nvGraphicFramePr>
          <p:cNvPr id="728106" name="Group 42"/>
          <p:cNvGraphicFramePr>
            <a:graphicFrameLocks noGrp="1"/>
          </p:cNvGraphicFramePr>
          <p:nvPr/>
        </p:nvGraphicFramePr>
        <p:xfrm>
          <a:off x="1562100" y="1371601"/>
          <a:ext cx="9067800" cy="1230129"/>
        </p:xfrm>
        <a:graphic>
          <a:graphicData uri="http://schemas.openxmlformats.org/drawingml/2006/table">
            <a:tbl>
              <a:tblPr/>
              <a:tblGrid>
                <a:gridCol w="30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startswith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whether one contains other's characters at start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endswith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whether one contains other's characters at end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/>
          </p:cNvSpPr>
          <p:nvPr/>
        </p:nvSpPr>
        <p:spPr>
          <a:xfrm>
            <a:off x="1600199" y="4543529"/>
            <a:ext cx="9342455" cy="130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dirty="0"/>
              <a:t> keyword can be used to test if a string contains another string.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example: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in name     </a:t>
            </a:r>
            <a:r>
              <a:rPr 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85348146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String</a:t>
            </a:r>
            <a:r>
              <a:rPr lang="en-US" dirty="0"/>
              <a:t> question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Caesar cipher</a:t>
            </a:r>
            <a:r>
              <a:rPr lang="en-US" dirty="0"/>
              <a:t> is a simple encryption where a message is encoded by shifting each letter by a given amount.</a:t>
            </a:r>
          </a:p>
          <a:p>
            <a:pPr lvl="1"/>
            <a:r>
              <a:rPr lang="en-US" dirty="0"/>
              <a:t>e.g. with a shift of 3,   A </a:t>
            </a:r>
            <a:r>
              <a:rPr lang="en-US" dirty="0">
                <a:sym typeface="Symbol" panose="05050102010706020507" pitchFamily="18" charset="2"/>
              </a:rPr>
              <a:t> D,  H  K,  X  A,  and Z  C</a:t>
            </a:r>
          </a:p>
          <a:p>
            <a:pPr lvl="1"/>
            <a:endParaRPr lang="en-US" dirty="0"/>
          </a:p>
          <a:p>
            <a:r>
              <a:rPr lang="en-US" dirty="0"/>
              <a:t>Write a program that reads a message from the user and performs a Caesar cipher on its letters: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dirty="0"/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Your secret message: </a:t>
            </a:r>
            <a:r>
              <a:rPr lang="en-US" b="1" u="sng" dirty="0">
                <a:latin typeface="Courier New" panose="02070309020205020404" pitchFamily="49" charset="0"/>
              </a:rPr>
              <a:t>Brad thinks Angelina is cute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Your secret key: 3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The encoded message: </a:t>
            </a:r>
            <a:r>
              <a:rPr lang="en-US" dirty="0" err="1">
                <a:latin typeface="Courier New" panose="02070309020205020404" pitchFamily="49" charset="0"/>
              </a:rPr>
              <a:t>eudg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wklqnv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dqjholqd</a:t>
            </a:r>
            <a:r>
              <a:rPr lang="en-US" dirty="0">
                <a:latin typeface="Courier New" panose="02070309020205020404" pitchFamily="49" charset="0"/>
              </a:rPr>
              <a:t> lv </a:t>
            </a:r>
            <a:r>
              <a:rPr lang="en-US" dirty="0" err="1">
                <a:latin typeface="Courier New" panose="02070309020205020404" pitchFamily="49" charset="0"/>
              </a:rPr>
              <a:t>fxwh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86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Strings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</a:rPr>
              <a:t>ints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</a:t>
            </a:r>
            <a:r>
              <a:rPr lang="en-US" dirty="0">
                <a:latin typeface="Courier New" panose="02070309020205020404" pitchFamily="49" charset="0"/>
              </a:rPr>
              <a:t>char</a:t>
            </a:r>
            <a:r>
              <a:rPr lang="en-US" dirty="0"/>
              <a:t> values are assigned numbers internally by the computer, called </a:t>
            </a:r>
            <a:r>
              <a:rPr lang="en-US" i="1" dirty="0"/>
              <a:t>ASCII </a:t>
            </a:r>
            <a:r>
              <a:rPr lang="en-US" dirty="0"/>
              <a:t>values.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'A'</a:t>
            </a:r>
            <a:r>
              <a:rPr lang="en-US" dirty="0"/>
              <a:t>  is  65,	</a:t>
            </a:r>
            <a:r>
              <a:rPr lang="en-US" dirty="0">
                <a:latin typeface="Courier New" panose="02070309020205020404" pitchFamily="49" charset="0"/>
              </a:rPr>
              <a:t>'B'</a:t>
            </a:r>
            <a:r>
              <a:rPr lang="en-US" dirty="0"/>
              <a:t>  is  66,	</a:t>
            </a:r>
            <a:r>
              <a:rPr lang="en-US" dirty="0">
                <a:latin typeface="Courier New" panose="02070309020205020404" pitchFamily="49" charset="0"/>
              </a:rPr>
              <a:t>' '</a:t>
            </a:r>
            <a:r>
              <a:rPr lang="en-US" dirty="0"/>
              <a:t>  is  32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</a:rPr>
              <a:t>'a'</a:t>
            </a:r>
            <a:r>
              <a:rPr lang="en-US" dirty="0"/>
              <a:t>  is  97,	</a:t>
            </a:r>
            <a:r>
              <a:rPr lang="en-US" dirty="0">
                <a:latin typeface="Courier New" panose="02070309020205020404" pitchFamily="49" charset="0"/>
              </a:rPr>
              <a:t>'b'</a:t>
            </a:r>
            <a:r>
              <a:rPr lang="en-US" dirty="0"/>
              <a:t>  is  98,	</a:t>
            </a:r>
            <a:r>
              <a:rPr lang="en-US" dirty="0">
                <a:latin typeface="Courier New" panose="02070309020205020404" pitchFamily="49" charset="0"/>
              </a:rPr>
              <a:t>'*'</a:t>
            </a:r>
            <a:r>
              <a:rPr lang="en-US" dirty="0"/>
              <a:t>  is  42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character long </a:t>
            </a:r>
            <a:r>
              <a:rPr lang="en-US" dirty="0">
                <a:latin typeface="Courier New" panose="02070309020205020404" pitchFamily="49" charset="0"/>
              </a:rPr>
              <a:t>Strings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</a:rPr>
              <a:t>ints</a:t>
            </a:r>
            <a:r>
              <a:rPr lang="en-US" dirty="0"/>
              <a:t> can be converted to each other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</a:rPr>
              <a:t>ord</a:t>
            </a:r>
            <a:r>
              <a:rPr lang="en-US" dirty="0">
                <a:latin typeface="Courier New" panose="02070309020205020404" pitchFamily="49" charset="0"/>
              </a:rPr>
              <a:t>('a')   </a:t>
            </a:r>
            <a:r>
              <a:rPr lang="en-US" dirty="0"/>
              <a:t>is 97,		</a:t>
            </a:r>
            <a:r>
              <a:rPr lang="en-US" dirty="0" err="1">
                <a:latin typeface="Courier New" panose="02070309020205020404" pitchFamily="49" charset="0"/>
              </a:rPr>
              <a:t>chr</a:t>
            </a:r>
            <a:r>
              <a:rPr lang="en-US" dirty="0">
                <a:latin typeface="Courier New" panose="02070309020205020404" pitchFamily="49" charset="0"/>
              </a:rPr>
              <a:t>(103)  </a:t>
            </a:r>
            <a:r>
              <a:rPr lang="en-US" dirty="0"/>
              <a:t>is 'g'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dirty="0"/>
          </a:p>
          <a:p>
            <a:pPr lvl="1"/>
            <a:r>
              <a:rPr lang="en-US" dirty="0"/>
              <a:t>This is useful because you can do the following: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</a:rPr>
              <a:t>chr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ord</a:t>
            </a:r>
            <a:r>
              <a:rPr lang="en-US" dirty="0">
                <a:latin typeface="Courier New" panose="02070309020205020404" pitchFamily="49" charset="0"/>
              </a:rPr>
              <a:t>('a' + 2))</a:t>
            </a:r>
            <a:r>
              <a:rPr lang="en-US" dirty="0"/>
              <a:t>  is  </a:t>
            </a:r>
            <a:r>
              <a:rPr lang="en-US" dirty="0">
                <a:latin typeface="Courier New" panose="02070309020205020404" pitchFamily="49" charset="0"/>
              </a:rPr>
              <a:t>'c'</a:t>
            </a:r>
          </a:p>
        </p:txBody>
      </p:sp>
    </p:spTree>
    <p:extLst>
      <p:ext uri="{BB962C8B-B14F-4D97-AF65-F5344CB8AC3E}">
        <p14:creationId xmlns:p14="http://schemas.microsoft.com/office/powerpoint/2010/main" val="10724954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</a:rPr>
              <a:t>if/else</a:t>
            </a:r>
            <a:r>
              <a:rPr lang="en-US"/>
              <a:t> statement</a:t>
            </a:r>
          </a:p>
        </p:txBody>
      </p:sp>
      <p:sp>
        <p:nvSpPr>
          <p:cNvPr id="20483" name="Rectangl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/>
              <a:t>Executes one block if a test is true, another if false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if </a:t>
            </a:r>
            <a:r>
              <a:rPr lang="en-US" b="1" dirty="0"/>
              <a:t>test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  <a:r>
              <a:rPr lang="en-US" b="1" dirty="0"/>
              <a:t>statement(s)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  <a:r>
              <a:rPr lang="en-US" b="1" dirty="0"/>
              <a:t>statement(s)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900" dirty="0"/>
              <a:t>	</a:t>
            </a:r>
            <a:r>
              <a:rPr lang="en-US" sz="1900" dirty="0" err="1">
                <a:latin typeface="Courier New" panose="02070309020205020404" pitchFamily="49" charset="0"/>
              </a:rPr>
              <a:t>gpa</a:t>
            </a:r>
            <a:r>
              <a:rPr lang="en-US" sz="1900" dirty="0">
                <a:latin typeface="Courier New" panose="02070309020205020404" pitchFamily="49" charset="0"/>
              </a:rPr>
              <a:t> = float(input("</a:t>
            </a:r>
            <a:r>
              <a:rPr lang="en-US" sz="1900" dirty="0" err="1">
                <a:latin typeface="Courier New" panose="02070309020205020404" pitchFamily="49" charset="0"/>
              </a:rPr>
              <a:t>gpa</a:t>
            </a:r>
            <a:r>
              <a:rPr lang="en-US" sz="1900" dirty="0">
                <a:latin typeface="Courier New" panose="02070309020205020404" pitchFamily="49" charset="0"/>
              </a:rPr>
              <a:t>? "))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900" b="1" dirty="0">
                <a:latin typeface="Courier New" panose="02070309020205020404" pitchFamily="49" charset="0"/>
              </a:rPr>
              <a:t>	if </a:t>
            </a:r>
            <a:r>
              <a:rPr lang="en-US" sz="1900" b="1" dirty="0" err="1">
                <a:latin typeface="Courier New" panose="02070309020205020404" pitchFamily="49" charset="0"/>
              </a:rPr>
              <a:t>gpa</a:t>
            </a:r>
            <a:r>
              <a:rPr lang="en-US" sz="1900" b="1" dirty="0">
                <a:latin typeface="Courier New" panose="02070309020205020404" pitchFamily="49" charset="0"/>
              </a:rPr>
              <a:t> &gt;= 2.0: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900" b="1" dirty="0">
                <a:latin typeface="Courier New" panose="02070309020205020404" pitchFamily="49" charset="0"/>
              </a:rPr>
              <a:t>	    </a:t>
            </a:r>
            <a:r>
              <a:rPr lang="en-US" sz="1900" dirty="0">
                <a:latin typeface="Courier New" panose="02070309020205020404" pitchFamily="49" charset="0"/>
              </a:rPr>
              <a:t>print("Welcome to Mars University!")</a:t>
            </a:r>
            <a:endParaRPr lang="en-US" sz="19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900" b="1" dirty="0">
                <a:latin typeface="Courier New" panose="02070309020205020404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900" dirty="0">
                <a:latin typeface="Courier New" panose="02070309020205020404" pitchFamily="49" charset="0"/>
              </a:rPr>
              <a:t>	    print("Application denied.")</a:t>
            </a:r>
          </a:p>
        </p:txBody>
      </p:sp>
      <p:pic>
        <p:nvPicPr>
          <p:cNvPr id="20484" name="Picture 3" descr="if_e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573" y="2616376"/>
            <a:ext cx="3254375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8639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expressions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687475" y="1393546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Courier New" panose="02070309020205020404" pitchFamily="49" charset="0"/>
              </a:rPr>
              <a:t>if</a:t>
            </a:r>
            <a:r>
              <a:rPr lang="en-US" sz="2300" dirty="0"/>
              <a:t> statements use logical tests.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if </a:t>
            </a:r>
            <a:r>
              <a:rPr 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&lt;= 10</a:t>
            </a:r>
            <a:r>
              <a:rPr lang="en-US" dirty="0">
                <a:latin typeface="Courier New" panose="02070309020205020404" pitchFamily="49" charset="0"/>
              </a:rPr>
              <a:t>: ...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These are </a:t>
            </a:r>
            <a:r>
              <a:rPr lang="en-US" dirty="0" err="1">
                <a:latin typeface="Courier New" panose="02070309020205020404" pitchFamily="49" charset="0"/>
              </a:rPr>
              <a:t>boolean</a:t>
            </a:r>
            <a:r>
              <a:rPr lang="en-US" dirty="0"/>
              <a:t>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Tests use </a:t>
            </a:r>
            <a:r>
              <a:rPr lang="en-US" i="1" dirty="0"/>
              <a:t>relational operators</a:t>
            </a:r>
            <a:r>
              <a:rPr lang="en-US" dirty="0"/>
              <a:t>:</a:t>
            </a:r>
          </a:p>
        </p:txBody>
      </p:sp>
      <p:graphicFrame>
        <p:nvGraphicFramePr>
          <p:cNvPr id="66872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72830"/>
              </p:ext>
            </p:extLst>
          </p:nvPr>
        </p:nvGraphicFramePr>
        <p:xfrm>
          <a:off x="2255855" y="3569215"/>
          <a:ext cx="7924799" cy="2560635"/>
        </p:xfrm>
        <a:graphic>
          <a:graphicData uri="http://schemas.openxmlformats.org/drawingml/2006/table">
            <a:tbl>
              <a:tblPr/>
              <a:tblGrid>
                <a:gridCol w="156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Operator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Meaning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Example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Value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==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equals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 + 1 == 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!=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does not equal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3.2 != 2.5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&lt;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less than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 &lt;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&gt;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greater than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10 &gt; 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&lt;=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less than or equal to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126 &lt;= 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&gt;=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greater than or equal to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5.0 &gt;= 5.0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0209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866" name="Picture 2" descr="nested_if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1970088"/>
            <a:ext cx="1563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Misuse of </a:t>
            </a:r>
            <a:r>
              <a:rPr lang="en-US">
                <a:latin typeface="Courier New" panose="02070309020205020404" pitchFamily="49" charset="0"/>
              </a:rPr>
              <a:t>if</a:t>
            </a:r>
            <a:endParaRPr lang="en-US"/>
          </a:p>
        </p:txBody>
      </p:sp>
      <p:sp>
        <p:nvSpPr>
          <p:cNvPr id="24580" name="Rectangl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What's wrong with the following code?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percent = float(input("What percentage did you earn? "))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if percent &gt;= 90: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print("You got an A!")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if percent &gt;= 80: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print("You got a B!")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if percent &gt;= 70: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print("You got a C!")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if percent &gt;= 60: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print("You got a D!")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if percent &lt; 60: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print("You got an F!")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73279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</a:t>
            </a:r>
            <a:r>
              <a:rPr lang="en-US">
                <a:latin typeface="Courier New" panose="02070309020205020404" pitchFamily="49" charset="0"/>
              </a:rPr>
              <a:t>if/else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i="1" dirty="0"/>
              <a:t>Chooses between outcomes using many tests</a:t>
            </a:r>
          </a:p>
          <a:p>
            <a:pPr lvl="1" eaLnBrk="1" hangingPunct="1">
              <a:lnSpc>
                <a:spcPct val="90000"/>
              </a:lnSpc>
            </a:pPr>
            <a:endParaRPr lang="en-US" sz="800" i="1" dirty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if </a:t>
            </a:r>
            <a:r>
              <a:rPr lang="en-US" sz="1800" b="1" dirty="0"/>
              <a:t>test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</a:t>
            </a:r>
            <a:r>
              <a:rPr lang="en-US" sz="1800" b="1" dirty="0"/>
              <a:t>statement(s)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b="1" dirty="0"/>
              <a:t>test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</a:t>
            </a:r>
            <a:r>
              <a:rPr lang="en-US" sz="1800" b="1" dirty="0"/>
              <a:t>statement(s)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</a:t>
            </a:r>
            <a:r>
              <a:rPr lang="en-US" sz="1800" b="1" dirty="0"/>
              <a:t>statement(s)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Example: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b="1" dirty="0">
                <a:latin typeface="Courier New" panose="02070309020205020404" pitchFamily="49" charset="0"/>
              </a:rPr>
              <a:t>	if x &gt; 0: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dirty="0">
                <a:latin typeface="Courier New" panose="02070309020205020404" pitchFamily="49" charset="0"/>
              </a:rPr>
              <a:t>	    print("Positive")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b="1" dirty="0">
                <a:latin typeface="Courier New" panose="02070309020205020404" pitchFamily="49" charset="0"/>
              </a:rPr>
              <a:t>	</a:t>
            </a:r>
            <a:r>
              <a:rPr lang="en-US" sz="1700" b="1" dirty="0" err="1">
                <a:latin typeface="Courier New" panose="02070309020205020404" pitchFamily="49" charset="0"/>
              </a:rPr>
              <a:t>elif</a:t>
            </a:r>
            <a:r>
              <a:rPr lang="en-US" sz="1700" b="1" dirty="0">
                <a:latin typeface="Courier New" panose="02070309020205020404" pitchFamily="49" charset="0"/>
              </a:rPr>
              <a:t> x &lt; 0: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b="1" dirty="0">
                <a:latin typeface="Courier New" panose="02070309020205020404" pitchFamily="49" charset="0"/>
              </a:rPr>
              <a:t>	    </a:t>
            </a:r>
            <a:r>
              <a:rPr lang="en-US" sz="1700" dirty="0">
                <a:latin typeface="Courier New" panose="02070309020205020404" pitchFamily="49" charset="0"/>
              </a:rPr>
              <a:t>print("Negative")</a:t>
            </a:r>
            <a:endParaRPr lang="en-US" sz="17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b="1" dirty="0">
                <a:latin typeface="Courier New" panose="02070309020205020404" pitchFamily="49" charset="0"/>
              </a:rPr>
              <a:t>	else: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dirty="0">
                <a:latin typeface="Courier New" panose="02070309020205020404" pitchFamily="49" charset="0"/>
              </a:rPr>
              <a:t>	    print("Zero")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dirty="0">
                <a:latin typeface="Courier New" panose="02070309020205020404" pitchFamily="49" charset="0"/>
              </a:rPr>
              <a:t>	</a:t>
            </a:r>
            <a:endParaRPr lang="en-US" sz="1800" dirty="0">
              <a:latin typeface="Courier New" panose="02070309020205020404" pitchFamily="49" charset="0"/>
            </a:endParaRPr>
          </a:p>
        </p:txBody>
      </p:sp>
      <p:pic>
        <p:nvPicPr>
          <p:cNvPr id="25604" name="Picture 4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78" y="2472507"/>
            <a:ext cx="4604898" cy="359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850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Nested </a:t>
            </a:r>
            <a:r>
              <a:rPr lang="en-US" dirty="0">
                <a:latin typeface="Courier New" panose="02070309020205020404" pitchFamily="49" charset="0"/>
              </a:rPr>
              <a:t>if/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27651" name="Rectangl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1800" dirty="0"/>
              <a:t>If it ends with </a:t>
            </a:r>
            <a:r>
              <a:rPr lang="en-US" sz="1800" dirty="0">
                <a:latin typeface="Courier New" panose="02070309020205020404" pitchFamily="49" charset="0"/>
              </a:rPr>
              <a:t>else</a:t>
            </a:r>
            <a:r>
              <a:rPr lang="en-US" sz="1800" dirty="0"/>
              <a:t>, exactly one path must be taken.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If it ends with </a:t>
            </a:r>
            <a:r>
              <a:rPr lang="en-US" sz="1800" dirty="0">
                <a:latin typeface="Courier New" panose="02070309020205020404" pitchFamily="49" charset="0"/>
              </a:rPr>
              <a:t>if</a:t>
            </a:r>
            <a:r>
              <a:rPr lang="en-US" sz="1800" dirty="0"/>
              <a:t>, the code might not execute any path.</a:t>
            </a:r>
          </a:p>
          <a:p>
            <a:pPr lvl="1" eaLnBrk="1" hangingPunct="1">
              <a:lnSpc>
                <a:spcPct val="90000"/>
              </a:lnSpc>
            </a:pPr>
            <a:endParaRPr lang="en-US" sz="800" dirty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if </a:t>
            </a:r>
            <a:r>
              <a:rPr lang="en-US" sz="1800" b="1" dirty="0"/>
              <a:t>test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</a:t>
            </a:r>
            <a:r>
              <a:rPr lang="en-US" sz="1800" b="1" dirty="0"/>
              <a:t>statement(s)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b="1" dirty="0"/>
              <a:t>test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</a:t>
            </a:r>
            <a:r>
              <a:rPr lang="en-US" sz="1800" b="1" dirty="0"/>
              <a:t>statement(s)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el</a:t>
            </a:r>
            <a:r>
              <a:rPr lang="en-US" sz="1800" dirty="0" err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3399"/>
                </a:solidFill>
              </a:rPr>
              <a:t>test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   </a:t>
            </a:r>
            <a:r>
              <a:rPr lang="en-US" sz="1800" b="1" dirty="0"/>
              <a:t>statement(s)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 </a:t>
            </a:r>
            <a:endParaRPr lang="en-US" sz="1800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600" dirty="0"/>
              <a:t>	</a:t>
            </a: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Example: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b="1" dirty="0">
                <a:latin typeface="Courier New" panose="02070309020205020404" pitchFamily="49" charset="0"/>
              </a:rPr>
              <a:t>	if place == 1: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dirty="0">
                <a:latin typeface="Courier New" panose="02070309020205020404" pitchFamily="49" charset="0"/>
              </a:rPr>
              <a:t>	    print("Gold medal!")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b="1" dirty="0">
                <a:latin typeface="Courier New" panose="02070309020205020404" pitchFamily="49" charset="0"/>
              </a:rPr>
              <a:t>	</a:t>
            </a:r>
            <a:r>
              <a:rPr lang="en-US" sz="1700" b="1" dirty="0" err="1">
                <a:latin typeface="Courier New" panose="02070309020205020404" pitchFamily="49" charset="0"/>
              </a:rPr>
              <a:t>elif</a:t>
            </a:r>
            <a:r>
              <a:rPr lang="en-US" sz="1700" b="1" dirty="0">
                <a:latin typeface="Courier New" panose="02070309020205020404" pitchFamily="49" charset="0"/>
              </a:rPr>
              <a:t> place == 2: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b="1" dirty="0">
                <a:latin typeface="Courier New" panose="02070309020205020404" pitchFamily="49" charset="0"/>
              </a:rPr>
              <a:t>	    </a:t>
            </a:r>
            <a:r>
              <a:rPr lang="en-US" sz="1700" dirty="0">
                <a:latin typeface="Courier New" panose="02070309020205020404" pitchFamily="49" charset="0"/>
              </a:rPr>
              <a:t>print("Silver medal!")</a:t>
            </a:r>
            <a:endParaRPr lang="en-US" sz="17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b="1" dirty="0">
                <a:latin typeface="Courier New" panose="02070309020205020404" pitchFamily="49" charset="0"/>
              </a:rPr>
              <a:t>	</a:t>
            </a:r>
            <a:r>
              <a:rPr lang="en-US" sz="1700" b="1" dirty="0" err="1">
                <a:latin typeface="Courier New" panose="02070309020205020404" pitchFamily="49" charset="0"/>
              </a:rPr>
              <a:t>elif</a:t>
            </a:r>
            <a:r>
              <a:rPr lang="en-US" sz="1700" b="1" dirty="0">
                <a:latin typeface="Courier New" panose="02070309020205020404" pitchFamily="49" charset="0"/>
              </a:rPr>
              <a:t> place == 3: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700" dirty="0">
                <a:latin typeface="Courier New" panose="02070309020205020404" pitchFamily="49" charset="0"/>
              </a:rPr>
              <a:t>	    print("Bronze medal.")</a:t>
            </a:r>
          </a:p>
        </p:txBody>
      </p:sp>
      <p:pic>
        <p:nvPicPr>
          <p:cNvPr id="27652" name="Picture 3" descr="nested_if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12950"/>
            <a:ext cx="32766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5993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</a:t>
            </a:r>
            <a:r>
              <a:rPr lang="en-US">
                <a:latin typeface="Courier New" panose="02070309020205020404" pitchFamily="49" charset="0"/>
              </a:rPr>
              <a:t>if</a:t>
            </a:r>
            <a:r>
              <a:rPr lang="en-US"/>
              <a:t> structures</a:t>
            </a:r>
          </a:p>
        </p:txBody>
      </p:sp>
      <p:graphicFrame>
        <p:nvGraphicFramePr>
          <p:cNvPr id="68100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76636"/>
              </p:ext>
            </p:extLst>
          </p:nvPr>
        </p:nvGraphicFramePr>
        <p:xfrm>
          <a:off x="1524000" y="1295401"/>
          <a:ext cx="9144000" cy="5114925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6653">
                <a:tc>
                  <a:txBody>
                    <a:bodyPr/>
                    <a:lstStyle/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Char char="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exactly 1 path  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(mutually exclusive)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charset="0"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if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: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statement(s)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elif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: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statement(s)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else: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statement(s)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Char char="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0 or 1 path  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(mutually exclusive)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charset="0"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if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: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statement(s)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elif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: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statement(s)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elif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:</a:t>
                      </a: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statement(s)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2889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72">
                <a:tc gridSpan="2">
                  <a:txBody>
                    <a:bodyPr/>
                    <a:lstStyle/>
                    <a:p>
                      <a:pPr marL="21177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Char char="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0, 1, or many paths  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(independent tests; not exclusive)</a:t>
                      </a:r>
                    </a:p>
                    <a:p>
                      <a:pPr marL="2743200" marR="0" lvl="1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charset="0"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if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:</a:t>
                      </a: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statement(s)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if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:</a:t>
                      </a: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statement(s)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if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test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:</a:t>
                      </a:r>
                    </a:p>
                    <a:p>
                      <a:pPr marL="2117725" marR="0" lvl="0" indent="-288925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statement(s)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9566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5133D9C788D4783C425AB34BCA29E" ma:contentTypeVersion="" ma:contentTypeDescription="Create a new document." ma:contentTypeScope="" ma:versionID="c446b9a6239dd80fa9f8ad8e2eca34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1684A5-7357-469F-AB30-09DAF0444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A6B094-E4A0-4F8F-A9E2-7C2ED97875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3BF91A-8371-4F80-BD7F-D18067E3FD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3086</Words>
  <Application>Microsoft Office PowerPoint</Application>
  <PresentationFormat>Widescreen</PresentationFormat>
  <Paragraphs>574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Verdana</vt:lpstr>
      <vt:lpstr>Wingdings</vt:lpstr>
      <vt:lpstr>Wingdings 2</vt:lpstr>
      <vt:lpstr>Office Theme</vt:lpstr>
      <vt:lpstr>Building Python Programs</vt:lpstr>
      <vt:lpstr>The if/else statement</vt:lpstr>
      <vt:lpstr>The if statement</vt:lpstr>
      <vt:lpstr>The if/else statement</vt:lpstr>
      <vt:lpstr>Relational expressions</vt:lpstr>
      <vt:lpstr>Misuse of if</vt:lpstr>
      <vt:lpstr>Nested if/else</vt:lpstr>
      <vt:lpstr>Nested if/elif/elif</vt:lpstr>
      <vt:lpstr>Nested if structures</vt:lpstr>
      <vt:lpstr>Which nested if/else?</vt:lpstr>
      <vt:lpstr>Nested if/else question</vt:lpstr>
      <vt:lpstr>Nested if/else answer</vt:lpstr>
      <vt:lpstr>Nested if/else, cont'd.</vt:lpstr>
      <vt:lpstr>Factoring if/else code</vt:lpstr>
      <vt:lpstr>Cumulative Algorithms</vt:lpstr>
      <vt:lpstr>Adding many numbers</vt:lpstr>
      <vt:lpstr>Cumulative sum loop</vt:lpstr>
      <vt:lpstr>Cumulative product</vt:lpstr>
      <vt:lpstr>input and cumulative sum</vt:lpstr>
      <vt:lpstr>Cumulative sum question</vt:lpstr>
      <vt:lpstr>Cumulative sum answer</vt:lpstr>
      <vt:lpstr>Cumulative answer, cont'd.</vt:lpstr>
      <vt:lpstr>Strings</vt:lpstr>
      <vt:lpstr>Strings</vt:lpstr>
      <vt:lpstr>Indexes</vt:lpstr>
      <vt:lpstr>Accessing characters</vt:lpstr>
      <vt:lpstr>PowerPoint Presentation</vt:lpstr>
      <vt:lpstr>String methods</vt:lpstr>
      <vt:lpstr>String method examples</vt:lpstr>
      <vt:lpstr>Modifying strings</vt:lpstr>
      <vt:lpstr>PowerPoint Presentation</vt:lpstr>
      <vt:lpstr>Looping through a string</vt:lpstr>
      <vt:lpstr>String tests</vt:lpstr>
      <vt:lpstr>String question</vt:lpstr>
      <vt:lpstr>Strings and 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110, Autumn 2016</dc:title>
  <dc:creator>allison</dc:creator>
  <cp:lastModifiedBy>LAU WEN KANG</cp:lastModifiedBy>
  <cp:revision>23</cp:revision>
  <dcterms:created xsi:type="dcterms:W3CDTF">2016-08-14T22:02:08Z</dcterms:created>
  <dcterms:modified xsi:type="dcterms:W3CDTF">2022-08-08T06:25:19Z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0x0101006795133D9C788D4783C425AB34BCA29E</vt:lpwstr>
  </property>
</Properties>
</file>