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315" r:id="rId5"/>
    <p:sldId id="317" r:id="rId6"/>
    <p:sldId id="299" r:id="rId7"/>
    <p:sldId id="300" r:id="rId8"/>
    <p:sldId id="301" r:id="rId9"/>
    <p:sldId id="302" r:id="rId10"/>
    <p:sldId id="303" r:id="rId11"/>
    <p:sldId id="318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1FB-80BA-470C-BC9C-7E66047FEB6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ACBFA-CE13-4E6A-A127-FDEA84D5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6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6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Observation: You can base your knowledge of variable B on variable A if B's value is related to A's.</a:t>
            </a:r>
          </a:p>
          <a:p>
            <a:r>
              <a:rPr lang="en-US">
                <a:latin typeface="Arial" panose="020B0604020202020204" pitchFamily="34" charset="0"/>
              </a:rPr>
              <a:t>In this slide, we know things about next, so we also know things about prev at certain points.</a:t>
            </a:r>
          </a:p>
        </p:txBody>
      </p:sp>
    </p:spTree>
    <p:extLst>
      <p:ext uri="{BB962C8B-B14F-4D97-AF65-F5344CB8AC3E}">
        <p14:creationId xmlns:p14="http://schemas.microsoft.com/office/powerpoint/2010/main" val="342544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2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0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1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9D51F6-AE3E-434C-9FE1-A81DC58B052E}" type="slidenum">
              <a:rPr kumimoji="0" lang="en-US" sz="11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2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592A47-4CDD-4DBA-9710-1BA91C9BF312}" type="slidenum">
              <a:rPr kumimoji="0" lang="en-US" sz="11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6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Note that == tests equality, not = .  The = is used for the assignment operator!</a:t>
            </a:r>
          </a:p>
        </p:txBody>
      </p:sp>
    </p:spTree>
    <p:extLst>
      <p:ext uri="{BB962C8B-B14F-4D97-AF65-F5344CB8AC3E}">
        <p14:creationId xmlns:p14="http://schemas.microsoft.com/office/powerpoint/2010/main" val="3802986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4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2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CC98-2370-4352-9BBA-1B7BE51B341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7D9B-AEC1-432F-8A09-3DC0497AC1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634532" y="2468843"/>
            <a:ext cx="9144000" cy="937549"/>
          </a:xfrm>
        </p:spPr>
        <p:txBody>
          <a:bodyPr/>
          <a:lstStyle/>
          <a:p>
            <a:pPr eaLnBrk="1" hangingPunct="1"/>
            <a:r>
              <a:rPr lang="en-US" dirty="0"/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34532" y="3476737"/>
            <a:ext cx="9144000" cy="62299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 dirty="0"/>
              <a:t>Chapter 5: Logic </a:t>
            </a:r>
            <a:r>
              <a:rPr lang="en-US" sz="3600"/>
              <a:t>and Indefinite Loops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2926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while</a:t>
            </a:r>
            <a:r>
              <a:rPr lang="en-US"/>
              <a:t> loop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</a:rPr>
              <a:t>while</a:t>
            </a:r>
            <a:r>
              <a:rPr lang="en-US" b="1" dirty="0"/>
              <a:t> loop</a:t>
            </a:r>
            <a:r>
              <a:rPr lang="en-US" dirty="0"/>
              <a:t>: Repeatedly executes its</a:t>
            </a:r>
            <a:br>
              <a:rPr lang="en-US" dirty="0"/>
            </a:br>
            <a:r>
              <a:rPr lang="en-US" dirty="0"/>
              <a:t>body as long as a logical test is true.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900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</a:rPr>
              <a:t>while </a:t>
            </a:r>
            <a:r>
              <a:rPr lang="en-US" b="1" i="1" dirty="0"/>
              <a:t>test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i="1" dirty="0"/>
              <a:t>statement(s)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</a:rPr>
              <a:t> = 1                    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initialization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while </a:t>
            </a:r>
            <a:r>
              <a:rPr lang="en-US" b="1" dirty="0" err="1">
                <a:latin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</a:rPr>
              <a:t> &lt;= 200:      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# test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print(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</a:rPr>
              <a:t>) + " ", end='')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</a:rPr>
              <a:t> * 2        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# update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# output:  1 2 4 8 16 32 64 128</a:t>
            </a:r>
            <a:endParaRPr lang="en-US" b="1" dirty="0">
              <a:solidFill>
                <a:srgbClr val="008080"/>
              </a:solidFill>
            </a:endParaRPr>
          </a:p>
        </p:txBody>
      </p:sp>
      <p:pic>
        <p:nvPicPr>
          <p:cNvPr id="22532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71614"/>
            <a:ext cx="2459038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9657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Example </a:t>
            </a:r>
            <a:r>
              <a:rPr lang="en-US">
                <a:latin typeface="Courier New" panose="02070309020205020404" pitchFamily="49" charset="0"/>
              </a:rPr>
              <a:t>while</a:t>
            </a:r>
            <a:r>
              <a:rPr lang="en-US"/>
              <a:t> loop</a:t>
            </a:r>
          </a:p>
        </p:txBody>
      </p:sp>
      <p:sp>
        <p:nvSpPr>
          <p:cNvPr id="804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finds the first factor of 91, other than 1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n = 91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factor = 2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while n % factor != 0: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    factor += 1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print("First factor is", factor)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output:  First factor is 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while</a:t>
            </a:r>
            <a:r>
              <a:rPr lang="en-US" dirty="0"/>
              <a:t> is better than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because we don't know how many times we will need to increment to find the factor.</a:t>
            </a:r>
          </a:p>
        </p:txBody>
      </p:sp>
    </p:spTree>
    <p:extLst>
      <p:ext uri="{BB962C8B-B14F-4D97-AF65-F5344CB8AC3E}">
        <p14:creationId xmlns:p14="http://schemas.microsoft.com/office/powerpoint/2010/main" val="187837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/>
              <a:t>sentinel</a:t>
            </a:r>
            <a:r>
              <a:rPr lang="en-US"/>
              <a:t>: A </a:t>
            </a:r>
            <a:r>
              <a:rPr lang="en-US" sz="2300"/>
              <a:t>value that signals the end of user input.</a:t>
            </a:r>
          </a:p>
          <a:p>
            <a:pPr lvl="1" eaLnBrk="1" hangingPunct="1"/>
            <a:r>
              <a:rPr lang="en-US" b="1"/>
              <a:t>sentinel loop</a:t>
            </a:r>
            <a:r>
              <a:rPr lang="en-US"/>
              <a:t>: Repeats until a sentinel value is seen.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Example: Write a program that prompts the user for text until the user types "quit", then output the total number of characters typed.</a:t>
            </a:r>
          </a:p>
          <a:p>
            <a:pPr lvl="1" eaLnBrk="1" hangingPunct="1"/>
            <a:r>
              <a:rPr lang="en-US"/>
              <a:t>(In this case, "quit" is the sentinel value.)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</a:rPr>
              <a:t>Type a word (or "quit" to exit): </a:t>
            </a:r>
            <a:r>
              <a:rPr lang="en-US" b="1" u="sng">
                <a:latin typeface="Courier New" panose="02070309020205020404" pitchFamily="49" charset="0"/>
              </a:rPr>
              <a:t>hello</a:t>
            </a:r>
            <a:br>
              <a:rPr lang="en-US">
                <a:latin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</a:rPr>
              <a:t>Type a word (or "quit" to exit): </a:t>
            </a:r>
            <a:r>
              <a:rPr lang="en-US" b="1" u="sng">
                <a:latin typeface="Courier New" panose="02070309020205020404" pitchFamily="49" charset="0"/>
              </a:rPr>
              <a:t>yay</a:t>
            </a:r>
            <a:br>
              <a:rPr lang="en-US">
                <a:latin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</a:rPr>
              <a:t>Type a word (or "quit" to exit): </a:t>
            </a:r>
            <a:r>
              <a:rPr lang="en-US" b="1" u="sng">
                <a:latin typeface="Courier New" panose="02070309020205020404" pitchFamily="49" charset="0"/>
              </a:rPr>
              <a:t>quit</a:t>
            </a:r>
            <a:r>
              <a:rPr lang="en-US">
                <a:latin typeface="Courier New" panose="02070309020205020404" pitchFamily="49" charset="0"/>
              </a:rPr>
              <a:t> </a:t>
            </a:r>
            <a:br>
              <a:rPr lang="en-US">
                <a:latin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</a:rPr>
              <a:t>You typed a total of 8 characters.</a:t>
            </a: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Sentinel values</a:t>
            </a:r>
          </a:p>
        </p:txBody>
      </p:sp>
    </p:spTree>
    <p:extLst>
      <p:ext uri="{BB962C8B-B14F-4D97-AF65-F5344CB8AC3E}">
        <p14:creationId xmlns:p14="http://schemas.microsoft.com/office/powerpoint/2010/main" val="13832590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Solution?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sum = 0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response = "dummy" 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# "dummy" value, anything but "quit"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while response != "quit":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response = input("Type a word (or \"quit\" to exit): ")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sum +=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(response)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print("You typed a total of 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(sum) + " characters.")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solution produces the wrong output.  Why?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You typed a total of 12 characters.</a:t>
            </a:r>
          </a:p>
        </p:txBody>
      </p:sp>
    </p:spTree>
    <p:extLst>
      <p:ext uri="{BB962C8B-B14F-4D97-AF65-F5344CB8AC3E}">
        <p14:creationId xmlns:p14="http://schemas.microsoft.com/office/powerpoint/2010/main" val="28829777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problem with our code</a:t>
            </a:r>
          </a:p>
        </p:txBody>
      </p:sp>
      <p:sp>
        <p:nvSpPr>
          <p:cNvPr id="82329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Our code uses a pattern like this: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sum = 0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while input is not the sentinel: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    prompt for input; read input.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    add input length to the sum.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i="1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1800" i="1" dirty="0"/>
          </a:p>
          <a:p>
            <a:pPr eaLnBrk="1" hangingPunct="1"/>
            <a:r>
              <a:rPr lang="en-US" dirty="0"/>
              <a:t>On the last pass, the sentinel</a:t>
            </a:r>
            <a:r>
              <a:rPr lang="ja-JP" altLang="en-US" dirty="0"/>
              <a:t>’</a:t>
            </a:r>
            <a:r>
              <a:rPr lang="en-US" altLang="ja-JP" dirty="0"/>
              <a:t>s length (4) is added to the sum: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i="1" dirty="0"/>
              <a:t>    prompt for input; read input (</a:t>
            </a:r>
            <a:r>
              <a:rPr lang="en-US" dirty="0">
                <a:latin typeface="Courier New" panose="02070309020205020404" pitchFamily="49" charset="0"/>
              </a:rPr>
              <a:t>"quit"</a:t>
            </a:r>
            <a:r>
              <a:rPr lang="en-US" i="1" dirty="0"/>
              <a:t>).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i="1" dirty="0">
                <a:solidFill>
                  <a:srgbClr val="A50021"/>
                </a:solidFill>
              </a:rPr>
              <a:t>    add input length (4) to the sum.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1800" i="1" dirty="0">
              <a:solidFill>
                <a:srgbClr val="A50021"/>
              </a:solidFill>
            </a:endParaRPr>
          </a:p>
          <a:p>
            <a:pPr eaLnBrk="1" hangingPunct="1"/>
            <a:r>
              <a:rPr lang="en-US" dirty="0"/>
              <a:t>This is a fencepost problem.</a:t>
            </a:r>
          </a:p>
          <a:p>
            <a:pPr lvl="1" eaLnBrk="1" hangingPunct="1"/>
            <a:r>
              <a:rPr lang="en-US" dirty="0"/>
              <a:t>Must read </a:t>
            </a:r>
            <a:r>
              <a:rPr lang="en-US" i="1" dirty="0"/>
              <a:t>N</a:t>
            </a:r>
            <a:r>
              <a:rPr lang="en-US" dirty="0"/>
              <a:t> lines, but only sum the lengths of the first </a:t>
            </a:r>
            <a:r>
              <a:rPr lang="en-US" i="1" dirty="0"/>
              <a:t>N</a:t>
            </a:r>
            <a:r>
              <a:rPr lang="en-US" dirty="0"/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851263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fencepost solution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sum = 0.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>
                <a:solidFill>
                  <a:srgbClr val="003399"/>
                </a:solidFill>
              </a:rPr>
              <a:t>prompt for input; read input.		</a:t>
            </a:r>
            <a:r>
              <a:rPr lang="en-US" i="1" dirty="0">
                <a:solidFill>
                  <a:srgbClr val="008080"/>
                </a:solidFill>
              </a:rPr>
              <a:t># place a "post"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i="1" dirty="0">
              <a:solidFill>
                <a:srgbClr val="00808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while (input is not the sentinel):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>
                <a:solidFill>
                  <a:srgbClr val="003399"/>
                </a:solidFill>
              </a:rPr>
              <a:t>    add input length to the sum.		</a:t>
            </a:r>
            <a:r>
              <a:rPr lang="en-US" i="1" dirty="0">
                <a:solidFill>
                  <a:srgbClr val="008080"/>
                </a:solidFill>
              </a:rPr>
              <a:t># place a "wire"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    prompt for input; read input.		</a:t>
            </a:r>
            <a:r>
              <a:rPr lang="en-US" i="1" dirty="0">
                <a:solidFill>
                  <a:srgbClr val="008080"/>
                </a:solidFill>
              </a:rPr>
              <a:t># place a "post"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i="1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i="1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i="1" dirty="0"/>
          </a:p>
          <a:p>
            <a:pPr eaLnBrk="1" hangingPunct="1"/>
            <a:r>
              <a:rPr lang="en-US" dirty="0"/>
              <a:t>Sentinel loops often utilize a fencepost "loop-and-a-half" style solution by pulling some code out of the loop.</a:t>
            </a:r>
          </a:p>
        </p:txBody>
      </p:sp>
    </p:spTree>
    <p:extLst>
      <p:ext uri="{BB962C8B-B14F-4D97-AF65-F5344CB8AC3E}">
        <p14:creationId xmlns:p14="http://schemas.microsoft.com/office/powerpoint/2010/main" val="28294411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Correct code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sum = 0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6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pull one prompt/read ("post") out of the loop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response = input("Type a word (or \"quit\" to exit): 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while (response != "quit"):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sum += </a:t>
            </a:r>
            <a:r>
              <a:rPr 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(response)   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moved to top of loop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response = input("Type a word (or \"quit\" to exit): 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print("You typed a total of 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(sum) + " characters.")</a:t>
            </a:r>
          </a:p>
        </p:txBody>
      </p:sp>
    </p:spTree>
    <p:extLst>
      <p:ext uri="{BB962C8B-B14F-4D97-AF65-F5344CB8AC3E}">
        <p14:creationId xmlns:p14="http://schemas.microsoft.com/office/powerpoint/2010/main" val="33127478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Sentinel as a constant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1295400" y="1371600"/>
            <a:ext cx="9448800" cy="5181600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SENTINEL = "quit"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sum = 0</a:t>
            </a:r>
          </a:p>
          <a:p>
            <a:pPr lvl="1">
              <a:lnSpc>
                <a:spcPct val="70000"/>
              </a:lnSpc>
              <a:buNone/>
            </a:pPr>
            <a:endParaRPr lang="en-US" sz="16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pull one prompt/read ("post") out of the loop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response = input("Type a word (or \"" + SENTINEL + "\" to exit): ")</a:t>
            </a:r>
          </a:p>
          <a:p>
            <a:pPr lvl="1">
              <a:lnSpc>
                <a:spcPct val="70000"/>
              </a:lnSpc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while response != SENTINEL: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sum += </a:t>
            </a:r>
            <a:r>
              <a:rPr 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(response)   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moved to top of loop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response = input("Type a word (or \"" + SENTINEL + "\" to exit): ")</a:t>
            </a:r>
          </a:p>
          <a:p>
            <a:pPr lvl="1">
              <a:lnSpc>
                <a:spcPct val="70000"/>
              </a:lnSpc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print("You typed a total of 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(sum) + " characters.")</a:t>
            </a:r>
          </a:p>
        </p:txBody>
      </p:sp>
    </p:spTree>
    <p:extLst>
      <p:ext uri="{BB962C8B-B14F-4D97-AF65-F5344CB8AC3E}">
        <p14:creationId xmlns:p14="http://schemas.microsoft.com/office/powerpoint/2010/main" val="23742513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Fencepost question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a function </a:t>
            </a:r>
            <a:r>
              <a:rPr lang="en-US" dirty="0" err="1">
                <a:latin typeface="Courier New" panose="02070309020205020404" pitchFamily="49" charset="0"/>
              </a:rPr>
              <a:t>print_primes</a:t>
            </a:r>
            <a:r>
              <a:rPr lang="en-US" dirty="0"/>
              <a:t> that prints all </a:t>
            </a:r>
            <a:r>
              <a:rPr lang="en-US" i="1" dirty="0"/>
              <a:t>prime </a:t>
            </a:r>
            <a:r>
              <a:rPr lang="en-US" dirty="0"/>
              <a:t>numbers up to a max.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</a:rPr>
              <a:t>print_primes</a:t>
            </a:r>
            <a:r>
              <a:rPr lang="en-US" dirty="0">
                <a:latin typeface="Courier New" panose="02070309020205020404" pitchFamily="49" charset="0"/>
              </a:rPr>
              <a:t>(50)</a:t>
            </a:r>
            <a:r>
              <a:rPr lang="en-US" dirty="0"/>
              <a:t> prints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sz="1900" dirty="0">
                <a:latin typeface="Courier New" panose="02070309020205020404" pitchFamily="49" charset="0"/>
              </a:rPr>
              <a:t>	2, 3, 5, 7, 11, 13, 17, 19, 23, 29, 31, 37, 41, 43, 47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/>
          </a:p>
          <a:p>
            <a:pPr lvl="1" eaLnBrk="1" hangingPunct="1"/>
            <a:r>
              <a:rPr lang="en-US" dirty="0"/>
              <a:t>If the maximum is less than 2, print no output.</a:t>
            </a:r>
            <a:endParaRPr lang="en-US" sz="1900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1900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19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To help you, write a function </a:t>
            </a:r>
            <a:r>
              <a:rPr lang="en-US" dirty="0" err="1">
                <a:latin typeface="Courier New" panose="02070309020205020404" pitchFamily="49" charset="0"/>
              </a:rPr>
              <a:t>count_factors</a:t>
            </a:r>
            <a:r>
              <a:rPr lang="en-US" dirty="0"/>
              <a:t> which returns the number of factors of a given integer.</a:t>
            </a:r>
          </a:p>
          <a:p>
            <a:pPr lvl="1" eaLnBrk="1" hangingPunct="1"/>
            <a:r>
              <a:rPr lang="en-US" sz="1800" dirty="0" err="1">
                <a:latin typeface="Courier New" panose="02070309020205020404" pitchFamily="49" charset="0"/>
              </a:rPr>
              <a:t>count_factors</a:t>
            </a:r>
            <a:r>
              <a:rPr lang="en-US" sz="1800" dirty="0">
                <a:latin typeface="Courier New" panose="02070309020205020404" pitchFamily="49" charset="0"/>
              </a:rPr>
              <a:t>(20)</a:t>
            </a:r>
            <a:r>
              <a:rPr lang="en-US" sz="1800" dirty="0"/>
              <a:t> returns </a:t>
            </a:r>
            <a:r>
              <a:rPr lang="en-US" sz="1800" dirty="0">
                <a:latin typeface="Courier New" panose="02070309020205020404" pitchFamily="49" charset="0"/>
              </a:rPr>
              <a:t>6</a:t>
            </a:r>
            <a:r>
              <a:rPr lang="en-US" sz="1800" dirty="0"/>
              <a:t> due to factors 1, 2, 4, 5, 10, 20.</a:t>
            </a:r>
          </a:p>
        </p:txBody>
      </p:sp>
    </p:spTree>
    <p:extLst>
      <p:ext uri="{BB962C8B-B14F-4D97-AF65-F5344CB8AC3E}">
        <p14:creationId xmlns:p14="http://schemas.microsoft.com/office/powerpoint/2010/main" val="12167392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Fencepost answer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Prints all prime numbers up to the given max.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print_primes</a:t>
            </a:r>
            <a:r>
              <a:rPr lang="en-US" sz="1600" dirty="0">
                <a:latin typeface="Courier New" panose="02070309020205020404" pitchFamily="49" charset="0"/>
              </a:rPr>
              <a:t>(max):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if max &gt;= 2: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print("2", end='')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in range(3, max + 1):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if </a:t>
            </a:r>
            <a:r>
              <a:rPr lang="en-US" sz="1600" dirty="0" err="1">
                <a:latin typeface="Courier New" panose="02070309020205020404" pitchFamily="49" charset="0"/>
              </a:rPr>
              <a:t>count_factors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) == 2: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	print(", " ,str(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),end='')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print()</a:t>
            </a:r>
          </a:p>
          <a:p>
            <a:pPr marL="342900" indent="-342900">
              <a:lnSpc>
                <a:spcPct val="70000"/>
              </a:lnSpc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Returns how many factors the given number has.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count_factors</a:t>
            </a:r>
            <a:r>
              <a:rPr lang="en-US" sz="1600" dirty="0">
                <a:latin typeface="Courier New" panose="02070309020205020404" pitchFamily="49" charset="0"/>
              </a:rPr>
              <a:t>(number):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count = 0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in range(1, number + 1):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if number %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== 0: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count += 1  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is a factor of number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return count</a:t>
            </a:r>
          </a:p>
        </p:txBody>
      </p:sp>
    </p:spTree>
    <p:extLst>
      <p:ext uri="{BB962C8B-B14F-4D97-AF65-F5344CB8AC3E}">
        <p14:creationId xmlns:p14="http://schemas.microsoft.com/office/powerpoint/2010/main" val="36973866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Fencepost loops</a:t>
            </a:r>
          </a:p>
        </p:txBody>
      </p:sp>
    </p:spTree>
    <p:extLst>
      <p:ext uri="{BB962C8B-B14F-4D97-AF65-F5344CB8AC3E}">
        <p14:creationId xmlns:p14="http://schemas.microsoft.com/office/powerpoint/2010/main" val="1239676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Programming Question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16818"/>
            <a:ext cx="10515600" cy="524523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/>
              <a:t>Write a program that plays an adding game.</a:t>
            </a:r>
          </a:p>
          <a:p>
            <a:pPr lvl="1" eaLnBrk="1" hangingPunct="1"/>
            <a:r>
              <a:rPr lang="en-US" sz="2800" dirty="0"/>
              <a:t>Ask user to solve random adding problems with 2-5 numbers.</a:t>
            </a:r>
          </a:p>
          <a:p>
            <a:pPr lvl="1" eaLnBrk="1" hangingPunct="1"/>
            <a:r>
              <a:rPr lang="en-US" sz="2800" dirty="0"/>
              <a:t>The user gets 1 point for a correct answer, 0 for incorrect.</a:t>
            </a:r>
          </a:p>
          <a:p>
            <a:pPr lvl="1" eaLnBrk="1" hangingPunct="1"/>
            <a:r>
              <a:rPr lang="en-US" sz="2800" dirty="0"/>
              <a:t>The program stops after 3 incorrect answers.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4 + 10 + 3 + 10 = </a:t>
            </a:r>
            <a:r>
              <a:rPr lang="en-US" sz="2000" b="1" u="sng" dirty="0">
                <a:latin typeface="Courier New" panose="02070309020205020404" pitchFamily="49" charset="0"/>
              </a:rPr>
              <a:t>27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9 + 2 = </a:t>
            </a:r>
            <a:r>
              <a:rPr lang="en-US" sz="2000" b="1" u="sng" dirty="0">
                <a:latin typeface="Courier New" panose="02070309020205020404" pitchFamily="49" charset="0"/>
              </a:rPr>
              <a:t>11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8 + 6 + 7 + 9 = </a:t>
            </a:r>
            <a:r>
              <a:rPr lang="en-US" sz="2000" b="1" u="sng" dirty="0">
                <a:latin typeface="Courier New" panose="02070309020205020404" pitchFamily="49" charset="0"/>
              </a:rPr>
              <a:t>25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Wrong! The answer was 30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5 + 9 = </a:t>
            </a:r>
            <a:r>
              <a:rPr lang="en-US" sz="2000" b="1" u="sng" dirty="0">
                <a:latin typeface="Courier New" panose="02070309020205020404" pitchFamily="49" charset="0"/>
              </a:rPr>
              <a:t>13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Wrong! The answer was 14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4 + 9 + 9 = </a:t>
            </a:r>
            <a:r>
              <a:rPr lang="en-US" sz="2000" b="1" u="sng" dirty="0">
                <a:latin typeface="Courier New" panose="02070309020205020404" pitchFamily="49" charset="0"/>
              </a:rPr>
              <a:t>22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3 + 1 + 7 + 2 = </a:t>
            </a:r>
            <a:r>
              <a:rPr lang="en-US" sz="2000" b="1" u="sng" dirty="0">
                <a:latin typeface="Courier New" panose="02070309020205020404" pitchFamily="49" charset="0"/>
              </a:rPr>
              <a:t>13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4 + 2 + 10 + 9 + 7 = </a:t>
            </a:r>
            <a:r>
              <a:rPr lang="en-US" sz="2000" b="1" u="sng" dirty="0">
                <a:latin typeface="Courier New" panose="02070309020205020404" pitchFamily="49" charset="0"/>
              </a:rPr>
              <a:t>42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Wrong! The answer was 32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You earned 4 total points</a:t>
            </a:r>
          </a:p>
        </p:txBody>
      </p:sp>
    </p:spTree>
    <p:extLst>
      <p:ext uri="{BB962C8B-B14F-4D97-AF65-F5344CB8AC3E}">
        <p14:creationId xmlns:p14="http://schemas.microsoft.com/office/powerpoint/2010/main" val="1190253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# Asks the user to do adding problems and scores them.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from random import *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5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 err="1">
                <a:latin typeface="Courier New" panose="02070309020205020404" pitchFamily="49" charset="0"/>
              </a:rPr>
              <a:t>def</a:t>
            </a:r>
            <a:r>
              <a:rPr lang="en-US" sz="1500" dirty="0">
                <a:latin typeface="Courier New" panose="02070309020205020404" pitchFamily="49" charset="0"/>
              </a:rPr>
              <a:t> main():     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# play until user gets 3 wrong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points = 0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wrong = 0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while wrong &lt; 3: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result = play()      </a:t>
            </a:r>
            <a:r>
              <a:rPr 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play one game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if result == 0: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    wrong += 1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else: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    points += 1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	     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    print("You earned", points, "total points.")</a:t>
            </a:r>
          </a:p>
        </p:txBody>
      </p:sp>
    </p:spTree>
    <p:extLst>
      <p:ext uri="{BB962C8B-B14F-4D97-AF65-F5344CB8AC3E}">
        <p14:creationId xmlns:p14="http://schemas.microsoft.com/office/powerpoint/2010/main" val="4814387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 2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73594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# Builds one addition problem and presents it to the user.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# Returns 1 point if you get it right, 0 if wrong.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dirty="0">
                <a:latin typeface="Courier New" panose="02070309020205020404" pitchFamily="49" charset="0"/>
              </a:rPr>
              <a:t>def play():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# print the operands being added, and sum them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operands = </a:t>
            </a:r>
            <a:r>
              <a:rPr lang="en-US" sz="1500" dirty="0" err="1">
                <a:latin typeface="Courier New" panose="02070309020205020404" pitchFamily="49" charset="0"/>
              </a:rPr>
              <a:t>random.randint</a:t>
            </a:r>
            <a:r>
              <a:rPr lang="en-US" sz="1500" dirty="0">
                <a:latin typeface="Courier New" panose="02070309020205020404" pitchFamily="49" charset="0"/>
              </a:rPr>
              <a:t>(2, 5)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total = 0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for </a:t>
            </a:r>
            <a:r>
              <a:rPr lang="en-US" sz="1500" dirty="0" err="1">
                <a:latin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</a:rPr>
              <a:t> in range(0, operands + 1):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num =  </a:t>
            </a:r>
            <a:r>
              <a:rPr lang="en-US" sz="1500" dirty="0" err="1">
                <a:latin typeface="Courier New" panose="02070309020205020404" pitchFamily="49" charset="0"/>
              </a:rPr>
              <a:t>random.randint</a:t>
            </a:r>
            <a:r>
              <a:rPr lang="en-US" sz="1500" dirty="0">
                <a:latin typeface="Courier New" panose="02070309020205020404" pitchFamily="49" charset="0"/>
              </a:rPr>
              <a:t>(1, 10)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total += num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print(num, "+", end='')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print(" = ", end=’’)</a:t>
            </a:r>
          </a:p>
          <a:p>
            <a:pPr>
              <a:lnSpc>
                <a:spcPct val="70000"/>
              </a:lnSpc>
              <a:buNone/>
            </a:pPr>
            <a:r>
              <a:rPr lang="en-US" sz="800" dirty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# read user's guess and report whether it was correct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guess = input()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if guess == total: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print("Correct! The answer was", total)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return 1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else: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print("Wrong! The answer was", total)</a:t>
            </a:r>
          </a:p>
          <a:p>
            <a:pPr>
              <a:lnSpc>
                <a:spcPct val="70000"/>
              </a:lnSpc>
              <a:buNone/>
            </a:pPr>
            <a:r>
              <a:rPr lang="en-US" sz="1500" dirty="0">
                <a:latin typeface="Courier New" panose="02070309020205020404" pitchFamily="49" charset="0"/>
              </a:rPr>
              <a:t> 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33104085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357194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expressions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38200" y="1594513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</a:rPr>
              <a:t>if</a:t>
            </a:r>
            <a:r>
              <a:rPr lang="en-US" sz="2300" dirty="0"/>
              <a:t> statements use logical tests.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if </a:t>
            </a:r>
            <a:r>
              <a:rPr 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&lt;= 10</a:t>
            </a:r>
            <a:r>
              <a:rPr lang="en-US" dirty="0">
                <a:latin typeface="Courier New" panose="02070309020205020404" pitchFamily="49" charset="0"/>
              </a:rPr>
              <a:t>: ...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These are Boolean expressions.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Tests use </a:t>
            </a:r>
            <a:r>
              <a:rPr lang="en-US" i="1" dirty="0"/>
              <a:t>relational operators</a:t>
            </a:r>
            <a:r>
              <a:rPr lang="en-US" dirty="0"/>
              <a:t>:</a:t>
            </a:r>
          </a:p>
        </p:txBody>
      </p:sp>
      <p:graphicFrame>
        <p:nvGraphicFramePr>
          <p:cNvPr id="668722" name="Group 50"/>
          <p:cNvGraphicFramePr>
            <a:graphicFrameLocks noGrp="1"/>
          </p:cNvGraphicFramePr>
          <p:nvPr/>
        </p:nvGraphicFramePr>
        <p:xfrm>
          <a:off x="2286000" y="3840164"/>
          <a:ext cx="7924799" cy="2560635"/>
        </p:xfrm>
        <a:graphic>
          <a:graphicData uri="http://schemas.openxmlformats.org/drawingml/2006/table">
            <a:tbl>
              <a:tblPr/>
              <a:tblGrid>
                <a:gridCol w="156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Operator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Meaning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==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equals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 + 1 == 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does not equal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3.2 != 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less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&lt;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greater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&gt;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less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 &lt;= 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greater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5.0 &gt;= 5.0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0541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Tests can be combined using </a:t>
            </a:r>
            <a:r>
              <a:rPr lang="en-US" i="1" dirty="0"/>
              <a:t>logical operators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dirty="0"/>
          </a:p>
          <a:p>
            <a:pPr eaLnBrk="1" hangingPunct="1"/>
            <a:r>
              <a:rPr lang="en-US" dirty="0"/>
              <a:t>"Truth tables" for each, used with logical values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:</a:t>
            </a:r>
          </a:p>
        </p:txBody>
      </p:sp>
      <p:graphicFrame>
        <p:nvGraphicFramePr>
          <p:cNvPr id="684036" name="Group 4"/>
          <p:cNvGraphicFramePr>
            <a:graphicFrameLocks noGrp="1"/>
          </p:cNvGraphicFramePr>
          <p:nvPr/>
        </p:nvGraphicFramePr>
        <p:xfrm>
          <a:off x="2008833" y="2477757"/>
          <a:ext cx="8001000" cy="1463676"/>
        </p:xfrm>
        <a:graphic>
          <a:graphicData uri="http://schemas.openxmlformats.org/drawingml/2006/table">
            <a:tbl>
              <a:tblPr/>
              <a:tblGrid>
                <a:gridCol w="193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8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Operator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Description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Example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Result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and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and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(2 == 3) and (-1 &lt; 5) 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or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(2 == 3) or (-1 &lt; 5)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not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(2 == 3)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4063" name="Group 31"/>
          <p:cNvGraphicFramePr>
            <a:graphicFrameLocks noGrp="1"/>
          </p:cNvGraphicFramePr>
          <p:nvPr/>
        </p:nvGraphicFramePr>
        <p:xfrm>
          <a:off x="2196820" y="4802938"/>
          <a:ext cx="4133642" cy="1828800"/>
        </p:xfrm>
        <a:graphic>
          <a:graphicData uri="http://schemas.openxmlformats.org/drawingml/2006/table">
            <a:tbl>
              <a:tblPr/>
              <a:tblGrid>
                <a:gridCol w="9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and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or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4095" name="Group 63"/>
          <p:cNvGraphicFramePr>
            <a:graphicFrameLocks noGrp="1"/>
          </p:cNvGraphicFramePr>
          <p:nvPr/>
        </p:nvGraphicFramePr>
        <p:xfrm>
          <a:off x="6946308" y="5079899"/>
          <a:ext cx="1774825" cy="1097064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3361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752600" y="439738"/>
            <a:ext cx="8686800" cy="703262"/>
          </a:xfrm>
        </p:spPr>
        <p:txBody>
          <a:bodyPr/>
          <a:lstStyle/>
          <a:p>
            <a:pPr eaLnBrk="1" hangingPunct="1"/>
            <a:r>
              <a:rPr lang="en-US"/>
              <a:t>Evaluating logical expressions</a:t>
            </a:r>
          </a:p>
        </p:txBody>
      </p:sp>
      <p:sp>
        <p:nvSpPr>
          <p:cNvPr id="685059" name="Rectangle 3"/>
          <p:cNvSpPr>
            <a:spLocks noGrp="1"/>
          </p:cNvSpPr>
          <p:nvPr>
            <p:ph type="body" idx="1"/>
          </p:nvPr>
        </p:nvSpPr>
        <p:spPr>
          <a:xfrm>
            <a:off x="1752600" y="1219200"/>
            <a:ext cx="89154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Relational operators have lower precedence than math; logical operators have lower precedence than relational operators</a:t>
            </a:r>
            <a:endParaRPr lang="en-US" sz="8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5 * 7 &gt;= 3 + 5 * </a:t>
            </a:r>
            <a:r>
              <a:rPr lang="en-US" b="1" dirty="0">
                <a:latin typeface="Courier New" panose="02070309020205020404" pitchFamily="49" charset="0"/>
              </a:rPr>
              <a:t>(7 – 1)</a:t>
            </a:r>
            <a:r>
              <a:rPr lang="en-US" dirty="0">
                <a:latin typeface="Courier New" panose="02070309020205020404" pitchFamily="49" charset="0"/>
              </a:rPr>
              <a:t> and 7 &lt;= 11</a:t>
            </a:r>
            <a:endParaRPr lang="en-US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5 * 7</a:t>
            </a:r>
            <a:r>
              <a:rPr lang="en-US" dirty="0">
                <a:latin typeface="Courier New" panose="02070309020205020404" pitchFamily="49" charset="0"/>
              </a:rPr>
              <a:t> &gt;= 3 + </a:t>
            </a:r>
            <a:r>
              <a:rPr lang="en-US" b="1" dirty="0">
                <a:latin typeface="Courier New" panose="02070309020205020404" pitchFamily="49" charset="0"/>
              </a:rPr>
              <a:t>5 * 6 </a:t>
            </a:r>
            <a:r>
              <a:rPr lang="en-US" dirty="0">
                <a:latin typeface="Courier New" panose="02070309020205020404" pitchFamily="49" charset="0"/>
              </a:rPr>
              <a:t>and 7 &lt;= 11</a:t>
            </a:r>
            <a:endParaRPr lang="en-US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35    &gt;= </a:t>
            </a:r>
            <a:r>
              <a:rPr lang="en-US" b="1" dirty="0">
                <a:latin typeface="Courier New" panose="02070309020205020404" pitchFamily="49" charset="0"/>
              </a:rPr>
              <a:t>3 + 30 </a:t>
            </a:r>
            <a:r>
              <a:rPr lang="en-US" dirty="0">
                <a:latin typeface="Courier New" panose="02070309020205020404" pitchFamily="49" charset="0"/>
              </a:rPr>
              <a:t>and 7 &lt;= 11</a:t>
            </a:r>
            <a:endParaRPr lang="en-US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35    &gt;= 33 </a:t>
            </a:r>
            <a:r>
              <a:rPr lang="en-US" dirty="0">
                <a:latin typeface="Courier New" panose="02070309020205020404" pitchFamily="49" charset="0"/>
              </a:rPr>
              <a:t>and </a:t>
            </a:r>
            <a:r>
              <a:rPr lang="en-US" b="1" dirty="0">
                <a:latin typeface="Courier New" panose="02070309020205020404" pitchFamily="49" charset="0"/>
              </a:rPr>
              <a:t>7 &lt;= 11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True and True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True</a:t>
            </a:r>
            <a:endParaRPr lang="en-US" sz="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090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questions</a:t>
            </a:r>
          </a:p>
        </p:txBody>
      </p:sp>
      <p:sp>
        <p:nvSpPr>
          <p:cNvPr id="68710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What is the result of each of the following expressions?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x = 42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y = 17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z = 25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y &lt; x and y &lt;=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x % 2 == y % 2 or x % 2 == z %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x &lt;= y + z and x &gt;= y +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not(x &lt; y and x &lt; z)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(x + y) % 2 == 0 or not((z - y) % 2 == 0)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dirty="0"/>
              <a:t>Answers: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endParaRPr lang="en-US" sz="1200" dirty="0">
              <a:latin typeface="Courier New" panose="02070309020205020404" pitchFamily="49" charset="0"/>
            </a:endParaRPr>
          </a:p>
        </p:txBody>
      </p:sp>
      <p:pic>
        <p:nvPicPr>
          <p:cNvPr id="21508" name="Picture 3" descr="boolean-hair-log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503" y="2342941"/>
            <a:ext cx="26670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66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3110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: A logical type whose values are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A logical </a:t>
            </a:r>
            <a:r>
              <a:rPr lang="en-US" b="1" i="1" dirty="0"/>
              <a:t>test</a:t>
            </a:r>
            <a:r>
              <a:rPr lang="en-US" dirty="0"/>
              <a:t> is actually a </a:t>
            </a:r>
            <a:r>
              <a:rPr lang="en-US" dirty="0">
                <a:cs typeface="Courier New" panose="02070309020205020404" pitchFamily="49" charset="0"/>
              </a:rPr>
              <a:t>Boolean</a:t>
            </a:r>
            <a:r>
              <a:rPr lang="en-US" dirty="0"/>
              <a:t> expression.</a:t>
            </a:r>
            <a:endParaRPr lang="en-US" sz="900" dirty="0"/>
          </a:p>
          <a:p>
            <a:pPr lvl="1" eaLnBrk="1" hangingPunct="1"/>
            <a:r>
              <a:rPr lang="en-US" dirty="0"/>
              <a:t>Like other types, it is legal to:</a:t>
            </a:r>
          </a:p>
          <a:p>
            <a:pPr lvl="2"/>
            <a:r>
              <a:rPr lang="en-US" dirty="0"/>
              <a:t>create a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variable</a:t>
            </a:r>
          </a:p>
          <a:p>
            <a:pPr lvl="2"/>
            <a:r>
              <a:rPr lang="en-US" dirty="0"/>
              <a:t>pass a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value as a parameter</a:t>
            </a:r>
          </a:p>
          <a:p>
            <a:pPr lvl="2"/>
            <a:r>
              <a:rPr lang="en-US" dirty="0"/>
              <a:t>return a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value from function</a:t>
            </a:r>
          </a:p>
          <a:p>
            <a:pPr lvl="2"/>
            <a:r>
              <a:rPr lang="en-US" dirty="0"/>
              <a:t>call a function that returns a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and use it as a test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minor     = </a:t>
            </a:r>
            <a:r>
              <a:rPr lang="en-US" b="1" dirty="0">
                <a:latin typeface="Courier New" panose="02070309020205020404" pitchFamily="49" charset="0"/>
              </a:rPr>
              <a:t>age &lt; 21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is_prof</a:t>
            </a:r>
            <a:r>
              <a:rPr lang="en-US" dirty="0">
                <a:latin typeface="Courier New" panose="02070309020205020404" pitchFamily="49" charset="0"/>
              </a:rPr>
              <a:t>   = </a:t>
            </a:r>
            <a:r>
              <a:rPr lang="en-US" b="1" dirty="0">
                <a:latin typeface="Courier New" panose="02070309020205020404" pitchFamily="49" charset="0"/>
              </a:rPr>
              <a:t>"Prof" in name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loves_csc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# allow only CS-loving students over 21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if </a:t>
            </a:r>
            <a:r>
              <a:rPr lang="en-US" b="1" dirty="0">
                <a:latin typeface="Courier New" panose="02070309020205020404" pitchFamily="49" charset="0"/>
              </a:rPr>
              <a:t>minor or </a:t>
            </a:r>
            <a:r>
              <a:rPr lang="en-US" b="1" dirty="0" err="1">
                <a:latin typeface="Courier New" panose="02070309020205020404" pitchFamily="49" charset="0"/>
              </a:rPr>
              <a:t>is_prof</a:t>
            </a:r>
            <a:r>
              <a:rPr lang="en-US" b="1" dirty="0">
                <a:latin typeface="Courier New" panose="02070309020205020404" pitchFamily="49" charset="0"/>
              </a:rPr>
              <a:t> or not </a:t>
            </a:r>
            <a:r>
              <a:rPr lang="en-US" b="1" dirty="0" err="1">
                <a:latin typeface="Courier New" panose="02070309020205020404" pitchFamily="49" charset="0"/>
              </a:rPr>
              <a:t>loves_csc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print("Can't enter the club!")</a:t>
            </a:r>
          </a:p>
        </p:txBody>
      </p:sp>
    </p:spTree>
    <p:extLst>
      <p:ext uri="{BB962C8B-B14F-4D97-AF65-F5344CB8AC3E}">
        <p14:creationId xmlns:p14="http://schemas.microsoft.com/office/powerpoint/2010/main" val="302238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3110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Why is type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useful?</a:t>
            </a:r>
          </a:p>
          <a:p>
            <a:pPr lvl="1" eaLnBrk="1" hangingPunct="1"/>
            <a:r>
              <a:rPr lang="en-US" dirty="0"/>
              <a:t>Can capture a complex logical test result and use it later</a:t>
            </a:r>
          </a:p>
          <a:p>
            <a:pPr lvl="1" eaLnBrk="1" hangingPunct="1"/>
            <a:r>
              <a:rPr lang="en-US" dirty="0"/>
              <a:t>Can write a function that does a complex test and returns it</a:t>
            </a:r>
          </a:p>
          <a:p>
            <a:pPr lvl="1" eaLnBrk="1" hangingPunct="1"/>
            <a:r>
              <a:rPr lang="en-US" dirty="0"/>
              <a:t>Makes code more readable</a:t>
            </a:r>
          </a:p>
          <a:p>
            <a:pPr lvl="1" eaLnBrk="1" hangingPunct="1"/>
            <a:r>
              <a:rPr lang="en-US" dirty="0"/>
              <a:t>Can pass around the result of a logical test (as </a:t>
            </a:r>
            <a:r>
              <a:rPr lang="en-US" dirty="0" err="1"/>
              <a:t>param</a:t>
            </a:r>
            <a:r>
              <a:rPr lang="en-US" dirty="0"/>
              <a:t>/return)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good_age</a:t>
            </a:r>
            <a:r>
              <a:rPr lang="en-US" dirty="0">
                <a:latin typeface="Courier New" panose="02070309020205020404" pitchFamily="49" charset="0"/>
              </a:rPr>
              <a:t>    = age &gt;= 27 and age &lt; 39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good_height</a:t>
            </a:r>
            <a:r>
              <a:rPr lang="en-US" dirty="0">
                <a:latin typeface="Courier New" panose="02070309020205020404" pitchFamily="49" charset="0"/>
              </a:rPr>
              <a:t> = height &gt;= 78 and height &lt; 84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rich        = salary &gt;= 100000.0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if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goodAge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and </a:t>
            </a:r>
            <a:r>
              <a:rPr 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goodHeight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) or rich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print("Okay, let's go out!")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else: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print("It's not you, it's me...")</a:t>
            </a:r>
          </a:p>
        </p:txBody>
      </p:sp>
    </p:spTree>
    <p:extLst>
      <p:ext uri="{BB962C8B-B14F-4D97-AF65-F5344CB8AC3E}">
        <p14:creationId xmlns:p14="http://schemas.microsoft.com/office/powerpoint/2010/main" val="2380061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deceptive problem...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a method </a:t>
            </a:r>
            <a:r>
              <a:rPr lang="en-US" dirty="0" err="1">
                <a:latin typeface="Courier New" panose="02070309020205020404" pitchFamily="49" charset="0"/>
              </a:rPr>
              <a:t>print_letters</a:t>
            </a:r>
            <a:r>
              <a:rPr lang="en-US" dirty="0"/>
              <a:t> that prints each letter from a word separated by commas.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the call: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print_letters</a:t>
            </a:r>
            <a:r>
              <a:rPr lang="en-US" dirty="0">
                <a:latin typeface="Courier New" panose="02070309020205020404" pitchFamily="49" charset="0"/>
              </a:rPr>
              <a:t>("Atmosphere")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dirty="0"/>
              <a:t>	should print: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A, t, m, o, s, p, h, e, r, e</a:t>
            </a:r>
          </a:p>
        </p:txBody>
      </p:sp>
    </p:spTree>
    <p:extLst>
      <p:ext uri="{BB962C8B-B14F-4D97-AF65-F5344CB8AC3E}">
        <p14:creationId xmlns:p14="http://schemas.microsoft.com/office/powerpoint/2010/main" val="15869226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Returning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endParaRPr lang="en-US" dirty="0"/>
          </a:p>
        </p:txBody>
      </p:sp>
      <p:sp>
        <p:nvSpPr>
          <p:cNvPr id="83661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factors = 0;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range(1, n + 1):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if (n %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== 0):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factors += 1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if factors == 2: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return True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return False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Calls to functions returning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can be used as tests: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if </a:t>
            </a:r>
            <a:r>
              <a:rPr lang="en-US" sz="1800" b="1" dirty="0" err="1">
                <a:latin typeface="Courier New" panose="02070309020205020404" pitchFamily="49" charset="0"/>
              </a:rPr>
              <a:t>is_prime</a:t>
            </a:r>
            <a:r>
              <a:rPr lang="en-US" sz="1800" b="1" dirty="0">
                <a:latin typeface="Courier New" panose="02070309020205020404" pitchFamily="49" charset="0"/>
              </a:rPr>
              <a:t>(57)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67376" y="2086882"/>
            <a:ext cx="241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good style?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72484" y="2532185"/>
            <a:ext cx="2773345" cy="11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23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"Boolean Zen", part 1</a:t>
            </a:r>
          </a:p>
        </p:txBody>
      </p:sp>
      <p:sp>
        <p:nvSpPr>
          <p:cNvPr id="84685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Students new to </a:t>
            </a:r>
            <a:r>
              <a:rPr lang="en-US" dirty="0" err="1">
                <a:latin typeface="Courier New" panose="02070309020205020404" pitchFamily="49" charset="0"/>
              </a:rPr>
              <a:t>boolean</a:t>
            </a:r>
            <a:r>
              <a:rPr lang="en-US" dirty="0"/>
              <a:t> often test if a result is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is_prime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(57) == True</a:t>
            </a:r>
            <a:r>
              <a:rPr lang="en-US" dirty="0">
                <a:latin typeface="Courier New" panose="02070309020205020404" pitchFamily="49" charset="0"/>
              </a:rPr>
              <a:t>: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bad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But this is unnecessary and redundant.  Preferred: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is_prime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(57)</a:t>
            </a:r>
            <a:r>
              <a:rPr lang="en-US" dirty="0">
                <a:latin typeface="Courier New" panose="02070309020205020404" pitchFamily="49" charset="0"/>
              </a:rPr>
              <a:t>:    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good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similar pattern can be used for a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 test: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is_prime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(57) == False</a:t>
            </a:r>
            <a:r>
              <a:rPr lang="en-US" dirty="0">
                <a:latin typeface="Courier New" panose="02070309020205020404" pitchFamily="49" charset="0"/>
              </a:rPr>
              <a:t>: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bad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if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not </a:t>
            </a:r>
            <a:r>
              <a:rPr 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is_prime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(57)</a:t>
            </a:r>
            <a:r>
              <a:rPr lang="en-US" dirty="0">
                <a:latin typeface="Courier New" panose="02070309020205020404" pitchFamily="49" charset="0"/>
              </a:rPr>
              <a:t>: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good</a:t>
            </a:r>
          </a:p>
        </p:txBody>
      </p:sp>
    </p:spTree>
    <p:extLst>
      <p:ext uri="{BB962C8B-B14F-4D97-AF65-F5344CB8AC3E}">
        <p14:creationId xmlns:p14="http://schemas.microsoft.com/office/powerpoint/2010/main" val="4202156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"Boolean Zen", part 2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Functions that return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often have an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</a:rPr>
              <a:t>if/else</a:t>
            </a:r>
            <a:r>
              <a:rPr lang="en-US" dirty="0"/>
              <a:t> that returns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:</a:t>
            </a:r>
            <a:endParaRPr 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both_odd</a:t>
            </a:r>
            <a:r>
              <a:rPr lang="en-US" sz="1800" dirty="0">
                <a:latin typeface="Courier New" panose="02070309020205020404" pitchFamily="49" charset="0"/>
              </a:rPr>
              <a:t>(n1, n2):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if </a:t>
            </a:r>
            <a:r>
              <a:rPr lang="en-US" sz="1800" b="1" dirty="0">
                <a:latin typeface="Courier New" panose="02070309020205020404" pitchFamily="49" charset="0"/>
              </a:rPr>
              <a:t>n1 % 2 != 0 and n2 % 2 != 0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    return True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else: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    return False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But the code above is unnecessarily verbose.</a:t>
            </a:r>
          </a:p>
        </p:txBody>
      </p:sp>
    </p:spTree>
    <p:extLst>
      <p:ext uri="{BB962C8B-B14F-4D97-AF65-F5344CB8AC3E}">
        <p14:creationId xmlns:p14="http://schemas.microsoft.com/office/powerpoint/2010/main" val="94921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 w/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variable</a:t>
            </a:r>
          </a:p>
        </p:txBody>
      </p:sp>
      <p:sp>
        <p:nvSpPr>
          <p:cNvPr id="86835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We could store the result of the logical test.</a:t>
            </a:r>
            <a:endParaRPr 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both_odd</a:t>
            </a:r>
            <a:r>
              <a:rPr lang="en-US" sz="1800" dirty="0">
                <a:latin typeface="Courier New" panose="02070309020205020404" pitchFamily="49" charset="0"/>
              </a:rPr>
              <a:t>(n1, n2):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  <a:r>
              <a:rPr lang="en-US" sz="1800" b="1" dirty="0">
                <a:latin typeface="Courier New" panose="02070309020205020404" pitchFamily="49" charset="0"/>
              </a:rPr>
              <a:t>test = </a:t>
            </a:r>
            <a:r>
              <a:rPr lang="en-US" sz="1800" dirty="0">
                <a:latin typeface="Courier New" panose="02070309020205020404" pitchFamily="49" charset="0"/>
              </a:rPr>
              <a:t>(n1 % 2 != 0 and n2 % 2 != 0)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    </a:t>
            </a:r>
            <a:r>
              <a:rPr lang="en-US" sz="1800" dirty="0">
                <a:latin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</a:rPr>
              <a:t>test</a:t>
            </a:r>
            <a:r>
              <a:rPr lang="en-US" sz="1800" dirty="0">
                <a:latin typeface="Courier New" panose="02070309020205020404" pitchFamily="49" charset="0"/>
              </a:rPr>
              <a:t>:   #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test == True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    return True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else:    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test == False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    return False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Notice: Whatever </a:t>
            </a:r>
            <a:r>
              <a:rPr lang="en-US" dirty="0">
                <a:latin typeface="Courier New" panose="02070309020205020404" pitchFamily="49" charset="0"/>
              </a:rPr>
              <a:t>test</a:t>
            </a:r>
            <a:r>
              <a:rPr lang="en-US" dirty="0"/>
              <a:t> is, we want to return that.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</a:rPr>
              <a:t>test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, we want to return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</a:rPr>
              <a:t>test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, we want to return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86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 w/ "Boolean Zen"</a:t>
            </a:r>
          </a:p>
        </p:txBody>
      </p:sp>
      <p:sp>
        <p:nvSpPr>
          <p:cNvPr id="8693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Observation: The </a:t>
            </a:r>
            <a:r>
              <a:rPr lang="en-US" dirty="0">
                <a:latin typeface="Courier New" panose="02070309020205020404" pitchFamily="49" charset="0"/>
              </a:rPr>
              <a:t>if/else</a:t>
            </a:r>
            <a:r>
              <a:rPr lang="en-US" dirty="0"/>
              <a:t> is unnecessary.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The variable </a:t>
            </a:r>
            <a:r>
              <a:rPr lang="en-US" dirty="0">
                <a:latin typeface="Courier New" panose="02070309020205020404" pitchFamily="49" charset="0"/>
              </a:rPr>
              <a:t>test</a:t>
            </a:r>
            <a:r>
              <a:rPr lang="en-US" dirty="0"/>
              <a:t> stores a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en-US" dirty="0"/>
              <a:t> value;</a:t>
            </a:r>
            <a:br>
              <a:rPr lang="en-US" dirty="0"/>
            </a:br>
            <a:r>
              <a:rPr lang="en-US" dirty="0"/>
              <a:t>its value is exactly what you want to return.  So return that!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both_odd</a:t>
            </a:r>
            <a:r>
              <a:rPr lang="en-US" sz="1800" dirty="0">
                <a:latin typeface="Courier New" panose="02070309020205020404" pitchFamily="49" charset="0"/>
              </a:rPr>
              <a:t>(n1, n2):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test = (n1 % 2 != 0 and n2 % 2 != 0)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    return test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/>
              <a:t>An even shorter version: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We don't even need the variable </a:t>
            </a:r>
            <a:r>
              <a:rPr lang="en-US" dirty="0">
                <a:latin typeface="Courier New" panose="02070309020205020404" pitchFamily="49" charset="0"/>
              </a:rPr>
              <a:t>test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We can just perform the test and return its result in one step.</a:t>
            </a:r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both_odd</a:t>
            </a:r>
            <a:r>
              <a:rPr lang="en-US" sz="1800" dirty="0">
                <a:latin typeface="Courier New" panose="02070309020205020404" pitchFamily="49" charset="0"/>
              </a:rPr>
              <a:t>(n1, n2):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    return (n1 % 2 != 0 and n2 % 2 != 0)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08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"Boolean Zen" template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Replace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b="1" i="1" dirty="0"/>
              <a:t>name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b="1" i="1" dirty="0"/>
              <a:t>parameters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800" b="1" i="1" dirty="0">
                <a:solidFill>
                  <a:srgbClr val="800000"/>
                </a:solidFill>
              </a:rPr>
              <a:t>test</a:t>
            </a:r>
            <a:r>
              <a:rPr 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True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False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with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b="1" i="1" dirty="0"/>
              <a:t>name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b="1" i="1" dirty="0"/>
              <a:t>parameters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anose="02070309020205020404" pitchFamily="49" charset="0"/>
              </a:rPr>
              <a:t>    return </a:t>
            </a:r>
            <a:r>
              <a:rPr lang="en-US" sz="1800" b="1" i="1" dirty="0">
                <a:solidFill>
                  <a:srgbClr val="003399"/>
                </a:solidFill>
              </a:rPr>
              <a:t>test</a:t>
            </a:r>
            <a:endParaRPr lang="en-US" sz="1800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7998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Improve the </a:t>
            </a:r>
            <a:r>
              <a:rPr lang="en-US" dirty="0" err="1">
                <a:latin typeface="Courier New" panose="02070309020205020404" pitchFamily="49" charset="0"/>
              </a:rPr>
              <a:t>is_prime</a:t>
            </a:r>
            <a:r>
              <a:rPr lang="en-US" dirty="0"/>
              <a:t> function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can we fix this code?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</a:rPr>
              <a:t>(n):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factors = 0;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range(1, n + 1):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if n %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== 0: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factors += 1</a:t>
            </a:r>
          </a:p>
          <a:p>
            <a:pPr lvl="1">
              <a:lnSpc>
                <a:spcPct val="70000"/>
              </a:lnSpc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if factors != 2: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return False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else: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return True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0155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 Morgan's Law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 Morgan's Law</a:t>
            </a:r>
            <a:r>
              <a:rPr lang="en-US" dirty="0"/>
              <a:t>: Rules used to negate </a:t>
            </a:r>
            <a:r>
              <a:rPr lang="en-US" dirty="0" err="1"/>
              <a:t>boolean</a:t>
            </a:r>
            <a:r>
              <a:rPr lang="en-US" dirty="0"/>
              <a:t> tests.</a:t>
            </a:r>
          </a:p>
          <a:p>
            <a:pPr lvl="1" eaLnBrk="1" hangingPunct="1"/>
            <a:r>
              <a:rPr lang="en-US" dirty="0"/>
              <a:t>Useful when you want the opposite of an existing test.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/>
              <a:t>Example:</a:t>
            </a:r>
          </a:p>
        </p:txBody>
      </p:sp>
      <p:graphicFrame>
        <p:nvGraphicFramePr>
          <p:cNvPr id="855076" name="Group 36"/>
          <p:cNvGraphicFramePr>
            <a:graphicFrameLocks noGrp="1"/>
          </p:cNvGraphicFramePr>
          <p:nvPr/>
        </p:nvGraphicFramePr>
        <p:xfrm>
          <a:off x="1536561" y="2830216"/>
          <a:ext cx="8823289" cy="1097280"/>
        </p:xfrm>
        <a:graphic>
          <a:graphicData uri="http://schemas.openxmlformats.org/drawingml/2006/table">
            <a:tbl>
              <a:tblPr/>
              <a:tblGrid>
                <a:gridCol w="324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Original 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Negated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Alternative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and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a or not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not(a and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or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a and not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not(a or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5077" name="Group 37"/>
          <p:cNvGraphicFramePr>
            <a:graphicFrameLocks noGrp="1"/>
          </p:cNvGraphicFramePr>
          <p:nvPr/>
        </p:nvGraphicFramePr>
        <p:xfrm>
          <a:off x="1810379" y="4889497"/>
          <a:ext cx="8229600" cy="128746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Original Code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Negated Code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if x == 7 and y &gt;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 ...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if x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!=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7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&lt;=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 ...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84837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practice questions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Write a function named </a:t>
            </a:r>
            <a:r>
              <a:rPr lang="en-US" dirty="0" err="1">
                <a:latin typeface="Courier New" panose="02070309020205020404" pitchFamily="49" charset="0"/>
              </a:rPr>
              <a:t>is_vowel</a:t>
            </a:r>
            <a:r>
              <a:rPr lang="en-US" dirty="0"/>
              <a:t> that returns whether a 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/>
              <a:t> is a vowel (a, e, </a:t>
            </a:r>
            <a:r>
              <a:rPr lang="en-US" dirty="0" err="1"/>
              <a:t>i</a:t>
            </a:r>
            <a:r>
              <a:rPr lang="en-US" dirty="0"/>
              <a:t>, o, or u), case-insensitively.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is_vowel</a:t>
            </a:r>
            <a:r>
              <a:rPr lang="en-US" dirty="0">
                <a:latin typeface="Courier New" panose="02070309020205020404" pitchFamily="49" charset="0"/>
              </a:rPr>
              <a:t>("q")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is_vowel</a:t>
            </a:r>
            <a:r>
              <a:rPr lang="en-US" dirty="0">
                <a:latin typeface="Courier New" panose="02070309020205020404" pitchFamily="49" charset="0"/>
              </a:rPr>
              <a:t>("A")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is_vowel</a:t>
            </a:r>
            <a:r>
              <a:rPr lang="en-US" dirty="0">
                <a:latin typeface="Courier New" panose="02070309020205020404" pitchFamily="49" charset="0"/>
              </a:rPr>
              <a:t>("e")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Change the above function into an </a:t>
            </a:r>
            <a:r>
              <a:rPr lang="en-US" dirty="0" err="1">
                <a:latin typeface="Courier New" panose="02070309020205020404" pitchFamily="49" charset="0"/>
              </a:rPr>
              <a:t>is_non_vowel</a:t>
            </a:r>
            <a:r>
              <a:rPr lang="en-US" dirty="0"/>
              <a:t> that returns whether a 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/>
              <a:t> is any character except a vowel.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is_non_vowel</a:t>
            </a:r>
            <a:r>
              <a:rPr lang="en-US" dirty="0">
                <a:latin typeface="Courier New" panose="02070309020205020404" pitchFamily="49" charset="0"/>
              </a:rPr>
              <a:t>("q")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is_non_vowel</a:t>
            </a:r>
            <a:r>
              <a:rPr lang="en-US" dirty="0">
                <a:latin typeface="Courier New" panose="02070309020205020404" pitchFamily="49" charset="0"/>
              </a:rPr>
              <a:t>("A")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is_non_vowel</a:t>
            </a:r>
            <a:r>
              <a:rPr lang="en-US" dirty="0">
                <a:latin typeface="Courier New" panose="02070309020205020404" pitchFamily="49" charset="0"/>
              </a:rPr>
              <a:t>("e")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11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practice answers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Enlightened version.  I have seen the true way (and false way)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is_vowel</a:t>
            </a:r>
            <a:r>
              <a:rPr lang="en-US" sz="1600" dirty="0">
                <a:latin typeface="Courier New" panose="02070309020205020404" pitchFamily="49" charset="0"/>
              </a:rPr>
              <a:t>(s):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return s == 'a' or s == 'A' or s == 'e' or s == 'E' or s =='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' or s == 'I'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or s == 'o' or s == 'O' or s == 'u' or s =='U'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Enlightened "Boolean Zen" version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is_non_vowel</a:t>
            </a:r>
            <a:r>
              <a:rPr lang="en-US" sz="1600" dirty="0">
                <a:latin typeface="Courier New" panose="02070309020205020404" pitchFamily="49" charset="0"/>
              </a:rPr>
              <a:t>(s):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return not(s == 'a') and not(s == 'A') and not(s == 'e') and not(s == 'E')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and not(s =='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') and not(s == 'I') and not(s == 'o') and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not(s == 'O') and not(s == 'u') and not(s =='U')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or, return not </a:t>
            </a:r>
            <a:r>
              <a:rPr 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is_vowel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8327128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Flawed solutions</a:t>
            </a:r>
          </a:p>
        </p:txBody>
      </p:sp>
      <p:sp>
        <p:nvSpPr>
          <p:cNvPr id="786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print_letters</a:t>
            </a:r>
            <a:r>
              <a:rPr lang="en-US" sz="1800" dirty="0">
                <a:latin typeface="Courier New" panose="02070309020205020404" pitchFamily="49" charset="0"/>
              </a:rPr>
              <a:t>(word):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(word)):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print(</a:t>
            </a:r>
            <a:r>
              <a:rPr lang="en-US" sz="1800" b="1" dirty="0">
                <a:latin typeface="Courier New" panose="02070309020205020404" pitchFamily="49" charset="0"/>
              </a:rPr>
              <a:t>word[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 + ", ", end=''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print() 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end line</a:t>
            </a:r>
            <a:b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1800" dirty="0"/>
              <a:t>Output:	</a:t>
            </a:r>
            <a:r>
              <a:rPr lang="en-US" sz="1800" dirty="0">
                <a:latin typeface="Courier New" panose="02070309020205020404" pitchFamily="49" charset="0"/>
              </a:rPr>
              <a:t>A, t, m, o, s, p, h, e, r, e</a:t>
            </a:r>
            <a:r>
              <a:rPr 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latin typeface="Courier New" panose="02070309020205020404" pitchFamily="49" charset="0"/>
              </a:rPr>
              <a:t> 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18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print_letters</a:t>
            </a:r>
            <a:r>
              <a:rPr lang="en-US" sz="1800" dirty="0">
                <a:latin typeface="Courier New" panose="02070309020205020404" pitchFamily="49" charset="0"/>
              </a:rPr>
              <a:t>(word):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(word)):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print(</a:t>
            </a:r>
            <a:r>
              <a:rPr lang="en-US" sz="1800" b="1" dirty="0">
                <a:latin typeface="Courier New" panose="02070309020205020404" pitchFamily="49" charset="0"/>
              </a:rPr>
              <a:t>", " + word[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], end=''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print() 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end line</a:t>
            </a:r>
            <a:endParaRPr lang="en-US" sz="700" dirty="0"/>
          </a:p>
          <a:p>
            <a:pPr lvl="1" eaLnBrk="1" hangingPunct="1"/>
            <a:r>
              <a:rPr lang="en-US" sz="1800" dirty="0"/>
              <a:t>Output:	</a:t>
            </a:r>
            <a:r>
              <a:rPr 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</a:rPr>
              <a:t>A, t, m, o, s, p, h, e, r, e</a:t>
            </a:r>
          </a:p>
        </p:txBody>
      </p:sp>
    </p:spTree>
    <p:extLst>
      <p:ext uri="{BB962C8B-B14F-4D97-AF65-F5344CB8AC3E}">
        <p14:creationId xmlns:p14="http://schemas.microsoft.com/office/powerpoint/2010/main" val="1324555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return?</a:t>
            </a:r>
          </a:p>
        </p:txBody>
      </p:sp>
      <p:sp>
        <p:nvSpPr>
          <p:cNvPr id="8632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5486400" algn="l"/>
              </a:tabLst>
            </a:pPr>
            <a:r>
              <a:rPr lang="en-US" dirty="0"/>
              <a:t>Functions with loops and return values can be tricky.</a:t>
            </a:r>
          </a:p>
          <a:p>
            <a:pPr lvl="1">
              <a:tabLst>
                <a:tab pos="5486400" algn="l"/>
              </a:tabLst>
            </a:pPr>
            <a:r>
              <a:rPr lang="en-US" dirty="0"/>
              <a:t>When and where should the function return its result?</a:t>
            </a:r>
          </a:p>
          <a:p>
            <a:pPr>
              <a:tabLst>
                <a:tab pos="5486400" algn="l"/>
              </a:tabLst>
            </a:pPr>
            <a:endParaRPr lang="en-US" dirty="0"/>
          </a:p>
          <a:p>
            <a:pPr>
              <a:tabLst>
                <a:tab pos="5486400" algn="l"/>
              </a:tabLst>
            </a:pPr>
            <a:r>
              <a:rPr lang="en-US" dirty="0"/>
              <a:t>Write a function </a:t>
            </a:r>
            <a:r>
              <a:rPr lang="en-US" dirty="0">
                <a:latin typeface="Courier New" panose="02070309020205020404" pitchFamily="49" charset="0"/>
              </a:rPr>
              <a:t>seven</a:t>
            </a:r>
            <a:r>
              <a:rPr lang="en-US" dirty="0"/>
              <a:t> that uses </a:t>
            </a:r>
            <a:r>
              <a:rPr lang="en-US" dirty="0" err="1">
                <a:latin typeface="Courier New" panose="02070309020205020404" pitchFamily="49" charset="0"/>
              </a:rPr>
              <a:t>randint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to draw up to ten lotto numbers from 1-30.</a:t>
            </a:r>
          </a:p>
          <a:p>
            <a:pPr lvl="1">
              <a:tabLst>
                <a:tab pos="5486400" algn="l"/>
              </a:tabLst>
            </a:pPr>
            <a:endParaRPr lang="en-US" sz="800" dirty="0"/>
          </a:p>
          <a:p>
            <a:pPr lvl="1">
              <a:tabLst>
                <a:tab pos="5486400" algn="l"/>
              </a:tabLst>
            </a:pPr>
            <a:r>
              <a:rPr lang="en-US" dirty="0"/>
              <a:t>If any of the numbers is a lucky 7, the function should stop and return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.  If none of the ten are 7 it should return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pPr lvl="1">
              <a:tabLst>
                <a:tab pos="5486400" algn="l"/>
              </a:tabLst>
            </a:pPr>
            <a:endParaRPr lang="en-US" sz="800" dirty="0"/>
          </a:p>
          <a:p>
            <a:pPr lvl="1">
              <a:tabLst>
                <a:tab pos="5486400" algn="l"/>
              </a:tabLst>
            </a:pPr>
            <a:r>
              <a:rPr lang="en-US" dirty="0"/>
              <a:t>The method should print each number as it is drawn.</a:t>
            </a:r>
          </a:p>
          <a:p>
            <a:pPr lvl="2">
              <a:buNone/>
              <a:tabLst>
                <a:tab pos="5486400" algn="l"/>
              </a:tabLst>
            </a:pPr>
            <a:endParaRPr lang="en-US" sz="800" dirty="0"/>
          </a:p>
          <a:p>
            <a:pPr lvl="2">
              <a:buNone/>
              <a:tabLst>
                <a:tab pos="5486400" algn="l"/>
              </a:tabLst>
            </a:pPr>
            <a:r>
              <a:rPr lang="en-US" dirty="0">
                <a:latin typeface="Courier New" panose="02070309020205020404" pitchFamily="49" charset="0"/>
              </a:rPr>
              <a:t>	15 29 18 29 11 3 30 17 19 22	</a:t>
            </a:r>
            <a:r>
              <a:rPr lang="en-US" dirty="0"/>
              <a:t>(first call)</a:t>
            </a:r>
          </a:p>
          <a:p>
            <a:pPr lvl="2">
              <a:buNone/>
              <a:tabLst>
                <a:tab pos="5486400" algn="l"/>
              </a:tabLst>
            </a:pPr>
            <a:r>
              <a:rPr lang="en-US" dirty="0">
                <a:latin typeface="Courier New" panose="02070309020205020404" pitchFamily="49" charset="0"/>
              </a:rPr>
              <a:t>	29 5 29 4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7	</a:t>
            </a:r>
            <a:r>
              <a:rPr lang="en-US" dirty="0"/>
              <a:t>(second call)</a:t>
            </a:r>
          </a:p>
          <a:p>
            <a:pPr lvl="2">
              <a:buNone/>
              <a:tabLst>
                <a:tab pos="5486400" algn="l"/>
              </a:tabLst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4634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Flawed solution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Draws 10 lotto numbers; returns True if one is 7.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seven():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range(10):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randint</a:t>
            </a:r>
            <a:r>
              <a:rPr lang="en-US" sz="1800" dirty="0">
                <a:latin typeface="Courier New" panose="02070309020205020404" pitchFamily="49" charset="0"/>
              </a:rPr>
              <a:t>(1, 30)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</a:t>
            </a:r>
            <a:r>
              <a:rPr lang="en-US" sz="1800" dirty="0" err="1">
                <a:latin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</a:rPr>
              <a:t>, " ", end='')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== 7: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return True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else: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return False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The function always returns immediately after the first draw.</a:t>
            </a:r>
          </a:p>
          <a:p>
            <a:pPr lvl="1" eaLnBrk="1" hangingPunct="1"/>
            <a:r>
              <a:rPr lang="en-US" dirty="0"/>
              <a:t>This is wrong if that draw isn't a 7; we need to keep drawing.</a:t>
            </a:r>
          </a:p>
        </p:txBody>
      </p:sp>
    </p:spTree>
    <p:extLst>
      <p:ext uri="{BB962C8B-B14F-4D97-AF65-F5344CB8AC3E}">
        <p14:creationId xmlns:p14="http://schemas.microsoft.com/office/powerpoint/2010/main" val="407468188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at the right time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Draws 10 lotto numbers; returns True if one is 7.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seven():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range(1, 11):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randint</a:t>
            </a:r>
            <a:r>
              <a:rPr lang="en-US" sz="1800" dirty="0">
                <a:latin typeface="Courier New" panose="02070309020205020404" pitchFamily="49" charset="0"/>
              </a:rPr>
              <a:t>(1, 30)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</a:t>
            </a:r>
            <a:r>
              <a:rPr lang="en-US" sz="1800" dirty="0" err="1">
                <a:latin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</a:rPr>
              <a:t>) + " ", end='')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== 7:  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found lucky 7; can exit now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    return True</a:t>
            </a: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return False 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if we get here, there was no 7</a:t>
            </a:r>
            <a:endParaRPr 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Returns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 immediately if 7 is found.</a:t>
            </a:r>
          </a:p>
          <a:p>
            <a:pPr lvl="1" eaLnBrk="1" hangingPunct="1"/>
            <a:r>
              <a:rPr lang="en-US" dirty="0"/>
              <a:t>If 7 isn't found, the loop continues drawing lotto numbers.</a:t>
            </a:r>
          </a:p>
          <a:p>
            <a:pPr lvl="1" eaLnBrk="1" hangingPunct="1"/>
            <a:r>
              <a:rPr lang="en-US" dirty="0"/>
              <a:t>If all ten aren't 7, the loop ends and we return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74110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if/else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return</a:t>
            </a:r>
            <a:r>
              <a:rPr lang="en-US" dirty="0"/>
              <a:t> question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Write a function </a:t>
            </a:r>
            <a:r>
              <a:rPr lang="en-US" dirty="0" err="1">
                <a:latin typeface="Courier New" panose="02070309020205020404" pitchFamily="49" charset="0"/>
              </a:rPr>
              <a:t>count_factors</a:t>
            </a:r>
            <a:r>
              <a:rPr lang="en-US" dirty="0"/>
              <a:t> that returns</a:t>
            </a:r>
            <a:br>
              <a:rPr lang="en-US" dirty="0"/>
            </a:br>
            <a:r>
              <a:rPr lang="en-US" dirty="0"/>
              <a:t>the number of factors of an integer.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latin typeface="Courier New" panose="02070309020205020404" pitchFamily="49" charset="0"/>
              </a:rPr>
              <a:t>count_factors</a:t>
            </a:r>
            <a:r>
              <a:rPr lang="en-US" dirty="0">
                <a:latin typeface="Courier New" panose="02070309020205020404" pitchFamily="49" charset="0"/>
              </a:rPr>
              <a:t>(24)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</a:rPr>
              <a:t>8</a:t>
            </a:r>
            <a:r>
              <a:rPr lang="en-US" dirty="0"/>
              <a:t> because </a:t>
            </a:r>
            <a:br>
              <a:rPr lang="en-US" dirty="0"/>
            </a:br>
            <a:r>
              <a:rPr lang="en-US" dirty="0"/>
              <a:t>1, 2, 3, 4, 6, 8, 12, and 24 are factors of 24.</a:t>
            </a:r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Solution: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900" b="1" dirty="0">
                <a:solidFill>
                  <a:srgbClr val="008080"/>
                </a:solidFill>
                <a:latin typeface="Courier New" panose="02070309020205020404" pitchFamily="49" charset="0"/>
              </a:rPr>
              <a:t># Returns how many factors the given number has.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900" dirty="0" err="1">
                <a:latin typeface="Courier New" panose="02070309020205020404" pitchFamily="49" charset="0"/>
              </a:rPr>
              <a:t>def</a:t>
            </a:r>
            <a:r>
              <a:rPr lang="en-US" sz="1900" dirty="0">
                <a:latin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</a:rPr>
              <a:t>count_factors</a:t>
            </a:r>
            <a:r>
              <a:rPr lang="en-US" sz="1900" dirty="0">
                <a:latin typeface="Courier New" panose="02070309020205020404" pitchFamily="49" charset="0"/>
              </a:rPr>
              <a:t>(number):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900" dirty="0">
                <a:latin typeface="Courier New" panose="02070309020205020404" pitchFamily="49" charset="0"/>
              </a:rPr>
              <a:t>    count = 0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900" dirty="0">
                <a:latin typeface="Courier New" panose="02070309020205020404" pitchFamily="49" charset="0"/>
              </a:rPr>
              <a:t>    for 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 in range(1, number + 1):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900" b="1" dirty="0">
                <a:latin typeface="Courier New" panose="02070309020205020404" pitchFamily="49" charset="0"/>
              </a:rPr>
              <a:t>        if (number % </a:t>
            </a:r>
            <a:r>
              <a:rPr lang="en-US" sz="1900" b="1" dirty="0" err="1">
                <a:latin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</a:rPr>
              <a:t> == 0):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count += 1      </a:t>
            </a:r>
            <a:r>
              <a:rPr lang="en-US" sz="1900" b="1" dirty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19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</a:t>
            </a:r>
            <a:r>
              <a:rPr lang="en-US" sz="1900" b="1" dirty="0">
                <a:solidFill>
                  <a:srgbClr val="008080"/>
                </a:solidFill>
                <a:latin typeface="Courier New" panose="02070309020205020404" pitchFamily="49" charset="0"/>
              </a:rPr>
              <a:t> is a factor of number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900" b="1" dirty="0">
                <a:latin typeface="Courier New" panose="02070309020205020404" pitchFamily="49" charset="0"/>
              </a:rPr>
              <a:t>   </a:t>
            </a:r>
            <a:r>
              <a:rPr lang="en-US" sz="1900" dirty="0">
                <a:latin typeface="Courier New" panose="02070309020205020404" pitchFamily="49" charset="0"/>
              </a:rPr>
              <a:t> return count</a:t>
            </a:r>
          </a:p>
        </p:txBody>
      </p:sp>
    </p:spTree>
    <p:extLst>
      <p:ext uri="{BB962C8B-B14F-4D97-AF65-F5344CB8AC3E}">
        <p14:creationId xmlns:p14="http://schemas.microsoft.com/office/powerpoint/2010/main" val="2819716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2067557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Logical assertions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/>
              <a:t>assertion</a:t>
            </a:r>
            <a:r>
              <a:rPr lang="en-US" dirty="0"/>
              <a:t>: A statement that is either true or false.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/>
              <a:t>Examples:</a:t>
            </a:r>
          </a:p>
          <a:p>
            <a:pPr lvl="1" eaLnBrk="1" hangingPunct="1"/>
            <a:r>
              <a:rPr lang="en-US" dirty="0"/>
              <a:t>Python was created in 1995.</a:t>
            </a:r>
          </a:p>
          <a:p>
            <a:pPr lvl="1" eaLnBrk="1" hangingPunct="1"/>
            <a:r>
              <a:rPr lang="en-US" dirty="0"/>
              <a:t>The sky is purple.</a:t>
            </a:r>
          </a:p>
          <a:p>
            <a:pPr lvl="1" eaLnBrk="1" hangingPunct="1"/>
            <a:r>
              <a:rPr lang="en-US" dirty="0"/>
              <a:t>23 is a prime number.</a:t>
            </a:r>
          </a:p>
          <a:p>
            <a:pPr lvl="1" eaLnBrk="1" hangingPunct="1"/>
            <a:r>
              <a:rPr lang="en-US" dirty="0"/>
              <a:t>10 is greater than 20.</a:t>
            </a:r>
          </a:p>
          <a:p>
            <a:pPr lvl="1" eaLnBrk="1" hangingPunct="1"/>
            <a:r>
              <a:rPr lang="en-US" dirty="0"/>
              <a:t>x divided by 2 equals 7.  </a:t>
            </a:r>
            <a:r>
              <a:rPr lang="en-US" i="1" dirty="0"/>
              <a:t>(depends on the value of x)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An assertion might be false ("The sky is purple" above), but it is still an assertion because it is a true/false statement.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25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Reasoning about assertions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Suppose you have the following code: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x &gt;= 3: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Point A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x -= 1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Point B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x += 1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Point 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Point 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do you know about </a:t>
            </a:r>
            <a:r>
              <a:rPr lang="en-US" dirty="0">
                <a:latin typeface="Courier New" panose="02070309020205020404" pitchFamily="49" charset="0"/>
              </a:rPr>
              <a:t>x</a:t>
            </a:r>
            <a:r>
              <a:rPr lang="en-US" dirty="0"/>
              <a:t>'s value at the three points?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</a:rPr>
              <a:t>x &gt; 3</a:t>
            </a:r>
            <a:r>
              <a:rPr lang="en-US" dirty="0"/>
              <a:t>?  Always?  Sometimes?  Never?</a:t>
            </a:r>
          </a:p>
        </p:txBody>
      </p:sp>
    </p:spTree>
    <p:extLst>
      <p:ext uri="{BB962C8B-B14F-4D97-AF65-F5344CB8AC3E}">
        <p14:creationId xmlns:p14="http://schemas.microsoft.com/office/powerpoint/2010/main" val="175018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Assertions in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We can make assertions about our code and ask whether they are true at various points in the code.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Valid answers are ALWAYS, NEVER, or SOMETIMES.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number = input("Type a nonnegative number: ")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# Point A: is number &lt; 0.0 here?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while number &lt; 0.0: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    # Point B: is number &lt; 0.0 here?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number = input("Negative; try again: ")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    # Point C: is number &lt; 0.0 here?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# Point D: is number &lt; 0.0 here?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30697" y="2567354"/>
            <a:ext cx="2057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(ALWAYS)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(NEVER)</a:t>
            </a:r>
          </a:p>
        </p:txBody>
      </p:sp>
    </p:spTree>
    <p:extLst>
      <p:ext uri="{BB962C8B-B14F-4D97-AF65-F5344CB8AC3E}">
        <p14:creationId xmlns:p14="http://schemas.microsoft.com/office/powerpoint/2010/main" val="866266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Reasoning about assertions</a:t>
            </a:r>
          </a:p>
        </p:txBody>
      </p:sp>
      <p:sp>
        <p:nvSpPr>
          <p:cNvPr id="8724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Right after a variable is initialized, its value is known: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x = 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is x &gt; 0?  ALWAYS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In general you know nothing about parameters' values: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mystery(a, b):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is a == 10?  SOMETIMES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But inside an </a:t>
            </a:r>
            <a:r>
              <a:rPr lang="en-US" dirty="0">
                <a:latin typeface="Courier New" panose="020703090202050204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while</a:t>
            </a:r>
            <a:r>
              <a:rPr lang="en-US" dirty="0"/>
              <a:t>, etc., you may know something: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mystery(a, b):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if a &lt; 0: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is a == 10?  NEVER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    ...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16045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Assertions and loops</a:t>
            </a:r>
          </a:p>
        </p:txBody>
      </p:sp>
      <p:sp>
        <p:nvSpPr>
          <p:cNvPr id="87142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75000"/>
              </a:lnSpc>
            </a:pPr>
            <a:r>
              <a:rPr lang="en-US" dirty="0"/>
              <a:t>At the start of a loop's body, the loop's test must be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while y &lt; 10: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is y &lt; 10?  ALWAYS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dirty="0"/>
              <a:t>After a loop, the loop's test must be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while y &lt; 10: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is y &lt; 10?  NEVER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dirty="0"/>
              <a:t>Inside a loop's body, the loop's test may become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while y &lt; 10: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y += 1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is y &lt; 10?  SOMETIMES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697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Fence post analogy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We print </a:t>
            </a:r>
            <a:r>
              <a:rPr lang="en-US" i="1" dirty="0"/>
              <a:t>n</a:t>
            </a:r>
            <a:r>
              <a:rPr lang="en-US" dirty="0"/>
              <a:t> letters but need only </a:t>
            </a:r>
            <a:r>
              <a:rPr lang="en-US" i="1" dirty="0"/>
              <a:t>n</a:t>
            </a:r>
            <a:r>
              <a:rPr lang="en-US" dirty="0"/>
              <a:t> - 1 commas.</a:t>
            </a:r>
          </a:p>
          <a:p>
            <a:pPr eaLnBrk="1" hangingPunct="1"/>
            <a:r>
              <a:rPr lang="en-US" dirty="0"/>
              <a:t>Similar to building a fence with wires separated by posts: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If we use a flawed algorithm that repeatedly places a post + wire, the last post will have an extra dangling wire.</a:t>
            </a:r>
            <a:br>
              <a:rPr lang="en-US" dirty="0"/>
            </a:br>
            <a:endParaRPr 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i="1" dirty="0">
                <a:solidFill>
                  <a:srgbClr val="800000"/>
                </a:solidFill>
              </a:rPr>
              <a:t>for length of fence 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i="1" dirty="0">
                <a:solidFill>
                  <a:srgbClr val="800000"/>
                </a:solidFill>
              </a:rPr>
              <a:t>	    place a post.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i="1" dirty="0">
                <a:solidFill>
                  <a:srgbClr val="800000"/>
                </a:solidFill>
              </a:rPr>
              <a:t>	    place some wire.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i="1" dirty="0">
                <a:solidFill>
                  <a:srgbClr val="800000"/>
                </a:solidFill>
              </a:rPr>
              <a:t>	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317252" y="4283948"/>
            <a:ext cx="4953000" cy="990600"/>
            <a:chOff x="480" y="2400"/>
            <a:chExt cx="3120" cy="624"/>
          </a:xfrm>
        </p:grpSpPr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480" y="2400"/>
              <a:ext cx="624" cy="624"/>
              <a:chOff x="480" y="2400"/>
              <a:chExt cx="624" cy="624"/>
            </a:xfrm>
          </p:grpSpPr>
          <p:sp>
            <p:nvSpPr>
              <p:cNvPr id="11290" name="Rectangle 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1291" name="Group 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1292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1293" name="Rectangle 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grpSp>
          <p:nvGrpSpPr>
            <p:cNvPr id="11270" name="Group 10"/>
            <p:cNvGrpSpPr>
              <a:grpSpLocks/>
            </p:cNvGrpSpPr>
            <p:nvPr/>
          </p:nvGrpSpPr>
          <p:grpSpPr bwMode="auto">
            <a:xfrm>
              <a:off x="1104" y="2400"/>
              <a:ext cx="624" cy="624"/>
              <a:chOff x="480" y="2400"/>
              <a:chExt cx="624" cy="624"/>
            </a:xfrm>
          </p:grpSpPr>
          <p:sp>
            <p:nvSpPr>
              <p:cNvPr id="11286" name="Rectangle 1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1287" name="Group 1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1288" name="Rectangle 1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1289" name="Rectangle 1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grpSp>
          <p:nvGrpSpPr>
            <p:cNvPr id="11271" name="Group 15"/>
            <p:cNvGrpSpPr>
              <a:grpSpLocks/>
            </p:cNvGrpSpPr>
            <p:nvPr/>
          </p:nvGrpSpPr>
          <p:grpSpPr bwMode="auto">
            <a:xfrm>
              <a:off x="1728" y="2400"/>
              <a:ext cx="624" cy="624"/>
              <a:chOff x="480" y="2400"/>
              <a:chExt cx="624" cy="624"/>
            </a:xfrm>
          </p:grpSpPr>
          <p:sp>
            <p:nvSpPr>
              <p:cNvPr id="11282" name="Rectangle 1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1283" name="Group 1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1284" name="Rectangle 1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1285" name="Rectangle 1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grpSp>
          <p:nvGrpSpPr>
            <p:cNvPr id="11272" name="Group 20"/>
            <p:cNvGrpSpPr>
              <a:grpSpLocks/>
            </p:cNvGrpSpPr>
            <p:nvPr/>
          </p:nvGrpSpPr>
          <p:grpSpPr bwMode="auto">
            <a:xfrm>
              <a:off x="2352" y="2400"/>
              <a:ext cx="624" cy="624"/>
              <a:chOff x="480" y="2400"/>
              <a:chExt cx="624" cy="624"/>
            </a:xfrm>
          </p:grpSpPr>
          <p:sp>
            <p:nvSpPr>
              <p:cNvPr id="11278" name="Rectangle 2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1279" name="Group 2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1280" name="Rectangle 2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1281" name="Rectangle 2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grpSp>
          <p:nvGrpSpPr>
            <p:cNvPr id="11273" name="Group 25"/>
            <p:cNvGrpSpPr>
              <a:grpSpLocks/>
            </p:cNvGrpSpPr>
            <p:nvPr/>
          </p:nvGrpSpPr>
          <p:grpSpPr bwMode="auto">
            <a:xfrm>
              <a:off x="2976" y="2400"/>
              <a:ext cx="624" cy="624"/>
              <a:chOff x="480" y="2400"/>
              <a:chExt cx="624" cy="624"/>
            </a:xfrm>
          </p:grpSpPr>
          <p:sp>
            <p:nvSpPr>
              <p:cNvPr id="11274" name="Rectangle 2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1275" name="Group 2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1276" name="Rectangle 2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1277" name="Rectangle 2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68949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"Sometimes"</a:t>
            </a:r>
          </a:p>
        </p:txBody>
      </p:sp>
      <p:sp>
        <p:nvSpPr>
          <p:cNvPr id="8704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Things that cause a variable's value to be unknown</a:t>
            </a:r>
            <a:br>
              <a:rPr lang="en-US" dirty="0"/>
            </a:br>
            <a:r>
              <a:rPr lang="en-US" dirty="0"/>
              <a:t>(often leads to "sometimes" answers):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</a:rPr>
              <a:t>input</a:t>
            </a:r>
          </a:p>
          <a:p>
            <a:pPr lvl="1" eaLnBrk="1" hangingPunct="1"/>
            <a:r>
              <a:rPr lang="en-US" dirty="0"/>
              <a:t>reading a number from a </a:t>
            </a:r>
            <a:r>
              <a:rPr lang="en-US" dirty="0">
                <a:latin typeface="Courier New" panose="02070309020205020404" pitchFamily="49" charset="0"/>
              </a:rPr>
              <a:t>random</a:t>
            </a:r>
            <a:r>
              <a:rPr lang="en-US" dirty="0"/>
              <a:t> object</a:t>
            </a:r>
          </a:p>
          <a:p>
            <a:pPr lvl="1" eaLnBrk="1" hangingPunct="1"/>
            <a:r>
              <a:rPr lang="en-US" dirty="0"/>
              <a:t>a parameter's initial value to a function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If you can reach a part of the program both with the answer being "yes" and the answer being "no", then the correct answer is "sometimes".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If you're unsure, "Sometimes" is a good guess.</a:t>
            </a:r>
          </a:p>
        </p:txBody>
      </p:sp>
    </p:spTree>
    <p:extLst>
      <p:ext uri="{BB962C8B-B14F-4D97-AF65-F5344CB8AC3E}">
        <p14:creationId xmlns:p14="http://schemas.microsoft.com/office/powerpoint/2010/main" val="35482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Assertion 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mystery(x, y):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z = 0  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# Point A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while x &gt;= y: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# Point B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x = x - y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z += 1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if x != y: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# Point C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z = z * 2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# Point D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# Point E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print(z)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</p:txBody>
      </p:sp>
      <p:graphicFrame>
        <p:nvGraphicFramePr>
          <p:cNvPr id="82" name="Group 4"/>
          <p:cNvGraphicFramePr>
            <a:graphicFrameLocks noGrp="1"/>
          </p:cNvGraphicFramePr>
          <p:nvPr/>
        </p:nvGraphicFramePr>
        <p:xfrm>
          <a:off x="6002338" y="3810000"/>
          <a:ext cx="4665662" cy="2287602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x &lt; 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x == 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z == 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C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3" name="Group 4"/>
          <p:cNvGraphicFramePr>
            <a:graphicFrameLocks noGrp="1"/>
          </p:cNvGraphicFramePr>
          <p:nvPr/>
        </p:nvGraphicFramePr>
        <p:xfrm>
          <a:off x="5997576" y="38100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4" name="Text Box 41"/>
          <p:cNvSpPr txBox="1">
            <a:spLocks noChangeArrowheads="1"/>
          </p:cNvSpPr>
          <p:nvPr/>
        </p:nvSpPr>
        <p:spPr bwMode="auto">
          <a:xfrm>
            <a:off x="5638800" y="25908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Which of the following assertions are</a:t>
            </a:r>
            <a:br>
              <a:rPr lang="en-US" sz="1800"/>
            </a:br>
            <a:r>
              <a:rPr lang="en-US" sz="1800"/>
              <a:t>true at which point(s) in the code?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Choose ALWAYS, NEVER, or SOMETIMES.</a:t>
            </a:r>
          </a:p>
        </p:txBody>
      </p:sp>
    </p:spTree>
    <p:extLst>
      <p:ext uri="{BB962C8B-B14F-4D97-AF65-F5344CB8AC3E}">
        <p14:creationId xmlns:p14="http://schemas.microsoft.com/office/powerpoint/2010/main" val="1109448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Assertion example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mystery():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</a:rPr>
              <a:t> = 0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next = input()</a:t>
            </a:r>
            <a:endParaRPr lang="en-US" sz="1600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# Point A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while next != 0: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# Point B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if next == </a:t>
            </a:r>
            <a:r>
              <a:rPr lang="en-US" sz="1600" dirty="0" err="1">
                <a:latin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# Point C</a:t>
            </a: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count += 1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</a:rPr>
              <a:t> = next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next = input()</a:t>
            </a:r>
            <a:endParaRPr lang="en-US" sz="800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# Point D</a:t>
            </a:r>
            <a:endParaRPr lang="en-US" sz="800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# Point E</a:t>
            </a: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return count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600" dirty="0">
              <a:latin typeface="Courier New" panose="02070309020205020404" pitchFamily="49" charset="0"/>
            </a:endParaRPr>
          </a:p>
        </p:txBody>
      </p:sp>
      <p:graphicFrame>
        <p:nvGraphicFramePr>
          <p:cNvPr id="1729540" name="Group 4"/>
          <p:cNvGraphicFramePr>
            <a:graphicFrameLocks noGrp="1"/>
          </p:cNvGraphicFramePr>
          <p:nvPr/>
        </p:nvGraphicFramePr>
        <p:xfrm>
          <a:off x="6002338" y="3810000"/>
          <a:ext cx="4665662" cy="2287602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next == 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prev == 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next == prev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C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Group 4"/>
          <p:cNvGraphicFramePr>
            <a:graphicFrameLocks noGrp="1"/>
          </p:cNvGraphicFramePr>
          <p:nvPr/>
        </p:nvGraphicFramePr>
        <p:xfrm>
          <a:off x="5997576" y="38100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38" name="Text Box 41"/>
          <p:cNvSpPr txBox="1">
            <a:spLocks noChangeArrowheads="1"/>
          </p:cNvSpPr>
          <p:nvPr/>
        </p:nvSpPr>
        <p:spPr bwMode="auto">
          <a:xfrm>
            <a:off x="5638800" y="25908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Which of the following assertions are</a:t>
            </a:r>
            <a:br>
              <a:rPr lang="en-US" sz="1800"/>
            </a:br>
            <a:r>
              <a:rPr lang="en-US" sz="1800"/>
              <a:t>true at which point(s) in the code?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Choose ALWAYS, NEVER, or SOMETIMES.</a:t>
            </a:r>
          </a:p>
        </p:txBody>
      </p:sp>
    </p:spTree>
    <p:extLst>
      <p:ext uri="{BB962C8B-B14F-4D97-AF65-F5344CB8AC3E}">
        <p14:creationId xmlns:p14="http://schemas.microsoft.com/office/powerpoint/2010/main" val="38731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Assertion example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Assumes y &gt;= 0, and returns </a:t>
            </a:r>
            <a:r>
              <a:rPr 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x^y</a:t>
            </a:r>
            <a:endParaRPr lang="en-US" sz="16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pow(x, y):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prod = 1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# Point A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while (y &gt; 0):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# Point B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if (y % 2 == 0):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# Point C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x = x * x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y = y // 2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# Point D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else: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# Point E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prod = prod * x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y -= 1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# Point F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# Point G</a:t>
            </a:r>
          </a:p>
          <a:p>
            <a:pPr lvl="1" eaLnBrk="1" hangingPunct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return prod</a:t>
            </a:r>
          </a:p>
        </p:txBody>
      </p:sp>
      <p:graphicFrame>
        <p:nvGraphicFramePr>
          <p:cNvPr id="859228" name="Group 92"/>
          <p:cNvGraphicFramePr>
            <a:graphicFrameLocks noGrp="1"/>
          </p:cNvGraphicFramePr>
          <p:nvPr/>
        </p:nvGraphicFramePr>
        <p:xfrm>
          <a:off x="6781800" y="3124200"/>
          <a:ext cx="3352800" cy="3081338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 &gt;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 % 2 ==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F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50" name="Text Box 41"/>
          <p:cNvSpPr txBox="1">
            <a:spLocks noChangeArrowheads="1"/>
          </p:cNvSpPr>
          <p:nvPr/>
        </p:nvSpPr>
        <p:spPr bwMode="auto">
          <a:xfrm>
            <a:off x="5638800" y="20574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Which of the following assertions are</a:t>
            </a:r>
            <a:br>
              <a:rPr lang="en-US" sz="1800"/>
            </a:br>
            <a:r>
              <a:rPr lang="en-US" sz="1800"/>
              <a:t>true at which point(s) in the code?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Choose ALWAYS, NEVER, or SOMETIMES.</a:t>
            </a:r>
          </a:p>
        </p:txBody>
      </p:sp>
      <p:graphicFrame>
        <p:nvGraphicFramePr>
          <p:cNvPr id="859229" name="Group 93"/>
          <p:cNvGraphicFramePr>
            <a:graphicFrameLocks noGrp="1"/>
          </p:cNvGraphicFramePr>
          <p:nvPr/>
        </p:nvGraphicFramePr>
        <p:xfrm>
          <a:off x="6781800" y="3124201"/>
          <a:ext cx="3352800" cy="3076577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 % 2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Point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3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Fencepost loop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Add a statement outside the loop to place the initial "post."</a:t>
            </a:r>
          </a:p>
          <a:p>
            <a:pPr lvl="1" eaLnBrk="1" hangingPunct="1"/>
            <a:r>
              <a:rPr lang="en-US" dirty="0"/>
              <a:t>Also called a </a:t>
            </a:r>
            <a:r>
              <a:rPr lang="en-US" i="1" dirty="0"/>
              <a:t>fencepost loop</a:t>
            </a:r>
            <a:r>
              <a:rPr lang="en-US" dirty="0"/>
              <a:t> or a "loop-and-a-half" solution.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b="1" dirty="0"/>
              <a:t>	</a:t>
            </a:r>
            <a:r>
              <a:rPr lang="en-US" b="1" i="1" dirty="0"/>
              <a:t>place a post.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i="1" dirty="0"/>
              <a:t>	for length of fence</a:t>
            </a:r>
            <a:r>
              <a:rPr lang="en-US" b="1" i="1" dirty="0"/>
              <a:t> – 1</a:t>
            </a:r>
            <a:r>
              <a:rPr lang="en-US" i="1" dirty="0"/>
              <a:t>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b="1" i="1" dirty="0"/>
              <a:t>	    place some wire.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b="1" i="1" dirty="0"/>
              <a:t>	    place a post.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i="1" dirty="0"/>
              <a:t>	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810000" y="4876800"/>
            <a:ext cx="4191000" cy="990600"/>
            <a:chOff x="1248" y="3360"/>
            <a:chExt cx="2640" cy="624"/>
          </a:xfrm>
        </p:grpSpPr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1248" y="3360"/>
              <a:ext cx="624" cy="624"/>
              <a:chOff x="480" y="2400"/>
              <a:chExt cx="624" cy="624"/>
            </a:xfrm>
          </p:grpSpPr>
          <p:sp>
            <p:nvSpPr>
              <p:cNvPr id="13334" name="Rectangle 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3335" name="Group 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3336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3337" name="Rectangle 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grpSp>
          <p:nvGrpSpPr>
            <p:cNvPr id="13318" name="Group 10"/>
            <p:cNvGrpSpPr>
              <a:grpSpLocks/>
            </p:cNvGrpSpPr>
            <p:nvPr/>
          </p:nvGrpSpPr>
          <p:grpSpPr bwMode="auto">
            <a:xfrm>
              <a:off x="1872" y="3360"/>
              <a:ext cx="624" cy="624"/>
              <a:chOff x="480" y="2400"/>
              <a:chExt cx="624" cy="624"/>
            </a:xfrm>
          </p:grpSpPr>
          <p:sp>
            <p:nvSpPr>
              <p:cNvPr id="13330" name="Rectangle 1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3331" name="Group 1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3332" name="Rectangle 1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3333" name="Rectangle 1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grpSp>
          <p:nvGrpSpPr>
            <p:cNvPr id="13319" name="Group 15"/>
            <p:cNvGrpSpPr>
              <a:grpSpLocks/>
            </p:cNvGrpSpPr>
            <p:nvPr/>
          </p:nvGrpSpPr>
          <p:grpSpPr bwMode="auto">
            <a:xfrm>
              <a:off x="2496" y="3360"/>
              <a:ext cx="624" cy="624"/>
              <a:chOff x="480" y="2400"/>
              <a:chExt cx="624" cy="624"/>
            </a:xfrm>
          </p:grpSpPr>
          <p:sp>
            <p:nvSpPr>
              <p:cNvPr id="13326" name="Rectangle 1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3327" name="Group 1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3328" name="Rectangle 1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3329" name="Rectangle 1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grpSp>
          <p:nvGrpSpPr>
            <p:cNvPr id="13320" name="Group 20"/>
            <p:cNvGrpSpPr>
              <a:grpSpLocks/>
            </p:cNvGrpSpPr>
            <p:nvPr/>
          </p:nvGrpSpPr>
          <p:grpSpPr bwMode="auto">
            <a:xfrm>
              <a:off x="3120" y="3360"/>
              <a:ext cx="624" cy="624"/>
              <a:chOff x="480" y="2400"/>
              <a:chExt cx="624" cy="624"/>
            </a:xfrm>
          </p:grpSpPr>
          <p:sp>
            <p:nvSpPr>
              <p:cNvPr id="13322" name="Rectangle 2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  <p:grpSp>
            <p:nvGrpSpPr>
              <p:cNvPr id="13323" name="Group 2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3324" name="Rectangle 2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  <p:sp>
              <p:nvSpPr>
                <p:cNvPr id="13325" name="Rectangle 2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EB641B"/>
                    </a:buClr>
                    <a:buSzPct val="95000"/>
                    <a:buFont typeface="Wingdings 2" panose="05020102010507070707" pitchFamily="18" charset="2"/>
                    <a:buChar char="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EB641B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9639D"/>
                    </a:buClr>
                    <a:buSzPct val="65000"/>
                    <a:buFont typeface="Wingdings 2" panose="05020102010507070707" pitchFamily="18" charset="2"/>
                    <a:buChar char=""/>
                    <a:defRPr sz="17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sz="2000"/>
                </a:p>
              </p:txBody>
            </p:sp>
          </p:grpSp>
        </p:grpSp>
        <p:sp>
          <p:nvSpPr>
            <p:cNvPr id="13321" name="Rectangle 25"/>
            <p:cNvSpPr>
              <a:spLocks noChangeArrowheads="1"/>
            </p:cNvSpPr>
            <p:nvPr/>
          </p:nvSpPr>
          <p:spPr bwMode="auto">
            <a:xfrm>
              <a:off x="3744" y="3360"/>
              <a:ext cx="144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3663163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Fencepost function solution</a:t>
            </a:r>
          </a:p>
        </p:txBody>
      </p:sp>
      <p:sp>
        <p:nvSpPr>
          <p:cNvPr id="79155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print_letters</a:t>
            </a:r>
            <a:r>
              <a:rPr lang="en-US" sz="2000" dirty="0">
                <a:latin typeface="Courier New" panose="02070309020205020404" pitchFamily="49" charset="0"/>
              </a:rPr>
              <a:t>(word):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	  </a:t>
            </a:r>
            <a:r>
              <a:rPr 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print(word[0])</a:t>
            </a:r>
            <a:br>
              <a:rPr 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   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range(1,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(word)):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      print(</a:t>
            </a:r>
            <a:r>
              <a:rPr 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", " + word[</a:t>
            </a:r>
            <a:r>
              <a:rPr 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latin typeface="Courier New" panose="02070309020205020404" pitchFamily="49" charset="0"/>
              </a:rPr>
              <a:t>, end='')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   print()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# end line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Alternate solution: Either first or last "post" can be taken out: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print_letters</a:t>
            </a:r>
            <a:r>
              <a:rPr lang="en-US" sz="2000" dirty="0">
                <a:latin typeface="Courier New" panose="02070309020205020404" pitchFamily="49" charset="0"/>
              </a:rPr>
              <a:t>(word):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range(0,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(word) - 1):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		print(</a:t>
            </a:r>
            <a:r>
              <a:rPr 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word[</a:t>
            </a:r>
            <a:r>
              <a:rPr 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] + ", "</a:t>
            </a:r>
            <a:r>
              <a:rPr lang="en-US" sz="2000" dirty="0">
                <a:latin typeface="Courier New" panose="02070309020205020404" pitchFamily="49" charset="0"/>
              </a:rPr>
              <a:t>, end='')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	last =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(word) – 1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print(word[last])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# end line</a:t>
            </a:r>
            <a:endParaRPr 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81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400" dirty="0">
                <a:solidFill>
                  <a:schemeClr val="tx2"/>
                </a:solidFill>
              </a:rPr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27904574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Categories of loops</a:t>
            </a:r>
          </a:p>
        </p:txBody>
      </p:sp>
      <p:sp>
        <p:nvSpPr>
          <p:cNvPr id="80077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/>
              <a:t>definite loop</a:t>
            </a:r>
            <a:r>
              <a:rPr lang="en-US"/>
              <a:t>: Executes a known number of times.</a:t>
            </a:r>
          </a:p>
          <a:p>
            <a:pPr lvl="1" eaLnBrk="1" hangingPunct="1"/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for</a:t>
            </a:r>
            <a:r>
              <a:rPr lang="en-US"/>
              <a:t> loops we have seen are definite loops.</a:t>
            </a:r>
          </a:p>
          <a:p>
            <a:pPr lvl="1" eaLnBrk="1" hangingPunct="1"/>
            <a:endParaRPr lang="en-US" sz="800"/>
          </a:p>
          <a:p>
            <a:pPr lvl="2" eaLnBrk="1" hangingPunct="1"/>
            <a:r>
              <a:rPr lang="en-US"/>
              <a:t>Print "hello" 10 times.</a:t>
            </a:r>
          </a:p>
          <a:p>
            <a:pPr lvl="2" eaLnBrk="1" hangingPunct="1"/>
            <a:r>
              <a:rPr lang="en-US"/>
              <a:t>Find all the prime numbers up to an integer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2" eaLnBrk="1" hangingPunct="1"/>
            <a:r>
              <a:rPr lang="en-US"/>
              <a:t>Print each odd number between 5 and 127.</a:t>
            </a:r>
          </a:p>
          <a:p>
            <a:pPr lvl="2" eaLnBrk="1" hangingPunct="1"/>
            <a:endParaRPr lang="en-US"/>
          </a:p>
          <a:p>
            <a:pPr lvl="2" eaLnBrk="1" hangingPunct="1"/>
            <a:endParaRPr lang="en-US"/>
          </a:p>
          <a:p>
            <a:pPr eaLnBrk="1" hangingPunct="1"/>
            <a:r>
              <a:rPr lang="en-US" b="1"/>
              <a:t>indefinite loop</a:t>
            </a:r>
            <a:r>
              <a:rPr lang="en-US"/>
              <a:t>: One where the number of times its body repeats is not known in advance.</a:t>
            </a:r>
          </a:p>
          <a:p>
            <a:pPr lvl="1" eaLnBrk="1" hangingPunct="1"/>
            <a:endParaRPr lang="en-US" sz="800"/>
          </a:p>
          <a:p>
            <a:pPr lvl="2" eaLnBrk="1" hangingPunct="1"/>
            <a:r>
              <a:rPr lang="en-US"/>
              <a:t>Prompt the user until they type a non-negative number.</a:t>
            </a:r>
          </a:p>
          <a:p>
            <a:pPr lvl="2" eaLnBrk="1" hangingPunct="1"/>
            <a:r>
              <a:rPr lang="en-US"/>
              <a:t>Print random numbers until a prime number is printed.</a:t>
            </a:r>
          </a:p>
          <a:p>
            <a:pPr lvl="2" eaLnBrk="1" hangingPunct="1"/>
            <a:r>
              <a:rPr lang="en-US"/>
              <a:t>Repeat until the user has typed "q" to quit.</a:t>
            </a:r>
          </a:p>
        </p:txBody>
      </p:sp>
    </p:spTree>
    <p:extLst>
      <p:ext uri="{BB962C8B-B14F-4D97-AF65-F5344CB8AC3E}">
        <p14:creationId xmlns:p14="http://schemas.microsoft.com/office/powerpoint/2010/main" val="366356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133D9C788D4783C425AB34BCA29E" ma:contentTypeVersion="" ma:contentTypeDescription="Create a new document." ma:contentTypeScope="" ma:versionID="c446b9a6239dd80fa9f8ad8e2eca3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13B584-9478-42B0-94DB-0B04C287A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B0E5FE-7860-4007-8864-0A25EF003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EBFA1A-CD88-4F4D-9883-79A68DF602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4849</Words>
  <Application>Microsoft Office PowerPoint</Application>
  <PresentationFormat>Widescreen</PresentationFormat>
  <Paragraphs>818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Wingdings 2</vt:lpstr>
      <vt:lpstr>Office Theme</vt:lpstr>
      <vt:lpstr>Building Python Programs</vt:lpstr>
      <vt:lpstr>PowerPoint Presentation</vt:lpstr>
      <vt:lpstr>A deceptive problem...</vt:lpstr>
      <vt:lpstr>Flawed solutions</vt:lpstr>
      <vt:lpstr>Fence post analogy</vt:lpstr>
      <vt:lpstr>Fencepost loop</vt:lpstr>
      <vt:lpstr>Fencepost function solution</vt:lpstr>
      <vt:lpstr>PowerPoint Presentation</vt:lpstr>
      <vt:lpstr>Categories of loops</vt:lpstr>
      <vt:lpstr>The while loop</vt:lpstr>
      <vt:lpstr>Example while loop</vt:lpstr>
      <vt:lpstr>Sentinel values</vt:lpstr>
      <vt:lpstr>Solution?</vt:lpstr>
      <vt:lpstr>The problem with our code</vt:lpstr>
      <vt:lpstr>A fencepost solution</vt:lpstr>
      <vt:lpstr>Correct code</vt:lpstr>
      <vt:lpstr>Sentinel as a constant</vt:lpstr>
      <vt:lpstr>Fencepost question</vt:lpstr>
      <vt:lpstr>Fencepost answer</vt:lpstr>
      <vt:lpstr>Programming Question</vt:lpstr>
      <vt:lpstr>Answer</vt:lpstr>
      <vt:lpstr>Answer 2</vt:lpstr>
      <vt:lpstr>Boolean Logic</vt:lpstr>
      <vt:lpstr>Relational expressions</vt:lpstr>
      <vt:lpstr>Logical operators</vt:lpstr>
      <vt:lpstr>Evaluating logical expressions</vt:lpstr>
      <vt:lpstr>Logical questions</vt:lpstr>
      <vt:lpstr>Type bool</vt:lpstr>
      <vt:lpstr>Using bool</vt:lpstr>
      <vt:lpstr>Returning bool</vt:lpstr>
      <vt:lpstr>"Boolean Zen", part 1</vt:lpstr>
      <vt:lpstr>"Boolean Zen", part 2</vt:lpstr>
      <vt:lpstr>Solution w/ bool variable</vt:lpstr>
      <vt:lpstr>Solution w/ "Boolean Zen"</vt:lpstr>
      <vt:lpstr>"Boolean Zen" template</vt:lpstr>
      <vt:lpstr>Improve the is_prime function</vt:lpstr>
      <vt:lpstr>De Morgan's Law</vt:lpstr>
      <vt:lpstr>Boolean practice questions</vt:lpstr>
      <vt:lpstr>Boolean practice answers</vt:lpstr>
      <vt:lpstr>When to return?</vt:lpstr>
      <vt:lpstr>Flawed solution</vt:lpstr>
      <vt:lpstr>Returning at the right time</vt:lpstr>
      <vt:lpstr>if/else, return question</vt:lpstr>
      <vt:lpstr>Assertions</vt:lpstr>
      <vt:lpstr>Logical assertions</vt:lpstr>
      <vt:lpstr>Reasoning about assertions</vt:lpstr>
      <vt:lpstr>Assertions in code</vt:lpstr>
      <vt:lpstr>Reasoning about assertions</vt:lpstr>
      <vt:lpstr>Assertions and loops</vt:lpstr>
      <vt:lpstr>"Sometimes"</vt:lpstr>
      <vt:lpstr>Assertion example 1</vt:lpstr>
      <vt:lpstr>Assertion example 2</vt:lpstr>
      <vt:lpstr>Assertion 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110, Autumn 2016</dc:title>
  <dc:creator>allison</dc:creator>
  <cp:lastModifiedBy>LAU WEN KANG</cp:lastModifiedBy>
  <cp:revision>35</cp:revision>
  <dcterms:created xsi:type="dcterms:W3CDTF">2016-08-15T01:56:48Z</dcterms:created>
  <dcterms:modified xsi:type="dcterms:W3CDTF">2022-08-08T06:25:59Z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0x0101006795133D9C788D4783C425AB34BCA29E</vt:lpwstr>
  </property>
</Properties>
</file>