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6"/>
  </p:notesMasterIdLst>
  <p:sldIdLst>
    <p:sldId id="279" r:id="rId5"/>
    <p:sldId id="268" r:id="rId6"/>
    <p:sldId id="291" r:id="rId7"/>
    <p:sldId id="269" r:id="rId8"/>
    <p:sldId id="273" r:id="rId9"/>
    <p:sldId id="274" r:id="rId10"/>
    <p:sldId id="275" r:id="rId11"/>
    <p:sldId id="271" r:id="rId12"/>
    <p:sldId id="272" r:id="rId13"/>
    <p:sldId id="276" r:id="rId14"/>
    <p:sldId id="280" r:id="rId15"/>
    <p:sldId id="281" r:id="rId16"/>
    <p:sldId id="282" r:id="rId17"/>
    <p:sldId id="283" r:id="rId18"/>
    <p:sldId id="284" r:id="rId19"/>
    <p:sldId id="285" r:id="rId20"/>
    <p:sldId id="286" r:id="rId21"/>
    <p:sldId id="287" r:id="rId22"/>
    <p:sldId id="288" r:id="rId23"/>
    <p:sldId id="289" r:id="rId24"/>
    <p:sldId id="290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672" autoAdjust="0"/>
    <p:restoredTop sz="94660"/>
  </p:normalViewPr>
  <p:slideViewPr>
    <p:cSldViewPr snapToGrid="0">
      <p:cViewPr varScale="1">
        <p:scale>
          <a:sx n="91" d="100"/>
          <a:sy n="91" d="100"/>
        </p:scale>
        <p:origin x="62" y="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27BE34-7C6C-4192-8D0A-9CDA63F4BD4A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348CAE-61B0-48FD-A2D3-DE247FF75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0776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01348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9448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34575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latin typeface="Arial" panose="020B0604020202020204" pitchFamily="34" charset="0"/>
              </a:rPr>
              <a:t>common PrintStream bug:</a:t>
            </a:r>
          </a:p>
          <a:p>
            <a:r>
              <a:rPr lang="en-US">
                <a:latin typeface="Arial" panose="020B0604020202020204" pitchFamily="34" charset="0"/>
              </a:rPr>
              <a:t>- declaring it in a method that gets called many times.  This causes the file to be re-opened and wipes the past contents.  So only the last line shows up in the file.</a:t>
            </a:r>
          </a:p>
        </p:txBody>
      </p:sp>
    </p:spTree>
    <p:extLst>
      <p:ext uri="{BB962C8B-B14F-4D97-AF65-F5344CB8AC3E}">
        <p14:creationId xmlns:p14="http://schemas.microsoft.com/office/powerpoint/2010/main" val="16183168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63523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44360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latin typeface="Arial" panose="020B0604020202020204" pitchFamily="34" charset="0"/>
              </a:rPr>
              <a:t>8 temperatures in the file, but 7 lines of output.  It's a fencepost problem in disguise.</a:t>
            </a:r>
          </a:p>
        </p:txBody>
      </p:sp>
    </p:spTree>
    <p:extLst>
      <p:ext uri="{BB962C8B-B14F-4D97-AF65-F5344CB8AC3E}">
        <p14:creationId xmlns:p14="http://schemas.microsoft.com/office/powerpoint/2010/main" val="745355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24048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latin typeface="Arial" panose="020B0604020202020204" pitchFamily="34" charset="0"/>
              </a:rPr>
              <a:t>I don't usually have time to do this program in lecture.  It's just here in case I have extra time, or for students to look at later.</a:t>
            </a:r>
          </a:p>
        </p:txBody>
      </p:sp>
    </p:spTree>
    <p:extLst>
      <p:ext uri="{BB962C8B-B14F-4D97-AF65-F5344CB8AC3E}">
        <p14:creationId xmlns:p14="http://schemas.microsoft.com/office/powerpoint/2010/main" val="33344791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69235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31370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7753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05F90-E168-4948-AADE-14C07A1D01FD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EFB43-B5A8-47E3-B738-265A7D3D3CC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-29817"/>
            <a:ext cx="12192000" cy="34787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410129"/>
            <a:ext cx="12192000" cy="669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6791050"/>
            <a:ext cx="12192000" cy="669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959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05F90-E168-4948-AADE-14C07A1D01FD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EFB43-B5A8-47E3-B738-265A7D3D3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378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05F90-E168-4948-AADE-14C07A1D01FD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EFB43-B5A8-47E3-B738-265A7D3D3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227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05F90-E168-4948-AADE-14C07A1D01FD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EFB43-B5A8-47E3-B738-265A7D3D3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36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05F90-E168-4948-AADE-14C07A1D01FD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EFB43-B5A8-47E3-B738-265A7D3D3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138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05F90-E168-4948-AADE-14C07A1D01FD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EFB43-B5A8-47E3-B738-265A7D3D3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758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05F90-E168-4948-AADE-14C07A1D01FD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EFB43-B5A8-47E3-B738-265A7D3D3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63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05F90-E168-4948-AADE-14C07A1D01FD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EFB43-B5A8-47E3-B738-265A7D3D3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983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05F90-E168-4948-AADE-14C07A1D01FD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EFB43-B5A8-47E3-B738-265A7D3D3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562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05F90-E168-4948-AADE-14C07A1D01FD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EFB43-B5A8-47E3-B738-265A7D3D3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59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05F90-E168-4948-AADE-14C07A1D01FD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EFB43-B5A8-47E3-B738-265A7D3D3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308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05F90-E168-4948-AADE-14C07A1D01FD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CEFB43-B5A8-47E3-B738-265A7D3D3CC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-29817"/>
            <a:ext cx="12192000" cy="34787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410129"/>
            <a:ext cx="12192000" cy="669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6791050"/>
            <a:ext cx="12192000" cy="669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104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/>
          </p:cNvSpPr>
          <p:nvPr>
            <p:ph type="ctrTitle"/>
          </p:nvPr>
        </p:nvSpPr>
        <p:spPr>
          <a:xfrm>
            <a:off x="1634532" y="2468843"/>
            <a:ext cx="9144000" cy="937549"/>
          </a:xfrm>
        </p:spPr>
        <p:txBody>
          <a:bodyPr/>
          <a:lstStyle/>
          <a:p>
            <a:pPr eaLnBrk="1" hangingPunct="1"/>
            <a:r>
              <a:rPr lang="en-US" dirty="0"/>
              <a:t>Building Python Programs</a:t>
            </a:r>
          </a:p>
        </p:txBody>
      </p:sp>
      <p:sp>
        <p:nvSpPr>
          <p:cNvPr id="5123" name="Rectangle 3"/>
          <p:cNvSpPr>
            <a:spLocks noGrp="1"/>
          </p:cNvSpPr>
          <p:nvPr>
            <p:ph type="subTitle" idx="1"/>
          </p:nvPr>
        </p:nvSpPr>
        <p:spPr>
          <a:xfrm>
            <a:off x="1634532" y="3476737"/>
            <a:ext cx="9144000" cy="622998"/>
          </a:xfrm>
        </p:spPr>
        <p:txBody>
          <a:bodyPr>
            <a:normAutofit/>
          </a:bodyPr>
          <a:lstStyle/>
          <a:p>
            <a:pPr eaLnBrk="1" hangingPunct="1">
              <a:buFont typeface="Wingdings 2" panose="05020102010507070707" pitchFamily="18" charset="2"/>
              <a:buNone/>
            </a:pPr>
            <a:r>
              <a:rPr lang="en-US" sz="3600" dirty="0"/>
              <a:t>Chapter 6: </a:t>
            </a:r>
            <a:r>
              <a:rPr lang="en-US" sz="3600"/>
              <a:t>File Processing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0478727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Gas prices solution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7332C6D-0930-6DC8-7111-0006E6BFAD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8506" y="1690688"/>
            <a:ext cx="8794988" cy="4212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1057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Hours question</a:t>
            </a:r>
          </a:p>
        </p:txBody>
      </p:sp>
      <p:sp>
        <p:nvSpPr>
          <p:cNvPr id="7171" name="Rectangle 3"/>
          <p:cNvSpPr>
            <a:spLocks noGrp="1"/>
          </p:cNvSpPr>
          <p:nvPr>
            <p:ph type="body" idx="1"/>
          </p:nvPr>
        </p:nvSpPr>
        <p:spPr>
          <a:xfrm>
            <a:off x="994787" y="1295400"/>
            <a:ext cx="10359013" cy="5181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Given a file </a:t>
            </a:r>
            <a:r>
              <a:rPr lang="en-US" dirty="0">
                <a:latin typeface="Courier New" panose="02070309020205020404" pitchFamily="49" charset="0"/>
              </a:rPr>
              <a:t>hours.txt</a:t>
            </a:r>
            <a:r>
              <a:rPr lang="en-US" dirty="0"/>
              <a:t> with the following contents:</a:t>
            </a:r>
          </a:p>
          <a:p>
            <a:pPr lvl="1"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endParaRPr lang="en-US" sz="800" dirty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dirty="0">
                <a:latin typeface="Courier New" panose="02070309020205020404" pitchFamily="49" charset="0"/>
              </a:rPr>
              <a:t>	123 Clark 12.5 8.1 7.6 3.2</a:t>
            </a:r>
          </a:p>
          <a:p>
            <a:pPr lvl="1"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dirty="0">
                <a:latin typeface="Courier New" panose="02070309020205020404" pitchFamily="49" charset="0"/>
              </a:rPr>
              <a:t>	456 Jordan 4.0 11.6 6.5 2.7 12</a:t>
            </a:r>
          </a:p>
          <a:p>
            <a:pPr lvl="1"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dirty="0">
                <a:latin typeface="Courier New" panose="02070309020205020404" pitchFamily="49" charset="0"/>
              </a:rPr>
              <a:t>	789 </a:t>
            </a:r>
            <a:r>
              <a:rPr lang="en-US" dirty="0" err="1">
                <a:latin typeface="Courier New" panose="02070309020205020404" pitchFamily="49" charset="0"/>
              </a:rPr>
              <a:t>Faiz</a:t>
            </a:r>
            <a:r>
              <a:rPr lang="en-US" dirty="0">
                <a:latin typeface="Courier New" panose="02070309020205020404" pitchFamily="49" charset="0"/>
              </a:rPr>
              <a:t> 8.0 8.0 8.0 8.0 7.5</a:t>
            </a:r>
          </a:p>
          <a:p>
            <a:pPr lvl="1"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endParaRPr lang="en-US" dirty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Consider the task of computing hours worked by each person:</a:t>
            </a:r>
            <a:endParaRPr lang="en-US" sz="800" dirty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800" dirty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dirty="0">
                <a:latin typeface="Courier New" panose="02070309020205020404" pitchFamily="49" charset="0"/>
              </a:rPr>
              <a:t>	Clark (ID#123) worked 31.4 hours (7.85 hours/day)</a:t>
            </a:r>
            <a:endParaRPr lang="en-US" sz="800" dirty="0"/>
          </a:p>
          <a:p>
            <a:pPr lvl="1"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dirty="0">
                <a:latin typeface="Courier New" panose="02070309020205020404" pitchFamily="49" charset="0"/>
              </a:rPr>
              <a:t>	Jordan (ID#456) worked 36.8 hours (7.36 hours/day)</a:t>
            </a:r>
            <a:endParaRPr lang="en-US" sz="800" dirty="0"/>
          </a:p>
          <a:p>
            <a:pPr lvl="1"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dirty="0">
                <a:latin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</a:rPr>
              <a:t>Faiz</a:t>
            </a:r>
            <a:r>
              <a:rPr lang="en-US" dirty="0">
                <a:latin typeface="Courier New" panose="02070309020205020404" pitchFamily="49" charset="0"/>
              </a:rPr>
              <a:t> (ID#789) worked 39.5 hours (7.90 hours/day)</a:t>
            </a:r>
          </a:p>
          <a:p>
            <a:pPr lvl="1"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endParaRPr lang="en-US" dirty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endParaRPr lang="en-US" dirty="0">
              <a:latin typeface="Courier New" panose="02070309020205020404" pitchFamily="49" charset="0"/>
            </a:endParaRPr>
          </a:p>
        </p:txBody>
      </p:sp>
      <p:pic>
        <p:nvPicPr>
          <p:cNvPr id="7172" name="Picture 3" descr="320265133v4_480x480_Front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123" y="1295400"/>
            <a:ext cx="3319584" cy="2293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7115654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Line-based file processing</a:t>
            </a:r>
          </a:p>
        </p:txBody>
      </p:sp>
      <p:sp>
        <p:nvSpPr>
          <p:cNvPr id="11267" name="Rectangle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 eaLnBrk="1" hangingPunct="1">
              <a:lnSpc>
                <a:spcPct val="110000"/>
              </a:lnSpc>
            </a:pPr>
            <a:r>
              <a:rPr lang="en-US" dirty="0"/>
              <a:t>Instead of using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read() </a:t>
            </a:r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readlines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to read the file</a:t>
            </a:r>
          </a:p>
          <a:p>
            <a:pPr lvl="1" eaLnBrk="1" hangingPunct="1">
              <a:lnSpc>
                <a:spcPct val="110000"/>
              </a:lnSpc>
            </a:pPr>
            <a:r>
              <a:rPr lang="en-US" dirty="0"/>
              <a:t>Then 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split() </a:t>
            </a:r>
            <a:r>
              <a:rPr lang="en-US" dirty="0"/>
              <a:t>on each line</a:t>
            </a:r>
          </a:p>
          <a:p>
            <a:pPr marL="457200" lvl="1" indent="0" eaLnBrk="1" hangingPunct="1">
              <a:lnSpc>
                <a:spcPct val="110000"/>
              </a:lnSpc>
              <a:buNone/>
            </a:pPr>
            <a:endParaRPr lang="en-US" dirty="0"/>
          </a:p>
          <a:p>
            <a:pPr lvl="1" eaLnBrk="1" hangingPunct="1">
              <a:lnSpc>
                <a:spcPct val="110000"/>
              </a:lnSpc>
              <a:buFont typeface="Wingdings 2" panose="05020102010507070707" pitchFamily="18" charset="2"/>
              <a:buNone/>
            </a:pPr>
            <a:r>
              <a:rPr lang="en-US" dirty="0">
                <a:latin typeface="Courier New" panose="02070309020205020404" pitchFamily="49" charset="0"/>
              </a:rPr>
              <a:t>file = open("</a:t>
            </a:r>
            <a:r>
              <a:rPr lang="en-US" b="1" i="1" dirty="0"/>
              <a:t>&lt;filename&gt;</a:t>
            </a:r>
            <a:r>
              <a:rPr lang="en-US" dirty="0">
                <a:latin typeface="Courier New" panose="02070309020205020404" pitchFamily="49" charset="0"/>
              </a:rPr>
              <a:t>")</a:t>
            </a:r>
          </a:p>
          <a:p>
            <a:pPr lvl="1" eaLnBrk="1" hangingPunct="1">
              <a:lnSpc>
                <a:spcPct val="110000"/>
              </a:lnSpc>
              <a:buFont typeface="Wingdings 2" panose="05020102010507070707" pitchFamily="18" charset="2"/>
              <a:buNone/>
            </a:pPr>
            <a:r>
              <a:rPr lang="en-US" dirty="0">
                <a:latin typeface="Courier New" panose="02070309020205020404" pitchFamily="49" charset="0"/>
              </a:rPr>
              <a:t>lines = </a:t>
            </a:r>
            <a:r>
              <a:rPr lang="en-US" dirty="0" err="1">
                <a:latin typeface="Courier New" panose="02070309020205020404" pitchFamily="49" charset="0"/>
              </a:rPr>
              <a:t>file.readlines</a:t>
            </a:r>
            <a:r>
              <a:rPr lang="en-US" dirty="0">
                <a:latin typeface="Courier New" panose="02070309020205020404" pitchFamily="49" charset="0"/>
              </a:rPr>
              <a:t>()</a:t>
            </a:r>
          </a:p>
          <a:p>
            <a:pPr lvl="1"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dirty="0">
                <a:latin typeface="Courier New" panose="02070309020205020404" pitchFamily="49" charset="0"/>
              </a:rPr>
              <a:t>For line in lines:</a:t>
            </a:r>
          </a:p>
          <a:p>
            <a:pPr lvl="1"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dirty="0">
                <a:latin typeface="Courier New" panose="02070309020205020404" pitchFamily="49" charset="0"/>
              </a:rPr>
              <a:t>    parts = </a:t>
            </a:r>
            <a:r>
              <a:rPr lang="en-US" dirty="0" err="1">
                <a:latin typeface="Courier New" panose="02070309020205020404" pitchFamily="49" charset="0"/>
              </a:rPr>
              <a:t>line.split</a:t>
            </a:r>
            <a:r>
              <a:rPr lang="en-US" dirty="0">
                <a:latin typeface="Courier New" panose="02070309020205020404" pitchFamily="49" charset="0"/>
              </a:rPr>
              <a:t>()</a:t>
            </a:r>
          </a:p>
          <a:p>
            <a:pPr lvl="1"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b="1" i="1" dirty="0"/>
              <a:t>          &lt;process the parts of the line&gt;</a:t>
            </a:r>
            <a:endParaRPr lang="en-US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0404224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Hours answer</a:t>
            </a:r>
          </a:p>
        </p:txBody>
      </p:sp>
      <p:sp>
        <p:nvSpPr>
          <p:cNvPr id="18435" name="Rectangle 3"/>
          <p:cNvSpPr>
            <a:spLocks noGrp="1"/>
          </p:cNvSpPr>
          <p:nvPr>
            <p:ph type="body" idx="1"/>
          </p:nvPr>
        </p:nvSpPr>
        <p:spPr>
          <a:xfrm>
            <a:off x="838200" y="1346480"/>
            <a:ext cx="10515600" cy="5154804"/>
          </a:xfrm>
        </p:spPr>
        <p:txBody>
          <a:bodyPr>
            <a:normAutofit/>
          </a:bodyPr>
          <a:lstStyle/>
          <a:p>
            <a:pPr eaLnBrk="1" hangingPunct="1">
              <a:lnSpc>
                <a:spcPct val="68000"/>
              </a:lnSpc>
              <a:buFont typeface="Wingdings 2" panose="05020102010507070707" pitchFamily="18" charset="2"/>
              <a:buNone/>
            </a:pPr>
            <a:r>
              <a:rPr lang="en-US" sz="1300" b="1" dirty="0">
                <a:solidFill>
                  <a:srgbClr val="008080"/>
                </a:solidFill>
                <a:latin typeface="Courier New" panose="02070309020205020404" pitchFamily="49" charset="0"/>
              </a:rPr>
              <a:t># Processes an employee input file and outputs each employee's hours.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446297F-FF7E-C237-4250-3D7BB17C13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5450" y="1829036"/>
            <a:ext cx="8801100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28835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IMDb movies problem</a:t>
            </a:r>
          </a:p>
        </p:txBody>
      </p:sp>
      <p:sp>
        <p:nvSpPr>
          <p:cNvPr id="927747" name="Rectangle 3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342900" indent="-342900">
              <a:tabLst>
                <a:tab pos="1828800" algn="l"/>
                <a:tab pos="2971800" algn="l"/>
                <a:tab pos="4114800" algn="l"/>
              </a:tabLst>
            </a:pPr>
            <a:r>
              <a:rPr lang="en-US" sz="2000" dirty="0"/>
              <a:t>Consider the following Internet Movie Database (IMDb) data:</a:t>
            </a:r>
          </a:p>
          <a:p>
            <a:pPr marL="742950" lvl="1" indent="-285750">
              <a:lnSpc>
                <a:spcPct val="80000"/>
              </a:lnSpc>
              <a:buNone/>
              <a:tabLst>
                <a:tab pos="1828800" algn="l"/>
                <a:tab pos="2971800" algn="l"/>
                <a:tab pos="4114800" algn="l"/>
              </a:tabLst>
            </a:pPr>
            <a:endParaRPr lang="en-US" sz="800" dirty="0">
              <a:latin typeface="Courier New" panose="02070309020205020404" pitchFamily="49" charset="0"/>
            </a:endParaRPr>
          </a:p>
          <a:p>
            <a:pPr marL="742950" lvl="1" indent="-285750">
              <a:lnSpc>
                <a:spcPct val="80000"/>
              </a:lnSpc>
              <a:buNone/>
              <a:tabLst>
                <a:tab pos="1828800" algn="l"/>
                <a:tab pos="2971800" algn="l"/>
                <a:tab pos="4114800" algn="l"/>
              </a:tabLst>
            </a:pPr>
            <a:r>
              <a:rPr lang="en-US" sz="1800" dirty="0">
                <a:latin typeface="Courier New" panose="02070309020205020404" pitchFamily="49" charset="0"/>
              </a:rPr>
              <a:t>	1 9.1 196376 The Shawshank Redemption (1994)</a:t>
            </a:r>
          </a:p>
          <a:p>
            <a:pPr marL="742950" lvl="1" indent="-285750">
              <a:lnSpc>
                <a:spcPct val="80000"/>
              </a:lnSpc>
              <a:buNone/>
              <a:tabLst>
                <a:tab pos="1828800" algn="l"/>
                <a:tab pos="2971800" algn="l"/>
                <a:tab pos="4114800" algn="l"/>
              </a:tabLst>
            </a:pPr>
            <a:r>
              <a:rPr lang="en-US" sz="1800" dirty="0">
                <a:latin typeface="Courier New" panose="02070309020205020404" pitchFamily="49" charset="0"/>
              </a:rPr>
              <a:t>	2 9.0 139085 The Godfather: Part II (1974)</a:t>
            </a:r>
          </a:p>
          <a:p>
            <a:pPr marL="742950" lvl="1" indent="-285750">
              <a:lnSpc>
                <a:spcPct val="80000"/>
              </a:lnSpc>
              <a:buNone/>
              <a:tabLst>
                <a:tab pos="1828800" algn="l"/>
                <a:tab pos="2971800" algn="l"/>
                <a:tab pos="4114800" algn="l"/>
              </a:tabLst>
            </a:pPr>
            <a:r>
              <a:rPr lang="en-US" sz="1800" dirty="0">
                <a:latin typeface="Courier New" panose="02070309020205020404" pitchFamily="49" charset="0"/>
              </a:rPr>
              <a:t>	3 8.8 81507 Casablanca (1942)</a:t>
            </a:r>
          </a:p>
          <a:p>
            <a:pPr marL="742950" lvl="1" indent="-285750">
              <a:buNone/>
              <a:tabLst>
                <a:tab pos="1828800" algn="l"/>
                <a:tab pos="2971800" algn="l"/>
                <a:tab pos="4114800" algn="l"/>
              </a:tabLst>
            </a:pPr>
            <a:endParaRPr lang="en-US" sz="800" dirty="0">
              <a:latin typeface="Courier New" panose="02070309020205020404" pitchFamily="49" charset="0"/>
            </a:endParaRPr>
          </a:p>
          <a:p>
            <a:pPr marL="342900" indent="-342900">
              <a:tabLst>
                <a:tab pos="1828800" algn="l"/>
                <a:tab pos="2971800" algn="l"/>
                <a:tab pos="4114800" algn="l"/>
              </a:tabLst>
            </a:pPr>
            <a:r>
              <a:rPr lang="en-US" sz="2000" dirty="0"/>
              <a:t>Write a program that displays any movies containing a phrase:</a:t>
            </a:r>
          </a:p>
          <a:p>
            <a:pPr marL="742950" lvl="1" indent="-285750">
              <a:buNone/>
              <a:tabLst>
                <a:tab pos="1828800" algn="l"/>
                <a:tab pos="2971800" algn="l"/>
                <a:tab pos="4114800" algn="l"/>
              </a:tabLst>
            </a:pPr>
            <a:endParaRPr lang="en-US" sz="800" dirty="0">
              <a:latin typeface="Courier New" panose="02070309020205020404" pitchFamily="49" charset="0"/>
            </a:endParaRPr>
          </a:p>
          <a:p>
            <a:pPr marL="742950" lvl="1" indent="-285750">
              <a:lnSpc>
                <a:spcPct val="70000"/>
              </a:lnSpc>
              <a:buNone/>
              <a:tabLst>
                <a:tab pos="1828800" algn="l"/>
                <a:tab pos="2971800" algn="l"/>
                <a:tab pos="4114800" algn="l"/>
              </a:tabLst>
            </a:pPr>
            <a:r>
              <a:rPr lang="en-US" sz="1800" dirty="0">
                <a:latin typeface="Courier New" panose="02070309020205020404" pitchFamily="49" charset="0"/>
              </a:rPr>
              <a:t>	Search word? </a:t>
            </a:r>
            <a:r>
              <a:rPr lang="en-US" sz="1800" b="1" u="sng" dirty="0">
                <a:latin typeface="Courier New" panose="02070309020205020404" pitchFamily="49" charset="0"/>
              </a:rPr>
              <a:t>part</a:t>
            </a:r>
            <a:r>
              <a:rPr lang="en-US" sz="1800" dirty="0">
                <a:latin typeface="Courier New" panose="02070309020205020404" pitchFamily="49" charset="0"/>
              </a:rPr>
              <a:t> </a:t>
            </a:r>
          </a:p>
          <a:p>
            <a:pPr marL="742950" lvl="1" indent="-285750">
              <a:lnSpc>
                <a:spcPct val="70000"/>
              </a:lnSpc>
              <a:buNone/>
              <a:tabLst>
                <a:tab pos="1828800" algn="l"/>
                <a:tab pos="2971800" algn="l"/>
                <a:tab pos="4114800" algn="l"/>
              </a:tabLst>
            </a:pPr>
            <a:r>
              <a:rPr lang="en-US" sz="800" dirty="0">
                <a:latin typeface="Courier New" panose="02070309020205020404" pitchFamily="49" charset="0"/>
              </a:rPr>
              <a:t>	</a:t>
            </a:r>
          </a:p>
          <a:p>
            <a:pPr marL="742950" lvl="1" indent="-285750">
              <a:lnSpc>
                <a:spcPct val="70000"/>
              </a:lnSpc>
              <a:buNone/>
              <a:tabLst>
                <a:tab pos="1828800" algn="l"/>
                <a:tab pos="2971800" algn="l"/>
                <a:tab pos="4114800" algn="l"/>
              </a:tabLst>
            </a:pPr>
            <a:r>
              <a:rPr lang="en-US" sz="1800" dirty="0">
                <a:latin typeface="Courier New" panose="02070309020205020404" pitchFamily="49" charset="0"/>
              </a:rPr>
              <a:t>	Rank    Votes   Rating  Title</a:t>
            </a:r>
          </a:p>
          <a:p>
            <a:pPr marL="742950" lvl="1" indent="-285750">
              <a:lnSpc>
                <a:spcPct val="70000"/>
              </a:lnSpc>
              <a:buNone/>
              <a:tabLst>
                <a:tab pos="1828800" algn="l"/>
                <a:tab pos="2971800" algn="l"/>
                <a:tab pos="4114800" algn="l"/>
              </a:tabLst>
            </a:pPr>
            <a:r>
              <a:rPr lang="en-US" sz="1800" dirty="0">
                <a:latin typeface="Courier New" panose="02070309020205020404" pitchFamily="49" charset="0"/>
              </a:rPr>
              <a:t>	2       139085  9.0     The Godfather: Part II (1974)</a:t>
            </a:r>
          </a:p>
          <a:p>
            <a:pPr marL="742950" lvl="1" indent="-285750">
              <a:lnSpc>
                <a:spcPct val="70000"/>
              </a:lnSpc>
              <a:buNone/>
              <a:tabLst>
                <a:tab pos="1828800" algn="l"/>
                <a:tab pos="2971800" algn="l"/>
                <a:tab pos="4114800" algn="l"/>
              </a:tabLst>
            </a:pPr>
            <a:r>
              <a:rPr lang="en-US" sz="1800" dirty="0">
                <a:latin typeface="Courier New" panose="02070309020205020404" pitchFamily="49" charset="0"/>
              </a:rPr>
              <a:t>	40      129172  8.5     The Departed (2006)</a:t>
            </a:r>
          </a:p>
          <a:p>
            <a:pPr marL="742950" lvl="1" indent="-285750">
              <a:lnSpc>
                <a:spcPct val="70000"/>
              </a:lnSpc>
              <a:buNone/>
              <a:tabLst>
                <a:tab pos="1828800" algn="l"/>
                <a:tab pos="2971800" algn="l"/>
                <a:tab pos="4114800" algn="l"/>
              </a:tabLst>
            </a:pPr>
            <a:r>
              <a:rPr lang="en-US" sz="1800" dirty="0">
                <a:latin typeface="Courier New" panose="02070309020205020404" pitchFamily="49" charset="0"/>
              </a:rPr>
              <a:t>	95      20401   8.2     The Apartment (1960)</a:t>
            </a:r>
          </a:p>
          <a:p>
            <a:pPr marL="742950" lvl="1" indent="-285750">
              <a:lnSpc>
                <a:spcPct val="70000"/>
              </a:lnSpc>
              <a:buNone/>
              <a:tabLst>
                <a:tab pos="1828800" algn="l"/>
                <a:tab pos="2971800" algn="l"/>
                <a:tab pos="4114800" algn="l"/>
              </a:tabLst>
            </a:pPr>
            <a:r>
              <a:rPr lang="en-US" sz="1800" dirty="0">
                <a:latin typeface="Courier New" panose="02070309020205020404" pitchFamily="49" charset="0"/>
              </a:rPr>
              <a:t>	192     30587   8.0     Spartacus (1960)</a:t>
            </a:r>
          </a:p>
          <a:p>
            <a:pPr marL="742950" lvl="1" indent="-285750">
              <a:lnSpc>
                <a:spcPct val="70000"/>
              </a:lnSpc>
              <a:buNone/>
              <a:tabLst>
                <a:tab pos="1828800" algn="l"/>
                <a:tab pos="2971800" algn="l"/>
                <a:tab pos="4114800" algn="l"/>
              </a:tabLst>
            </a:pPr>
            <a:r>
              <a:rPr lang="en-US" sz="1800" dirty="0">
                <a:latin typeface="Courier New" panose="02070309020205020404" pitchFamily="49" charset="0"/>
              </a:rPr>
              <a:t>	4 matches.</a:t>
            </a:r>
          </a:p>
          <a:p>
            <a:pPr marL="742950" lvl="1" indent="-285750">
              <a:lnSpc>
                <a:spcPct val="70000"/>
              </a:lnSpc>
              <a:buNone/>
              <a:tabLst>
                <a:tab pos="1828800" algn="l"/>
                <a:tab pos="2971800" algn="l"/>
                <a:tab pos="4114800" algn="l"/>
              </a:tabLst>
            </a:pPr>
            <a:endParaRPr lang="en-US" sz="1800" dirty="0">
              <a:latin typeface="Courier New" panose="02070309020205020404" pitchFamily="49" charset="0"/>
            </a:endParaRPr>
          </a:p>
          <a:p>
            <a:pPr marL="742950" lvl="1" indent="-285750">
              <a:lnSpc>
                <a:spcPct val="80000"/>
              </a:lnSpc>
              <a:tabLst>
                <a:tab pos="1828800" algn="l"/>
                <a:tab pos="2971800" algn="l"/>
                <a:tab pos="4114800" algn="l"/>
              </a:tabLst>
            </a:pPr>
            <a:r>
              <a:rPr lang="en-US" sz="1800" dirty="0"/>
              <a:t>Is this a token or line-based problem?</a:t>
            </a:r>
            <a:endParaRPr lang="en-US" sz="1800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373872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74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"Chaining"</a:t>
            </a:r>
          </a:p>
        </p:txBody>
      </p:sp>
      <p:sp>
        <p:nvSpPr>
          <p:cNvPr id="939011" name="Rectangle 3"/>
          <p:cNvSpPr>
            <a:spLocks noGrp="1"/>
          </p:cNvSpPr>
          <p:nvPr>
            <p:ph type="body" idx="1"/>
          </p:nvPr>
        </p:nvSpPr>
        <p:spPr>
          <a:xfrm>
            <a:off x="838200" y="1326382"/>
            <a:ext cx="10515600" cy="4850581"/>
          </a:xfrm>
        </p:spPr>
        <p:txBody>
          <a:bodyPr/>
          <a:lstStyle/>
          <a:p>
            <a:r>
              <a:rPr lang="en-US" dirty="0">
                <a:latin typeface="Courier New" panose="02070309020205020404" pitchFamily="49" charset="0"/>
              </a:rPr>
              <a:t>main</a:t>
            </a:r>
            <a:r>
              <a:rPr lang="en-US" dirty="0"/>
              <a:t> should be a concise summary of your program.</a:t>
            </a:r>
          </a:p>
          <a:p>
            <a:pPr lvl="1"/>
            <a:r>
              <a:rPr lang="en-US" dirty="0"/>
              <a:t>It is bad if each function calls the next without ever returning (we call this </a:t>
            </a:r>
            <a:r>
              <a:rPr lang="en-US" i="1" dirty="0"/>
              <a:t>chaining</a:t>
            </a:r>
            <a:r>
              <a:rPr lang="en-US" dirty="0"/>
              <a:t>):</a:t>
            </a:r>
          </a:p>
          <a:p>
            <a:pPr lvl="1">
              <a:lnSpc>
                <a:spcPct val="90000"/>
              </a:lnSpc>
            </a:pPr>
            <a:endParaRPr lang="en-US" dirty="0"/>
          </a:p>
          <a:p>
            <a:pPr lvl="1">
              <a:lnSpc>
                <a:spcPct val="90000"/>
              </a:lnSpc>
            </a:pPr>
            <a:endParaRPr lang="en-US" dirty="0"/>
          </a:p>
          <a:p>
            <a:pPr lvl="1">
              <a:lnSpc>
                <a:spcPct val="90000"/>
              </a:lnSpc>
            </a:pPr>
            <a:endParaRPr lang="en-US" dirty="0"/>
          </a:p>
          <a:p>
            <a:pPr lvl="1">
              <a:lnSpc>
                <a:spcPct val="90000"/>
              </a:lnSpc>
            </a:pPr>
            <a:endParaRPr lang="en-US" dirty="0"/>
          </a:p>
          <a:p>
            <a:r>
              <a:rPr lang="en-US" dirty="0"/>
              <a:t>A better structure has </a:t>
            </a:r>
            <a:r>
              <a:rPr lang="en-US" dirty="0">
                <a:latin typeface="Courier New" panose="02070309020205020404" pitchFamily="49" charset="0"/>
              </a:rPr>
              <a:t>main</a:t>
            </a:r>
            <a:r>
              <a:rPr lang="en-US" dirty="0"/>
              <a:t> make most of the calls.</a:t>
            </a:r>
          </a:p>
          <a:p>
            <a:pPr lvl="1"/>
            <a:r>
              <a:rPr lang="en-US" dirty="0"/>
              <a:t>Functions must return values to </a:t>
            </a:r>
            <a:r>
              <a:rPr lang="en-US" dirty="0">
                <a:latin typeface="Courier New" panose="02070309020205020404" pitchFamily="49" charset="0"/>
              </a:rPr>
              <a:t>main</a:t>
            </a:r>
            <a:r>
              <a:rPr lang="en-US" dirty="0"/>
              <a:t> to be passed on later.</a:t>
            </a:r>
          </a:p>
        </p:txBody>
      </p:sp>
      <p:grpSp>
        <p:nvGrpSpPr>
          <p:cNvPr id="8196" name="Group 50"/>
          <p:cNvGrpSpPr>
            <a:grpSpLocks/>
          </p:cNvGrpSpPr>
          <p:nvPr/>
        </p:nvGrpSpPr>
        <p:grpSpPr bwMode="auto">
          <a:xfrm>
            <a:off x="1646239" y="2627313"/>
            <a:ext cx="9234492" cy="1149350"/>
            <a:chOff x="240" y="1680"/>
            <a:chExt cx="5817" cy="724"/>
          </a:xfrm>
        </p:grpSpPr>
        <p:sp>
          <p:nvSpPr>
            <p:cNvPr id="8211" name="Text Box 5"/>
            <p:cNvSpPr txBox="1">
              <a:spLocks noChangeArrowheads="1"/>
            </p:cNvSpPr>
            <p:nvPr/>
          </p:nvSpPr>
          <p:spPr bwMode="auto">
            <a:xfrm>
              <a:off x="240" y="1680"/>
              <a:ext cx="512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EB641B"/>
                </a:buClr>
                <a:buSzPct val="95000"/>
                <a:buFont typeface="Wingdings 2" panose="05020102010507070707" pitchFamily="18" charset="2"/>
                <a:buChar char="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1260475" indent="-246063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374775" indent="-246063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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489075" indent="-209550">
                <a:spcBef>
                  <a:spcPct val="20000"/>
                </a:spcBef>
                <a:buClr>
                  <a:srgbClr val="EB641B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1462088" indent="-209550">
                <a:spcBef>
                  <a:spcPct val="20000"/>
                </a:spcBef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1919288" indent="-209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376488" indent="-209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2833688" indent="-209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290888" indent="-209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ts val="500"/>
                </a:spcBef>
                <a:buClr>
                  <a:srgbClr val="800080"/>
                </a:buClr>
                <a:buSzPct val="55000"/>
                <a:buNone/>
              </a:pPr>
              <a:r>
                <a:rPr lang="en-US" sz="2000" dirty="0">
                  <a:latin typeface="Courier New" panose="02070309020205020404" pitchFamily="49" charset="0"/>
                  <a:cs typeface="Times New Roman" panose="02020603050405020304" pitchFamily="18" charset="0"/>
                </a:rPr>
                <a:t>main</a:t>
              </a:r>
            </a:p>
          </p:txBody>
        </p:sp>
        <p:grpSp>
          <p:nvGrpSpPr>
            <p:cNvPr id="8212" name="Group 20"/>
            <p:cNvGrpSpPr>
              <a:grpSpLocks/>
            </p:cNvGrpSpPr>
            <p:nvPr/>
          </p:nvGrpSpPr>
          <p:grpSpPr bwMode="auto">
            <a:xfrm>
              <a:off x="768" y="1772"/>
              <a:ext cx="1325" cy="252"/>
              <a:chOff x="1008" y="1266"/>
              <a:chExt cx="1325" cy="252"/>
            </a:xfrm>
          </p:grpSpPr>
          <p:sp>
            <p:nvSpPr>
              <p:cNvPr id="8222" name="Line 6"/>
              <p:cNvSpPr>
                <a:spLocks noChangeShapeType="1"/>
              </p:cNvSpPr>
              <p:nvPr/>
            </p:nvSpPr>
            <p:spPr bwMode="auto">
              <a:xfrm>
                <a:off x="1008" y="1296"/>
                <a:ext cx="33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223" name="Text Box 7"/>
              <p:cNvSpPr txBox="1">
                <a:spLocks noChangeArrowheads="1"/>
              </p:cNvSpPr>
              <p:nvPr/>
            </p:nvSpPr>
            <p:spPr bwMode="auto">
              <a:xfrm>
                <a:off x="1344" y="1266"/>
                <a:ext cx="989" cy="25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EB641B"/>
                  </a:buClr>
                  <a:buSzPct val="95000"/>
                  <a:buFont typeface="Wingdings 2" panose="05020102010507070707" pitchFamily="18" charset="2"/>
                  <a:buChar char="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1pPr>
                <a:lvl2pPr marL="1260475" indent="-246063"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2pPr>
                <a:lvl3pPr marL="1374775" indent="-246063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"/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3pPr>
                <a:lvl4pPr marL="1489075" indent="-209550">
                  <a:spcBef>
                    <a:spcPct val="20000"/>
                  </a:spcBef>
                  <a:buClr>
                    <a:srgbClr val="EB641B"/>
                  </a:buClr>
                  <a:buSzPct val="65000"/>
                  <a:buFont typeface="Wingdings 2" panose="05020102010507070707" pitchFamily="18" charset="2"/>
                  <a:buChar char=""/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4pPr>
                <a:lvl5pPr marL="1462088" indent="-209550">
                  <a:spcBef>
                    <a:spcPct val="20000"/>
                  </a:spcBef>
                  <a:buClr>
                    <a:srgbClr val="39639D"/>
                  </a:buClr>
                  <a:buSzPct val="65000"/>
                  <a:buFont typeface="Wingdings 2" panose="05020102010507070707" pitchFamily="18" charset="2"/>
                  <a:buChar char=""/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5pPr>
                <a:lvl6pPr marL="1919288" indent="-209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9639D"/>
                  </a:buClr>
                  <a:buSzPct val="65000"/>
                  <a:buFont typeface="Wingdings 2" panose="05020102010507070707" pitchFamily="18" charset="2"/>
                  <a:buChar char=""/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6pPr>
                <a:lvl7pPr marL="2376488" indent="-209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9639D"/>
                  </a:buClr>
                  <a:buSzPct val="65000"/>
                  <a:buFont typeface="Wingdings 2" panose="05020102010507070707" pitchFamily="18" charset="2"/>
                  <a:buChar char=""/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7pPr>
                <a:lvl8pPr marL="2833688" indent="-209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9639D"/>
                  </a:buClr>
                  <a:buSzPct val="65000"/>
                  <a:buFont typeface="Wingdings 2" panose="05020102010507070707" pitchFamily="18" charset="2"/>
                  <a:buChar char=""/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8pPr>
                <a:lvl9pPr marL="3290888" indent="-209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9639D"/>
                  </a:buClr>
                  <a:buSzPct val="65000"/>
                  <a:buFont typeface="Wingdings 2" panose="05020102010507070707" pitchFamily="18" charset="2"/>
                  <a:buChar char=""/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ts val="500"/>
                  </a:spcBef>
                  <a:buClr>
                    <a:srgbClr val="800080"/>
                  </a:buClr>
                  <a:buSzPct val="55000"/>
                  <a:buNone/>
                </a:pPr>
                <a:r>
                  <a:rPr lang="en-US" sz="2000" dirty="0" err="1">
                    <a:latin typeface="Courier New" panose="02070309020205020404" pitchFamily="49" charset="0"/>
                    <a:cs typeface="Times New Roman" panose="02020603050405020304" pitchFamily="18" charset="0"/>
                  </a:rPr>
                  <a:t>functionA</a:t>
                </a:r>
                <a:endParaRPr lang="en-US" sz="2000" dirty="0"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13" name="Group 21"/>
            <p:cNvGrpSpPr>
              <a:grpSpLocks/>
            </p:cNvGrpSpPr>
            <p:nvPr/>
          </p:nvGrpSpPr>
          <p:grpSpPr bwMode="auto">
            <a:xfrm>
              <a:off x="2093" y="1892"/>
              <a:ext cx="1325" cy="252"/>
              <a:chOff x="1143" y="1290"/>
              <a:chExt cx="1325" cy="252"/>
            </a:xfrm>
          </p:grpSpPr>
          <p:sp>
            <p:nvSpPr>
              <p:cNvPr id="8220" name="Line 22"/>
              <p:cNvSpPr>
                <a:spLocks noChangeShapeType="1"/>
              </p:cNvSpPr>
              <p:nvPr/>
            </p:nvSpPr>
            <p:spPr bwMode="auto">
              <a:xfrm>
                <a:off x="1143" y="1320"/>
                <a:ext cx="33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221" name="Text Box 23"/>
              <p:cNvSpPr txBox="1">
                <a:spLocks noChangeArrowheads="1"/>
              </p:cNvSpPr>
              <p:nvPr/>
            </p:nvSpPr>
            <p:spPr bwMode="auto">
              <a:xfrm>
                <a:off x="1479" y="1290"/>
                <a:ext cx="989" cy="25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EB641B"/>
                  </a:buClr>
                  <a:buSzPct val="95000"/>
                  <a:buFont typeface="Wingdings 2" panose="05020102010507070707" pitchFamily="18" charset="2"/>
                  <a:buChar char="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1pPr>
                <a:lvl2pPr marL="1260475" indent="-246063"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2pPr>
                <a:lvl3pPr marL="1374775" indent="-246063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"/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3pPr>
                <a:lvl4pPr marL="1489075" indent="-209550">
                  <a:spcBef>
                    <a:spcPct val="20000"/>
                  </a:spcBef>
                  <a:buClr>
                    <a:srgbClr val="EB641B"/>
                  </a:buClr>
                  <a:buSzPct val="65000"/>
                  <a:buFont typeface="Wingdings 2" panose="05020102010507070707" pitchFamily="18" charset="2"/>
                  <a:buChar char=""/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4pPr>
                <a:lvl5pPr marL="1462088" indent="-209550">
                  <a:spcBef>
                    <a:spcPct val="20000"/>
                  </a:spcBef>
                  <a:buClr>
                    <a:srgbClr val="39639D"/>
                  </a:buClr>
                  <a:buSzPct val="65000"/>
                  <a:buFont typeface="Wingdings 2" panose="05020102010507070707" pitchFamily="18" charset="2"/>
                  <a:buChar char=""/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5pPr>
                <a:lvl6pPr marL="1919288" indent="-209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9639D"/>
                  </a:buClr>
                  <a:buSzPct val="65000"/>
                  <a:buFont typeface="Wingdings 2" panose="05020102010507070707" pitchFamily="18" charset="2"/>
                  <a:buChar char=""/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6pPr>
                <a:lvl7pPr marL="2376488" indent="-209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9639D"/>
                  </a:buClr>
                  <a:buSzPct val="65000"/>
                  <a:buFont typeface="Wingdings 2" panose="05020102010507070707" pitchFamily="18" charset="2"/>
                  <a:buChar char=""/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7pPr>
                <a:lvl8pPr marL="2833688" indent="-209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9639D"/>
                  </a:buClr>
                  <a:buSzPct val="65000"/>
                  <a:buFont typeface="Wingdings 2" panose="05020102010507070707" pitchFamily="18" charset="2"/>
                  <a:buChar char=""/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8pPr>
                <a:lvl9pPr marL="3290888" indent="-209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9639D"/>
                  </a:buClr>
                  <a:buSzPct val="65000"/>
                  <a:buFont typeface="Wingdings 2" panose="05020102010507070707" pitchFamily="18" charset="2"/>
                  <a:buChar char=""/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ts val="500"/>
                  </a:spcBef>
                  <a:buClr>
                    <a:srgbClr val="800080"/>
                  </a:buClr>
                  <a:buSzPct val="55000"/>
                  <a:buNone/>
                </a:pPr>
                <a:r>
                  <a:rPr lang="en-US" sz="2000" dirty="0" err="1">
                    <a:latin typeface="Courier New" panose="02070309020205020404" pitchFamily="49" charset="0"/>
                    <a:cs typeface="Times New Roman" panose="02020603050405020304" pitchFamily="18" charset="0"/>
                  </a:rPr>
                  <a:t>functionB</a:t>
                </a:r>
                <a:endParaRPr lang="en-US" sz="2000" dirty="0"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14" name="Group 24"/>
            <p:cNvGrpSpPr>
              <a:grpSpLocks/>
            </p:cNvGrpSpPr>
            <p:nvPr/>
          </p:nvGrpSpPr>
          <p:grpSpPr bwMode="auto">
            <a:xfrm>
              <a:off x="3418" y="2018"/>
              <a:ext cx="1316" cy="252"/>
              <a:chOff x="1281" y="1320"/>
              <a:chExt cx="1316" cy="252"/>
            </a:xfrm>
          </p:grpSpPr>
          <p:sp>
            <p:nvSpPr>
              <p:cNvPr id="8218" name="Line 25"/>
              <p:cNvSpPr>
                <a:spLocks noChangeShapeType="1"/>
              </p:cNvSpPr>
              <p:nvPr/>
            </p:nvSpPr>
            <p:spPr bwMode="auto">
              <a:xfrm>
                <a:off x="1281" y="1326"/>
                <a:ext cx="33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219" name="Text Box 26"/>
              <p:cNvSpPr txBox="1">
                <a:spLocks noChangeArrowheads="1"/>
              </p:cNvSpPr>
              <p:nvPr/>
            </p:nvSpPr>
            <p:spPr bwMode="auto">
              <a:xfrm>
                <a:off x="1608" y="1320"/>
                <a:ext cx="989" cy="25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EB641B"/>
                  </a:buClr>
                  <a:buSzPct val="95000"/>
                  <a:buFont typeface="Wingdings 2" panose="05020102010507070707" pitchFamily="18" charset="2"/>
                  <a:buChar char="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1pPr>
                <a:lvl2pPr marL="1260475" indent="-246063"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2pPr>
                <a:lvl3pPr marL="1374775" indent="-246063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"/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3pPr>
                <a:lvl4pPr marL="1489075" indent="-209550">
                  <a:spcBef>
                    <a:spcPct val="20000"/>
                  </a:spcBef>
                  <a:buClr>
                    <a:srgbClr val="EB641B"/>
                  </a:buClr>
                  <a:buSzPct val="65000"/>
                  <a:buFont typeface="Wingdings 2" panose="05020102010507070707" pitchFamily="18" charset="2"/>
                  <a:buChar char=""/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4pPr>
                <a:lvl5pPr marL="1462088" indent="-209550">
                  <a:spcBef>
                    <a:spcPct val="20000"/>
                  </a:spcBef>
                  <a:buClr>
                    <a:srgbClr val="39639D"/>
                  </a:buClr>
                  <a:buSzPct val="65000"/>
                  <a:buFont typeface="Wingdings 2" panose="05020102010507070707" pitchFamily="18" charset="2"/>
                  <a:buChar char=""/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5pPr>
                <a:lvl6pPr marL="1919288" indent="-209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9639D"/>
                  </a:buClr>
                  <a:buSzPct val="65000"/>
                  <a:buFont typeface="Wingdings 2" panose="05020102010507070707" pitchFamily="18" charset="2"/>
                  <a:buChar char=""/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6pPr>
                <a:lvl7pPr marL="2376488" indent="-209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9639D"/>
                  </a:buClr>
                  <a:buSzPct val="65000"/>
                  <a:buFont typeface="Wingdings 2" panose="05020102010507070707" pitchFamily="18" charset="2"/>
                  <a:buChar char=""/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7pPr>
                <a:lvl8pPr marL="2833688" indent="-209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9639D"/>
                  </a:buClr>
                  <a:buSzPct val="65000"/>
                  <a:buFont typeface="Wingdings 2" panose="05020102010507070707" pitchFamily="18" charset="2"/>
                  <a:buChar char=""/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8pPr>
                <a:lvl9pPr marL="3290888" indent="-209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9639D"/>
                  </a:buClr>
                  <a:buSzPct val="65000"/>
                  <a:buFont typeface="Wingdings 2" panose="05020102010507070707" pitchFamily="18" charset="2"/>
                  <a:buChar char=""/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ts val="500"/>
                  </a:spcBef>
                  <a:buClr>
                    <a:srgbClr val="800080"/>
                  </a:buClr>
                  <a:buSzPct val="55000"/>
                  <a:buNone/>
                </a:pPr>
                <a:r>
                  <a:rPr lang="en-US" sz="2000" dirty="0" err="1">
                    <a:latin typeface="Courier New" panose="02070309020205020404" pitchFamily="49" charset="0"/>
                    <a:cs typeface="Times New Roman" panose="02020603050405020304" pitchFamily="18" charset="0"/>
                  </a:rPr>
                  <a:t>functionC</a:t>
                </a:r>
                <a:endParaRPr lang="en-US" sz="2000" dirty="0"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15" name="Group 27"/>
            <p:cNvGrpSpPr>
              <a:grpSpLocks/>
            </p:cNvGrpSpPr>
            <p:nvPr/>
          </p:nvGrpSpPr>
          <p:grpSpPr bwMode="auto">
            <a:xfrm>
              <a:off x="4729" y="2152"/>
              <a:ext cx="1328" cy="252"/>
              <a:chOff x="1405" y="1358"/>
              <a:chExt cx="1328" cy="252"/>
            </a:xfrm>
          </p:grpSpPr>
          <p:sp>
            <p:nvSpPr>
              <p:cNvPr id="8216" name="Line 28"/>
              <p:cNvSpPr>
                <a:spLocks noChangeShapeType="1"/>
              </p:cNvSpPr>
              <p:nvPr/>
            </p:nvSpPr>
            <p:spPr bwMode="auto">
              <a:xfrm>
                <a:off x="1405" y="1358"/>
                <a:ext cx="33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217" name="Text Box 29"/>
              <p:cNvSpPr txBox="1">
                <a:spLocks noChangeArrowheads="1"/>
              </p:cNvSpPr>
              <p:nvPr/>
            </p:nvSpPr>
            <p:spPr bwMode="auto">
              <a:xfrm>
                <a:off x="1744" y="1358"/>
                <a:ext cx="989" cy="25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EB641B"/>
                  </a:buClr>
                  <a:buSzPct val="95000"/>
                  <a:buFont typeface="Wingdings 2" panose="05020102010507070707" pitchFamily="18" charset="2"/>
                  <a:buChar char="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1pPr>
                <a:lvl2pPr marL="1260475" indent="-246063"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2pPr>
                <a:lvl3pPr marL="1374775" indent="-246063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"/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3pPr>
                <a:lvl4pPr marL="1489075" indent="-209550">
                  <a:spcBef>
                    <a:spcPct val="20000"/>
                  </a:spcBef>
                  <a:buClr>
                    <a:srgbClr val="EB641B"/>
                  </a:buClr>
                  <a:buSzPct val="65000"/>
                  <a:buFont typeface="Wingdings 2" panose="05020102010507070707" pitchFamily="18" charset="2"/>
                  <a:buChar char=""/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4pPr>
                <a:lvl5pPr marL="1462088" indent="-209550">
                  <a:spcBef>
                    <a:spcPct val="20000"/>
                  </a:spcBef>
                  <a:buClr>
                    <a:srgbClr val="39639D"/>
                  </a:buClr>
                  <a:buSzPct val="65000"/>
                  <a:buFont typeface="Wingdings 2" panose="05020102010507070707" pitchFamily="18" charset="2"/>
                  <a:buChar char=""/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5pPr>
                <a:lvl6pPr marL="1919288" indent="-209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9639D"/>
                  </a:buClr>
                  <a:buSzPct val="65000"/>
                  <a:buFont typeface="Wingdings 2" panose="05020102010507070707" pitchFamily="18" charset="2"/>
                  <a:buChar char=""/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6pPr>
                <a:lvl7pPr marL="2376488" indent="-209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9639D"/>
                  </a:buClr>
                  <a:buSzPct val="65000"/>
                  <a:buFont typeface="Wingdings 2" panose="05020102010507070707" pitchFamily="18" charset="2"/>
                  <a:buChar char=""/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7pPr>
                <a:lvl8pPr marL="2833688" indent="-209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9639D"/>
                  </a:buClr>
                  <a:buSzPct val="65000"/>
                  <a:buFont typeface="Wingdings 2" panose="05020102010507070707" pitchFamily="18" charset="2"/>
                  <a:buChar char=""/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8pPr>
                <a:lvl9pPr marL="3290888" indent="-209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9639D"/>
                  </a:buClr>
                  <a:buSzPct val="65000"/>
                  <a:buFont typeface="Wingdings 2" panose="05020102010507070707" pitchFamily="18" charset="2"/>
                  <a:buChar char=""/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ts val="500"/>
                  </a:spcBef>
                  <a:buClr>
                    <a:srgbClr val="800080"/>
                  </a:buClr>
                  <a:buSzPct val="55000"/>
                  <a:buNone/>
                </a:pPr>
                <a:r>
                  <a:rPr lang="en-US" sz="2000" dirty="0" err="1">
                    <a:latin typeface="Courier New" panose="02070309020205020404" pitchFamily="49" charset="0"/>
                    <a:cs typeface="Times New Roman" panose="02020603050405020304" pitchFamily="18" charset="0"/>
                  </a:rPr>
                  <a:t>functionD</a:t>
                </a:r>
                <a:endParaRPr lang="en-US" sz="2000" dirty="0"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939061" name="Group 53"/>
          <p:cNvGrpSpPr>
            <a:grpSpLocks/>
          </p:cNvGrpSpPr>
          <p:nvPr/>
        </p:nvGrpSpPr>
        <p:grpSpPr bwMode="auto">
          <a:xfrm>
            <a:off x="1651001" y="4998323"/>
            <a:ext cx="5118104" cy="1619250"/>
            <a:chOff x="240" y="2946"/>
            <a:chExt cx="3224" cy="1020"/>
          </a:xfrm>
        </p:grpSpPr>
        <p:sp>
          <p:nvSpPr>
            <p:cNvPr id="8198" name="Text Box 33"/>
            <p:cNvSpPr txBox="1">
              <a:spLocks noChangeArrowheads="1"/>
            </p:cNvSpPr>
            <p:nvPr/>
          </p:nvSpPr>
          <p:spPr bwMode="auto">
            <a:xfrm>
              <a:off x="240" y="2946"/>
              <a:ext cx="512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EB641B"/>
                </a:buClr>
                <a:buSzPct val="95000"/>
                <a:buFont typeface="Wingdings 2" panose="05020102010507070707" pitchFamily="18" charset="2"/>
                <a:buChar char="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1260475" indent="-246063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374775" indent="-246063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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489075" indent="-209550">
                <a:spcBef>
                  <a:spcPct val="20000"/>
                </a:spcBef>
                <a:buClr>
                  <a:srgbClr val="EB641B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1462088" indent="-209550">
                <a:spcBef>
                  <a:spcPct val="20000"/>
                </a:spcBef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1919288" indent="-209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376488" indent="-209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2833688" indent="-209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290888" indent="-209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ts val="500"/>
                </a:spcBef>
                <a:buClr>
                  <a:srgbClr val="800080"/>
                </a:buClr>
                <a:buSzPct val="55000"/>
                <a:buNone/>
              </a:pPr>
              <a:r>
                <a:rPr lang="en-US" sz="2000">
                  <a:latin typeface="Courier New" panose="02070309020205020404" pitchFamily="49" charset="0"/>
                  <a:cs typeface="Times New Roman" panose="02020603050405020304" pitchFamily="18" charset="0"/>
                </a:rPr>
                <a:t>main</a:t>
              </a:r>
            </a:p>
          </p:txBody>
        </p:sp>
        <p:grpSp>
          <p:nvGrpSpPr>
            <p:cNvPr id="8199" name="Group 52"/>
            <p:cNvGrpSpPr>
              <a:grpSpLocks/>
            </p:cNvGrpSpPr>
            <p:nvPr/>
          </p:nvGrpSpPr>
          <p:grpSpPr bwMode="auto">
            <a:xfrm>
              <a:off x="768" y="3038"/>
              <a:ext cx="1325" cy="252"/>
              <a:chOff x="768" y="3038"/>
              <a:chExt cx="1325" cy="252"/>
            </a:xfrm>
          </p:grpSpPr>
          <p:sp>
            <p:nvSpPr>
              <p:cNvPr id="8209" name="Line 35"/>
              <p:cNvSpPr>
                <a:spLocks noChangeShapeType="1"/>
              </p:cNvSpPr>
              <p:nvPr/>
            </p:nvSpPr>
            <p:spPr bwMode="auto">
              <a:xfrm>
                <a:off x="768" y="3068"/>
                <a:ext cx="33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210" name="Text Box 36"/>
              <p:cNvSpPr txBox="1">
                <a:spLocks noChangeArrowheads="1"/>
              </p:cNvSpPr>
              <p:nvPr/>
            </p:nvSpPr>
            <p:spPr bwMode="auto">
              <a:xfrm>
                <a:off x="1104" y="3038"/>
                <a:ext cx="989" cy="25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EB641B"/>
                  </a:buClr>
                  <a:buSzPct val="95000"/>
                  <a:buFont typeface="Wingdings 2" panose="05020102010507070707" pitchFamily="18" charset="2"/>
                  <a:buChar char="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1pPr>
                <a:lvl2pPr marL="1260475" indent="-246063"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2pPr>
                <a:lvl3pPr marL="1374775" indent="-246063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"/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3pPr>
                <a:lvl4pPr marL="1489075" indent="-209550">
                  <a:spcBef>
                    <a:spcPct val="20000"/>
                  </a:spcBef>
                  <a:buClr>
                    <a:srgbClr val="EB641B"/>
                  </a:buClr>
                  <a:buSzPct val="65000"/>
                  <a:buFont typeface="Wingdings 2" panose="05020102010507070707" pitchFamily="18" charset="2"/>
                  <a:buChar char=""/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4pPr>
                <a:lvl5pPr marL="1462088" indent="-209550">
                  <a:spcBef>
                    <a:spcPct val="20000"/>
                  </a:spcBef>
                  <a:buClr>
                    <a:srgbClr val="39639D"/>
                  </a:buClr>
                  <a:buSzPct val="65000"/>
                  <a:buFont typeface="Wingdings 2" panose="05020102010507070707" pitchFamily="18" charset="2"/>
                  <a:buChar char=""/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5pPr>
                <a:lvl6pPr marL="1919288" indent="-209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9639D"/>
                  </a:buClr>
                  <a:buSzPct val="65000"/>
                  <a:buFont typeface="Wingdings 2" panose="05020102010507070707" pitchFamily="18" charset="2"/>
                  <a:buChar char=""/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6pPr>
                <a:lvl7pPr marL="2376488" indent="-209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9639D"/>
                  </a:buClr>
                  <a:buSzPct val="65000"/>
                  <a:buFont typeface="Wingdings 2" panose="05020102010507070707" pitchFamily="18" charset="2"/>
                  <a:buChar char=""/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7pPr>
                <a:lvl8pPr marL="2833688" indent="-209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9639D"/>
                  </a:buClr>
                  <a:buSzPct val="65000"/>
                  <a:buFont typeface="Wingdings 2" panose="05020102010507070707" pitchFamily="18" charset="2"/>
                  <a:buChar char=""/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8pPr>
                <a:lvl9pPr marL="3290888" indent="-209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9639D"/>
                  </a:buClr>
                  <a:buSzPct val="65000"/>
                  <a:buFont typeface="Wingdings 2" panose="05020102010507070707" pitchFamily="18" charset="2"/>
                  <a:buChar char=""/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ts val="500"/>
                  </a:spcBef>
                  <a:buClr>
                    <a:srgbClr val="800080"/>
                  </a:buClr>
                  <a:buSzPct val="55000"/>
                  <a:buNone/>
                </a:pPr>
                <a:r>
                  <a:rPr lang="en-US" sz="2000" dirty="0" err="1">
                    <a:latin typeface="Courier New" panose="02070309020205020404" pitchFamily="49" charset="0"/>
                    <a:cs typeface="Times New Roman" panose="02020603050405020304" pitchFamily="18" charset="0"/>
                  </a:rPr>
                  <a:t>functionA</a:t>
                </a:r>
                <a:endParaRPr lang="en-US" sz="2000" dirty="0"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00" name="Group 51"/>
            <p:cNvGrpSpPr>
              <a:grpSpLocks/>
            </p:cNvGrpSpPr>
            <p:nvPr/>
          </p:nvGrpSpPr>
          <p:grpSpPr bwMode="auto">
            <a:xfrm>
              <a:off x="768" y="3168"/>
              <a:ext cx="1325" cy="462"/>
              <a:chOff x="768" y="3168"/>
              <a:chExt cx="1325" cy="462"/>
            </a:xfrm>
          </p:grpSpPr>
          <p:sp>
            <p:nvSpPr>
              <p:cNvPr id="8207" name="Line 38"/>
              <p:cNvSpPr>
                <a:spLocks noChangeShapeType="1"/>
              </p:cNvSpPr>
              <p:nvPr/>
            </p:nvSpPr>
            <p:spPr bwMode="auto">
              <a:xfrm>
                <a:off x="768" y="3168"/>
                <a:ext cx="336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208" name="Text Box 39"/>
              <p:cNvSpPr txBox="1">
                <a:spLocks noChangeArrowheads="1"/>
              </p:cNvSpPr>
              <p:nvPr/>
            </p:nvSpPr>
            <p:spPr bwMode="auto">
              <a:xfrm>
                <a:off x="1104" y="3378"/>
                <a:ext cx="989" cy="25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EB641B"/>
                  </a:buClr>
                  <a:buSzPct val="95000"/>
                  <a:buFont typeface="Wingdings 2" panose="05020102010507070707" pitchFamily="18" charset="2"/>
                  <a:buChar char="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1pPr>
                <a:lvl2pPr marL="1260475" indent="-246063"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2pPr>
                <a:lvl3pPr marL="1374775" indent="-246063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"/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3pPr>
                <a:lvl4pPr marL="1489075" indent="-209550">
                  <a:spcBef>
                    <a:spcPct val="20000"/>
                  </a:spcBef>
                  <a:buClr>
                    <a:srgbClr val="EB641B"/>
                  </a:buClr>
                  <a:buSzPct val="65000"/>
                  <a:buFont typeface="Wingdings 2" panose="05020102010507070707" pitchFamily="18" charset="2"/>
                  <a:buChar char=""/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4pPr>
                <a:lvl5pPr marL="1462088" indent="-209550">
                  <a:spcBef>
                    <a:spcPct val="20000"/>
                  </a:spcBef>
                  <a:buClr>
                    <a:srgbClr val="39639D"/>
                  </a:buClr>
                  <a:buSzPct val="65000"/>
                  <a:buFont typeface="Wingdings 2" panose="05020102010507070707" pitchFamily="18" charset="2"/>
                  <a:buChar char=""/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5pPr>
                <a:lvl6pPr marL="1919288" indent="-209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9639D"/>
                  </a:buClr>
                  <a:buSzPct val="65000"/>
                  <a:buFont typeface="Wingdings 2" panose="05020102010507070707" pitchFamily="18" charset="2"/>
                  <a:buChar char=""/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6pPr>
                <a:lvl7pPr marL="2376488" indent="-209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9639D"/>
                  </a:buClr>
                  <a:buSzPct val="65000"/>
                  <a:buFont typeface="Wingdings 2" panose="05020102010507070707" pitchFamily="18" charset="2"/>
                  <a:buChar char=""/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7pPr>
                <a:lvl8pPr marL="2833688" indent="-209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9639D"/>
                  </a:buClr>
                  <a:buSzPct val="65000"/>
                  <a:buFont typeface="Wingdings 2" panose="05020102010507070707" pitchFamily="18" charset="2"/>
                  <a:buChar char=""/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8pPr>
                <a:lvl9pPr marL="3290888" indent="-209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9639D"/>
                  </a:buClr>
                  <a:buSzPct val="65000"/>
                  <a:buFont typeface="Wingdings 2" panose="05020102010507070707" pitchFamily="18" charset="2"/>
                  <a:buChar char=""/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ts val="500"/>
                  </a:spcBef>
                  <a:buClr>
                    <a:srgbClr val="800080"/>
                  </a:buClr>
                  <a:buSzPct val="55000"/>
                  <a:buNone/>
                </a:pPr>
                <a:r>
                  <a:rPr lang="en-US" sz="2000" dirty="0" err="1">
                    <a:latin typeface="Courier New" panose="02070309020205020404" pitchFamily="49" charset="0"/>
                    <a:cs typeface="Times New Roman" panose="02020603050405020304" pitchFamily="18" charset="0"/>
                  </a:rPr>
                  <a:t>functionB</a:t>
                </a:r>
                <a:endParaRPr lang="en-US" sz="2000" dirty="0"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01" name="Group 40"/>
            <p:cNvGrpSpPr>
              <a:grpSpLocks/>
            </p:cNvGrpSpPr>
            <p:nvPr/>
          </p:nvGrpSpPr>
          <p:grpSpPr bwMode="auto">
            <a:xfrm>
              <a:off x="2123" y="3521"/>
              <a:ext cx="1341" cy="252"/>
              <a:chOff x="1176" y="1313"/>
              <a:chExt cx="1341" cy="252"/>
            </a:xfrm>
          </p:grpSpPr>
          <p:sp>
            <p:nvSpPr>
              <p:cNvPr id="8205" name="Line 41"/>
              <p:cNvSpPr>
                <a:spLocks noChangeShapeType="1"/>
              </p:cNvSpPr>
              <p:nvPr/>
            </p:nvSpPr>
            <p:spPr bwMode="auto">
              <a:xfrm>
                <a:off x="1176" y="1326"/>
                <a:ext cx="33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206" name="Text Box 42"/>
              <p:cNvSpPr txBox="1">
                <a:spLocks noChangeArrowheads="1"/>
              </p:cNvSpPr>
              <p:nvPr/>
            </p:nvSpPr>
            <p:spPr bwMode="auto">
              <a:xfrm>
                <a:off x="1528" y="1313"/>
                <a:ext cx="989" cy="25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EB641B"/>
                  </a:buClr>
                  <a:buSzPct val="95000"/>
                  <a:buFont typeface="Wingdings 2" panose="05020102010507070707" pitchFamily="18" charset="2"/>
                  <a:buChar char="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1pPr>
                <a:lvl2pPr marL="1260475" indent="-246063"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2pPr>
                <a:lvl3pPr marL="1374775" indent="-246063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"/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3pPr>
                <a:lvl4pPr marL="1489075" indent="-209550">
                  <a:spcBef>
                    <a:spcPct val="20000"/>
                  </a:spcBef>
                  <a:buClr>
                    <a:srgbClr val="EB641B"/>
                  </a:buClr>
                  <a:buSzPct val="65000"/>
                  <a:buFont typeface="Wingdings 2" panose="05020102010507070707" pitchFamily="18" charset="2"/>
                  <a:buChar char=""/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4pPr>
                <a:lvl5pPr marL="1462088" indent="-209550">
                  <a:spcBef>
                    <a:spcPct val="20000"/>
                  </a:spcBef>
                  <a:buClr>
                    <a:srgbClr val="39639D"/>
                  </a:buClr>
                  <a:buSzPct val="65000"/>
                  <a:buFont typeface="Wingdings 2" panose="05020102010507070707" pitchFamily="18" charset="2"/>
                  <a:buChar char=""/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5pPr>
                <a:lvl6pPr marL="1919288" indent="-209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9639D"/>
                  </a:buClr>
                  <a:buSzPct val="65000"/>
                  <a:buFont typeface="Wingdings 2" panose="05020102010507070707" pitchFamily="18" charset="2"/>
                  <a:buChar char=""/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6pPr>
                <a:lvl7pPr marL="2376488" indent="-209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9639D"/>
                  </a:buClr>
                  <a:buSzPct val="65000"/>
                  <a:buFont typeface="Wingdings 2" panose="05020102010507070707" pitchFamily="18" charset="2"/>
                  <a:buChar char=""/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7pPr>
                <a:lvl8pPr marL="2833688" indent="-209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9639D"/>
                  </a:buClr>
                  <a:buSzPct val="65000"/>
                  <a:buFont typeface="Wingdings 2" panose="05020102010507070707" pitchFamily="18" charset="2"/>
                  <a:buChar char=""/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8pPr>
                <a:lvl9pPr marL="3290888" indent="-209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9639D"/>
                  </a:buClr>
                  <a:buSzPct val="65000"/>
                  <a:buFont typeface="Wingdings 2" panose="05020102010507070707" pitchFamily="18" charset="2"/>
                  <a:buChar char=""/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ts val="500"/>
                  </a:spcBef>
                  <a:buClr>
                    <a:srgbClr val="800080"/>
                  </a:buClr>
                  <a:buSzPct val="55000"/>
                  <a:buNone/>
                </a:pPr>
                <a:r>
                  <a:rPr lang="en-US" sz="2000" dirty="0" err="1">
                    <a:latin typeface="Courier New" panose="02070309020205020404" pitchFamily="49" charset="0"/>
                    <a:cs typeface="Times New Roman" panose="02020603050405020304" pitchFamily="18" charset="0"/>
                  </a:rPr>
                  <a:t>functionD</a:t>
                </a:r>
                <a:endParaRPr lang="en-US" sz="2000" dirty="0"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02" name="Group 46"/>
            <p:cNvGrpSpPr>
              <a:grpSpLocks/>
            </p:cNvGrpSpPr>
            <p:nvPr/>
          </p:nvGrpSpPr>
          <p:grpSpPr bwMode="auto">
            <a:xfrm>
              <a:off x="684" y="3189"/>
              <a:ext cx="1409" cy="777"/>
              <a:chOff x="684" y="3237"/>
              <a:chExt cx="1409" cy="777"/>
            </a:xfrm>
          </p:grpSpPr>
          <p:sp>
            <p:nvSpPr>
              <p:cNvPr id="8203" name="Line 44"/>
              <p:cNvSpPr>
                <a:spLocks noChangeShapeType="1"/>
              </p:cNvSpPr>
              <p:nvPr/>
            </p:nvSpPr>
            <p:spPr bwMode="auto">
              <a:xfrm>
                <a:off x="684" y="3237"/>
                <a:ext cx="420" cy="65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204" name="Text Box 45"/>
              <p:cNvSpPr txBox="1">
                <a:spLocks noChangeArrowheads="1"/>
              </p:cNvSpPr>
              <p:nvPr/>
            </p:nvSpPr>
            <p:spPr bwMode="auto">
              <a:xfrm>
                <a:off x="1104" y="3762"/>
                <a:ext cx="989" cy="25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EB641B"/>
                  </a:buClr>
                  <a:buSzPct val="95000"/>
                  <a:buFont typeface="Wingdings 2" panose="05020102010507070707" pitchFamily="18" charset="2"/>
                  <a:buChar char="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1pPr>
                <a:lvl2pPr marL="1260475" indent="-246063"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2pPr>
                <a:lvl3pPr marL="1374775" indent="-246063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"/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3pPr>
                <a:lvl4pPr marL="1489075" indent="-209550">
                  <a:spcBef>
                    <a:spcPct val="20000"/>
                  </a:spcBef>
                  <a:buClr>
                    <a:srgbClr val="EB641B"/>
                  </a:buClr>
                  <a:buSzPct val="65000"/>
                  <a:buFont typeface="Wingdings 2" panose="05020102010507070707" pitchFamily="18" charset="2"/>
                  <a:buChar char=""/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4pPr>
                <a:lvl5pPr marL="1462088" indent="-209550">
                  <a:spcBef>
                    <a:spcPct val="20000"/>
                  </a:spcBef>
                  <a:buClr>
                    <a:srgbClr val="39639D"/>
                  </a:buClr>
                  <a:buSzPct val="65000"/>
                  <a:buFont typeface="Wingdings 2" panose="05020102010507070707" pitchFamily="18" charset="2"/>
                  <a:buChar char=""/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5pPr>
                <a:lvl6pPr marL="1919288" indent="-209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9639D"/>
                  </a:buClr>
                  <a:buSzPct val="65000"/>
                  <a:buFont typeface="Wingdings 2" panose="05020102010507070707" pitchFamily="18" charset="2"/>
                  <a:buChar char=""/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6pPr>
                <a:lvl7pPr marL="2376488" indent="-209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9639D"/>
                  </a:buClr>
                  <a:buSzPct val="65000"/>
                  <a:buFont typeface="Wingdings 2" panose="05020102010507070707" pitchFamily="18" charset="2"/>
                  <a:buChar char=""/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7pPr>
                <a:lvl8pPr marL="2833688" indent="-209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9639D"/>
                  </a:buClr>
                  <a:buSzPct val="65000"/>
                  <a:buFont typeface="Wingdings 2" panose="05020102010507070707" pitchFamily="18" charset="2"/>
                  <a:buChar char=""/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8pPr>
                <a:lvl9pPr marL="3290888" indent="-209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9639D"/>
                  </a:buClr>
                  <a:buSzPct val="65000"/>
                  <a:buFont typeface="Wingdings 2" panose="05020102010507070707" pitchFamily="18" charset="2"/>
                  <a:buChar char=""/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ts val="500"/>
                  </a:spcBef>
                  <a:buClr>
                    <a:srgbClr val="800080"/>
                  </a:buClr>
                  <a:buSzPct val="55000"/>
                  <a:buNone/>
                </a:pPr>
                <a:r>
                  <a:rPr lang="en-US" sz="2000" dirty="0" err="1">
                    <a:latin typeface="Courier New" panose="02070309020205020404" pitchFamily="49" charset="0"/>
                    <a:cs typeface="Times New Roman" panose="02020603050405020304" pitchFamily="18" charset="0"/>
                  </a:rPr>
                  <a:t>functionD</a:t>
                </a:r>
                <a:endParaRPr lang="en-US" sz="2000" dirty="0"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89149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39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39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39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39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390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390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Bad IMDb "chained" code 1</a:t>
            </a:r>
          </a:p>
        </p:txBody>
      </p:sp>
      <p:sp>
        <p:nvSpPr>
          <p:cNvPr id="9219" name="Rectangle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70000"/>
              </a:lnSpc>
              <a:buFont typeface="Wingdings 2" panose="05020102010507070707" pitchFamily="18" charset="2"/>
              <a:buNone/>
            </a:pPr>
            <a:r>
              <a:rPr lang="en-US" sz="1300" b="1" dirty="0">
                <a:solidFill>
                  <a:srgbClr val="008080"/>
                </a:solidFill>
                <a:latin typeface="Courier New" panose="02070309020205020404" pitchFamily="49" charset="0"/>
              </a:rPr>
              <a:t># Displays IMDB's Top 250 movies that match a search string.</a:t>
            </a:r>
            <a:endParaRPr lang="en-US" sz="800" b="1" dirty="0">
              <a:solidFill>
                <a:srgbClr val="008080"/>
              </a:solidFill>
              <a:latin typeface="Courier New" panose="02070309020205020404" pitchFamily="49" charset="0"/>
            </a:endParaRPr>
          </a:p>
          <a:p>
            <a:pPr lvl="1">
              <a:lnSpc>
                <a:spcPct val="70000"/>
              </a:lnSpc>
              <a:buFont typeface="Wingdings 2" panose="05020102010507070707" pitchFamily="18" charset="2"/>
              <a:buNone/>
            </a:pPr>
            <a:r>
              <a:rPr lang="en-US" sz="1300" dirty="0" err="1">
                <a:latin typeface="Courier New" panose="02070309020205020404" pitchFamily="49" charset="0"/>
              </a:rPr>
              <a:t>def</a:t>
            </a:r>
            <a:r>
              <a:rPr lang="en-US" sz="1300" dirty="0">
                <a:latin typeface="Courier New" panose="02070309020205020404" pitchFamily="49" charset="0"/>
              </a:rPr>
              <a:t> main():</a:t>
            </a:r>
          </a:p>
          <a:p>
            <a:pPr lvl="1">
              <a:lnSpc>
                <a:spcPct val="70000"/>
              </a:lnSpc>
              <a:buFont typeface="Wingdings 2" panose="05020102010507070707" pitchFamily="18" charset="2"/>
              <a:buNone/>
            </a:pPr>
            <a:r>
              <a:rPr lang="en-US" sz="1300" dirty="0">
                <a:latin typeface="Courier New" panose="02070309020205020404" pitchFamily="49" charset="0"/>
              </a:rPr>
              <a:t>    </a:t>
            </a:r>
            <a:r>
              <a:rPr lang="en-US" sz="1300" dirty="0" err="1">
                <a:latin typeface="Courier New" panose="02070309020205020404" pitchFamily="49" charset="0"/>
              </a:rPr>
              <a:t>get_word</a:t>
            </a:r>
            <a:r>
              <a:rPr lang="en-US" sz="1300" dirty="0">
                <a:latin typeface="Courier New" panose="02070309020205020404" pitchFamily="49" charset="0"/>
              </a:rPr>
              <a:t>()</a:t>
            </a:r>
          </a:p>
          <a:p>
            <a:pPr lvl="1">
              <a:lnSpc>
                <a:spcPct val="70000"/>
              </a:lnSpc>
              <a:buFont typeface="Wingdings 2" panose="05020102010507070707" pitchFamily="18" charset="2"/>
              <a:buNone/>
            </a:pPr>
            <a:r>
              <a:rPr lang="en-US" sz="1300" dirty="0">
                <a:latin typeface="Courier New" panose="02070309020205020404" pitchFamily="49" charset="0"/>
              </a:rPr>
              <a:t>    </a:t>
            </a:r>
            <a:endParaRPr lang="en-US" sz="800" dirty="0">
              <a:latin typeface="Courier New" panose="02070309020205020404" pitchFamily="49" charset="0"/>
            </a:endParaRPr>
          </a:p>
          <a:p>
            <a:pPr lvl="1">
              <a:lnSpc>
                <a:spcPct val="70000"/>
              </a:lnSpc>
              <a:buFont typeface="Wingdings 2" panose="05020102010507070707" pitchFamily="18" charset="2"/>
              <a:buNone/>
            </a:pPr>
            <a:r>
              <a:rPr lang="en-US" sz="1300" b="1" dirty="0">
                <a:solidFill>
                  <a:srgbClr val="008080"/>
                </a:solidFill>
                <a:latin typeface="Courier New" panose="02070309020205020404" pitchFamily="49" charset="0"/>
              </a:rPr>
              <a:t># Asks the user for their search word and returns it.</a:t>
            </a:r>
          </a:p>
          <a:p>
            <a:pPr lvl="1">
              <a:lnSpc>
                <a:spcPct val="70000"/>
              </a:lnSpc>
              <a:buFont typeface="Wingdings 2" panose="05020102010507070707" pitchFamily="18" charset="2"/>
              <a:buNone/>
            </a:pPr>
            <a:r>
              <a:rPr lang="en-US" sz="1300" dirty="0" err="1">
                <a:latin typeface="Courier New" panose="02070309020205020404" pitchFamily="49" charset="0"/>
              </a:rPr>
              <a:t>def</a:t>
            </a:r>
            <a:r>
              <a:rPr lang="en-US" sz="1300" dirty="0">
                <a:latin typeface="Courier New" panose="02070309020205020404" pitchFamily="49" charset="0"/>
              </a:rPr>
              <a:t> </a:t>
            </a:r>
            <a:r>
              <a:rPr lang="en-US" sz="1300" dirty="0" err="1">
                <a:latin typeface="Courier New" panose="02070309020205020404" pitchFamily="49" charset="0"/>
              </a:rPr>
              <a:t>get_word</a:t>
            </a:r>
            <a:r>
              <a:rPr lang="en-US" sz="1300" dirty="0">
                <a:latin typeface="Courier New" panose="02070309020205020404" pitchFamily="49" charset="0"/>
              </a:rPr>
              <a:t>():</a:t>
            </a:r>
          </a:p>
          <a:p>
            <a:pPr lvl="1">
              <a:lnSpc>
                <a:spcPct val="70000"/>
              </a:lnSpc>
              <a:buFont typeface="Wingdings 2" panose="05020102010507070707" pitchFamily="18" charset="2"/>
              <a:buNone/>
            </a:pPr>
            <a:r>
              <a:rPr lang="en-US" sz="1300" dirty="0">
                <a:latin typeface="Courier New" panose="02070309020205020404" pitchFamily="49" charset="0"/>
              </a:rPr>
              <a:t>    </a:t>
            </a:r>
            <a:r>
              <a:rPr lang="en-US" sz="1300" dirty="0" err="1">
                <a:latin typeface="Courier New" panose="02070309020205020404" pitchFamily="49" charset="0"/>
              </a:rPr>
              <a:t>search_word</a:t>
            </a:r>
            <a:r>
              <a:rPr lang="en-US" sz="1300" dirty="0">
                <a:latin typeface="Courier New" panose="02070309020205020404" pitchFamily="49" charset="0"/>
              </a:rPr>
              <a:t> = input("Search word: ")</a:t>
            </a:r>
          </a:p>
          <a:p>
            <a:pPr lvl="1">
              <a:lnSpc>
                <a:spcPct val="70000"/>
              </a:lnSpc>
              <a:buFont typeface="Wingdings 2" panose="05020102010507070707" pitchFamily="18" charset="2"/>
              <a:buNone/>
            </a:pPr>
            <a:r>
              <a:rPr lang="en-US" sz="1300" dirty="0">
                <a:latin typeface="Courier New" panose="02070309020205020404" pitchFamily="49" charset="0"/>
              </a:rPr>
              <a:t>    </a:t>
            </a:r>
            <a:r>
              <a:rPr lang="en-US" sz="1300" dirty="0" err="1">
                <a:latin typeface="Courier New" panose="02070309020205020404" pitchFamily="49" charset="0"/>
              </a:rPr>
              <a:t>search_word</a:t>
            </a:r>
            <a:r>
              <a:rPr lang="en-US" sz="1300" dirty="0">
                <a:latin typeface="Courier New" panose="02070309020205020404" pitchFamily="49" charset="0"/>
              </a:rPr>
              <a:t> = </a:t>
            </a:r>
            <a:r>
              <a:rPr lang="en-US" sz="1300" dirty="0" err="1">
                <a:latin typeface="Courier New" panose="02070309020205020404" pitchFamily="49" charset="0"/>
              </a:rPr>
              <a:t>search_word.lower</a:t>
            </a:r>
            <a:r>
              <a:rPr lang="en-US" sz="1300" dirty="0">
                <a:latin typeface="Courier New" panose="02070309020205020404" pitchFamily="49" charset="0"/>
              </a:rPr>
              <a:t>()</a:t>
            </a:r>
          </a:p>
          <a:p>
            <a:pPr lvl="1">
              <a:lnSpc>
                <a:spcPct val="70000"/>
              </a:lnSpc>
              <a:buFont typeface="Wingdings 2" panose="05020102010507070707" pitchFamily="18" charset="2"/>
              <a:buNone/>
            </a:pPr>
            <a:r>
              <a:rPr lang="en-US" sz="1300" dirty="0">
                <a:latin typeface="Courier New" panose="02070309020205020404" pitchFamily="49" charset="0"/>
              </a:rPr>
              <a:t>    print()</a:t>
            </a:r>
          </a:p>
          <a:p>
            <a:pPr lvl="1">
              <a:lnSpc>
                <a:spcPct val="70000"/>
              </a:lnSpc>
              <a:buFont typeface="Wingdings 2" panose="05020102010507070707" pitchFamily="18" charset="2"/>
              <a:buNone/>
            </a:pPr>
            <a:r>
              <a:rPr lang="en-US" sz="1300" dirty="0">
                <a:latin typeface="Courier New" panose="02070309020205020404" pitchFamily="49" charset="0"/>
              </a:rPr>
              <a:t>    with open("imdb.txt") as file:</a:t>
            </a:r>
          </a:p>
          <a:p>
            <a:pPr lvl="1">
              <a:lnSpc>
                <a:spcPct val="70000"/>
              </a:lnSpc>
              <a:buFont typeface="Wingdings 2" panose="05020102010507070707" pitchFamily="18" charset="2"/>
              <a:buNone/>
            </a:pPr>
            <a:r>
              <a:rPr lang="en-US" sz="1300" dirty="0">
                <a:solidFill>
                  <a:srgbClr val="8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300" b="1" dirty="0">
                <a:solidFill>
                  <a:srgbClr val="800000"/>
                </a:solidFill>
                <a:latin typeface="Courier New" panose="02070309020205020404" pitchFamily="49" charset="0"/>
              </a:rPr>
              <a:t>search(file, </a:t>
            </a:r>
            <a:r>
              <a:rPr lang="en-US" sz="1300" b="1" dirty="0" err="1">
                <a:solidFill>
                  <a:srgbClr val="800000"/>
                </a:solidFill>
                <a:latin typeface="Courier New" panose="02070309020205020404" pitchFamily="49" charset="0"/>
              </a:rPr>
              <a:t>search_word</a:t>
            </a:r>
            <a:r>
              <a:rPr lang="en-US" sz="1300" b="1" dirty="0">
                <a:solidFill>
                  <a:srgbClr val="800000"/>
                </a:solidFill>
                <a:latin typeface="Courier New" panose="02070309020205020404" pitchFamily="49" charset="0"/>
              </a:rPr>
              <a:t>)</a:t>
            </a:r>
          </a:p>
          <a:p>
            <a:pPr lvl="1">
              <a:lnSpc>
                <a:spcPct val="70000"/>
              </a:lnSpc>
              <a:buFont typeface="Wingdings 2" panose="05020102010507070707" pitchFamily="18" charset="2"/>
              <a:buNone/>
            </a:pPr>
            <a:endParaRPr lang="en-US" sz="1300" b="1" dirty="0">
              <a:solidFill>
                <a:srgbClr val="800000"/>
              </a:solidFill>
              <a:latin typeface="Courier New" panose="02070309020205020404" pitchFamily="49" charset="0"/>
            </a:endParaRPr>
          </a:p>
          <a:p>
            <a:pPr lvl="1">
              <a:lnSpc>
                <a:spcPct val="65000"/>
              </a:lnSpc>
              <a:buFont typeface="Wingdings 2" panose="05020102010507070707" pitchFamily="18" charset="2"/>
              <a:buNone/>
            </a:pPr>
            <a:r>
              <a:rPr lang="en-US" sz="1300" b="1" dirty="0">
                <a:solidFill>
                  <a:srgbClr val="008080"/>
                </a:solidFill>
                <a:latin typeface="Courier New" panose="02070309020205020404" pitchFamily="49" charset="0"/>
              </a:rPr>
              <a:t># Breaks apart each line, looking for lines that match the search word.</a:t>
            </a:r>
          </a:p>
          <a:p>
            <a:pPr lvl="1">
              <a:lnSpc>
                <a:spcPct val="65000"/>
              </a:lnSpc>
              <a:buFont typeface="Wingdings 2" panose="05020102010507070707" pitchFamily="18" charset="2"/>
              <a:buNone/>
            </a:pPr>
            <a:r>
              <a:rPr lang="en-US" sz="1300" dirty="0" err="1">
                <a:latin typeface="Courier New" panose="02070309020205020404" pitchFamily="49" charset="0"/>
              </a:rPr>
              <a:t>def</a:t>
            </a:r>
            <a:r>
              <a:rPr lang="en-US" sz="1300" dirty="0">
                <a:latin typeface="Courier New" panose="02070309020205020404" pitchFamily="49" charset="0"/>
              </a:rPr>
              <a:t> search(file, </a:t>
            </a:r>
            <a:r>
              <a:rPr lang="en-US" sz="1300" dirty="0" err="1">
                <a:latin typeface="Courier New" panose="02070309020205020404" pitchFamily="49" charset="0"/>
              </a:rPr>
              <a:t>search_word</a:t>
            </a:r>
            <a:r>
              <a:rPr lang="en-US" sz="1300" dirty="0">
                <a:latin typeface="Courier New" panose="02070309020205020404" pitchFamily="49" charset="0"/>
              </a:rPr>
              <a:t>):</a:t>
            </a:r>
          </a:p>
          <a:p>
            <a:pPr lvl="1">
              <a:lnSpc>
                <a:spcPct val="65000"/>
              </a:lnSpc>
              <a:buFont typeface="Wingdings 2" panose="05020102010507070707" pitchFamily="18" charset="2"/>
              <a:buNone/>
            </a:pPr>
            <a:r>
              <a:rPr lang="en-US" sz="1300" dirty="0">
                <a:latin typeface="Courier New" panose="02070309020205020404" pitchFamily="49" charset="0"/>
              </a:rPr>
              <a:t>    matches = 0</a:t>
            </a:r>
          </a:p>
          <a:p>
            <a:pPr lvl="1">
              <a:lnSpc>
                <a:spcPct val="65000"/>
              </a:lnSpc>
              <a:buFont typeface="Wingdings 2" panose="05020102010507070707" pitchFamily="18" charset="2"/>
              <a:buNone/>
            </a:pPr>
            <a:r>
              <a:rPr lang="en-US" sz="1300" dirty="0">
                <a:latin typeface="Courier New" panose="02070309020205020404" pitchFamily="49" charset="0"/>
              </a:rPr>
              <a:t>    for line in file:</a:t>
            </a:r>
          </a:p>
          <a:p>
            <a:pPr lvl="1">
              <a:lnSpc>
                <a:spcPct val="65000"/>
              </a:lnSpc>
              <a:buFont typeface="Wingdings 2" panose="05020102010507070707" pitchFamily="18" charset="2"/>
              <a:buNone/>
            </a:pPr>
            <a:r>
              <a:rPr lang="en-US" sz="1300" dirty="0">
                <a:latin typeface="Courier New" panose="02070309020205020404" pitchFamily="49" charset="0"/>
              </a:rPr>
              <a:t>        </a:t>
            </a:r>
            <a:r>
              <a:rPr lang="en-US" sz="1300" dirty="0" err="1">
                <a:latin typeface="Courier New" panose="02070309020205020404" pitchFamily="49" charset="0"/>
              </a:rPr>
              <a:t>line_lower</a:t>
            </a:r>
            <a:r>
              <a:rPr lang="en-US" sz="1300" dirty="0">
                <a:latin typeface="Courier New" panose="02070309020205020404" pitchFamily="49" charset="0"/>
              </a:rPr>
              <a:t> = </a:t>
            </a:r>
            <a:r>
              <a:rPr lang="en-US" sz="1300" dirty="0" err="1">
                <a:latin typeface="Courier New" panose="02070309020205020404" pitchFamily="49" charset="0"/>
              </a:rPr>
              <a:t>line.lower</a:t>
            </a:r>
            <a:r>
              <a:rPr lang="en-US" sz="1300" dirty="0">
                <a:latin typeface="Courier New" panose="02070309020205020404" pitchFamily="49" charset="0"/>
              </a:rPr>
              <a:t>()     </a:t>
            </a:r>
            <a:r>
              <a:rPr lang="en-US" sz="1300" b="1" dirty="0">
                <a:solidFill>
                  <a:srgbClr val="008080"/>
                </a:solidFill>
                <a:latin typeface="Courier New" panose="02070309020205020404" pitchFamily="49" charset="0"/>
              </a:rPr>
              <a:t># case-insensitive match</a:t>
            </a:r>
          </a:p>
          <a:p>
            <a:pPr lvl="1">
              <a:lnSpc>
                <a:spcPct val="65000"/>
              </a:lnSpc>
              <a:buFont typeface="Wingdings 2" panose="05020102010507070707" pitchFamily="18" charset="2"/>
              <a:buNone/>
            </a:pPr>
            <a:r>
              <a:rPr lang="en-US" sz="1300" dirty="0">
                <a:latin typeface="Courier New" panose="02070309020205020404" pitchFamily="49" charset="0"/>
              </a:rPr>
              <a:t>        if (</a:t>
            </a:r>
            <a:r>
              <a:rPr lang="en-US" sz="1300" dirty="0" err="1">
                <a:latin typeface="Courier New" panose="02070309020205020404" pitchFamily="49" charset="0"/>
              </a:rPr>
              <a:t>search_word</a:t>
            </a:r>
            <a:r>
              <a:rPr lang="en-US" sz="1300" dirty="0">
                <a:latin typeface="Courier New" panose="02070309020205020404" pitchFamily="49" charset="0"/>
              </a:rPr>
              <a:t> in </a:t>
            </a:r>
            <a:r>
              <a:rPr lang="en-US" sz="1300" dirty="0" err="1">
                <a:latin typeface="Courier New" panose="02070309020205020404" pitchFamily="49" charset="0"/>
              </a:rPr>
              <a:t>line_lower</a:t>
            </a:r>
            <a:r>
              <a:rPr lang="en-US" sz="1300" dirty="0">
                <a:latin typeface="Courier New" panose="02070309020205020404" pitchFamily="49" charset="0"/>
              </a:rPr>
              <a:t>):</a:t>
            </a:r>
          </a:p>
          <a:p>
            <a:pPr lvl="1">
              <a:lnSpc>
                <a:spcPct val="65000"/>
              </a:lnSpc>
              <a:buFont typeface="Wingdings 2" panose="05020102010507070707" pitchFamily="18" charset="2"/>
              <a:buNone/>
            </a:pPr>
            <a:r>
              <a:rPr lang="en-US" sz="1300" dirty="0">
                <a:latin typeface="Courier New" panose="02070309020205020404" pitchFamily="49" charset="0"/>
              </a:rPr>
              <a:t>            matches += 1</a:t>
            </a:r>
          </a:p>
          <a:p>
            <a:pPr lvl="1">
              <a:lnSpc>
                <a:spcPct val="65000"/>
              </a:lnSpc>
              <a:buFont typeface="Wingdings 2" panose="05020102010507070707" pitchFamily="18" charset="2"/>
              <a:buNone/>
            </a:pPr>
            <a:r>
              <a:rPr lang="en-US" sz="1300" dirty="0">
                <a:latin typeface="Courier New" panose="02070309020205020404" pitchFamily="49" charset="0"/>
              </a:rPr>
              <a:t>            print("Rank\</a:t>
            </a:r>
            <a:r>
              <a:rPr lang="en-US" sz="1300" dirty="0" err="1">
                <a:latin typeface="Courier New" panose="02070309020205020404" pitchFamily="49" charset="0"/>
              </a:rPr>
              <a:t>tVotes</a:t>
            </a:r>
            <a:r>
              <a:rPr lang="en-US" sz="1300" dirty="0">
                <a:latin typeface="Courier New" panose="02070309020205020404" pitchFamily="49" charset="0"/>
              </a:rPr>
              <a:t>\</a:t>
            </a:r>
            <a:r>
              <a:rPr lang="en-US" sz="1300" dirty="0" err="1">
                <a:latin typeface="Courier New" panose="02070309020205020404" pitchFamily="49" charset="0"/>
              </a:rPr>
              <a:t>tRating</a:t>
            </a:r>
            <a:r>
              <a:rPr lang="en-US" sz="1300" dirty="0">
                <a:latin typeface="Courier New" panose="02070309020205020404" pitchFamily="49" charset="0"/>
              </a:rPr>
              <a:t>\</a:t>
            </a:r>
            <a:r>
              <a:rPr lang="en-US" sz="1300" dirty="0" err="1">
                <a:latin typeface="Courier New" panose="02070309020205020404" pitchFamily="49" charset="0"/>
              </a:rPr>
              <a:t>tTitle</a:t>
            </a:r>
            <a:r>
              <a:rPr lang="en-US" sz="1300" dirty="0">
                <a:latin typeface="Courier New" panose="02070309020205020404" pitchFamily="49" charset="0"/>
              </a:rPr>
              <a:t>")</a:t>
            </a:r>
          </a:p>
          <a:p>
            <a:pPr lvl="1">
              <a:lnSpc>
                <a:spcPct val="65000"/>
              </a:lnSpc>
              <a:buFont typeface="Wingdings 2" panose="05020102010507070707" pitchFamily="18" charset="2"/>
              <a:buNone/>
            </a:pPr>
            <a:r>
              <a:rPr lang="en-US" sz="1300" b="1" dirty="0">
                <a:solidFill>
                  <a:srgbClr val="800000"/>
                </a:solidFill>
                <a:latin typeface="Courier New" panose="02070309020205020404" pitchFamily="49" charset="0"/>
              </a:rPr>
              <a:t>            display(line)</a:t>
            </a:r>
          </a:p>
        </p:txBody>
      </p:sp>
    </p:spTree>
    <p:extLst>
      <p:ext uri="{BB962C8B-B14F-4D97-AF65-F5344CB8AC3E}">
        <p14:creationId xmlns:p14="http://schemas.microsoft.com/office/powerpoint/2010/main" val="2396418316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Bad IMDb "chained" code 2</a:t>
            </a:r>
          </a:p>
        </p:txBody>
      </p:sp>
      <p:sp>
        <p:nvSpPr>
          <p:cNvPr id="10243" name="Rectangle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65000"/>
              </a:lnSpc>
              <a:buFont typeface="Wingdings 2" panose="05020102010507070707" pitchFamily="18" charset="2"/>
              <a:buNone/>
            </a:pPr>
            <a:r>
              <a:rPr lang="en-US" sz="1300" dirty="0">
                <a:latin typeface="Courier New" panose="02070309020205020404" pitchFamily="49" charset="0"/>
              </a:rPr>
              <a:t>    </a:t>
            </a:r>
          </a:p>
          <a:p>
            <a:pPr lvl="1">
              <a:lnSpc>
                <a:spcPct val="65000"/>
              </a:lnSpc>
              <a:buFont typeface="Wingdings 2" panose="05020102010507070707" pitchFamily="18" charset="2"/>
              <a:buNone/>
            </a:pPr>
            <a:r>
              <a:rPr lang="en-US" sz="1300" b="1" dirty="0">
                <a:solidFill>
                  <a:srgbClr val="008080"/>
                </a:solidFill>
                <a:latin typeface="Courier New" panose="02070309020205020404" pitchFamily="49" charset="0"/>
              </a:rPr>
              <a:t># Displays the line in the proper format on the screen.</a:t>
            </a:r>
          </a:p>
          <a:p>
            <a:pPr lvl="1">
              <a:lnSpc>
                <a:spcPct val="65000"/>
              </a:lnSpc>
              <a:buFont typeface="Wingdings 2" panose="05020102010507070707" pitchFamily="18" charset="2"/>
              <a:buNone/>
            </a:pPr>
            <a:r>
              <a:rPr lang="en-US" sz="1300" dirty="0" err="1">
                <a:latin typeface="Courier New" panose="02070309020205020404" pitchFamily="49" charset="0"/>
              </a:rPr>
              <a:t>def</a:t>
            </a:r>
            <a:r>
              <a:rPr lang="en-US" sz="1300" dirty="0">
                <a:latin typeface="Courier New" panose="02070309020205020404" pitchFamily="49" charset="0"/>
              </a:rPr>
              <a:t> display(line):</a:t>
            </a:r>
          </a:p>
          <a:p>
            <a:pPr lvl="1">
              <a:lnSpc>
                <a:spcPct val="65000"/>
              </a:lnSpc>
              <a:buFont typeface="Wingdings 2" panose="05020102010507070707" pitchFamily="18" charset="2"/>
              <a:buNone/>
            </a:pPr>
            <a:r>
              <a:rPr lang="en-US" sz="1300" dirty="0">
                <a:latin typeface="Courier New" panose="02070309020205020404" pitchFamily="49" charset="0"/>
              </a:rPr>
              <a:t>    parts = </a:t>
            </a:r>
            <a:r>
              <a:rPr lang="en-US" sz="1300" dirty="0" err="1">
                <a:latin typeface="Courier New" panose="02070309020205020404" pitchFamily="49" charset="0"/>
              </a:rPr>
              <a:t>line.split</a:t>
            </a:r>
            <a:r>
              <a:rPr lang="en-US" sz="1300" dirty="0">
                <a:latin typeface="Courier New" panose="02070309020205020404" pitchFamily="49" charset="0"/>
              </a:rPr>
              <a:t>()</a:t>
            </a:r>
          </a:p>
          <a:p>
            <a:pPr lvl="1">
              <a:lnSpc>
                <a:spcPct val="65000"/>
              </a:lnSpc>
              <a:buFont typeface="Wingdings 2" panose="05020102010507070707" pitchFamily="18" charset="2"/>
              <a:buNone/>
            </a:pPr>
            <a:r>
              <a:rPr lang="en-US" sz="1300" dirty="0">
                <a:latin typeface="Courier New" panose="02070309020205020404" pitchFamily="49" charset="0"/>
              </a:rPr>
              <a:t>    rank = parts[0]</a:t>
            </a:r>
          </a:p>
          <a:p>
            <a:pPr lvl="1">
              <a:lnSpc>
                <a:spcPct val="65000"/>
              </a:lnSpc>
              <a:buFont typeface="Wingdings 2" panose="05020102010507070707" pitchFamily="18" charset="2"/>
              <a:buNone/>
            </a:pPr>
            <a:r>
              <a:rPr lang="en-US" sz="1300" dirty="0">
                <a:latin typeface="Courier New" panose="02070309020205020404" pitchFamily="49" charset="0"/>
              </a:rPr>
              <a:t>    rating = parts[1]</a:t>
            </a:r>
          </a:p>
          <a:p>
            <a:pPr lvl="1">
              <a:lnSpc>
                <a:spcPct val="65000"/>
              </a:lnSpc>
              <a:buFont typeface="Wingdings 2" panose="05020102010507070707" pitchFamily="18" charset="2"/>
              <a:buNone/>
            </a:pPr>
            <a:r>
              <a:rPr lang="en-US" sz="1300" dirty="0">
                <a:latin typeface="Courier New" panose="02070309020205020404" pitchFamily="49" charset="0"/>
              </a:rPr>
              <a:t>    votes = parts[2]</a:t>
            </a:r>
          </a:p>
          <a:p>
            <a:pPr lvl="1">
              <a:lnSpc>
                <a:spcPct val="65000"/>
              </a:lnSpc>
              <a:buFont typeface="Wingdings 2" panose="05020102010507070707" pitchFamily="18" charset="2"/>
              <a:buNone/>
            </a:pPr>
            <a:r>
              <a:rPr lang="en-US" sz="1300" dirty="0">
                <a:latin typeface="Courier New" panose="02070309020205020404" pitchFamily="49" charset="0"/>
              </a:rPr>
              <a:t>    title = ""</a:t>
            </a:r>
          </a:p>
          <a:p>
            <a:pPr lvl="1">
              <a:lnSpc>
                <a:spcPct val="65000"/>
              </a:lnSpc>
              <a:buFont typeface="Wingdings 2" panose="05020102010507070707" pitchFamily="18" charset="2"/>
              <a:buNone/>
            </a:pPr>
            <a:r>
              <a:rPr lang="en-US" sz="1300" dirty="0">
                <a:latin typeface="Courier New" panose="02070309020205020404" pitchFamily="49" charset="0"/>
              </a:rPr>
              <a:t>    for </a:t>
            </a:r>
            <a:r>
              <a:rPr lang="en-US" sz="1300" dirty="0" err="1">
                <a:latin typeface="Courier New" panose="02070309020205020404" pitchFamily="49" charset="0"/>
              </a:rPr>
              <a:t>i</a:t>
            </a:r>
            <a:r>
              <a:rPr lang="en-US" sz="1300" dirty="0">
                <a:latin typeface="Courier New" panose="02070309020205020404" pitchFamily="49" charset="0"/>
              </a:rPr>
              <a:t> in range(3, </a:t>
            </a:r>
            <a:r>
              <a:rPr lang="en-US" sz="1300" dirty="0" err="1">
                <a:latin typeface="Courier New" panose="02070309020205020404" pitchFamily="49" charset="0"/>
              </a:rPr>
              <a:t>len</a:t>
            </a:r>
            <a:r>
              <a:rPr lang="en-US" sz="1300" dirty="0">
                <a:latin typeface="Courier New" panose="02070309020205020404" pitchFamily="49" charset="0"/>
              </a:rPr>
              <a:t>(parts)):</a:t>
            </a:r>
          </a:p>
          <a:p>
            <a:pPr lvl="1">
              <a:lnSpc>
                <a:spcPct val="65000"/>
              </a:lnSpc>
              <a:buFont typeface="Wingdings 2" panose="05020102010507070707" pitchFamily="18" charset="2"/>
              <a:buNone/>
            </a:pPr>
            <a:r>
              <a:rPr lang="en-US" sz="1300" dirty="0">
                <a:latin typeface="Courier New" panose="02070309020205020404" pitchFamily="49" charset="0"/>
              </a:rPr>
              <a:t>        title += parts[</a:t>
            </a:r>
            <a:r>
              <a:rPr lang="en-US" sz="1300" dirty="0" err="1">
                <a:latin typeface="Courier New" panose="02070309020205020404" pitchFamily="49" charset="0"/>
              </a:rPr>
              <a:t>i</a:t>
            </a:r>
            <a:r>
              <a:rPr lang="en-US" sz="1300" dirty="0">
                <a:latin typeface="Courier New" panose="02070309020205020404" pitchFamily="49" charset="0"/>
              </a:rPr>
              <a:t>] + " "    </a:t>
            </a:r>
            <a:r>
              <a:rPr lang="en-US" sz="1300" b="1" dirty="0">
                <a:solidFill>
                  <a:srgbClr val="008080"/>
                </a:solidFill>
                <a:latin typeface="Courier New" panose="02070309020205020404" pitchFamily="49" charset="0"/>
              </a:rPr>
              <a:t># the rest of the line</a:t>
            </a:r>
            <a:endParaRPr lang="en-US" sz="1300" dirty="0">
              <a:latin typeface="Courier New" panose="02070309020205020404" pitchFamily="49" charset="0"/>
            </a:endParaRPr>
          </a:p>
          <a:p>
            <a:pPr lvl="1">
              <a:lnSpc>
                <a:spcPct val="65000"/>
              </a:lnSpc>
              <a:buFont typeface="Wingdings 2" panose="05020102010507070707" pitchFamily="18" charset="2"/>
              <a:buNone/>
            </a:pPr>
            <a:r>
              <a:rPr lang="en-US" sz="1300" dirty="0">
                <a:latin typeface="Courier New" panose="02070309020205020404" pitchFamily="49" charset="0"/>
              </a:rPr>
              <a:t>    print(rank + "\t" + votes + "\t" + rating + "\t" + title)</a:t>
            </a:r>
          </a:p>
          <a:p>
            <a:pPr lvl="1">
              <a:lnSpc>
                <a:spcPct val="65000"/>
              </a:lnSpc>
              <a:buFont typeface="Wingdings 2" panose="05020102010507070707" pitchFamily="18" charset="2"/>
              <a:buNone/>
            </a:pPr>
            <a:endParaRPr lang="en-US" sz="1300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4480183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Better IMDb answer 1</a:t>
            </a:r>
          </a:p>
        </p:txBody>
      </p:sp>
      <p:sp>
        <p:nvSpPr>
          <p:cNvPr id="11267" name="Rectangle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70000"/>
              </a:lnSpc>
              <a:buFont typeface="Wingdings 2" panose="05020102010507070707" pitchFamily="18" charset="2"/>
              <a:buNone/>
            </a:pPr>
            <a:r>
              <a:rPr lang="en-US" sz="1300" b="1" dirty="0">
                <a:solidFill>
                  <a:srgbClr val="008080"/>
                </a:solidFill>
                <a:latin typeface="Courier New" panose="02070309020205020404" pitchFamily="49" charset="0"/>
              </a:rPr>
              <a:t># Displays IMDB's Top 250 movies that match a search string.</a:t>
            </a:r>
          </a:p>
          <a:p>
            <a:pPr lvl="1">
              <a:lnSpc>
                <a:spcPct val="70000"/>
              </a:lnSpc>
              <a:buFont typeface="Wingdings 2" panose="05020102010507070707" pitchFamily="18" charset="2"/>
              <a:buNone/>
            </a:pPr>
            <a:endParaRPr lang="en-US" sz="800" b="1" dirty="0">
              <a:solidFill>
                <a:srgbClr val="008080"/>
              </a:solidFill>
              <a:latin typeface="Courier New" panose="02070309020205020404" pitchFamily="49" charset="0"/>
            </a:endParaRPr>
          </a:p>
          <a:p>
            <a:pPr lvl="1">
              <a:lnSpc>
                <a:spcPct val="70000"/>
              </a:lnSpc>
              <a:buFont typeface="Wingdings 2" panose="05020102010507070707" pitchFamily="18" charset="2"/>
              <a:buNone/>
            </a:pPr>
            <a:r>
              <a:rPr lang="en-US" sz="1300" dirty="0" err="1">
                <a:latin typeface="Courier New" panose="02070309020205020404" pitchFamily="49" charset="0"/>
              </a:rPr>
              <a:t>def</a:t>
            </a:r>
            <a:r>
              <a:rPr lang="en-US" sz="1300" dirty="0">
                <a:latin typeface="Courier New" panose="02070309020205020404" pitchFamily="49" charset="0"/>
              </a:rPr>
              <a:t> main():</a:t>
            </a:r>
          </a:p>
          <a:p>
            <a:pPr lvl="1">
              <a:lnSpc>
                <a:spcPct val="70000"/>
              </a:lnSpc>
              <a:buFont typeface="Wingdings 2" panose="05020102010507070707" pitchFamily="18" charset="2"/>
              <a:buNone/>
            </a:pPr>
            <a:r>
              <a:rPr lang="en-US" sz="1300" dirty="0">
                <a:latin typeface="Courier New" panose="02070309020205020404" pitchFamily="49" charset="0"/>
              </a:rPr>
              <a:t>    word = </a:t>
            </a:r>
            <a:r>
              <a:rPr lang="en-US" sz="1300" dirty="0" err="1">
                <a:latin typeface="Courier New" panose="02070309020205020404" pitchFamily="49" charset="0"/>
              </a:rPr>
              <a:t>search_word</a:t>
            </a:r>
            <a:r>
              <a:rPr lang="en-US" sz="1300" dirty="0">
                <a:latin typeface="Courier New" panose="02070309020205020404" pitchFamily="49" charset="0"/>
              </a:rPr>
              <a:t>()</a:t>
            </a:r>
          </a:p>
          <a:p>
            <a:pPr lvl="1">
              <a:lnSpc>
                <a:spcPct val="70000"/>
              </a:lnSpc>
              <a:buFont typeface="Wingdings 2" panose="05020102010507070707" pitchFamily="18" charset="2"/>
              <a:buNone/>
            </a:pPr>
            <a:r>
              <a:rPr lang="en-US" sz="1300" dirty="0">
                <a:latin typeface="Courier New" panose="02070309020205020404" pitchFamily="49" charset="0"/>
              </a:rPr>
              <a:t>    with open("imdb.txt") as file:</a:t>
            </a:r>
          </a:p>
          <a:p>
            <a:pPr lvl="2">
              <a:lnSpc>
                <a:spcPct val="70000"/>
              </a:lnSpc>
              <a:buFont typeface="Wingdings 2" panose="05020102010507070707" pitchFamily="18" charset="2"/>
              <a:buNone/>
            </a:pPr>
            <a:r>
              <a:rPr lang="en-US" sz="900" dirty="0">
                <a:latin typeface="Courier New" panose="02070309020205020404" pitchFamily="49" charset="0"/>
              </a:rPr>
              <a:t>    </a:t>
            </a:r>
            <a:r>
              <a:rPr lang="en-US" sz="1300" dirty="0">
                <a:latin typeface="Courier New" panose="02070309020205020404" pitchFamily="49" charset="0"/>
              </a:rPr>
              <a:t>lines = </a:t>
            </a:r>
            <a:r>
              <a:rPr lang="en-US" sz="1300" dirty="0" err="1">
                <a:latin typeface="Courier New" panose="02070309020205020404" pitchFamily="49" charset="0"/>
              </a:rPr>
              <a:t>file.readlines</a:t>
            </a:r>
            <a:r>
              <a:rPr lang="en-US" sz="1300" dirty="0">
                <a:latin typeface="Courier New" panose="02070309020205020404" pitchFamily="49" charset="0"/>
              </a:rPr>
              <a:t>()</a:t>
            </a:r>
          </a:p>
          <a:p>
            <a:pPr lvl="2">
              <a:lnSpc>
                <a:spcPct val="70000"/>
              </a:lnSpc>
              <a:buFont typeface="Wingdings 2" panose="05020102010507070707" pitchFamily="18" charset="2"/>
              <a:buNone/>
            </a:pPr>
            <a:r>
              <a:rPr lang="en-US" sz="1300" dirty="0">
                <a:latin typeface="Courier New" panose="02070309020205020404" pitchFamily="49" charset="0"/>
              </a:rPr>
              <a:t>    count = 0</a:t>
            </a:r>
          </a:p>
          <a:p>
            <a:pPr lvl="2">
              <a:lnSpc>
                <a:spcPct val="70000"/>
              </a:lnSpc>
              <a:buFont typeface="Wingdings 2" panose="05020102010507070707" pitchFamily="18" charset="2"/>
              <a:buNone/>
            </a:pPr>
            <a:r>
              <a:rPr lang="en-US" sz="1300" dirty="0">
                <a:latin typeface="Courier New" panose="02070309020205020404" pitchFamily="49" charset="0"/>
              </a:rPr>
              <a:t>    for </a:t>
            </a:r>
            <a:r>
              <a:rPr lang="en-US" sz="1300" dirty="0" err="1">
                <a:latin typeface="Courier New" panose="02070309020205020404" pitchFamily="49" charset="0"/>
              </a:rPr>
              <a:t>i</a:t>
            </a:r>
            <a:r>
              <a:rPr lang="en-US" sz="1300" dirty="0">
                <a:latin typeface="Courier New" panose="02070309020205020404" pitchFamily="49" charset="0"/>
              </a:rPr>
              <a:t> in range(</a:t>
            </a:r>
            <a:r>
              <a:rPr lang="en-US" sz="1300" dirty="0" err="1">
                <a:latin typeface="Courier New" panose="02070309020205020404" pitchFamily="49" charset="0"/>
              </a:rPr>
              <a:t>len</a:t>
            </a:r>
            <a:r>
              <a:rPr lang="en-US" sz="1300" dirty="0">
                <a:latin typeface="Courier New" panose="02070309020205020404" pitchFamily="49" charset="0"/>
              </a:rPr>
              <a:t>(lines)):</a:t>
            </a:r>
          </a:p>
          <a:p>
            <a:pPr lvl="2">
              <a:lnSpc>
                <a:spcPct val="70000"/>
              </a:lnSpc>
              <a:buFont typeface="Wingdings 2" panose="05020102010507070707" pitchFamily="18" charset="2"/>
              <a:buNone/>
            </a:pPr>
            <a:r>
              <a:rPr lang="en-US" sz="1300" dirty="0">
                <a:latin typeface="Courier New" panose="02070309020205020404" pitchFamily="49" charset="0"/>
              </a:rPr>
              <a:t>        if word in lines[</a:t>
            </a:r>
            <a:r>
              <a:rPr lang="en-US" sz="1300" dirty="0" err="1">
                <a:latin typeface="Courier New" panose="02070309020205020404" pitchFamily="49" charset="0"/>
              </a:rPr>
              <a:t>i</a:t>
            </a:r>
            <a:r>
              <a:rPr lang="en-US" sz="1300" dirty="0">
                <a:latin typeface="Courier New" panose="02070309020205020404" pitchFamily="49" charset="0"/>
              </a:rPr>
              <a:t>].lower():</a:t>
            </a:r>
          </a:p>
          <a:p>
            <a:pPr lvl="2">
              <a:lnSpc>
                <a:spcPct val="70000"/>
              </a:lnSpc>
              <a:buFont typeface="Wingdings 2" panose="05020102010507070707" pitchFamily="18" charset="2"/>
              <a:buNone/>
            </a:pPr>
            <a:r>
              <a:rPr lang="en-US" sz="1300" dirty="0">
                <a:latin typeface="Courier New" panose="02070309020205020404" pitchFamily="49" charset="0"/>
              </a:rPr>
              <a:t>            # only output the table titles if this is the first</a:t>
            </a:r>
          </a:p>
          <a:p>
            <a:pPr lvl="2">
              <a:lnSpc>
                <a:spcPct val="70000"/>
              </a:lnSpc>
              <a:buFont typeface="Wingdings 2" panose="05020102010507070707" pitchFamily="18" charset="2"/>
              <a:buNone/>
            </a:pPr>
            <a:r>
              <a:rPr lang="en-US" sz="1300" dirty="0">
                <a:latin typeface="Courier New" panose="02070309020205020404" pitchFamily="49" charset="0"/>
              </a:rPr>
              <a:t>            # movie that we have found</a:t>
            </a:r>
          </a:p>
          <a:p>
            <a:pPr lvl="2">
              <a:lnSpc>
                <a:spcPct val="70000"/>
              </a:lnSpc>
              <a:buFont typeface="Wingdings 2" panose="05020102010507070707" pitchFamily="18" charset="2"/>
              <a:buNone/>
            </a:pPr>
            <a:r>
              <a:rPr lang="en-US" sz="1300" dirty="0">
                <a:latin typeface="Courier New" panose="02070309020205020404" pitchFamily="49" charset="0"/>
              </a:rPr>
              <a:t>            if count == 0:</a:t>
            </a:r>
          </a:p>
          <a:p>
            <a:pPr lvl="2">
              <a:lnSpc>
                <a:spcPct val="70000"/>
              </a:lnSpc>
              <a:buFont typeface="Wingdings 2" panose="05020102010507070707" pitchFamily="18" charset="2"/>
              <a:buNone/>
            </a:pPr>
            <a:r>
              <a:rPr lang="en-US" sz="1300" dirty="0">
                <a:latin typeface="Courier New" panose="02070309020205020404" pitchFamily="49" charset="0"/>
              </a:rPr>
              <a:t>                print("Rank\</a:t>
            </a:r>
            <a:r>
              <a:rPr lang="en-US" sz="1300" dirty="0" err="1">
                <a:latin typeface="Courier New" panose="02070309020205020404" pitchFamily="49" charset="0"/>
              </a:rPr>
              <a:t>tVotes</a:t>
            </a:r>
            <a:r>
              <a:rPr lang="en-US" sz="1300" dirty="0">
                <a:latin typeface="Courier New" panose="02070309020205020404" pitchFamily="49" charset="0"/>
              </a:rPr>
              <a:t>\</a:t>
            </a:r>
            <a:r>
              <a:rPr lang="en-US" sz="1300" dirty="0" err="1">
                <a:latin typeface="Courier New" panose="02070309020205020404" pitchFamily="49" charset="0"/>
              </a:rPr>
              <a:t>tRating</a:t>
            </a:r>
            <a:r>
              <a:rPr lang="en-US" sz="1300" dirty="0">
                <a:latin typeface="Courier New" panose="02070309020205020404" pitchFamily="49" charset="0"/>
              </a:rPr>
              <a:t>\</a:t>
            </a:r>
            <a:r>
              <a:rPr lang="en-US" sz="1300" dirty="0" err="1">
                <a:latin typeface="Courier New" panose="02070309020205020404" pitchFamily="49" charset="0"/>
              </a:rPr>
              <a:t>tTitle</a:t>
            </a:r>
            <a:r>
              <a:rPr lang="en-US" sz="1300" dirty="0">
                <a:latin typeface="Courier New" panose="02070309020205020404" pitchFamily="49" charset="0"/>
              </a:rPr>
              <a:t>")</a:t>
            </a:r>
          </a:p>
          <a:p>
            <a:pPr lvl="2">
              <a:lnSpc>
                <a:spcPct val="70000"/>
              </a:lnSpc>
              <a:buFont typeface="Wingdings 2" panose="05020102010507070707" pitchFamily="18" charset="2"/>
              <a:buNone/>
            </a:pPr>
            <a:r>
              <a:rPr lang="en-US" sz="1300" dirty="0">
                <a:latin typeface="Courier New" panose="02070309020205020404" pitchFamily="49" charset="0"/>
              </a:rPr>
              <a:t>            output(lines[</a:t>
            </a:r>
            <a:r>
              <a:rPr lang="en-US" sz="1300" dirty="0" err="1">
                <a:latin typeface="Courier New" panose="02070309020205020404" pitchFamily="49" charset="0"/>
              </a:rPr>
              <a:t>i</a:t>
            </a:r>
            <a:r>
              <a:rPr lang="en-US" sz="1300" dirty="0">
                <a:latin typeface="Courier New" panose="02070309020205020404" pitchFamily="49" charset="0"/>
              </a:rPr>
              <a:t>])</a:t>
            </a:r>
          </a:p>
          <a:p>
            <a:pPr lvl="2">
              <a:lnSpc>
                <a:spcPct val="70000"/>
              </a:lnSpc>
              <a:buFont typeface="Wingdings 2" panose="05020102010507070707" pitchFamily="18" charset="2"/>
              <a:buNone/>
            </a:pPr>
            <a:r>
              <a:rPr lang="en-US" sz="1300" dirty="0">
                <a:latin typeface="Courier New" panose="02070309020205020404" pitchFamily="49" charset="0"/>
              </a:rPr>
              <a:t>            count += 1</a:t>
            </a:r>
          </a:p>
          <a:p>
            <a:pPr lvl="2">
              <a:lnSpc>
                <a:spcPct val="70000"/>
              </a:lnSpc>
              <a:buFont typeface="Wingdings 2" panose="05020102010507070707" pitchFamily="18" charset="2"/>
              <a:buNone/>
            </a:pPr>
            <a:r>
              <a:rPr lang="en-US" sz="1300" dirty="0">
                <a:latin typeface="Courier New" panose="02070309020205020404" pitchFamily="49" charset="0"/>
              </a:rPr>
              <a:t>    if count == 1:</a:t>
            </a:r>
          </a:p>
          <a:p>
            <a:pPr lvl="2">
              <a:lnSpc>
                <a:spcPct val="70000"/>
              </a:lnSpc>
              <a:buFont typeface="Wingdings 2" panose="05020102010507070707" pitchFamily="18" charset="2"/>
              <a:buNone/>
            </a:pPr>
            <a:r>
              <a:rPr lang="en-US" sz="1300" dirty="0">
                <a:latin typeface="Courier New" panose="02070309020205020404" pitchFamily="49" charset="0"/>
              </a:rPr>
              <a:t>        print("1 match.")</a:t>
            </a:r>
          </a:p>
          <a:p>
            <a:pPr lvl="2">
              <a:lnSpc>
                <a:spcPct val="70000"/>
              </a:lnSpc>
              <a:buFont typeface="Wingdings 2" panose="05020102010507070707" pitchFamily="18" charset="2"/>
              <a:buNone/>
            </a:pPr>
            <a:r>
              <a:rPr lang="en-US" sz="1300" dirty="0">
                <a:latin typeface="Courier New" panose="02070309020205020404" pitchFamily="49" charset="0"/>
              </a:rPr>
              <a:t>    else:</a:t>
            </a:r>
          </a:p>
          <a:p>
            <a:pPr lvl="2">
              <a:lnSpc>
                <a:spcPct val="70000"/>
              </a:lnSpc>
              <a:buFont typeface="Wingdings 2" panose="05020102010507070707" pitchFamily="18" charset="2"/>
              <a:buNone/>
            </a:pPr>
            <a:r>
              <a:rPr lang="en-US" sz="1300" dirty="0">
                <a:latin typeface="Courier New" panose="02070309020205020404" pitchFamily="49" charset="0"/>
              </a:rPr>
              <a:t>        print(count, "matches.")</a:t>
            </a:r>
          </a:p>
          <a:p>
            <a:pPr lvl="2">
              <a:lnSpc>
                <a:spcPct val="70000"/>
              </a:lnSpc>
              <a:buFont typeface="Wingdings 2" panose="05020102010507070707" pitchFamily="18" charset="2"/>
              <a:buNone/>
            </a:pPr>
            <a:r>
              <a:rPr lang="en-US" sz="1300" dirty="0">
                <a:latin typeface="Courier New" panose="020703090202050204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2097687342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Better IMDb answer 2</a:t>
            </a:r>
          </a:p>
        </p:txBody>
      </p:sp>
      <p:sp>
        <p:nvSpPr>
          <p:cNvPr id="12291" name="Rectangle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70000"/>
              </a:lnSpc>
              <a:buFont typeface="Wingdings 2" panose="05020102010507070707" pitchFamily="18" charset="2"/>
              <a:buNone/>
            </a:pPr>
            <a:r>
              <a:rPr lang="en-US" sz="1300" dirty="0">
                <a:latin typeface="Courier New" panose="02070309020205020404" pitchFamily="49" charset="0"/>
              </a:rPr>
              <a:t>    ...</a:t>
            </a:r>
          </a:p>
          <a:p>
            <a:pPr lvl="1">
              <a:lnSpc>
                <a:spcPct val="70000"/>
              </a:lnSpc>
              <a:buFont typeface="Wingdings 2" panose="05020102010507070707" pitchFamily="18" charset="2"/>
              <a:buNone/>
            </a:pPr>
            <a:endParaRPr lang="en-US" sz="1300" dirty="0">
              <a:latin typeface="Courier New" panose="02070309020205020404" pitchFamily="49" charset="0"/>
            </a:endParaRPr>
          </a:p>
          <a:p>
            <a:pPr lvl="1">
              <a:lnSpc>
                <a:spcPct val="70000"/>
              </a:lnSpc>
              <a:buFont typeface="Wingdings 2" panose="05020102010507070707" pitchFamily="18" charset="2"/>
              <a:buNone/>
            </a:pPr>
            <a:r>
              <a:rPr lang="en-US" sz="1300" b="1" dirty="0">
                <a:solidFill>
                  <a:srgbClr val="008080"/>
                </a:solidFill>
                <a:latin typeface="Courier New" panose="02070309020205020404" pitchFamily="49" charset="0"/>
              </a:rPr>
              <a:t># prompts the user for a word or phrase to search for</a:t>
            </a:r>
          </a:p>
          <a:p>
            <a:pPr lvl="1">
              <a:lnSpc>
                <a:spcPct val="70000"/>
              </a:lnSpc>
              <a:buFont typeface="Wingdings 2" panose="05020102010507070707" pitchFamily="18" charset="2"/>
              <a:buNone/>
            </a:pPr>
            <a:r>
              <a:rPr lang="en-US" sz="1300" dirty="0" err="1">
                <a:latin typeface="Courier New" panose="02070309020205020404" pitchFamily="49" charset="0"/>
              </a:rPr>
              <a:t>def</a:t>
            </a:r>
            <a:r>
              <a:rPr lang="en-US" sz="1300" dirty="0">
                <a:latin typeface="Courier New" panose="02070309020205020404" pitchFamily="49" charset="0"/>
              </a:rPr>
              <a:t> </a:t>
            </a:r>
            <a:r>
              <a:rPr lang="en-US" sz="1300" dirty="0" err="1">
                <a:latin typeface="Courier New" panose="02070309020205020404" pitchFamily="49" charset="0"/>
              </a:rPr>
              <a:t>search_word</a:t>
            </a:r>
            <a:r>
              <a:rPr lang="en-US" sz="1300" dirty="0">
                <a:latin typeface="Courier New" panose="02070309020205020404" pitchFamily="49" charset="0"/>
              </a:rPr>
              <a:t>():</a:t>
            </a:r>
          </a:p>
          <a:p>
            <a:pPr lvl="1">
              <a:lnSpc>
                <a:spcPct val="70000"/>
              </a:lnSpc>
              <a:buFont typeface="Wingdings 2" panose="05020102010507070707" pitchFamily="18" charset="2"/>
              <a:buNone/>
            </a:pPr>
            <a:r>
              <a:rPr lang="en-US" sz="1300" dirty="0">
                <a:latin typeface="Courier New" panose="02070309020205020404" pitchFamily="49" charset="0"/>
              </a:rPr>
              <a:t>    word = input("Search word? ")</a:t>
            </a:r>
          </a:p>
          <a:p>
            <a:pPr lvl="1">
              <a:lnSpc>
                <a:spcPct val="70000"/>
              </a:lnSpc>
              <a:buFont typeface="Wingdings 2" panose="05020102010507070707" pitchFamily="18" charset="2"/>
              <a:buNone/>
            </a:pPr>
            <a:r>
              <a:rPr lang="en-US" sz="1300" dirty="0">
                <a:latin typeface="Courier New" panose="02070309020205020404" pitchFamily="49" charset="0"/>
              </a:rPr>
              <a:t>    word = </a:t>
            </a:r>
            <a:r>
              <a:rPr lang="en-US" sz="1300" dirty="0" err="1">
                <a:latin typeface="Courier New" panose="02070309020205020404" pitchFamily="49" charset="0"/>
              </a:rPr>
              <a:t>word.lower</a:t>
            </a:r>
            <a:r>
              <a:rPr lang="en-US" sz="1300" dirty="0">
                <a:latin typeface="Courier New" panose="02070309020205020404" pitchFamily="49" charset="0"/>
              </a:rPr>
              <a:t>()</a:t>
            </a:r>
          </a:p>
          <a:p>
            <a:pPr lvl="1">
              <a:lnSpc>
                <a:spcPct val="70000"/>
              </a:lnSpc>
              <a:buFont typeface="Wingdings 2" panose="05020102010507070707" pitchFamily="18" charset="2"/>
              <a:buNone/>
            </a:pPr>
            <a:r>
              <a:rPr lang="en-US" sz="1300" dirty="0">
                <a:latin typeface="Courier New" panose="02070309020205020404" pitchFamily="49" charset="0"/>
              </a:rPr>
              <a:t>    return word</a:t>
            </a:r>
          </a:p>
          <a:p>
            <a:pPr lvl="1">
              <a:lnSpc>
                <a:spcPct val="70000"/>
              </a:lnSpc>
              <a:buFont typeface="Wingdings 2" panose="05020102010507070707" pitchFamily="18" charset="2"/>
              <a:buNone/>
            </a:pPr>
            <a:endParaRPr lang="en-US" sz="1300" b="1" dirty="0">
              <a:solidFill>
                <a:srgbClr val="008080"/>
              </a:solidFill>
              <a:latin typeface="Courier New" panose="02070309020205020404" pitchFamily="49" charset="0"/>
            </a:endParaRPr>
          </a:p>
          <a:p>
            <a:pPr lvl="1">
              <a:lnSpc>
                <a:spcPct val="70000"/>
              </a:lnSpc>
              <a:buFont typeface="Wingdings 2" panose="05020102010507070707" pitchFamily="18" charset="2"/>
              <a:buNone/>
            </a:pPr>
            <a:endParaRPr lang="en-US" sz="1300" b="1" dirty="0">
              <a:solidFill>
                <a:srgbClr val="008080"/>
              </a:solidFill>
              <a:latin typeface="Courier New" panose="02070309020205020404" pitchFamily="49" charset="0"/>
            </a:endParaRPr>
          </a:p>
          <a:p>
            <a:pPr lvl="1">
              <a:lnSpc>
                <a:spcPct val="70000"/>
              </a:lnSpc>
              <a:buFont typeface="Wingdings 2" panose="05020102010507070707" pitchFamily="18" charset="2"/>
              <a:buNone/>
            </a:pPr>
            <a:r>
              <a:rPr lang="en-US" sz="1300" b="1" dirty="0">
                <a:solidFill>
                  <a:srgbClr val="008080"/>
                </a:solidFill>
                <a:latin typeface="Courier New" panose="02070309020205020404" pitchFamily="49" charset="0"/>
              </a:rPr>
              <a:t># outputs the passed in line in the order of rank, votes, rating, title</a:t>
            </a:r>
          </a:p>
          <a:p>
            <a:pPr lvl="1">
              <a:lnSpc>
                <a:spcPct val="70000"/>
              </a:lnSpc>
              <a:buFont typeface="Wingdings 2" panose="05020102010507070707" pitchFamily="18" charset="2"/>
              <a:buNone/>
            </a:pPr>
            <a:r>
              <a:rPr lang="en-US" sz="1300" b="1" dirty="0">
                <a:solidFill>
                  <a:srgbClr val="008080"/>
                </a:solidFill>
                <a:latin typeface="Courier New" panose="02070309020205020404" pitchFamily="49" charset="0"/>
              </a:rPr>
              <a:t># with each separated by a tab.</a:t>
            </a:r>
          </a:p>
          <a:p>
            <a:pPr lvl="1">
              <a:lnSpc>
                <a:spcPct val="70000"/>
              </a:lnSpc>
              <a:buFont typeface="Wingdings 2" panose="05020102010507070707" pitchFamily="18" charset="2"/>
              <a:buNone/>
            </a:pPr>
            <a:r>
              <a:rPr lang="en-US" sz="1300" dirty="0" err="1">
                <a:latin typeface="Courier New" panose="02070309020205020404" pitchFamily="49" charset="0"/>
              </a:rPr>
              <a:t>def</a:t>
            </a:r>
            <a:r>
              <a:rPr lang="en-US" sz="1300" dirty="0">
                <a:latin typeface="Courier New" panose="02070309020205020404" pitchFamily="49" charset="0"/>
              </a:rPr>
              <a:t> output(line):</a:t>
            </a:r>
          </a:p>
          <a:p>
            <a:pPr lvl="1">
              <a:lnSpc>
                <a:spcPct val="70000"/>
              </a:lnSpc>
              <a:buFont typeface="Wingdings 2" panose="05020102010507070707" pitchFamily="18" charset="2"/>
              <a:buNone/>
            </a:pPr>
            <a:r>
              <a:rPr lang="en-US" sz="1300" dirty="0">
                <a:latin typeface="Courier New" panose="02070309020205020404" pitchFamily="49" charset="0"/>
              </a:rPr>
              <a:t>    text = </a:t>
            </a:r>
            <a:r>
              <a:rPr lang="en-US" sz="1300" dirty="0" err="1">
                <a:latin typeface="Courier New" panose="02070309020205020404" pitchFamily="49" charset="0"/>
              </a:rPr>
              <a:t>line.split</a:t>
            </a:r>
            <a:r>
              <a:rPr lang="en-US" sz="1300" dirty="0">
                <a:latin typeface="Courier New" panose="02070309020205020404" pitchFamily="49" charset="0"/>
              </a:rPr>
              <a:t>()</a:t>
            </a:r>
          </a:p>
          <a:p>
            <a:pPr lvl="1">
              <a:lnSpc>
                <a:spcPct val="70000"/>
              </a:lnSpc>
              <a:buFont typeface="Wingdings 2" panose="05020102010507070707" pitchFamily="18" charset="2"/>
              <a:buNone/>
            </a:pPr>
            <a:r>
              <a:rPr lang="en-US" sz="1300" dirty="0">
                <a:latin typeface="Courier New" panose="02070309020205020404" pitchFamily="49" charset="0"/>
              </a:rPr>
              <a:t>    print(text[0] + "\t" + text[2] + "\t" + text[1] + "\t", end='')</a:t>
            </a:r>
          </a:p>
          <a:p>
            <a:pPr lvl="1">
              <a:lnSpc>
                <a:spcPct val="70000"/>
              </a:lnSpc>
              <a:buFont typeface="Wingdings 2" panose="05020102010507070707" pitchFamily="18" charset="2"/>
              <a:buNone/>
            </a:pPr>
            <a:r>
              <a:rPr lang="en-US" sz="1300" dirty="0">
                <a:latin typeface="Courier New" panose="02070309020205020404" pitchFamily="49" charset="0"/>
              </a:rPr>
              <a:t>    for </a:t>
            </a:r>
            <a:r>
              <a:rPr lang="en-US" sz="1300" dirty="0" err="1">
                <a:latin typeface="Courier New" panose="02070309020205020404" pitchFamily="49" charset="0"/>
              </a:rPr>
              <a:t>i</a:t>
            </a:r>
            <a:r>
              <a:rPr lang="en-US" sz="1300" dirty="0">
                <a:latin typeface="Courier New" panose="02070309020205020404" pitchFamily="49" charset="0"/>
              </a:rPr>
              <a:t> in range(3, </a:t>
            </a:r>
            <a:r>
              <a:rPr lang="en-US" sz="1300" dirty="0" err="1">
                <a:latin typeface="Courier New" panose="02070309020205020404" pitchFamily="49" charset="0"/>
              </a:rPr>
              <a:t>len</a:t>
            </a:r>
            <a:r>
              <a:rPr lang="en-US" sz="1300" dirty="0">
                <a:latin typeface="Courier New" panose="02070309020205020404" pitchFamily="49" charset="0"/>
              </a:rPr>
              <a:t>(text)):</a:t>
            </a:r>
          </a:p>
          <a:p>
            <a:pPr lvl="1">
              <a:lnSpc>
                <a:spcPct val="70000"/>
              </a:lnSpc>
              <a:buFont typeface="Wingdings 2" panose="05020102010507070707" pitchFamily="18" charset="2"/>
              <a:buNone/>
            </a:pPr>
            <a:r>
              <a:rPr lang="en-US" sz="1300" dirty="0">
                <a:latin typeface="Courier New" panose="02070309020205020404" pitchFamily="49" charset="0"/>
              </a:rPr>
              <a:t>        print(text[</a:t>
            </a:r>
            <a:r>
              <a:rPr lang="en-US" sz="1300" dirty="0" err="1">
                <a:latin typeface="Courier New" panose="02070309020205020404" pitchFamily="49" charset="0"/>
              </a:rPr>
              <a:t>i</a:t>
            </a:r>
            <a:r>
              <a:rPr lang="en-US" sz="1300" dirty="0">
                <a:latin typeface="Courier New" panose="02070309020205020404" pitchFamily="49" charset="0"/>
              </a:rPr>
              <a:t>] + " ", end='')</a:t>
            </a:r>
          </a:p>
          <a:p>
            <a:pPr lvl="1">
              <a:lnSpc>
                <a:spcPct val="70000"/>
              </a:lnSpc>
              <a:buFont typeface="Wingdings 2" panose="05020102010507070707" pitchFamily="18" charset="2"/>
              <a:buNone/>
            </a:pPr>
            <a:r>
              <a:rPr lang="en-US" sz="1300" dirty="0">
                <a:latin typeface="Courier New" panose="02070309020205020404" pitchFamily="49" charset="0"/>
              </a:rPr>
              <a:t>    print()</a:t>
            </a:r>
          </a:p>
          <a:p>
            <a:pPr lvl="1">
              <a:lnSpc>
                <a:spcPct val="70000"/>
              </a:lnSpc>
              <a:buFont typeface="Wingdings 2" panose="05020102010507070707" pitchFamily="18" charset="2"/>
              <a:buNone/>
            </a:pPr>
            <a:endParaRPr lang="en-US" sz="1300" dirty="0">
              <a:latin typeface="Courier New" panose="02070309020205020404" pitchFamily="49" charset="0"/>
            </a:endParaRPr>
          </a:p>
          <a:p>
            <a:pPr lvl="1">
              <a:lnSpc>
                <a:spcPct val="70000"/>
              </a:lnSpc>
              <a:buFont typeface="Wingdings 2" panose="05020102010507070707" pitchFamily="18" charset="2"/>
              <a:buNone/>
            </a:pPr>
            <a:r>
              <a:rPr lang="en-US" sz="1300" dirty="0">
                <a:latin typeface="Courier New" panose="02070309020205020404" pitchFamily="49" charset="0"/>
              </a:rPr>
              <a:t>main()</a:t>
            </a:r>
          </a:p>
        </p:txBody>
      </p:sp>
    </p:spTree>
    <p:extLst>
      <p:ext uri="{BB962C8B-B14F-4D97-AF65-F5344CB8AC3E}">
        <p14:creationId xmlns:p14="http://schemas.microsoft.com/office/powerpoint/2010/main" val="850938070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File Input/output (I/O)</a:t>
            </a:r>
          </a:p>
        </p:txBody>
      </p:sp>
      <p:sp>
        <p:nvSpPr>
          <p:cNvPr id="7171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tabLst>
                <a:tab pos="3884613" algn="l"/>
              </a:tabLst>
            </a:pPr>
            <a:r>
              <a:rPr lang="en-US" sz="3000" b="1" dirty="0"/>
              <a:t>name</a:t>
            </a:r>
            <a:r>
              <a:rPr lang="en-US" sz="3000" dirty="0">
                <a:latin typeface="Courier New" panose="02070309020205020404" pitchFamily="49" charset="0"/>
              </a:rPr>
              <a:t> = open</a:t>
            </a:r>
            <a:r>
              <a:rPr lang="en-US" sz="3000" dirty="0"/>
              <a:t>("</a:t>
            </a:r>
            <a:r>
              <a:rPr lang="en-US" sz="3000" b="1" dirty="0"/>
              <a:t>filename</a:t>
            </a:r>
            <a:r>
              <a:rPr lang="en-US" sz="3000" dirty="0"/>
              <a:t>")</a:t>
            </a:r>
          </a:p>
          <a:p>
            <a:pPr lvl="1">
              <a:tabLst>
                <a:tab pos="3884613" algn="l"/>
              </a:tabLst>
            </a:pPr>
            <a:r>
              <a:rPr lang="en-US" sz="3000" dirty="0">
                <a:ea typeface="ヒラギノ角ゴ Pro W3" charset="-128"/>
              </a:rPr>
              <a:t>opens the given file for reading, and returns a file object</a:t>
            </a:r>
          </a:p>
          <a:p>
            <a:pPr lvl="1">
              <a:tabLst>
                <a:tab pos="3884613" algn="l"/>
              </a:tabLst>
            </a:pPr>
            <a:endParaRPr lang="en-US" sz="3000" dirty="0">
              <a:ea typeface="ヒラギノ角ゴ Pro W3" charset="-128"/>
            </a:endParaRPr>
          </a:p>
          <a:p>
            <a:pPr lvl="0" fontAlgn="base">
              <a:spcBef>
                <a:spcPct val="20000"/>
              </a:spcBef>
              <a:spcAft>
                <a:spcPct val="0"/>
              </a:spcAft>
              <a:tabLst>
                <a:tab pos="3884613" algn="l"/>
              </a:tabLst>
            </a:pPr>
            <a:r>
              <a:rPr kumimoji="0" lang="en-US" sz="3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Tahoma" panose="020B0604030504040204" pitchFamily="34" charset="0"/>
                <a:cs typeface="Tahoma" panose="020B0604030504040204" pitchFamily="34" charset="0"/>
              </a:rPr>
              <a:t>name</a:t>
            </a:r>
            <a:r>
              <a:rPr kumimoji="0" lang="en-US" sz="3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ヒラギノ角ゴ Pro W3" charset="-128"/>
              </a:rPr>
              <a:t>.readlines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ヒラギノ角ゴ Pro W3" charset="-128"/>
              </a:rPr>
              <a:t>()	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ヒラギノ角ゴ Pro W3" charset="-128"/>
              </a:rPr>
              <a:t>- file's entire contents as a string</a:t>
            </a: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endParaRPr lang="en-US" sz="700" dirty="0">
              <a:latin typeface="Courier New" panose="02070309020205020404" pitchFamily="49" charset="0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991249" y="4049742"/>
            <a:ext cx="8209502" cy="1846659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  <a:miter lim="800000"/>
            <a:headEnd/>
            <a:tailEnd/>
          </a:ln>
        </p:spPr>
        <p:txBody>
          <a:bodyPr wrap="square" lIns="182880" tIns="91440" rIns="182880" bIns="9144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3000" dirty="0">
                <a:latin typeface="Courier New" panose="02070309020205020404" pitchFamily="49" charset="0"/>
              </a:rPr>
              <a:t>&gt;&gt;&gt; </a:t>
            </a:r>
            <a:r>
              <a:rPr lang="en-US" sz="3000" b="1" dirty="0">
                <a:latin typeface="Courier New" panose="02070309020205020404" pitchFamily="49" charset="0"/>
              </a:rPr>
              <a:t>f = open("</a:t>
            </a:r>
            <a:r>
              <a:rPr lang="en-US" sz="3000" b="1" dirty="0" err="1">
                <a:latin typeface="Courier New" panose="02070309020205020404" pitchFamily="49" charset="0"/>
              </a:rPr>
              <a:t>weather.txt”,’r</a:t>
            </a:r>
            <a:r>
              <a:rPr lang="en-US" sz="3000" b="1" dirty="0">
                <a:latin typeface="Courier New" panose="02070309020205020404" pitchFamily="49" charset="0"/>
              </a:rPr>
              <a:t>’)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3000" dirty="0">
                <a:latin typeface="Courier New" panose="02070309020205020404" pitchFamily="49" charset="0"/>
              </a:rPr>
              <a:t>&gt;&gt;&gt; </a:t>
            </a:r>
            <a:r>
              <a:rPr lang="en-US" sz="3000" b="1" dirty="0" err="1">
                <a:latin typeface="Courier New" panose="02070309020205020404" pitchFamily="49" charset="0"/>
              </a:rPr>
              <a:t>f.read</a:t>
            </a:r>
            <a:r>
              <a:rPr lang="en-US" sz="3000" b="1" dirty="0">
                <a:latin typeface="Courier New" panose="02070309020205020404" pitchFamily="49" charset="0"/>
              </a:rPr>
              <a:t>()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3000" dirty="0">
                <a:latin typeface="Courier New" panose="02070309020205020404" pitchFamily="49" charset="0"/>
              </a:rPr>
              <a:t>['42', '34', '35', '46', '45', '43', '43', '49']</a:t>
            </a:r>
          </a:p>
        </p:txBody>
      </p:sp>
    </p:spTree>
    <p:extLst>
      <p:ext uri="{BB962C8B-B14F-4D97-AF65-F5344CB8AC3E}">
        <p14:creationId xmlns:p14="http://schemas.microsoft.com/office/powerpoint/2010/main" val="103670565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/>
              <a:t>Output to files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4294967295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110000"/>
              </a:lnSpc>
            </a:pPr>
            <a:r>
              <a:rPr lang="en-US" dirty="0"/>
              <a:t>Open a file in write or append mode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'w' - write mode – replaces everything in the file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'a' – append mode – adds to the bottom of the file preserving what is already in it</a:t>
            </a: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endParaRPr lang="en-US" sz="2200" b="1" dirty="0"/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sz="2200" b="1" dirty="0"/>
              <a:t>name</a:t>
            </a:r>
            <a:r>
              <a:rPr lang="en-US" sz="2200" dirty="0">
                <a:latin typeface="Courier New" panose="02070309020205020404" pitchFamily="49" charset="0"/>
              </a:rPr>
              <a:t> = open("</a:t>
            </a:r>
            <a:r>
              <a:rPr lang="en-US" sz="2200" b="1" dirty="0"/>
              <a:t>filename</a:t>
            </a:r>
            <a:r>
              <a:rPr lang="en-US" sz="2200" dirty="0">
                <a:latin typeface="Courier New" panose="02070309020205020404" pitchFamily="49" charset="0"/>
              </a:rPr>
              <a:t>", </a:t>
            </a:r>
            <a:r>
              <a:rPr lang="en-US" sz="22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"w"</a:t>
            </a:r>
            <a:r>
              <a:rPr lang="en-US" sz="2200" dirty="0">
                <a:latin typeface="Courier New" panose="02070309020205020404" pitchFamily="49" charset="0"/>
              </a:rPr>
              <a:t>)    </a:t>
            </a:r>
            <a:r>
              <a:rPr lang="en-US" sz="2200" b="1" dirty="0">
                <a:solidFill>
                  <a:srgbClr val="008000"/>
                </a:solidFill>
                <a:latin typeface="Courier New" panose="02070309020205020404" pitchFamily="49" charset="0"/>
              </a:rPr>
              <a:t># write</a:t>
            </a:r>
          </a:p>
          <a:p>
            <a:pPr>
              <a:lnSpc>
                <a:spcPct val="70000"/>
              </a:lnSpc>
              <a:buNone/>
              <a:tabLst>
                <a:tab pos="3775075" algn="l"/>
              </a:tabLst>
            </a:pPr>
            <a:r>
              <a:rPr lang="en-US" sz="2200" dirty="0">
                <a:latin typeface="Courier New" panose="02070309020205020404" pitchFamily="49" charset="0"/>
              </a:rPr>
              <a:t>	 </a:t>
            </a:r>
            <a:r>
              <a:rPr lang="en-US" sz="2200" b="1" dirty="0"/>
              <a:t>name</a:t>
            </a:r>
            <a:r>
              <a:rPr lang="en-US" sz="2200" dirty="0">
                <a:latin typeface="Courier New" panose="02070309020205020404" pitchFamily="49" charset="0"/>
              </a:rPr>
              <a:t> = open("</a:t>
            </a:r>
            <a:r>
              <a:rPr lang="en-US" sz="2200" b="1" dirty="0"/>
              <a:t>filename</a:t>
            </a:r>
            <a:r>
              <a:rPr lang="en-US" sz="2200" dirty="0">
                <a:latin typeface="Courier New" panose="02070309020205020404" pitchFamily="49" charset="0"/>
              </a:rPr>
              <a:t>", </a:t>
            </a:r>
            <a:r>
              <a:rPr lang="en-US" sz="22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"a"</a:t>
            </a:r>
            <a:r>
              <a:rPr lang="en-US" sz="2200" dirty="0">
                <a:latin typeface="Courier New" panose="02070309020205020404" pitchFamily="49" charset="0"/>
              </a:rPr>
              <a:t>)    </a:t>
            </a:r>
            <a:r>
              <a:rPr lang="en-US" sz="2200" b="1" dirty="0">
                <a:solidFill>
                  <a:srgbClr val="008000"/>
                </a:solidFill>
                <a:latin typeface="Courier New" panose="02070309020205020404" pitchFamily="49" charset="0"/>
              </a:rPr>
              <a:t># append</a:t>
            </a:r>
          </a:p>
          <a:p>
            <a:pPr>
              <a:lnSpc>
                <a:spcPct val="70000"/>
              </a:lnSpc>
              <a:buNone/>
              <a:tabLst>
                <a:tab pos="3775075" algn="l"/>
              </a:tabLst>
            </a:pPr>
            <a:endParaRPr lang="en-US" sz="2200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732041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to files</a:t>
            </a:r>
            <a:endParaRPr lang="en-US" dirty="0">
              <a:latin typeface="Courier New" panose="02070309020205020404" pitchFamily="49" charset="0"/>
            </a:endParaRPr>
          </a:p>
        </p:txBody>
      </p:sp>
      <p:sp>
        <p:nvSpPr>
          <p:cNvPr id="27651" name="Rectangle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  <a:tabLst>
                <a:tab pos="3775075" algn="l"/>
              </a:tabLst>
            </a:pPr>
            <a:r>
              <a:rPr lang="en-US" sz="2200" dirty="0">
                <a:latin typeface="Courier New" panose="02070309020205020404" pitchFamily="49" charset="0"/>
              </a:rPr>
              <a:t>	</a:t>
            </a:r>
            <a:r>
              <a:rPr lang="en-US" sz="2200" b="1" dirty="0" err="1"/>
              <a:t>name</a:t>
            </a:r>
            <a:r>
              <a:rPr lang="en-US" sz="2200" dirty="0" err="1">
                <a:latin typeface="Courier New" panose="02070309020205020404" pitchFamily="49" charset="0"/>
              </a:rPr>
              <a:t>.write</a:t>
            </a:r>
            <a:r>
              <a:rPr lang="en-US" sz="2200" dirty="0">
                <a:latin typeface="Courier New" panose="02070309020205020404" pitchFamily="49" charset="0"/>
              </a:rPr>
              <a:t>(</a:t>
            </a:r>
            <a:r>
              <a:rPr lang="en-US" sz="2200" b="1" dirty="0" err="1">
                <a:latin typeface="Verdana" panose="020B0604030504040204" pitchFamily="34" charset="0"/>
              </a:rPr>
              <a:t>str</a:t>
            </a:r>
            <a:r>
              <a:rPr lang="en-US" sz="2200" dirty="0">
                <a:latin typeface="Courier New" panose="02070309020205020404" pitchFamily="49" charset="0"/>
              </a:rPr>
              <a:t>)	- </a:t>
            </a:r>
            <a:r>
              <a:rPr lang="en-US" sz="2200" dirty="0"/>
              <a:t>writes the given string to the file</a:t>
            </a:r>
          </a:p>
          <a:p>
            <a:pPr>
              <a:buNone/>
              <a:tabLst>
                <a:tab pos="3775075" algn="l"/>
              </a:tabLst>
            </a:pPr>
            <a:r>
              <a:rPr lang="en-US" sz="2200" dirty="0">
                <a:latin typeface="Courier New" panose="02070309020205020404" pitchFamily="49" charset="0"/>
              </a:rPr>
              <a:t>	</a:t>
            </a:r>
            <a:r>
              <a:rPr lang="en-US" sz="2200" b="1" dirty="0" err="1"/>
              <a:t>name</a:t>
            </a:r>
            <a:r>
              <a:rPr lang="en-US" sz="2200" dirty="0" err="1">
                <a:latin typeface="Courier New" panose="02070309020205020404" pitchFamily="49" charset="0"/>
              </a:rPr>
              <a:t>.close</a:t>
            </a:r>
            <a:r>
              <a:rPr lang="en-US" sz="2200" dirty="0">
                <a:latin typeface="Courier New" panose="02070309020205020404" pitchFamily="49" charset="0"/>
              </a:rPr>
              <a:t>()	- </a:t>
            </a:r>
            <a:r>
              <a:rPr lang="en-US" sz="2200" dirty="0"/>
              <a:t>closes file once writing is done</a:t>
            </a:r>
          </a:p>
          <a:p>
            <a:pPr marL="0" indent="0" eaLnBrk="1" hangingPunct="1">
              <a:buNone/>
            </a:pPr>
            <a:endParaRPr lang="en-US" dirty="0"/>
          </a:p>
          <a:p>
            <a:pPr marL="0" indent="0" eaLnBrk="1" hangingPunct="1">
              <a:buNone/>
            </a:pPr>
            <a:r>
              <a:rPr lang="en-US" sz="2200" dirty="0"/>
              <a:t>Example:</a:t>
            </a:r>
          </a:p>
          <a:p>
            <a:pPr marL="0" indent="0" eaLnBrk="1" hangingPunct="1">
              <a:buNone/>
            </a:pPr>
            <a:endParaRPr lang="en-US" sz="2200" dirty="0"/>
          </a:p>
          <a:p>
            <a:pPr lvl="1">
              <a:spcBef>
                <a:spcPct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</a:rPr>
              <a:t>with open("output.txt", "w") as out:</a:t>
            </a:r>
          </a:p>
          <a:p>
            <a:pPr lvl="2">
              <a:spcBef>
                <a:spcPct val="0"/>
              </a:spcBef>
              <a:buNone/>
            </a:pPr>
            <a:r>
              <a:rPr lang="en-US" dirty="0" err="1">
                <a:latin typeface="Courier New" panose="02070309020205020404" pitchFamily="49" charset="0"/>
              </a:rPr>
              <a:t>out.write</a:t>
            </a:r>
            <a:r>
              <a:rPr lang="en-US" dirty="0">
                <a:latin typeface="Courier New" panose="02070309020205020404" pitchFamily="49" charset="0"/>
              </a:rPr>
              <a:t>("Hello, world!\n")</a:t>
            </a:r>
          </a:p>
          <a:p>
            <a:pPr lvl="2">
              <a:spcBef>
                <a:spcPct val="0"/>
              </a:spcBef>
              <a:buNone/>
            </a:pPr>
            <a:r>
              <a:rPr lang="en-US" dirty="0" err="1">
                <a:latin typeface="Courier New" panose="02070309020205020404" pitchFamily="49" charset="0"/>
              </a:rPr>
              <a:t>out.write</a:t>
            </a:r>
            <a:r>
              <a:rPr lang="en-US" dirty="0">
                <a:latin typeface="Courier New" panose="02070309020205020404" pitchFamily="49" charset="0"/>
              </a:rPr>
              <a:t>("How are you?")</a:t>
            </a:r>
          </a:p>
          <a:p>
            <a:pPr>
              <a:spcBef>
                <a:spcPct val="0"/>
              </a:spcBef>
              <a:buNone/>
            </a:pPr>
            <a:endParaRPr lang="en-US" sz="1000" dirty="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None/>
            </a:pPr>
            <a:endParaRPr lang="en-US" sz="1000" dirty="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None/>
            </a:pPr>
            <a:endParaRPr lang="en-US" sz="1000" dirty="0">
              <a:latin typeface="Courier New" panose="02070309020205020404" pitchFamily="49" charset="0"/>
            </a:endParaRPr>
          </a:p>
          <a:p>
            <a:pPr lvl="1">
              <a:spcBef>
                <a:spcPct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</a:rPr>
              <a:t>text = open("output.txt").read()  </a:t>
            </a:r>
            <a:r>
              <a:rPr lang="en-US" sz="2000" b="1" dirty="0">
                <a:solidFill>
                  <a:srgbClr val="009999"/>
                </a:solidFill>
                <a:latin typeface="Courier New" panose="02070309020205020404" pitchFamily="49" charset="0"/>
              </a:rPr>
              <a:t># </a:t>
            </a:r>
            <a:r>
              <a:rPr lang="nb-NO" sz="2000" b="1" dirty="0">
                <a:solidFill>
                  <a:srgbClr val="009999"/>
                </a:solidFill>
                <a:latin typeface="Courier New" panose="02070309020205020404" pitchFamily="49" charset="0"/>
              </a:rPr>
              <a:t>Hello, world!\nHow are you?</a:t>
            </a:r>
          </a:p>
          <a:p>
            <a:pPr marL="0" indent="0" eaLnBrk="1" hangingPunct="1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653604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File Input/output (I/O) - Better Style</a:t>
            </a:r>
          </a:p>
        </p:txBody>
      </p:sp>
      <p:sp>
        <p:nvSpPr>
          <p:cNvPr id="7171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tabLst>
                <a:tab pos="3884613" algn="l"/>
              </a:tabLst>
            </a:pPr>
            <a:r>
              <a:rPr lang="en-US" sz="3000" noProof="0" dirty="0"/>
              <a:t>The following code will output the same thing as the code on the previous slide and will automatically close the file. </a:t>
            </a:r>
          </a:p>
          <a:p>
            <a:pPr marL="0" indent="0">
              <a:buNone/>
              <a:tabLst>
                <a:tab pos="3884613" algn="l"/>
              </a:tabLst>
            </a:pPr>
            <a:endParaRPr kumimoji="0" lang="en-US" sz="3000" i="0" u="none" strike="noStrike" kern="0" cap="none" spc="0" normalizeH="0" baseline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ヒラギノ角ゴ Pro W3" charset="-128"/>
            </a:endParaRPr>
          </a:p>
          <a:p>
            <a:pPr lvl="1">
              <a:spcBef>
                <a:spcPct val="0"/>
              </a:spcBef>
              <a:buNone/>
            </a:pPr>
            <a:r>
              <a:rPr lang="en-US" sz="2800" dirty="0">
                <a:latin typeface="Courier New" panose="02070309020205020404" pitchFamily="49" charset="0"/>
              </a:rPr>
              <a:t>with open("weather.txt") as file:</a:t>
            </a:r>
          </a:p>
          <a:p>
            <a:pPr lvl="1">
              <a:spcBef>
                <a:spcPct val="0"/>
              </a:spcBef>
              <a:buNone/>
            </a:pPr>
            <a:r>
              <a:rPr lang="en-US" sz="2800" dirty="0">
                <a:latin typeface="Courier New" panose="02070309020205020404" pitchFamily="49" charset="0"/>
              </a:rPr>
              <a:t>    </a:t>
            </a:r>
            <a:r>
              <a:rPr lang="en-US" sz="2800" dirty="0" err="1">
                <a:latin typeface="Courier New" panose="02070309020205020404" pitchFamily="49" charset="0"/>
              </a:rPr>
              <a:t>file.readlines</a:t>
            </a:r>
            <a:r>
              <a:rPr lang="en-US" sz="2800" dirty="0">
                <a:latin typeface="Courier New" panose="02070309020205020404" pitchFamily="49" charset="0"/>
              </a:rPr>
              <a:t>()</a:t>
            </a:r>
          </a:p>
          <a:p>
            <a:pPr lvl="1">
              <a:spcBef>
                <a:spcPct val="0"/>
              </a:spcBef>
              <a:buNone/>
            </a:pPr>
            <a:endParaRPr lang="en-US" sz="2800" dirty="0">
              <a:latin typeface="Courier New" panose="02070309020205020404" pitchFamily="49" charset="0"/>
            </a:endParaRPr>
          </a:p>
          <a:p>
            <a:pPr lvl="1">
              <a:spcBef>
                <a:spcPct val="0"/>
              </a:spcBef>
              <a:buNone/>
            </a:pPr>
            <a:endParaRPr lang="en-US" sz="2800" dirty="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US" sz="3200" dirty="0"/>
              <a:t>Considered better style</a:t>
            </a:r>
            <a:endParaRPr lang="en-US" sz="3200" dirty="0">
              <a:latin typeface="Courier New" panose="02070309020205020404" pitchFamily="49" charset="0"/>
            </a:endParaRPr>
          </a:p>
          <a:p>
            <a:pPr marL="0" indent="0">
              <a:buNone/>
              <a:tabLst>
                <a:tab pos="3884613" algn="l"/>
              </a:tabLst>
            </a:pPr>
            <a:endParaRPr kumimoji="0" lang="en-US" sz="300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ヒラギノ角ゴ Pro W3" charset="-128"/>
            </a:endParaRP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endParaRPr lang="en-US" sz="700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5442973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File paths</a:t>
            </a:r>
          </a:p>
        </p:txBody>
      </p:sp>
      <p:sp>
        <p:nvSpPr>
          <p:cNvPr id="16387" name="Rectangle 3"/>
          <p:cNvSpPr>
            <a:spLocks noGrp="1"/>
          </p:cNvSpPr>
          <p:nvPr>
            <p:ph type="body" idx="1"/>
          </p:nvPr>
        </p:nvSpPr>
        <p:spPr>
          <a:xfrm>
            <a:off x="838200" y="1634708"/>
            <a:ext cx="10515600" cy="4351338"/>
          </a:xfrm>
        </p:spPr>
        <p:txBody>
          <a:bodyPr>
            <a:noAutofit/>
          </a:bodyPr>
          <a:lstStyle/>
          <a:p>
            <a:pPr>
              <a:tabLst>
                <a:tab pos="3429000" algn="l"/>
              </a:tabLst>
            </a:pPr>
            <a:r>
              <a:rPr lang="en-US" sz="3000" b="1" dirty="0"/>
              <a:t>absolute path</a:t>
            </a:r>
            <a:r>
              <a:rPr lang="en-US" sz="3000" dirty="0"/>
              <a:t>: specifies a drive or a top </a:t>
            </a:r>
            <a:r>
              <a:rPr lang="en-US" sz="3000" dirty="0">
                <a:latin typeface="Courier New" panose="02070309020205020404" pitchFamily="49" charset="0"/>
              </a:rPr>
              <a:t>"/"</a:t>
            </a:r>
            <a:r>
              <a:rPr lang="en-US" sz="3000" dirty="0"/>
              <a:t> folder</a:t>
            </a:r>
          </a:p>
          <a:p>
            <a:pPr lvl="1">
              <a:buNone/>
              <a:tabLst>
                <a:tab pos="3429000" algn="l"/>
              </a:tabLst>
            </a:pPr>
            <a:r>
              <a:rPr lang="en-US" sz="3000" dirty="0">
                <a:latin typeface="Courier New" panose="02070309020205020404" pitchFamily="49" charset="0"/>
              </a:rPr>
              <a:t>	C:/Documents/smith/hw6/input/data.csv</a:t>
            </a:r>
          </a:p>
          <a:p>
            <a:pPr lvl="1">
              <a:tabLst>
                <a:tab pos="3429000" algn="l"/>
              </a:tabLst>
            </a:pPr>
            <a:r>
              <a:rPr lang="en-US" sz="3000" dirty="0"/>
              <a:t>Windows can also use backslashes to separate folders.</a:t>
            </a:r>
          </a:p>
          <a:p>
            <a:pPr marL="457200" lvl="1" indent="0">
              <a:buNone/>
              <a:tabLst>
                <a:tab pos="3429000" algn="l"/>
              </a:tabLst>
            </a:pPr>
            <a:endParaRPr lang="en-US" sz="800" dirty="0"/>
          </a:p>
          <a:p>
            <a:pPr>
              <a:tabLst>
                <a:tab pos="3429000" algn="l"/>
              </a:tabLst>
            </a:pPr>
            <a:r>
              <a:rPr lang="en-US" sz="3000" b="1" dirty="0"/>
              <a:t>relative path</a:t>
            </a:r>
            <a:r>
              <a:rPr lang="en-US" sz="3000" dirty="0"/>
              <a:t>: does not specify any top-level folder</a:t>
            </a:r>
          </a:p>
          <a:p>
            <a:pPr lvl="1">
              <a:lnSpc>
                <a:spcPct val="80000"/>
              </a:lnSpc>
              <a:buNone/>
              <a:tabLst>
                <a:tab pos="3429000" algn="l"/>
              </a:tabLst>
            </a:pPr>
            <a:r>
              <a:rPr lang="en-US" sz="3000" dirty="0">
                <a:latin typeface="Courier New" panose="02070309020205020404" pitchFamily="49" charset="0"/>
              </a:rPr>
              <a:t>	names.dat</a:t>
            </a:r>
            <a:endParaRPr lang="en-US" sz="3000" dirty="0"/>
          </a:p>
          <a:p>
            <a:pPr lvl="1">
              <a:lnSpc>
                <a:spcPct val="80000"/>
              </a:lnSpc>
              <a:buNone/>
              <a:tabLst>
                <a:tab pos="3429000" algn="l"/>
              </a:tabLst>
            </a:pPr>
            <a:r>
              <a:rPr lang="en-US" sz="3000" dirty="0">
                <a:latin typeface="Courier New" panose="02070309020205020404" pitchFamily="49" charset="0"/>
              </a:rPr>
              <a:t>	input/kinglear.txt</a:t>
            </a:r>
            <a:endParaRPr lang="en-US" sz="3000" dirty="0"/>
          </a:p>
          <a:p>
            <a:pPr lvl="1">
              <a:tabLst>
                <a:tab pos="3429000" algn="l"/>
              </a:tabLst>
            </a:pPr>
            <a:r>
              <a:rPr lang="en-US" sz="3000" dirty="0"/>
              <a:t>Assumed to be relative to the </a:t>
            </a:r>
            <a:r>
              <a:rPr lang="en-US" sz="3000" i="1" dirty="0"/>
              <a:t>current directory</a:t>
            </a:r>
            <a:r>
              <a:rPr lang="en-US" sz="3000" dirty="0"/>
              <a:t>:</a:t>
            </a:r>
            <a:endParaRPr lang="en-US" sz="3000" dirty="0">
              <a:latin typeface="Courier New" panose="02070309020205020404" pitchFamily="49" charset="0"/>
            </a:endParaRPr>
          </a:p>
          <a:p>
            <a:pPr lvl="1">
              <a:buNone/>
              <a:tabLst>
                <a:tab pos="3429000" algn="l"/>
              </a:tabLst>
            </a:pPr>
            <a:r>
              <a:rPr lang="en-US" sz="3000" dirty="0">
                <a:latin typeface="Courier New" panose="02070309020205020404" pitchFamily="49" charset="0"/>
              </a:rPr>
              <a:t>	file = open(</a:t>
            </a:r>
            <a:r>
              <a:rPr lang="en-US" sz="3000" b="1" dirty="0">
                <a:latin typeface="Courier New" panose="02070309020205020404" pitchFamily="49" charset="0"/>
              </a:rPr>
              <a:t>"data/readme.txt"</a:t>
            </a:r>
            <a:r>
              <a:rPr lang="en-US" sz="3000" dirty="0">
                <a:latin typeface="Courier New" panose="02070309020205020404" pitchFamily="49" charset="0"/>
              </a:rPr>
              <a:t>)</a:t>
            </a:r>
            <a:endParaRPr lang="en-US" sz="3000" dirty="0"/>
          </a:p>
          <a:p>
            <a:pPr lvl="1">
              <a:buNone/>
              <a:tabLst>
                <a:tab pos="3429000" algn="l"/>
              </a:tabLst>
            </a:pPr>
            <a:r>
              <a:rPr lang="en-US" sz="3000" dirty="0"/>
              <a:t>	If our program is in	</a:t>
            </a:r>
            <a:r>
              <a:rPr lang="en-US" sz="3000" dirty="0">
                <a:latin typeface="Courier New" panose="02070309020205020404" pitchFamily="49" charset="0"/>
              </a:rPr>
              <a:t>H:/hw6</a:t>
            </a:r>
            <a:r>
              <a:rPr lang="en-US" sz="3000" dirty="0"/>
              <a:t> ,</a:t>
            </a:r>
            <a:br>
              <a:rPr lang="en-US" sz="3000" dirty="0"/>
            </a:br>
            <a:r>
              <a:rPr lang="en-US" sz="3000" dirty="0">
                <a:latin typeface="Courier New" panose="02070309020205020404" pitchFamily="49" charset="0"/>
              </a:rPr>
              <a:t>open </a:t>
            </a:r>
            <a:r>
              <a:rPr lang="en-US" sz="3000" dirty="0"/>
              <a:t>will look for 	</a:t>
            </a:r>
            <a:r>
              <a:rPr lang="en-US" sz="3000" dirty="0">
                <a:latin typeface="Courier New" panose="02070309020205020404" pitchFamily="49" charset="0"/>
              </a:rPr>
              <a:t>H:/hw6/data/readme.txt</a:t>
            </a:r>
          </a:p>
        </p:txBody>
      </p:sp>
    </p:spTree>
    <p:extLst>
      <p:ext uri="{BB962C8B-B14F-4D97-AF65-F5344CB8AC3E}">
        <p14:creationId xmlns:p14="http://schemas.microsoft.com/office/powerpoint/2010/main" val="3283784286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File input question</a:t>
            </a:r>
          </a:p>
        </p:txBody>
      </p:sp>
      <p:sp>
        <p:nvSpPr>
          <p:cNvPr id="23555" name="Rectangle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/>
              <a:t>We have a  file </a:t>
            </a:r>
            <a:r>
              <a:rPr lang="en-US" dirty="0">
                <a:latin typeface="Courier New" panose="02070309020205020404" pitchFamily="49" charset="0"/>
              </a:rPr>
              <a:t>weather.txt</a:t>
            </a:r>
            <a:r>
              <a:rPr lang="en-US" dirty="0"/>
              <a:t>:</a:t>
            </a:r>
          </a:p>
          <a:p>
            <a:pPr lvl="1"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endParaRPr lang="en-US" sz="800" dirty="0">
              <a:latin typeface="Courier New" panose="02070309020205020404" pitchFamily="49" charset="0"/>
            </a:endParaRPr>
          </a:p>
          <a:p>
            <a:pPr eaLnBrk="1" hangingPunct="1"/>
            <a:r>
              <a:rPr lang="en-US" dirty="0"/>
              <a:t>Write a program that prints the change in temperature between each pair of neighboring days.</a:t>
            </a:r>
            <a:endParaRPr lang="en-US" sz="1500" u="sng" dirty="0"/>
          </a:p>
          <a:p>
            <a:pPr lvl="1"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endParaRPr lang="en-US" sz="800" dirty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dirty="0">
                <a:latin typeface="Courier New" panose="02070309020205020404" pitchFamily="49" charset="0"/>
              </a:rPr>
              <a:t>16.2 to 23.5, change = 7.3</a:t>
            </a: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dirty="0">
                <a:latin typeface="Courier New" panose="02070309020205020404" pitchFamily="49" charset="0"/>
              </a:rPr>
              <a:t>23.5 to 19.1, change = -4.4</a:t>
            </a: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dirty="0">
                <a:latin typeface="Courier New" panose="02070309020205020404" pitchFamily="49" charset="0"/>
              </a:rPr>
              <a:t>19.1 to 7.4, change = -11.7</a:t>
            </a: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dirty="0">
                <a:latin typeface="Courier New" panose="02070309020205020404" pitchFamily="49" charset="0"/>
              </a:rPr>
              <a:t>7.4 to 22.8, change = 15.4</a:t>
            </a: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dirty="0">
                <a:latin typeface="Courier New" panose="02070309020205020404" pitchFamily="49" charset="0"/>
              </a:rPr>
              <a:t>22.8 to 18.5, change = -4.3</a:t>
            </a: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dirty="0">
                <a:latin typeface="Courier New" panose="02070309020205020404" pitchFamily="49" charset="0"/>
              </a:rPr>
              <a:t>18.5 to -1.8, change = -20.3</a:t>
            </a: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dirty="0">
                <a:latin typeface="Courier New" panose="02070309020205020404" pitchFamily="49" charset="0"/>
              </a:rPr>
              <a:t>-1.8 to 14.9, change = 16.7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096000" y="522514"/>
            <a:ext cx="2311121" cy="2093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90000"/>
              </a:lnSpc>
            </a:pPr>
            <a:r>
              <a:rPr lang="en-US" dirty="0">
                <a:latin typeface="Courier New" panose="02070309020205020404" pitchFamily="49" charset="0"/>
              </a:rPr>
              <a:t>16.2   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Courier New" panose="02070309020205020404" pitchFamily="49" charset="0"/>
              </a:rPr>
              <a:t>23.5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Courier New" panose="02070309020205020404" pitchFamily="49" charset="0"/>
              </a:rPr>
              <a:t>19.1 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Courier New" panose="02070309020205020404" pitchFamily="49" charset="0"/>
              </a:rPr>
              <a:t>7.4  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Courier New" panose="02070309020205020404" pitchFamily="49" charset="0"/>
              </a:rPr>
              <a:t>22.8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Courier New" panose="02070309020205020404" pitchFamily="49" charset="0"/>
              </a:rPr>
              <a:t>18.5  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Courier New" panose="02070309020205020404" pitchFamily="49" charset="0"/>
              </a:rPr>
              <a:t>-1.8 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Courier New" panose="02070309020205020404" pitchFamily="49" charset="0"/>
              </a:rPr>
              <a:t>14.9</a:t>
            </a:r>
          </a:p>
        </p:txBody>
      </p:sp>
    </p:spTree>
    <p:extLst>
      <p:ext uri="{BB962C8B-B14F-4D97-AF65-F5344CB8AC3E}">
        <p14:creationId xmlns:p14="http://schemas.microsoft.com/office/powerpoint/2010/main" val="443023863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File input answer</a:t>
            </a:r>
          </a:p>
        </p:txBody>
      </p:sp>
      <p:sp>
        <p:nvSpPr>
          <p:cNvPr id="25603" name="Rectangle 3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928420" cy="4351338"/>
          </a:xfrm>
        </p:spPr>
        <p:txBody>
          <a:bodyPr>
            <a:normAutofit/>
          </a:bodyPr>
          <a:lstStyle/>
          <a:p>
            <a:pPr marL="342900" indent="-342900">
              <a:lnSpc>
                <a:spcPct val="75000"/>
              </a:lnSpc>
              <a:buNone/>
              <a:tabLst>
                <a:tab pos="4575175" algn="l"/>
              </a:tabLst>
            </a:pPr>
            <a:r>
              <a:rPr lang="en-US" sz="1800" b="1" dirty="0">
                <a:solidFill>
                  <a:srgbClr val="008080"/>
                </a:solidFill>
                <a:latin typeface="Courier New" panose="02070309020205020404" pitchFamily="49" charset="0"/>
              </a:rPr>
              <a:t># Displays changes in temperature from data in an input file.</a:t>
            </a:r>
          </a:p>
          <a:p>
            <a:pPr marL="342900" indent="-342900">
              <a:lnSpc>
                <a:spcPct val="75000"/>
              </a:lnSpc>
              <a:buNone/>
              <a:tabLst>
                <a:tab pos="4575175" algn="l"/>
              </a:tabLst>
            </a:pPr>
            <a:endParaRPr lang="en-US" sz="1800" b="1" dirty="0">
              <a:solidFill>
                <a:srgbClr val="008080"/>
              </a:solidFill>
              <a:latin typeface="Courier New" panose="02070309020205020404" pitchFamily="49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C8FBCAC-7683-7A6F-2807-80075F06B3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9797" y="2269049"/>
            <a:ext cx="9052406" cy="3183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702217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Gas prices question</a:t>
            </a:r>
          </a:p>
        </p:txBody>
      </p:sp>
      <p:sp>
        <p:nvSpPr>
          <p:cNvPr id="40963" name="Rectangle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/>
              <a:t>Write a program that reads a file </a:t>
            </a:r>
            <a:r>
              <a:rPr lang="en-US" dirty="0">
                <a:latin typeface="Courier New" panose="02070309020205020404" pitchFamily="49" charset="0"/>
              </a:rPr>
              <a:t>gasprices.txt</a:t>
            </a:r>
            <a:r>
              <a:rPr lang="en-US" dirty="0"/>
              <a:t> </a:t>
            </a:r>
          </a:p>
          <a:p>
            <a:pPr lvl="1" eaLnBrk="1" hangingPunct="1"/>
            <a:r>
              <a:rPr lang="en-US" dirty="0"/>
              <a:t>Format: </a:t>
            </a:r>
            <a:r>
              <a:rPr lang="en-US" i="1" dirty="0"/>
              <a:t>Belgium $/gal   US $/gal   date …</a:t>
            </a:r>
            <a:endParaRPr lang="en-US" sz="800" i="1" dirty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endParaRPr lang="en-US" dirty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dirty="0">
                <a:latin typeface="Courier New" panose="02070309020205020404" pitchFamily="49" charset="0"/>
              </a:rPr>
              <a:t>8.20 3.81 3/21/11 8.08 3.84 3/28/11 ...</a:t>
            </a: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endParaRPr lang="en-US" dirty="0">
              <a:latin typeface="Courier New" panose="02070309020205020404" pitchFamily="49" charset="0"/>
            </a:endParaRPr>
          </a:p>
          <a:p>
            <a:pPr eaLnBrk="1" hangingPunct="1"/>
            <a:r>
              <a:rPr lang="en-US" dirty="0"/>
              <a:t>The program should print the average gas price over all data in the file for both countries:</a:t>
            </a:r>
            <a:endParaRPr lang="en-US" dirty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endParaRPr lang="en-US" dirty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Belgium average: 8.3</a:t>
            </a: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USA average: 3.9</a:t>
            </a:r>
          </a:p>
        </p:txBody>
      </p:sp>
    </p:spTree>
    <p:extLst>
      <p:ext uri="{BB962C8B-B14F-4D97-AF65-F5344CB8AC3E}">
        <p14:creationId xmlns:p14="http://schemas.microsoft.com/office/powerpoint/2010/main" val="1798245655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+mn-lt"/>
              </a:rPr>
              <a:t>Multiple tokens on one line</a:t>
            </a:r>
          </a:p>
        </p:txBody>
      </p:sp>
      <p:sp>
        <p:nvSpPr>
          <p:cNvPr id="16387" name="Rectangle 3"/>
          <p:cNvSpPr>
            <a:spLocks noGrp="1"/>
          </p:cNvSpPr>
          <p:nvPr>
            <p:ph type="body" idx="1"/>
          </p:nvPr>
        </p:nvSpPr>
        <p:spPr>
          <a:xfrm>
            <a:off x="452176" y="1316335"/>
            <a:ext cx="11555604" cy="2230734"/>
          </a:xfrm>
        </p:spPr>
        <p:txBody>
          <a:bodyPr>
            <a:noAutofit/>
          </a:bodyPr>
          <a:lstStyle/>
          <a:p>
            <a:pPr>
              <a:buNone/>
              <a:tabLst>
                <a:tab pos="3884613" algn="l"/>
              </a:tabLst>
            </a:pPr>
            <a:r>
              <a:rPr lang="en-US" sz="3000" dirty="0"/>
              <a:t>You can use </a:t>
            </a:r>
            <a:r>
              <a:rPr lang="en-US" sz="3000" dirty="0">
                <a:latin typeface="Courier"/>
              </a:rPr>
              <a:t>read</a:t>
            </a:r>
            <a:r>
              <a:rPr lang="en-US" sz="3000" dirty="0"/>
              <a:t> to read the whole file into a string and the  </a:t>
            </a:r>
            <a:r>
              <a:rPr lang="en-US" sz="3000" dirty="0">
                <a:latin typeface="Courier"/>
              </a:rPr>
              <a:t>split</a:t>
            </a:r>
            <a:r>
              <a:rPr lang="en-US" sz="3000" dirty="0"/>
              <a:t> function to break a file apart </a:t>
            </a:r>
          </a:p>
          <a:p>
            <a:pPr>
              <a:tabLst>
                <a:tab pos="3884613" algn="l"/>
              </a:tabLst>
            </a:pPr>
            <a:r>
              <a:rPr lang="en-US" sz="3000" b="1" dirty="0" err="1"/>
              <a:t>str</a:t>
            </a:r>
            <a:r>
              <a:rPr lang="en-US" sz="3000" dirty="0" err="1">
                <a:latin typeface="Courier New" panose="02070309020205020404" pitchFamily="49" charset="0"/>
              </a:rPr>
              <a:t>.split</a:t>
            </a:r>
            <a:r>
              <a:rPr lang="en-US" sz="3000" dirty="0">
                <a:latin typeface="Courier New" panose="02070309020205020404" pitchFamily="49" charset="0"/>
              </a:rPr>
              <a:t>()	   - </a:t>
            </a:r>
            <a:r>
              <a:rPr lang="en-US" sz="3000" dirty="0"/>
              <a:t>splits a string on blank space</a:t>
            </a:r>
          </a:p>
          <a:p>
            <a:pPr>
              <a:tabLst>
                <a:tab pos="3884613" algn="l"/>
              </a:tabLst>
            </a:pPr>
            <a:r>
              <a:rPr lang="en-US" sz="3000" b="1" dirty="0" err="1"/>
              <a:t>str</a:t>
            </a:r>
            <a:r>
              <a:rPr lang="en-US" sz="3000" dirty="0" err="1">
                <a:latin typeface="Courier New" panose="02070309020205020404" pitchFamily="49" charset="0"/>
              </a:rPr>
              <a:t>.split</a:t>
            </a:r>
            <a:r>
              <a:rPr lang="en-US" sz="3000" dirty="0">
                <a:latin typeface="Courier New" panose="02070309020205020404" pitchFamily="49" charset="0"/>
              </a:rPr>
              <a:t>(</a:t>
            </a:r>
            <a:r>
              <a:rPr lang="en-US" sz="3000" b="1" dirty="0" err="1"/>
              <a:t>other_str</a:t>
            </a:r>
            <a:r>
              <a:rPr lang="en-US" sz="3000" dirty="0">
                <a:latin typeface="Courier New" panose="02070309020205020404" pitchFamily="49" charset="0"/>
              </a:rPr>
              <a:t>)	- </a:t>
            </a:r>
            <a:r>
              <a:rPr lang="en-US" sz="3000" dirty="0"/>
              <a:t>splits a string on occurrences of the</a:t>
            </a:r>
          </a:p>
          <a:p>
            <a:pPr marL="0" indent="0">
              <a:spcBef>
                <a:spcPts val="0"/>
              </a:spcBef>
              <a:buNone/>
              <a:tabLst>
                <a:tab pos="3884613" algn="l"/>
              </a:tabLst>
            </a:pPr>
            <a:r>
              <a:rPr lang="en-US" sz="3000" dirty="0"/>
              <a:t>		      other string</a:t>
            </a:r>
          </a:p>
          <a:p>
            <a:pPr>
              <a:tabLst>
                <a:tab pos="3884613" algn="l"/>
              </a:tabLst>
            </a:pPr>
            <a:endParaRPr lang="en-US" sz="3000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2127529" y="3951513"/>
            <a:ext cx="8204898" cy="267765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  <a:miter lim="800000"/>
            <a:headEnd/>
            <a:tailEnd/>
          </a:ln>
        </p:spPr>
        <p:txBody>
          <a:bodyPr wrap="square" lIns="182880" tIns="91440" rIns="182880" bIns="9144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  <a:ea typeface="ヒラギノ角ゴ Pro W3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3000" dirty="0">
                <a:latin typeface="Courier New" panose="02070309020205020404" pitchFamily="49" charset="0"/>
              </a:rPr>
              <a:t>&gt;&gt;&gt; </a:t>
            </a:r>
            <a:r>
              <a:rPr lang="en-US" sz="3000" b="1" dirty="0">
                <a:latin typeface="Courier New" panose="02070309020205020404" pitchFamily="49" charset="0"/>
              </a:rPr>
              <a:t>f = open("hours.txt")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3000" dirty="0">
                <a:latin typeface="Courier New" panose="02070309020205020404" pitchFamily="49" charset="0"/>
              </a:rPr>
              <a:t>&gt;&gt;&gt; </a:t>
            </a:r>
            <a:r>
              <a:rPr lang="en-US" sz="3000" b="1" dirty="0">
                <a:latin typeface="Courier New" panose="02070309020205020404" pitchFamily="49" charset="0"/>
              </a:rPr>
              <a:t>text = </a:t>
            </a:r>
            <a:r>
              <a:rPr lang="en-US" sz="3000" b="1" dirty="0" err="1">
                <a:latin typeface="Courier New" panose="02070309020205020404" pitchFamily="49" charset="0"/>
              </a:rPr>
              <a:t>f.read</a:t>
            </a:r>
            <a:r>
              <a:rPr lang="en-US" sz="3000" b="1" dirty="0">
                <a:latin typeface="Courier New" panose="02070309020205020404" pitchFamily="49" charset="0"/>
              </a:rPr>
              <a:t>()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3000" dirty="0">
                <a:latin typeface="Courier New" panose="02070309020205020404" pitchFamily="49" charset="0"/>
              </a:rPr>
              <a:t>'</a:t>
            </a:r>
            <a:r>
              <a:rPr lang="nb-NO" sz="3000" dirty="0">
                <a:latin typeface="Courier New" panose="02070309020205020404" pitchFamily="49" charset="0"/>
              </a:rPr>
              <a:t>1 2\n45 6\n'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sz="3000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3000" dirty="0">
                <a:latin typeface="Courier New" panose="02070309020205020404" pitchFamily="49" charset="0"/>
              </a:rPr>
              <a:t>&gt;&gt;&gt; </a:t>
            </a:r>
            <a:r>
              <a:rPr lang="en-US" sz="3000" b="1" dirty="0">
                <a:latin typeface="Courier New" panose="02070309020205020404" pitchFamily="49" charset="0"/>
              </a:rPr>
              <a:t>f = </a:t>
            </a:r>
            <a:r>
              <a:rPr lang="en-US" sz="3000" b="1" dirty="0" err="1">
                <a:latin typeface="Courier New" panose="02070309020205020404" pitchFamily="49" charset="0"/>
              </a:rPr>
              <a:t>text.split</a:t>
            </a:r>
            <a:r>
              <a:rPr lang="en-US" sz="3000" b="1" dirty="0">
                <a:latin typeface="Courier New" panose="02070309020205020404" pitchFamily="49" charset="0"/>
              </a:rPr>
              <a:t>()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3000" dirty="0">
                <a:latin typeface="Courier New" panose="02070309020205020404" pitchFamily="49" charset="0"/>
              </a:rPr>
              <a:t>['</a:t>
            </a:r>
            <a:r>
              <a:rPr lang="nb-NO" sz="3000" dirty="0">
                <a:latin typeface="Courier New" panose="02070309020205020404" pitchFamily="49" charset="0"/>
              </a:rPr>
              <a:t>1', '2', '45', '6']</a:t>
            </a:r>
            <a:endParaRPr lang="en-US" sz="3000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6980106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Looping through a file</a:t>
            </a:r>
          </a:p>
        </p:txBody>
      </p:sp>
      <p:sp>
        <p:nvSpPr>
          <p:cNvPr id="16387" name="Rectangle 3"/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10515600" cy="4575175"/>
          </a:xfrm>
        </p:spPr>
        <p:txBody>
          <a:bodyPr>
            <a:normAutofit fontScale="92500" lnSpcReduction="10000"/>
          </a:bodyPr>
          <a:lstStyle/>
          <a:p>
            <a:r>
              <a:rPr lang="en-US" sz="3200" dirty="0"/>
              <a:t>The result of </a:t>
            </a:r>
            <a:r>
              <a:rPr lang="en-US" sz="3200" dirty="0">
                <a:latin typeface="Courier"/>
              </a:rPr>
              <a:t>split</a:t>
            </a:r>
            <a:r>
              <a:rPr lang="en-US" sz="3200" dirty="0"/>
              <a:t> can be used in a </a:t>
            </a:r>
            <a:r>
              <a:rPr lang="en-US" sz="3200" dirty="0">
                <a:latin typeface="Courier New" panose="02070309020205020404" pitchFamily="49" charset="0"/>
              </a:rPr>
              <a:t>for</a:t>
            </a:r>
            <a:r>
              <a:rPr lang="en-US" sz="3200" dirty="0"/>
              <a:t> ... </a:t>
            </a:r>
            <a:r>
              <a:rPr lang="en-US" sz="3200" dirty="0">
                <a:latin typeface="Courier New" panose="02070309020205020404" pitchFamily="49" charset="0"/>
              </a:rPr>
              <a:t>in</a:t>
            </a:r>
            <a:r>
              <a:rPr lang="en-US" sz="3200" dirty="0"/>
              <a:t> loop</a:t>
            </a:r>
          </a:p>
          <a:p>
            <a:pPr>
              <a:buNone/>
            </a:pPr>
            <a:endParaRPr lang="en-US" sz="3200" dirty="0">
              <a:latin typeface="Courier New" panose="02070309020205020404" pitchFamily="49" charset="0"/>
            </a:endParaRPr>
          </a:p>
          <a:p>
            <a:r>
              <a:rPr lang="en-US" sz="3200" dirty="0"/>
              <a:t>A template for reading files in Python:</a:t>
            </a:r>
            <a:endParaRPr lang="en-US" sz="3200" dirty="0">
              <a:latin typeface="Courier New" panose="02070309020205020404" pitchFamily="49" charset="0"/>
            </a:endParaRPr>
          </a:p>
          <a:p>
            <a:pPr>
              <a:buNone/>
            </a:pPr>
            <a:endParaRPr lang="en-US" sz="3200" dirty="0"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3200" dirty="0">
                <a:latin typeface="Courier New" panose="02070309020205020404" pitchFamily="49" charset="0"/>
              </a:rPr>
              <a:t>with open("</a:t>
            </a:r>
            <a:r>
              <a:rPr lang="en-US" sz="3200" b="1" dirty="0"/>
              <a:t>filename</a:t>
            </a:r>
            <a:r>
              <a:rPr lang="en-US" sz="3200" dirty="0">
                <a:latin typeface="Courier New" panose="02070309020205020404" pitchFamily="49" charset="0"/>
              </a:rPr>
              <a:t>") as file:</a:t>
            </a:r>
          </a:p>
          <a:p>
            <a:pPr>
              <a:buNone/>
            </a:pPr>
            <a:r>
              <a:rPr lang="en-US" sz="3200" dirty="0">
                <a:latin typeface="Courier New" panose="02070309020205020404" pitchFamily="49" charset="0"/>
              </a:rPr>
              <a:t>    text = </a:t>
            </a:r>
            <a:r>
              <a:rPr lang="en-US" sz="3200" dirty="0" err="1">
                <a:latin typeface="Courier New" panose="02070309020205020404" pitchFamily="49" charset="0"/>
              </a:rPr>
              <a:t>file.read</a:t>
            </a:r>
            <a:r>
              <a:rPr lang="en-US" sz="3200" dirty="0">
                <a:latin typeface="Courier New" panose="02070309020205020404" pitchFamily="49" charset="0"/>
              </a:rPr>
              <a:t>()</a:t>
            </a:r>
          </a:p>
          <a:p>
            <a:pPr>
              <a:buNone/>
            </a:pPr>
            <a:r>
              <a:rPr lang="en-US" sz="3200" dirty="0">
                <a:latin typeface="Courier New" panose="02070309020205020404" pitchFamily="49" charset="0"/>
              </a:rPr>
              <a:t>    text = </a:t>
            </a:r>
            <a:r>
              <a:rPr lang="en-US" sz="3200" dirty="0" err="1">
                <a:latin typeface="Courier New" panose="02070309020205020404" pitchFamily="49" charset="0"/>
              </a:rPr>
              <a:t>text.split</a:t>
            </a:r>
            <a:r>
              <a:rPr lang="en-US" sz="3200" dirty="0">
                <a:latin typeface="Courier New" panose="02070309020205020404" pitchFamily="49" charset="0"/>
              </a:rPr>
              <a:t>()</a:t>
            </a:r>
          </a:p>
          <a:p>
            <a:pPr>
              <a:buNone/>
            </a:pPr>
            <a:r>
              <a:rPr lang="en-US" sz="3200" dirty="0">
                <a:latin typeface="Courier New" panose="02070309020205020404" pitchFamily="49" charset="0"/>
              </a:rPr>
              <a:t>    for line in text:</a:t>
            </a:r>
          </a:p>
          <a:p>
            <a:pPr>
              <a:buNone/>
            </a:pPr>
            <a:r>
              <a:rPr lang="en-US" sz="3200" dirty="0">
                <a:latin typeface="Courier New" panose="02070309020205020404" pitchFamily="49" charset="0"/>
              </a:rPr>
              <a:t>	       </a:t>
            </a:r>
            <a:r>
              <a:rPr lang="en-US" sz="3200" b="1" dirty="0"/>
              <a:t>statements</a:t>
            </a:r>
          </a:p>
          <a:p>
            <a:pPr>
              <a:tabLst>
                <a:tab pos="3884613" algn="l"/>
              </a:tabLst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750215867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795133D9C788D4783C425AB34BCA29E" ma:contentTypeVersion="" ma:contentTypeDescription="Create a new document." ma:contentTypeScope="" ma:versionID="c446b9a6239dd80fa9f8ad8e2eca3444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2384c6cc0088fcedbaf6edaf557def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E8339E2-1B0B-4690-8CA1-EECA85541BC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51B99FBE-178A-4831-B0F3-8289081A010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452BC51A-A1FC-4414-B41D-A6502E02285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1057</TotalTime>
  <Words>1692</Words>
  <Application>Microsoft Office PowerPoint</Application>
  <PresentationFormat>Widescreen</PresentationFormat>
  <Paragraphs>243</Paragraphs>
  <Slides>21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Courier</vt:lpstr>
      <vt:lpstr>Arial</vt:lpstr>
      <vt:lpstr>Calibri</vt:lpstr>
      <vt:lpstr>Calibri Light</vt:lpstr>
      <vt:lpstr>Courier New</vt:lpstr>
      <vt:lpstr>Verdana</vt:lpstr>
      <vt:lpstr>Wingdings 2</vt:lpstr>
      <vt:lpstr>Office Theme</vt:lpstr>
      <vt:lpstr>Building Python Programs</vt:lpstr>
      <vt:lpstr>File Input/output (I/O)</vt:lpstr>
      <vt:lpstr>File Input/output (I/O) - Better Style</vt:lpstr>
      <vt:lpstr>File paths</vt:lpstr>
      <vt:lpstr>File input question</vt:lpstr>
      <vt:lpstr>File input answer</vt:lpstr>
      <vt:lpstr>Gas prices question</vt:lpstr>
      <vt:lpstr>Multiple tokens on one line</vt:lpstr>
      <vt:lpstr>Looping through a file</vt:lpstr>
      <vt:lpstr>Gas prices solution</vt:lpstr>
      <vt:lpstr>Hours question</vt:lpstr>
      <vt:lpstr>Line-based file processing</vt:lpstr>
      <vt:lpstr>Hours answer</vt:lpstr>
      <vt:lpstr>IMDb movies problem</vt:lpstr>
      <vt:lpstr>"Chaining"</vt:lpstr>
      <vt:lpstr>Bad IMDb "chained" code 1</vt:lpstr>
      <vt:lpstr>Bad IMDb "chained" code 2</vt:lpstr>
      <vt:lpstr>Better IMDb answer 1</vt:lpstr>
      <vt:lpstr>Better IMDb answer 2</vt:lpstr>
      <vt:lpstr>Output to files</vt:lpstr>
      <vt:lpstr>Output to files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 110, Autumn 2016</dc:title>
  <dc:creator>allison</dc:creator>
  <cp:lastModifiedBy>LAU WEN KANG</cp:lastModifiedBy>
  <cp:revision>27</cp:revision>
  <dcterms:created xsi:type="dcterms:W3CDTF">2016-09-27T15:25:34Z</dcterms:created>
  <dcterms:modified xsi:type="dcterms:W3CDTF">2022-08-08T06:26:30Z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0x0101006795133D9C788D4783C425AB34BCA29E</vt:lpwstr>
  </property>
</Properties>
</file>