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4"/>
  </p:notesMasterIdLst>
  <p:handoutMasterIdLst>
    <p:handoutMasterId r:id="rId75"/>
  </p:handoutMasterIdLst>
  <p:sldIdLst>
    <p:sldId id="288" r:id="rId5"/>
    <p:sldId id="289" r:id="rId6"/>
    <p:sldId id="262" r:id="rId7"/>
    <p:sldId id="263" r:id="rId8"/>
    <p:sldId id="264" r:id="rId9"/>
    <p:sldId id="282" r:id="rId10"/>
    <p:sldId id="267" r:id="rId11"/>
    <p:sldId id="268" r:id="rId12"/>
    <p:sldId id="270" r:id="rId13"/>
    <p:sldId id="271" r:id="rId14"/>
    <p:sldId id="272" r:id="rId15"/>
    <p:sldId id="287" r:id="rId16"/>
    <p:sldId id="273" r:id="rId17"/>
    <p:sldId id="274" r:id="rId18"/>
    <p:sldId id="280" r:id="rId19"/>
    <p:sldId id="283" r:id="rId20"/>
    <p:sldId id="285" r:id="rId21"/>
    <p:sldId id="286" r:id="rId22"/>
    <p:sldId id="284" r:id="rId23"/>
    <p:sldId id="281" r:id="rId24"/>
    <p:sldId id="276" r:id="rId25"/>
    <p:sldId id="321" r:id="rId26"/>
    <p:sldId id="322" r:id="rId27"/>
    <p:sldId id="323" r:id="rId28"/>
    <p:sldId id="324" r:id="rId29"/>
    <p:sldId id="290" r:id="rId30"/>
    <p:sldId id="291" r:id="rId31"/>
    <p:sldId id="292" r:id="rId32"/>
    <p:sldId id="293" r:id="rId33"/>
    <p:sldId id="294" r:id="rId34"/>
    <p:sldId id="295" r:id="rId35"/>
    <p:sldId id="308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10" r:id="rId49"/>
    <p:sldId id="309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8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60606-8FAC-4A99-B938-3BD10DA689F5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0813F-2DC0-4579-AE83-106C293F0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7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8DD5B-744B-43B3-B887-F52642BDB50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7523F-3939-4BD7-A75E-FFCDCC55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It's basically not possible to write a swap method that accepts two ints.</a:t>
            </a:r>
          </a:p>
          <a:p>
            <a:r>
              <a:rPr lang="en-US">
                <a:latin typeface="Arial" panose="020B0604020202020204" pitchFamily="34" charset="0"/>
              </a:rPr>
              <a:t>swap can't escape from itself to modify the outside world.</a:t>
            </a:r>
          </a:p>
          <a:p>
            <a:r>
              <a:rPr lang="en-US">
                <a:latin typeface="Arial" panose="020B0604020202020204" pitchFamily="34" charset="0"/>
              </a:rPr>
              <a:t>(sort of like the villains in the holodeck on Star Trek; they can wreak havoc in their holo-world, but they can't leave and attack the real Enterprise outside.)</a:t>
            </a:r>
          </a:p>
        </p:txBody>
      </p:sp>
    </p:spTree>
    <p:extLst>
      <p:ext uri="{BB962C8B-B14F-4D97-AF65-F5344CB8AC3E}">
        <p14:creationId xmlns:p14="http://schemas.microsoft.com/office/powerpoint/2010/main" val="3611758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5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87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14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232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</a:rPr>
              <a:t>Note: This is also the reason that it works when you pass the </a:t>
            </a:r>
            <a:r>
              <a:rPr lang="en-US">
                <a:latin typeface="Courier New" panose="02070309020205020404" pitchFamily="49" charset="0"/>
              </a:rPr>
              <a:t>Graphics g</a:t>
            </a:r>
            <a:r>
              <a:rPr lang="en-US">
                <a:latin typeface="Arial" panose="020B0604020202020204" pitchFamily="34" charset="0"/>
              </a:rPr>
              <a:t> as a parameter to a method, because it is drawing with the same pen object onto the same window.</a:t>
            </a:r>
          </a:p>
        </p:txBody>
      </p:sp>
    </p:spTree>
    <p:extLst>
      <p:ext uri="{BB962C8B-B14F-4D97-AF65-F5344CB8AC3E}">
        <p14:creationId xmlns:p14="http://schemas.microsoft.com/office/powerpoint/2010/main" val="1468667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574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38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I probably won't reach this in lecture; it's here just in case.</a:t>
            </a:r>
          </a:p>
        </p:txBody>
      </p:sp>
    </p:spTree>
    <p:extLst>
      <p:ext uri="{BB962C8B-B14F-4D97-AF65-F5344CB8AC3E}">
        <p14:creationId xmlns:p14="http://schemas.microsoft.com/office/powerpoint/2010/main" val="569926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1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3F02-01DD-48B0-8EDA-CC4350E9581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70F0-70F1-4B73-A36D-C6A3B174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0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3F02-01DD-48B0-8EDA-CC4350E9581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70F0-70F1-4B73-A36D-C6A3B174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3F02-01DD-48B0-8EDA-CC4350E9581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70F0-70F1-4B73-A36D-C6A3B174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1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3F02-01DD-48B0-8EDA-CC4350E9581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70F0-70F1-4B73-A36D-C6A3B174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4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3F02-01DD-48B0-8EDA-CC4350E9581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70F0-70F1-4B73-A36D-C6A3B174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0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3F02-01DD-48B0-8EDA-CC4350E9581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70F0-70F1-4B73-A36D-C6A3B174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3F02-01DD-48B0-8EDA-CC4350E9581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70F0-70F1-4B73-A36D-C6A3B174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0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3F02-01DD-48B0-8EDA-CC4350E9581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70F0-70F1-4B73-A36D-C6A3B174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0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3F02-01DD-48B0-8EDA-CC4350E9581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70F0-70F1-4B73-A36D-C6A3B174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3F02-01DD-48B0-8EDA-CC4350E9581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70F0-70F1-4B73-A36D-C6A3B174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7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3F02-01DD-48B0-8EDA-CC4350E9581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70F0-70F1-4B73-A36D-C6A3B174B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6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63F02-01DD-48B0-8EDA-CC4350E9581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70F0-70F1-4B73-A36D-C6A3B174B3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29817"/>
            <a:ext cx="12192000" cy="3478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10129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91050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1634532" y="2468843"/>
            <a:ext cx="9144000" cy="937549"/>
          </a:xfrm>
        </p:spPr>
        <p:txBody>
          <a:bodyPr/>
          <a:lstStyle/>
          <a:p>
            <a:pPr eaLnBrk="1" hangingPunct="1"/>
            <a:r>
              <a:rPr lang="en-US" dirty="0"/>
              <a:t>Building Python Programs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634532" y="3476737"/>
            <a:ext cx="9144000" cy="622998"/>
          </a:xfrm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sz="3600"/>
              <a:t>Chapter 7: Lists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08470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It is common to use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 to access list elements.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i in range(0, 8):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 + " ", end='')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print()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output: 0 4 11 0 44 0 0 2 </a:t>
            </a:r>
            <a:endParaRPr lang="en-US" dirty="0"/>
          </a:p>
          <a:p>
            <a:pPr eaLnBrk="1" hangingPunct="1">
              <a:lnSpc>
                <a:spcPct val="110000"/>
              </a:lnSpc>
            </a:pPr>
            <a:r>
              <a:rPr lang="en-US" dirty="0"/>
              <a:t>Sometimes we assign each element a value in a loop.</a:t>
            </a:r>
          </a:p>
          <a:p>
            <a:pPr lvl="1" eaLnBrk="1" hangingPunct="1">
              <a:lnSpc>
                <a:spcPct val="11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for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range(0, 8):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numbers[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= 2 *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3505200" y="5130800"/>
          <a:ext cx="5308600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259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5014119" y="2548463"/>
            <a:ext cx="2163762" cy="2809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183603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r>
              <a:rPr lang="en-US" dirty="0"/>
              <a:t> to find the number of elements in a list.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for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range(0, </a:t>
            </a:r>
            <a:r>
              <a:rPr lang="en-US" dirty="0" err="1">
                <a:latin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</a:rPr>
              <a:t>(numbers)):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print(numbers[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+ " ", end='')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output: 0 2 4 6 8 10 12 14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dirty="0"/>
              <a:t>What expressions refer to:</a:t>
            </a:r>
          </a:p>
          <a:p>
            <a:pPr lvl="1" eaLnBrk="1" hangingPunct="1"/>
            <a:r>
              <a:rPr lang="en-US" dirty="0"/>
              <a:t>The last element of any list?  </a:t>
            </a:r>
          </a:p>
          <a:p>
            <a:pPr lvl="1" eaLnBrk="1" hangingPunct="1"/>
            <a:r>
              <a:rPr lang="en-US" dirty="0"/>
              <a:t>The middle element?</a:t>
            </a:r>
          </a:p>
        </p:txBody>
      </p:sp>
    </p:spTree>
    <p:extLst>
      <p:ext uri="{BB962C8B-B14F-4D97-AF65-F5344CB8AC3E}">
        <p14:creationId xmlns:p14="http://schemas.microsoft.com/office/powerpoint/2010/main" val="3467720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Lists and </a:t>
            </a:r>
            <a:r>
              <a:rPr lang="en-US" dirty="0">
                <a:latin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You can also loop directly over lists, just as with strings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list = [1, 3, 6, 23, 43, 12]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number in list: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(number + " ", end='')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print()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output: 1 3 6 23 43 12 </a:t>
            </a:r>
            <a:endParaRPr lang="en-US" dirty="0"/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13547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Weather question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a list to solve the weather problem: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700" dirty="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 many days' temperatures?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1's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2's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3's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4's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5's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6's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7's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temp = 44.6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days were above average.</a:t>
            </a:r>
          </a:p>
        </p:txBody>
      </p:sp>
    </p:spTree>
    <p:extLst>
      <p:ext uri="{BB962C8B-B14F-4D97-AF65-F5344CB8AC3E}">
        <p14:creationId xmlns:p14="http://schemas.microsoft.com/office/powerpoint/2010/main" val="164872679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Weather answer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4A26DC-C211-8CDC-057C-CE9DDA2E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53" y="1131137"/>
            <a:ext cx="8552494" cy="57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002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Weather question 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Modify the weather program to print the following output: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600" dirty="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 in a temperature or "done" to finish</a:t>
            </a:r>
            <a:endParaRPr lang="en-US" sz="1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Day 1's high temp: 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Day 2's high temp: 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Day 3's high temp: 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Day 4's high temp: 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Day 5's high temp: 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Day 6's high temp: 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Day 7's high temp: 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Day 7's high temp: </a:t>
            </a:r>
            <a:r>
              <a:rPr lang="en-US" sz="1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Average temp = 44.6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days were above average.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2413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 declaration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374650" indent="-285750">
              <a:buNone/>
              <a:tabLst>
                <a:tab pos="2003425" algn="l"/>
                <a:tab pos="4689475" algn="l"/>
              </a:tabLst>
            </a:pPr>
            <a:r>
              <a:rPr lang="en-US" b="1" dirty="0"/>
              <a:t>name</a:t>
            </a:r>
            <a:r>
              <a:rPr lang="en-US" dirty="0">
                <a:latin typeface="Courier New" panose="02070309020205020404" pitchFamily="49" charset="0"/>
              </a:rPr>
              <a:t> = []</a:t>
            </a:r>
          </a:p>
          <a:p>
            <a:pPr marL="742950" lvl="1" indent="-285750">
              <a:buNone/>
              <a:tabLst>
                <a:tab pos="2003425" algn="l"/>
                <a:tab pos="4689475" algn="l"/>
              </a:tabLst>
            </a:pPr>
            <a:endParaRPr lang="en-US" sz="800" dirty="0"/>
          </a:p>
          <a:p>
            <a:pPr marL="742950" lvl="1" indent="-285750">
              <a:tabLst>
                <a:tab pos="2003425" algn="l"/>
                <a:tab pos="4689475" algn="l"/>
              </a:tabLst>
            </a:pPr>
            <a:r>
              <a:rPr lang="en-US" dirty="0"/>
              <a:t>Example:</a:t>
            </a:r>
          </a:p>
          <a:p>
            <a:pPr marL="742950" lvl="1" indent="-285750">
              <a:buNone/>
              <a:tabLst>
                <a:tab pos="2003425" algn="l"/>
                <a:tab pos="4689475" algn="l"/>
              </a:tabLst>
            </a:pPr>
            <a:r>
              <a:rPr lang="en-US" dirty="0">
                <a:latin typeface="Courier New" panose="02070309020205020404" pitchFamily="49" charset="0"/>
              </a:rPr>
              <a:t>	numbers = []</a:t>
            </a:r>
          </a:p>
          <a:p>
            <a:pPr marL="742950" lvl="1" indent="-285750">
              <a:tabLst>
                <a:tab pos="2003425" algn="l"/>
                <a:tab pos="4689475" algn="l"/>
              </a:tabLst>
            </a:pPr>
            <a:endParaRPr lang="en-US" dirty="0"/>
          </a:p>
          <a:p>
            <a:pPr marL="742950" lvl="1" indent="-285750">
              <a:tabLst>
                <a:tab pos="2003425" algn="l"/>
                <a:tab pos="4689475" algn="l"/>
              </a:tabLst>
            </a:pPr>
            <a:endParaRPr lang="en-US" dirty="0"/>
          </a:p>
          <a:p>
            <a:pPr marL="742950" lvl="1" indent="-285750">
              <a:tabLst>
                <a:tab pos="2003425" algn="l"/>
                <a:tab pos="4689475" algn="l"/>
              </a:tabLst>
            </a:pPr>
            <a:endParaRPr lang="en-US" dirty="0"/>
          </a:p>
          <a:p>
            <a:pPr marL="374650" indent="-285750">
              <a:buNone/>
              <a:tabLst>
                <a:tab pos="2003425" algn="l"/>
                <a:tab pos="4689475" algn="l"/>
              </a:tabLst>
            </a:pPr>
            <a:endParaRPr lang="en-US" dirty="0"/>
          </a:p>
        </p:txBody>
      </p:sp>
      <p:graphicFrame>
        <p:nvGraphicFramePr>
          <p:cNvPr id="1825796" name="Group 4"/>
          <p:cNvGraphicFramePr>
            <a:graphicFrameLocks noGrp="1"/>
          </p:cNvGraphicFramePr>
          <p:nvPr/>
        </p:nvGraphicFramePr>
        <p:xfrm>
          <a:off x="2286001" y="4216400"/>
          <a:ext cx="1082993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17300" y="3570407"/>
            <a:ext cx="3135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Creates an empty list</a:t>
            </a:r>
          </a:p>
        </p:txBody>
      </p:sp>
    </p:spTree>
    <p:extLst>
      <p:ext uri="{BB962C8B-B14F-4D97-AF65-F5344CB8AC3E}">
        <p14:creationId xmlns:p14="http://schemas.microsoft.com/office/powerpoint/2010/main" val="250739358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 functions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726094"/>
              </p:ext>
            </p:extLst>
          </p:nvPr>
        </p:nvGraphicFramePr>
        <p:xfrm>
          <a:off x="838200" y="1352711"/>
          <a:ext cx="10661301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5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an item to the end of the list. Equivalent to 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(a):] = [x]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extend(L)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 the list by appending all the items in the given list. Equivalent to 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(a):] = 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Inserts an item at a given position.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the index of the element before which to insert, so 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a.insert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 x)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inserts at the front of the list.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the first item from the list whose value is 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Errs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there is no such item.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pop(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the item at the given position in the list, and returns it.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a.pop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removes and returns the last item in the list.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all items from the list.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index in the list of the first item whose value is 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Errs if there is no such item.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number of times 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appears in the list.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 the items of the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reverse()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Reverses the elements of the 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a copy of the list.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2280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Weather 2 answer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BCBCCC-7563-AC1E-5BDA-7AABD602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75" y="1169393"/>
            <a:ext cx="7607250" cy="56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3586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Weather question 3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Modify the weather program to print the following output: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60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How many days' temperatures?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Day 1's high temp: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Day 2's high temp: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Day 3's high temp: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Day 4's high temp: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Day 5's high temp: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Day 6's high temp: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Day 7's high temp: </a:t>
            </a:r>
            <a:r>
              <a:rPr lang="en-US" sz="1800" b="1" u="sng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Average temp = 44.6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4 days were above average.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Temperatures: [45, 44, 39, 48, 37, 46, 53]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 coldest days: 37, 39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 hottest days: 53, 48</a:t>
            </a:r>
          </a:p>
        </p:txBody>
      </p:sp>
    </p:spTree>
    <p:extLst>
      <p:ext uri="{BB962C8B-B14F-4D97-AF65-F5344CB8AC3E}">
        <p14:creationId xmlns:p14="http://schemas.microsoft.com/office/powerpoint/2010/main" val="16494945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/>
          </p:cNvSpPr>
          <p:nvPr/>
        </p:nvSpPr>
        <p:spPr bwMode="auto">
          <a:xfrm>
            <a:off x="2209800" y="2693989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sz="4400" dirty="0">
                <a:solidFill>
                  <a:schemeClr val="tx2"/>
                </a:solidFill>
              </a:rP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2654567067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Weather answer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84365-774C-85DB-6A46-B3F1E7AF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97" y="1101882"/>
            <a:ext cx="7669205" cy="57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8264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"list mystery" problem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traversal</a:t>
            </a:r>
            <a:r>
              <a:rPr lang="en-US" dirty="0"/>
              <a:t>: An examination of each element of an list.</a:t>
            </a:r>
          </a:p>
          <a:p>
            <a:pPr eaLnBrk="1" hangingPunct="1"/>
            <a:endParaRPr lang="en-US" sz="800" dirty="0"/>
          </a:p>
          <a:p>
            <a:pPr eaLnBrk="1" hangingPunct="1"/>
            <a:r>
              <a:rPr lang="en-US" dirty="0"/>
              <a:t>What element values are stored in the following list?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a = [1, 7, 5, 6, 4, 14, 11]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range(0, </a:t>
            </a:r>
            <a:r>
              <a:rPr lang="en-US" dirty="0" err="1">
                <a:latin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</a:rPr>
              <a:t>(a) – 1):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if (a[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&gt; a[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+ 1]):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    a[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+ 1] = a[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+ 1] * 2</a:t>
            </a:r>
          </a:p>
        </p:txBody>
      </p:sp>
      <p:graphicFrame>
        <p:nvGraphicFramePr>
          <p:cNvPr id="9779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61379"/>
              </p:ext>
            </p:extLst>
          </p:nvPr>
        </p:nvGraphicFramePr>
        <p:xfrm>
          <a:off x="3613203" y="5302459"/>
          <a:ext cx="4754562" cy="1041400"/>
        </p:xfrm>
        <a:graphic>
          <a:graphicData uri="http://schemas.openxmlformats.org/drawingml/2006/table">
            <a:tbl>
              <a:tblPr/>
              <a:tblGrid>
                <a:gridCol w="87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796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6543"/>
              </p:ext>
            </p:extLst>
          </p:nvPr>
        </p:nvGraphicFramePr>
        <p:xfrm>
          <a:off x="3623251" y="5302460"/>
          <a:ext cx="4754562" cy="1041400"/>
        </p:xfrm>
        <a:graphic>
          <a:graphicData uri="http://schemas.openxmlformats.org/drawingml/2006/table">
            <a:tbl>
              <a:tblPr/>
              <a:tblGrid>
                <a:gridCol w="874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481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7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that change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don't know how big we want our list to be when our program starts</a:t>
            </a:r>
          </a:p>
          <a:p>
            <a:pPr lvl="1"/>
            <a:r>
              <a:rPr lang="en-US" dirty="0"/>
              <a:t>It can be useful to create an empty list and fill it up.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 = []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data.append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data.append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("world")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print(data)                 # ['hello', 'world']</a:t>
            </a:r>
          </a:p>
          <a:p>
            <a:pPr marL="457200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would we insert another word in the middle?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59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called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remove_duplicates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that takes a </a:t>
            </a:r>
            <a:r>
              <a:rPr lang="en-US" b="1" dirty="0"/>
              <a:t>sorted</a:t>
            </a:r>
            <a:r>
              <a:rPr lang="en-US" dirty="0"/>
              <a:t> list of numbers and removes any duplicates. For example, if it is called on the following list: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[-2, 1, 1, 3, 3, 3, 4, 5, 6, 78, 78, 79] </a:t>
            </a:r>
          </a:p>
          <a:p>
            <a:pPr marL="0" indent="0">
              <a:buNone/>
            </a:pPr>
            <a:r>
              <a:rPr lang="en-US" dirty="0"/>
              <a:t>after the call the list should be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[-2, 1, 3, 4, 5, 6, 78, 79]</a:t>
            </a:r>
          </a:p>
        </p:txBody>
      </p:sp>
    </p:spTree>
    <p:extLst>
      <p:ext uri="{BB962C8B-B14F-4D97-AF65-F5344CB8AC3E}">
        <p14:creationId xmlns:p14="http://schemas.microsoft.com/office/powerpoint/2010/main" val="257372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and removing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loop through a list and remove elements you change the length of the list</a:t>
            </a:r>
            <a:r>
              <a:rPr lang="en-US" sz="2200" dirty="0">
                <a:cs typeface="Courier New" panose="02070309020205020404" pitchFamily="49" charset="0"/>
              </a:rPr>
              <a:t>. </a:t>
            </a:r>
            <a:r>
              <a:rPr lang="en-US" dirty="0">
                <a:cs typeface="Courier New" panose="02070309020205020404" pitchFamily="49" charset="0"/>
              </a:rPr>
              <a:t>This means you need to change your upper bound as you are looping.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You must use a while loop when removing items from a list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</a:t>
            </a:r>
            <a:r>
              <a:rPr lang="en-US" dirty="0">
                <a:cs typeface="Courier New" panose="02070309020205020404" pitchFamily="49" charset="0"/>
              </a:rPr>
              <a:t> loop won't work as it can't adjust when the length of the list changes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in data </a:t>
            </a:r>
            <a:r>
              <a:rPr lang="en-US" dirty="0">
                <a:cs typeface="Courier New" panose="02070309020205020404" pitchFamily="49" charset="0"/>
              </a:rPr>
              <a:t>loop won't work as it cannot alter the list.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59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94B8C9-F686-68EA-1753-F95C5BBA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7B88F-571C-C83A-BDA8-68D311AFF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75" y="1168186"/>
            <a:ext cx="8147049" cy="568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21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 reversal question</a:t>
            </a:r>
          </a:p>
        </p:txBody>
      </p:sp>
      <p:sp>
        <p:nvSpPr>
          <p:cNvPr id="10598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Write code that reverses the elements of a list.</a:t>
            </a:r>
          </a:p>
          <a:p>
            <a:pPr lvl="1" eaLnBrk="1" hangingPunct="1"/>
            <a:endParaRPr lang="en-US" sz="800" dirty="0"/>
          </a:p>
          <a:p>
            <a:pPr lvl="1" eaLnBrk="1" hangingPunct="1"/>
            <a:r>
              <a:rPr lang="en-US" dirty="0"/>
              <a:t>For example, if the array initially stores: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[11, 42, -5, 27, 0, 89]</a:t>
            </a:r>
          </a:p>
          <a:p>
            <a:pPr lvl="1" eaLnBrk="1" hangingPunct="1"/>
            <a:endParaRPr 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dirty="0"/>
              <a:t>Then after your reversal code, it should store: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[89, 0, 27, -5, 42, 11]</a:t>
            </a:r>
          </a:p>
          <a:p>
            <a:pPr lvl="1" eaLnBrk="1" hangingPunct="1"/>
            <a:endParaRPr lang="en-US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dirty="0"/>
              <a:t>The code should work for a list of any size.</a:t>
            </a:r>
          </a:p>
          <a:p>
            <a:pPr lvl="2" eaLnBrk="1" hangingPunct="1"/>
            <a:endParaRPr lang="en-US" sz="800" dirty="0"/>
          </a:p>
          <a:p>
            <a:pPr lvl="2" eaLnBrk="1" hangingPunct="1"/>
            <a:r>
              <a:rPr lang="en-US" dirty="0"/>
              <a:t>Hint: think about swapping various elements...</a:t>
            </a:r>
          </a:p>
        </p:txBody>
      </p:sp>
    </p:spTree>
    <p:extLst>
      <p:ext uri="{BB962C8B-B14F-4D97-AF65-F5344CB8AC3E}">
        <p14:creationId xmlns:p14="http://schemas.microsoft.com/office/powerpoint/2010/main" val="391236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Algorithm idea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Swap pairs of elements from the edges;  work inwards:</a:t>
            </a:r>
          </a:p>
        </p:txBody>
      </p:sp>
      <p:graphicFrame>
        <p:nvGraphicFramePr>
          <p:cNvPr id="1060907" name="Group 43"/>
          <p:cNvGraphicFramePr>
            <a:graphicFrameLocks noGrp="1"/>
          </p:cNvGraphicFramePr>
          <p:nvPr/>
        </p:nvGraphicFramePr>
        <p:xfrm>
          <a:off x="3200400" y="2333625"/>
          <a:ext cx="4648200" cy="792276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42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-5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89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0908" name="Line 44"/>
          <p:cNvSpPr>
            <a:spLocks noChangeShapeType="1"/>
          </p:cNvSpPr>
          <p:nvPr/>
        </p:nvSpPr>
        <p:spPr bwMode="auto">
          <a:xfrm flipV="1">
            <a:off x="44958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0909" name="Line 45"/>
          <p:cNvSpPr>
            <a:spLocks noChangeShapeType="1"/>
          </p:cNvSpPr>
          <p:nvPr/>
        </p:nvSpPr>
        <p:spPr bwMode="auto">
          <a:xfrm flipV="1">
            <a:off x="75438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60910" name="Group 46"/>
          <p:cNvGraphicFramePr>
            <a:graphicFrameLocks noGrp="1"/>
          </p:cNvGraphicFramePr>
          <p:nvPr/>
        </p:nvGraphicFramePr>
        <p:xfrm>
          <a:off x="3200400" y="2333625"/>
          <a:ext cx="4648200" cy="792276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89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42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-5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0934" name="Group 70"/>
          <p:cNvGraphicFramePr>
            <a:graphicFrameLocks noGrp="1"/>
          </p:cNvGraphicFramePr>
          <p:nvPr/>
        </p:nvGraphicFramePr>
        <p:xfrm>
          <a:off x="3200400" y="2333625"/>
          <a:ext cx="4648200" cy="792276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89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-5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42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0958" name="Line 94"/>
          <p:cNvSpPr>
            <a:spLocks noChangeShapeType="1"/>
          </p:cNvSpPr>
          <p:nvPr/>
        </p:nvSpPr>
        <p:spPr bwMode="auto">
          <a:xfrm flipV="1">
            <a:off x="51054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0959" name="Line 95"/>
          <p:cNvSpPr>
            <a:spLocks noChangeShapeType="1"/>
          </p:cNvSpPr>
          <p:nvPr/>
        </p:nvSpPr>
        <p:spPr bwMode="auto">
          <a:xfrm flipV="1">
            <a:off x="69342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0960" name="Line 96"/>
          <p:cNvSpPr>
            <a:spLocks noChangeShapeType="1"/>
          </p:cNvSpPr>
          <p:nvPr/>
        </p:nvSpPr>
        <p:spPr bwMode="auto">
          <a:xfrm flipV="1">
            <a:off x="57150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0961" name="Line 97"/>
          <p:cNvSpPr>
            <a:spLocks noChangeShapeType="1"/>
          </p:cNvSpPr>
          <p:nvPr/>
        </p:nvSpPr>
        <p:spPr bwMode="auto">
          <a:xfrm flipV="1">
            <a:off x="6324600" y="3200400"/>
            <a:ext cx="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60962" name="Group 98"/>
          <p:cNvGraphicFramePr>
            <a:graphicFrameLocks noGrp="1"/>
          </p:cNvGraphicFramePr>
          <p:nvPr/>
        </p:nvGraphicFramePr>
        <p:xfrm>
          <a:off x="3200400" y="2333625"/>
          <a:ext cx="4648200" cy="792276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89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27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-5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42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9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60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60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6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6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6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60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60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6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6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6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908" grpId="0" animBg="1"/>
      <p:bldP spid="1060908" grpId="1" animBg="1"/>
      <p:bldP spid="1060909" grpId="0" animBg="1"/>
      <p:bldP spid="1060909" grpId="1" animBg="1"/>
      <p:bldP spid="1060958" grpId="0" animBg="1"/>
      <p:bldP spid="1060958" grpId="1" animBg="1"/>
      <p:bldP spid="1060959" grpId="0" animBg="1"/>
      <p:bldP spid="1060959" grpId="1" animBg="1"/>
      <p:bldP spid="1060960" grpId="0" animBg="1"/>
      <p:bldP spid="106096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Swapping values</a:t>
            </a:r>
          </a:p>
        </p:txBody>
      </p:sp>
      <p:sp>
        <p:nvSpPr>
          <p:cNvPr id="104243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main():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a = 7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b = 35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800" dirty="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   # swap a with b?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</a:rPr>
              <a:t>    a = b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</a:rPr>
              <a:t>    b = a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800" b="1" dirty="0">
                <a:solidFill>
                  <a:srgbClr val="A50021"/>
                </a:solidFill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print(a, b)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800" dirty="0"/>
          </a:p>
          <a:p>
            <a:pPr lvl="1" eaLnBrk="1" hangingPunct="1"/>
            <a:r>
              <a:rPr lang="en-US" dirty="0"/>
              <a:t>What is wrong with this code?  What is its output?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The red code should be replaced with: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8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    temp = a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    a = b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    b = temp</a:t>
            </a:r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75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4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3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Flawed algorithm</a:t>
            </a:r>
          </a:p>
        </p:txBody>
      </p:sp>
      <p:sp>
        <p:nvSpPr>
          <p:cNvPr id="1061891" name="Rectangle 3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000" dirty="0"/>
              <a:t>What's wrong with this code?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800" dirty="0"/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numbers = [11, 42, -5, 27, 0, 89]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8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	# reverse the list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for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in range(0,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(numbers)):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    temp = numbers[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]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    numbers[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] = numbers[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(numbers) - 1 -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]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    numbers[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(numbers) - 1 -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] = temp   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sz="2000" dirty="0"/>
              <a:t>The loop goes too far and un-reverses the array!  Fixed version: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800" dirty="0"/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for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in range(0, 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(numbers) // 2):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    temp = numbers[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]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    numbers[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] = numbers[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(numbers) - 1 -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]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    numbers[</a:t>
            </a:r>
            <a:r>
              <a:rPr lang="en-US" sz="2000" dirty="0" err="1">
                <a:latin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</a:rPr>
              <a:t>(numbers) - 1 -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] = temp    </a:t>
            </a:r>
          </a:p>
        </p:txBody>
      </p:sp>
    </p:spTree>
    <p:extLst>
      <p:ext uri="{BB962C8B-B14F-4D97-AF65-F5344CB8AC3E}">
        <p14:creationId xmlns:p14="http://schemas.microsoft.com/office/powerpoint/2010/main" val="38853274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1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1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61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61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Can we solve this problem?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Consider the following program (input underlined):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dirty="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 many days' temperatures?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1's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2's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3's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4's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5's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6's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Day 7's high temp: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temp = 44.6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days were above average.</a:t>
            </a:r>
            <a:endParaRPr lang="en-US" dirty="0"/>
          </a:p>
        </p:txBody>
      </p:sp>
      <p:pic>
        <p:nvPicPr>
          <p:cNvPr id="12292" name="Picture 4" descr="CLOUDS&amp;R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125" y="3042138"/>
            <a:ext cx="2039938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228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 reverse question 2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Turn your list reversal code into a </a:t>
            </a:r>
            <a:r>
              <a:rPr lang="en-US" dirty="0">
                <a:latin typeface="Courier New" panose="02070309020205020404" pitchFamily="49" charset="0"/>
              </a:rPr>
              <a:t>reverse</a:t>
            </a:r>
            <a:r>
              <a:rPr lang="en-US" dirty="0"/>
              <a:t> function.</a:t>
            </a:r>
          </a:p>
          <a:p>
            <a:pPr lvl="1" eaLnBrk="1" hangingPunct="1"/>
            <a:r>
              <a:rPr lang="en-US" dirty="0"/>
              <a:t>Accept the list of integers to reverse as a parameter.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numbers = [11, 42, -5, 27, 0, 89]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</a:rPr>
              <a:t>reverse(numbers)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/>
          </a:p>
          <a:p>
            <a:pPr lvl="1" eaLnBrk="1" hangingPunct="1"/>
            <a:r>
              <a:rPr lang="en-US" dirty="0"/>
              <a:t>How do we write functions that accept lists as parameters?</a:t>
            </a:r>
          </a:p>
          <a:p>
            <a:pPr lvl="1" eaLnBrk="1" hangingPunct="1"/>
            <a:r>
              <a:rPr lang="en-US" dirty="0"/>
              <a:t>Will we need to return the new list contents after reversal?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dirty="0"/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486945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</a:rPr>
              <a:t>swap</a:t>
            </a:r>
            <a:r>
              <a:rPr lang="en-US" dirty="0"/>
              <a:t> function?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Does the following </a:t>
            </a:r>
            <a:r>
              <a:rPr lang="en-US" dirty="0">
                <a:latin typeface="Courier New" panose="02070309020205020404" pitchFamily="49" charset="0"/>
              </a:rPr>
              <a:t>swap</a:t>
            </a:r>
            <a:r>
              <a:rPr lang="en-US" dirty="0"/>
              <a:t> function  work?  Why or why not?</a:t>
            </a:r>
          </a:p>
          <a:p>
            <a:pPr lvl="1" eaLnBrk="1" hangingPunct="1"/>
            <a:endParaRPr lang="en-US" sz="800" dirty="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main():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a = 7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b = 35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    # swap a with b?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</a:rPr>
              <a:t>	    swap(a, b)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8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print(a, b)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</a:rPr>
              <a:t> swap(a, b):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    temp = a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    a = b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    b = temp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470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/>
          </p:cNvSpPr>
          <p:nvPr/>
        </p:nvSpPr>
        <p:spPr bwMode="auto">
          <a:xfrm>
            <a:off x="2209800" y="2693989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sz="4400" dirty="0">
                <a:solidFill>
                  <a:schemeClr val="tx2"/>
                </a:solidFill>
              </a:rPr>
              <a:t>Mutability</a:t>
            </a:r>
          </a:p>
        </p:txBody>
      </p:sp>
    </p:spTree>
    <p:extLst>
      <p:ext uri="{BB962C8B-B14F-4D97-AF65-F5344CB8AC3E}">
        <p14:creationId xmlns:p14="http://schemas.microsoft.com/office/powerpoint/2010/main" val="43341723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Mutability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Mutability</a:t>
            </a:r>
            <a:r>
              <a:rPr lang="en-US" dirty="0"/>
              <a:t>: The ability to be changed or mutated</a:t>
            </a:r>
          </a:p>
          <a:p>
            <a:pPr lvl="1" eaLnBrk="1" hangingPunct="1"/>
            <a:endParaRPr lang="en-US" sz="800" dirty="0"/>
          </a:p>
          <a:p>
            <a:pPr lvl="1" eaLnBrk="1" hangingPunct="1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s,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err="1"/>
              <a:t>s</a:t>
            </a:r>
            <a:r>
              <a:rPr lang="en-US" dirty="0"/>
              <a:t> and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lang="en-US" dirty="0" err="1"/>
              <a:t>ls</a:t>
            </a:r>
            <a:r>
              <a:rPr lang="en-US" dirty="0"/>
              <a:t> are immutable.</a:t>
            </a:r>
          </a:p>
          <a:p>
            <a:pPr lvl="1" eaLnBrk="1" hangingPunct="1"/>
            <a:r>
              <a:rPr lang="en-US" dirty="0"/>
              <a:t>lists and objects are mutable</a:t>
            </a:r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8727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Immutable types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s,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err="1"/>
              <a:t>s</a:t>
            </a:r>
            <a:r>
              <a:rPr lang="en-US" dirty="0"/>
              <a:t> and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lang="en-US" dirty="0" err="1"/>
              <a:t>ls</a:t>
            </a:r>
            <a:r>
              <a:rPr lang="en-US" dirty="0"/>
              <a:t> are immutable.</a:t>
            </a:r>
          </a:p>
          <a:p>
            <a:r>
              <a:rPr lang="en-US" dirty="0"/>
              <a:t>Modifying the value of one variable does not affect others.</a:t>
            </a:r>
          </a:p>
          <a:p>
            <a:pPr lvl="1" eaLnBrk="1" hangingPunct="1"/>
            <a:endParaRPr lang="en-US" dirty="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x = 5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y = x</a:t>
            </a:r>
            <a:r>
              <a:rPr lang="en-US" dirty="0">
                <a:latin typeface="Courier New" panose="02070309020205020404" pitchFamily="49" charset="0"/>
              </a:rPr>
              <a:t>      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x = 5, y = 5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y = 17     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x = 5, y = 17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x = 8      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x = 8, y = 17</a:t>
            </a:r>
          </a:p>
        </p:txBody>
      </p:sp>
    </p:spTree>
    <p:extLst>
      <p:ext uri="{BB962C8B-B14F-4D97-AF65-F5344CB8AC3E}">
        <p14:creationId xmlns:p14="http://schemas.microsoft.com/office/powerpoint/2010/main" val="415220502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Mutable types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r>
              <a:rPr lang="en-US" dirty="0"/>
              <a:t>lists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DrawingPanel</a:t>
            </a:r>
            <a:r>
              <a:rPr lang="en-US" dirty="0"/>
              <a:t> are mutable.</a:t>
            </a:r>
          </a:p>
          <a:p>
            <a:r>
              <a:rPr lang="en-US" dirty="0"/>
              <a:t>Modifying the value of one variable </a:t>
            </a:r>
            <a:r>
              <a:rPr lang="en-US" b="1" dirty="0"/>
              <a:t>does</a:t>
            </a:r>
            <a:r>
              <a:rPr lang="en-US" dirty="0"/>
              <a:t> affect others.</a:t>
            </a:r>
          </a:p>
          <a:p>
            <a:pPr lvl="1" eaLnBrk="1" hangingPunct="1"/>
            <a:endParaRPr lang="en-US" dirty="0"/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</a:rPr>
              <a:t> a1 = [4, 15, 8]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</a:rPr>
              <a:t>	a2 = </a:t>
            </a:r>
            <a:r>
              <a:rPr lang="en-US" b="1" dirty="0">
                <a:latin typeface="Courier New" panose="02070309020205020404" pitchFamily="49" charset="0"/>
              </a:rPr>
              <a:t>a1</a:t>
            </a:r>
            <a:r>
              <a:rPr lang="en-US" dirty="0">
                <a:latin typeface="Courier New" panose="02070309020205020404" pitchFamily="49" charset="0"/>
              </a:rPr>
              <a:t>       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refer to same list as a1</a:t>
            </a:r>
          </a:p>
          <a:p>
            <a:pPr lvl="1">
              <a:lnSpc>
                <a:spcPct val="80000"/>
              </a:lnSpc>
              <a:buNone/>
            </a:pP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	a2[0] = 7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</a:rPr>
              <a:t>	print(</a:t>
            </a:r>
            <a:r>
              <a:rPr 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a1</a:t>
            </a:r>
            <a:r>
              <a:rPr lang="en-US" dirty="0">
                <a:latin typeface="Courier New" panose="02070309020205020404" pitchFamily="49" charset="0"/>
              </a:rPr>
              <a:t>)     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[7, 15, 8]</a:t>
            </a:r>
            <a:endParaRPr lang="en-US" b="1" dirty="0">
              <a:solidFill>
                <a:srgbClr val="00808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4" name="Group 139"/>
          <p:cNvGraphicFramePr>
            <a:graphicFrameLocks noGrp="1"/>
          </p:cNvGraphicFramePr>
          <p:nvPr/>
        </p:nvGraphicFramePr>
        <p:xfrm>
          <a:off x="4953001" y="5207000"/>
          <a:ext cx="253682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145"/>
          <p:cNvGrpSpPr>
            <a:grpSpLocks/>
          </p:cNvGrpSpPr>
          <p:nvPr/>
        </p:nvGrpSpPr>
        <p:grpSpPr bwMode="auto">
          <a:xfrm>
            <a:off x="2209801" y="5576889"/>
            <a:ext cx="2524125" cy="561975"/>
            <a:chOff x="478" y="3543"/>
            <a:chExt cx="1590" cy="354"/>
          </a:xfrm>
        </p:grpSpPr>
        <p:sp>
          <p:nvSpPr>
            <p:cNvPr id="6" name="Rectangle 127"/>
            <p:cNvSpPr>
              <a:spLocks noChangeArrowheads="1"/>
            </p:cNvSpPr>
            <p:nvPr/>
          </p:nvSpPr>
          <p:spPr bwMode="auto">
            <a:xfrm>
              <a:off x="478" y="3590"/>
              <a:ext cx="72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buFont typeface="Wingdings 2" panose="05020102010507070707" pitchFamily="18" charset="2"/>
                <a:buNone/>
              </a:pPr>
              <a:r>
                <a:rPr lang="en-US" sz="2000" i="1"/>
                <a:t>a1</a:t>
              </a:r>
            </a:p>
          </p:txBody>
        </p:sp>
        <p:grpSp>
          <p:nvGrpSpPr>
            <p:cNvPr id="7" name="Group 144"/>
            <p:cNvGrpSpPr>
              <a:grpSpLocks/>
            </p:cNvGrpSpPr>
            <p:nvPr/>
          </p:nvGrpSpPr>
          <p:grpSpPr bwMode="auto">
            <a:xfrm>
              <a:off x="1200" y="3543"/>
              <a:ext cx="868" cy="354"/>
              <a:chOff x="1200" y="3543"/>
              <a:chExt cx="868" cy="354"/>
            </a:xfrm>
          </p:grpSpPr>
          <p:sp>
            <p:nvSpPr>
              <p:cNvPr id="8" name="Line 128"/>
              <p:cNvSpPr>
                <a:spLocks noChangeShapeType="1"/>
              </p:cNvSpPr>
              <p:nvPr/>
            </p:nvSpPr>
            <p:spPr bwMode="auto">
              <a:xfrm flipV="1">
                <a:off x="1444" y="37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Oval 129"/>
              <p:cNvSpPr>
                <a:spLocks noChangeArrowheads="1"/>
              </p:cNvSpPr>
              <p:nvPr/>
            </p:nvSpPr>
            <p:spPr bwMode="auto">
              <a:xfrm>
                <a:off x="1200" y="3543"/>
                <a:ext cx="257" cy="3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sz="2000"/>
              </a:p>
            </p:txBody>
          </p:sp>
        </p:grpSp>
      </p:grpSp>
      <p:grpSp>
        <p:nvGrpSpPr>
          <p:cNvPr id="10" name="Group 147"/>
          <p:cNvGrpSpPr>
            <a:grpSpLocks/>
          </p:cNvGrpSpPr>
          <p:nvPr/>
        </p:nvGrpSpPr>
        <p:grpSpPr bwMode="auto">
          <a:xfrm>
            <a:off x="7848600" y="5586414"/>
            <a:ext cx="2438400" cy="561975"/>
            <a:chOff x="3984" y="3567"/>
            <a:chExt cx="1536" cy="354"/>
          </a:xfrm>
        </p:grpSpPr>
        <p:sp>
          <p:nvSpPr>
            <p:cNvPr id="11" name="Rectangle 132"/>
            <p:cNvSpPr>
              <a:spLocks noChangeArrowheads="1"/>
            </p:cNvSpPr>
            <p:nvPr/>
          </p:nvSpPr>
          <p:spPr bwMode="auto">
            <a:xfrm>
              <a:off x="4800" y="3600"/>
              <a:ext cx="72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buFont typeface="Wingdings 2" panose="05020102010507070707" pitchFamily="18" charset="2"/>
                <a:buNone/>
              </a:pPr>
              <a:r>
                <a:rPr lang="en-US" sz="2000" i="1">
                  <a:solidFill>
                    <a:srgbClr val="003399"/>
                  </a:solidFill>
                </a:rPr>
                <a:t>a2</a:t>
              </a:r>
            </a:p>
          </p:txBody>
        </p:sp>
        <p:grpSp>
          <p:nvGrpSpPr>
            <p:cNvPr id="12" name="Group 146"/>
            <p:cNvGrpSpPr>
              <a:grpSpLocks/>
            </p:cNvGrpSpPr>
            <p:nvPr/>
          </p:nvGrpSpPr>
          <p:grpSpPr bwMode="auto">
            <a:xfrm>
              <a:off x="3984" y="3567"/>
              <a:ext cx="833" cy="354"/>
              <a:chOff x="3984" y="3567"/>
              <a:chExt cx="833" cy="354"/>
            </a:xfrm>
          </p:grpSpPr>
          <p:sp>
            <p:nvSpPr>
              <p:cNvPr id="13" name="Line 133"/>
              <p:cNvSpPr>
                <a:spLocks noChangeShapeType="1"/>
              </p:cNvSpPr>
              <p:nvPr/>
            </p:nvSpPr>
            <p:spPr bwMode="auto">
              <a:xfrm flipH="1" flipV="1">
                <a:off x="3984" y="3744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Oval 134"/>
              <p:cNvSpPr>
                <a:spLocks noChangeArrowheads="1"/>
              </p:cNvSpPr>
              <p:nvPr/>
            </p:nvSpPr>
            <p:spPr bwMode="auto">
              <a:xfrm>
                <a:off x="4560" y="3567"/>
                <a:ext cx="257" cy="3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sz="2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48562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Mutability and objects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Lists and objects are mutable.  Why?</a:t>
            </a:r>
          </a:p>
          <a:p>
            <a:pPr lvl="1" eaLnBrk="1" hangingPunct="1"/>
            <a:r>
              <a:rPr lang="en-US" i="1" dirty="0"/>
              <a:t>efficiency.  </a:t>
            </a:r>
            <a:r>
              <a:rPr lang="en-US" dirty="0"/>
              <a:t>Copying large objects slows down a program.</a:t>
            </a:r>
          </a:p>
          <a:p>
            <a:pPr lvl="1" eaLnBrk="1" hangingPunct="1"/>
            <a:r>
              <a:rPr lang="en-US" i="1" dirty="0"/>
              <a:t>sharing.</a:t>
            </a:r>
            <a:r>
              <a:rPr lang="en-US" dirty="0"/>
              <a:t>  It's useful to share an object's data among functions.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dirty="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panel1 = </a:t>
            </a:r>
            <a:r>
              <a:rPr lang="en-US" dirty="0" err="1">
                <a:latin typeface="Courier New" panose="02070309020205020404" pitchFamily="49" charset="0"/>
              </a:rPr>
              <a:t>DrawingPanel</a:t>
            </a:r>
            <a:r>
              <a:rPr lang="en-US" dirty="0">
                <a:latin typeface="Courier New" panose="02070309020205020404" pitchFamily="49" charset="0"/>
              </a:rPr>
              <a:t>(80, 50)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</a:rPr>
              <a:t>panel2 = panel1  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same window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</a:t>
            </a:r>
            <a:r>
              <a:rPr lang="en-US" sz="2200" b="1" dirty="0">
                <a:latin typeface="Courier New" panose="02070309020205020404" pitchFamily="49" charset="0"/>
              </a:rPr>
              <a:t>panel2.draw_rect(0, 0, 80, 50, "cyan")</a:t>
            </a:r>
          </a:p>
          <a:p>
            <a:pPr eaLnBrk="1" hangingPunct="1"/>
            <a:endParaRPr lang="en-US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94" y="5029201"/>
            <a:ext cx="1981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1" name="Group 34"/>
          <p:cNvGrpSpPr>
            <a:grpSpLocks/>
          </p:cNvGrpSpPr>
          <p:nvPr/>
        </p:nvGrpSpPr>
        <p:grpSpPr bwMode="auto">
          <a:xfrm>
            <a:off x="3453283" y="5053013"/>
            <a:ext cx="2286000" cy="561975"/>
            <a:chOff x="1248" y="2846"/>
            <a:chExt cx="1440" cy="354"/>
          </a:xfrm>
        </p:grpSpPr>
        <p:sp>
          <p:nvSpPr>
            <p:cNvPr id="24586" name="Rectangle 28"/>
            <p:cNvSpPr>
              <a:spLocks noChangeArrowheads="1"/>
            </p:cNvSpPr>
            <p:nvPr/>
          </p:nvSpPr>
          <p:spPr bwMode="auto">
            <a:xfrm>
              <a:off x="1248" y="2888"/>
              <a:ext cx="72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buFont typeface="Wingdings 2" panose="05020102010507070707" pitchFamily="18" charset="2"/>
                <a:buNone/>
              </a:pPr>
              <a:r>
                <a:rPr lang="en-US" sz="2000" i="1"/>
                <a:t>panel1</a:t>
              </a:r>
            </a:p>
          </p:txBody>
        </p:sp>
        <p:sp>
          <p:nvSpPr>
            <p:cNvPr id="24587" name="Line 29"/>
            <p:cNvSpPr>
              <a:spLocks noChangeShapeType="1"/>
            </p:cNvSpPr>
            <p:nvPr/>
          </p:nvSpPr>
          <p:spPr bwMode="auto">
            <a:xfrm>
              <a:off x="2208" y="3024"/>
              <a:ext cx="48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Oval 30"/>
            <p:cNvSpPr>
              <a:spLocks noChangeArrowheads="1"/>
            </p:cNvSpPr>
            <p:nvPr/>
          </p:nvSpPr>
          <p:spPr bwMode="auto">
            <a:xfrm>
              <a:off x="1984" y="2846"/>
              <a:ext cx="257" cy="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sz="2000"/>
            </a:p>
          </p:txBody>
        </p:sp>
      </p:grpSp>
      <p:grpSp>
        <p:nvGrpSpPr>
          <p:cNvPr id="24582" name="Group 35"/>
          <p:cNvGrpSpPr>
            <a:grpSpLocks/>
          </p:cNvGrpSpPr>
          <p:nvPr/>
        </p:nvGrpSpPr>
        <p:grpSpPr bwMode="auto">
          <a:xfrm>
            <a:off x="3505200" y="5907881"/>
            <a:ext cx="2286000" cy="561975"/>
            <a:chOff x="1248" y="3374"/>
            <a:chExt cx="1440" cy="354"/>
          </a:xfrm>
        </p:grpSpPr>
        <p:sp>
          <p:nvSpPr>
            <p:cNvPr id="24583" name="Rectangle 31"/>
            <p:cNvSpPr>
              <a:spLocks noChangeArrowheads="1"/>
            </p:cNvSpPr>
            <p:nvPr/>
          </p:nvSpPr>
          <p:spPr bwMode="auto">
            <a:xfrm>
              <a:off x="1248" y="3416"/>
              <a:ext cx="72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buFont typeface="Wingdings 2" panose="05020102010507070707" pitchFamily="18" charset="2"/>
                <a:buNone/>
              </a:pPr>
              <a:r>
                <a:rPr lang="en-US" sz="2000" i="1"/>
                <a:t>panel2</a:t>
              </a:r>
            </a:p>
          </p:txBody>
        </p:sp>
        <p:sp>
          <p:nvSpPr>
            <p:cNvPr id="24584" name="Line 32"/>
            <p:cNvSpPr>
              <a:spLocks noChangeShapeType="1"/>
            </p:cNvSpPr>
            <p:nvPr/>
          </p:nvSpPr>
          <p:spPr bwMode="auto">
            <a:xfrm flipV="1">
              <a:off x="2208" y="3456"/>
              <a:ext cx="48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Oval 33"/>
            <p:cNvSpPr>
              <a:spLocks noChangeArrowheads="1"/>
            </p:cNvSpPr>
            <p:nvPr/>
          </p:nvSpPr>
          <p:spPr bwMode="auto">
            <a:xfrm>
              <a:off x="1984" y="3374"/>
              <a:ext cx="257" cy="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27303337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702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267325"/>
            <a:ext cx="1676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Objects as parameters</a:t>
            </a:r>
          </a:p>
        </p:txBody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When a mutable object is passed as a parameter the function can change it. </a:t>
            </a:r>
          </a:p>
          <a:p>
            <a:pPr lvl="1"/>
            <a:r>
              <a:rPr lang="en-US" dirty="0"/>
              <a:t>If the parameter is modified, it </a:t>
            </a:r>
            <a:r>
              <a:rPr lang="en-US" i="1" dirty="0"/>
              <a:t>will</a:t>
            </a:r>
            <a:r>
              <a:rPr lang="en-US" dirty="0"/>
              <a:t> affect the original object.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800" dirty="0"/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main():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window = </a:t>
            </a:r>
            <a:r>
              <a:rPr lang="en-US" dirty="0" err="1">
                <a:latin typeface="Courier New" panose="02070309020205020404" pitchFamily="49" charset="0"/>
              </a:rPr>
              <a:t>DrawingPanel</a:t>
            </a:r>
            <a:r>
              <a:rPr lang="en-US" dirty="0">
                <a:latin typeface="Courier New" panose="02070309020205020404" pitchFamily="49" charset="0"/>
              </a:rPr>
              <a:t>(80, 50)</a:t>
            </a:r>
            <a:endParaRPr lang="en-US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</a:rPr>
              <a:t>window.draw_rect</a:t>
            </a:r>
            <a:r>
              <a:rPr lang="en-US" sz="1900" b="1" dirty="0">
                <a:latin typeface="Courier New" panose="02070309020205020404" pitchFamily="49" charset="0"/>
              </a:rPr>
              <a:t>(0, 0, 80, 50, "yellow")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    example(window)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example(panel):</a:t>
            </a:r>
          </a:p>
          <a:p>
            <a:pPr lvl="1">
              <a:lnSpc>
                <a:spcPct val="70000"/>
              </a:lnSpc>
              <a:buNone/>
            </a:pPr>
            <a:r>
              <a:rPr lang="en-US" b="1" dirty="0">
                <a:latin typeface="Courier New" panose="02070309020205020404" pitchFamily="49" charset="0"/>
              </a:rPr>
              <a:t>    </a:t>
            </a:r>
            <a:r>
              <a:rPr lang="en-US" sz="19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panel.draw_rect</a:t>
            </a:r>
            <a:r>
              <a:rPr lang="en-US" sz="1900" b="1" dirty="0">
                <a:solidFill>
                  <a:prstClr val="black"/>
                </a:solidFill>
                <a:latin typeface="Courier New" panose="02070309020205020404" pitchFamily="49" charset="0"/>
              </a:rPr>
              <a:t>(0, 0, 80, 50, "cyan")</a:t>
            </a:r>
            <a:r>
              <a:rPr lang="en-US" dirty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</p:txBody>
      </p:sp>
      <p:pic>
        <p:nvPicPr>
          <p:cNvPr id="1052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248885"/>
            <a:ext cx="16954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Line 10"/>
          <p:cNvSpPr>
            <a:spLocks noChangeShapeType="1"/>
          </p:cNvSpPr>
          <p:nvPr/>
        </p:nvSpPr>
        <p:spPr bwMode="auto">
          <a:xfrm>
            <a:off x="8553450" y="3581400"/>
            <a:ext cx="0" cy="5207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7" name="Line 14"/>
          <p:cNvSpPr>
            <a:spLocks noChangeShapeType="1"/>
          </p:cNvSpPr>
          <p:nvPr/>
        </p:nvSpPr>
        <p:spPr bwMode="auto">
          <a:xfrm>
            <a:off x="8553450" y="3581400"/>
            <a:ext cx="11430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8" name="Line 15"/>
          <p:cNvSpPr>
            <a:spLocks noChangeShapeType="1"/>
          </p:cNvSpPr>
          <p:nvPr/>
        </p:nvSpPr>
        <p:spPr bwMode="auto">
          <a:xfrm>
            <a:off x="8553450" y="4102100"/>
            <a:ext cx="11430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9" name="Line 21"/>
          <p:cNvSpPr>
            <a:spLocks noChangeShapeType="1"/>
          </p:cNvSpPr>
          <p:nvPr/>
        </p:nvSpPr>
        <p:spPr bwMode="auto">
          <a:xfrm>
            <a:off x="6172200" y="5267325"/>
            <a:ext cx="0" cy="5207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1" name="Line 26"/>
          <p:cNvSpPr>
            <a:spLocks noChangeShapeType="1"/>
          </p:cNvSpPr>
          <p:nvPr/>
        </p:nvSpPr>
        <p:spPr bwMode="auto">
          <a:xfrm>
            <a:off x="6172200" y="5788025"/>
            <a:ext cx="11430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12" name="Rectangle 18"/>
          <p:cNvSpPr>
            <a:spLocks noChangeArrowheads="1"/>
          </p:cNvSpPr>
          <p:nvPr/>
        </p:nvSpPr>
        <p:spPr bwMode="auto">
          <a:xfrm>
            <a:off x="7315200" y="5267325"/>
            <a:ext cx="5905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en-US" sz="2000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7557112" y="5752611"/>
            <a:ext cx="2514600" cy="561975"/>
            <a:chOff x="2928" y="3230"/>
            <a:chExt cx="1584" cy="354"/>
          </a:xfrm>
        </p:grpSpPr>
        <p:sp>
          <p:nvSpPr>
            <p:cNvPr id="25618" name="Rectangle 19"/>
            <p:cNvSpPr>
              <a:spLocks noChangeArrowheads="1"/>
            </p:cNvSpPr>
            <p:nvPr/>
          </p:nvSpPr>
          <p:spPr bwMode="auto">
            <a:xfrm>
              <a:off x="2928" y="3272"/>
              <a:ext cx="72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buFont typeface="Wingdings 2" panose="05020102010507070707" pitchFamily="18" charset="2"/>
                <a:buNone/>
              </a:pPr>
              <a:r>
                <a:rPr lang="en-US" sz="2000" i="1"/>
                <a:t>panel</a:t>
              </a:r>
            </a:p>
          </p:txBody>
        </p:sp>
        <p:sp>
          <p:nvSpPr>
            <p:cNvPr id="25619" name="Line 27"/>
            <p:cNvSpPr>
              <a:spLocks noChangeShapeType="1"/>
            </p:cNvSpPr>
            <p:nvPr/>
          </p:nvSpPr>
          <p:spPr bwMode="auto">
            <a:xfrm>
              <a:off x="3888" y="3408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Oval 35"/>
            <p:cNvSpPr>
              <a:spLocks noChangeArrowheads="1"/>
            </p:cNvSpPr>
            <p:nvPr/>
          </p:nvSpPr>
          <p:spPr bwMode="auto">
            <a:xfrm>
              <a:off x="3664" y="3230"/>
              <a:ext cx="257" cy="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sz="2000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0140338" y="3987007"/>
            <a:ext cx="1658938" cy="1212850"/>
            <a:chOff x="4428" y="2212"/>
            <a:chExt cx="1045" cy="764"/>
          </a:xfrm>
        </p:grpSpPr>
        <p:sp>
          <p:nvSpPr>
            <p:cNvPr id="25615" name="Rectangle 8"/>
            <p:cNvSpPr>
              <a:spLocks noChangeArrowheads="1"/>
            </p:cNvSpPr>
            <p:nvPr/>
          </p:nvSpPr>
          <p:spPr bwMode="auto">
            <a:xfrm>
              <a:off x="4428" y="2256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buFont typeface="Wingdings 2" panose="05020102010507070707" pitchFamily="18" charset="2"/>
                <a:buNone/>
              </a:pPr>
              <a:r>
                <a:rPr lang="en-US" sz="2000" i="1"/>
                <a:t>window</a:t>
              </a:r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 flipH="1">
              <a:off x="5328" y="2448"/>
              <a:ext cx="1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Oval 37"/>
            <p:cNvSpPr>
              <a:spLocks noChangeArrowheads="1"/>
            </p:cNvSpPr>
            <p:nvPr/>
          </p:nvSpPr>
          <p:spPr bwMode="auto">
            <a:xfrm>
              <a:off x="5216" y="2212"/>
              <a:ext cx="257" cy="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93436411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Lists as parameters</a:t>
            </a:r>
          </a:p>
        </p:txBody>
      </p:sp>
      <p:sp>
        <p:nvSpPr>
          <p:cNvPr id="103424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0" y="164417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Lists are mutable too.</a:t>
            </a:r>
            <a:endParaRPr lang="en-US" i="1" dirty="0"/>
          </a:p>
          <a:p>
            <a:pPr lvl="1" eaLnBrk="1" hangingPunct="1"/>
            <a:r>
              <a:rPr lang="en-US" dirty="0"/>
              <a:t>Changes made in the function are also seen by the caller.</a:t>
            </a:r>
            <a:endParaRPr lang="en-US" sz="9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main():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</a:t>
            </a:r>
            <a:r>
              <a:rPr lang="en-US" dirty="0" err="1">
                <a:latin typeface="Courier New" panose="02070309020205020404" pitchFamily="49" charset="0"/>
              </a:rPr>
              <a:t>iq</a:t>
            </a:r>
            <a:r>
              <a:rPr lang="en-US" dirty="0">
                <a:latin typeface="Courier New" panose="02070309020205020404" pitchFamily="49" charset="0"/>
              </a:rPr>
              <a:t> = [126, 167, 95]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</a:t>
            </a:r>
            <a:r>
              <a:rPr lang="en-US" b="1" dirty="0">
                <a:latin typeface="Courier New" panose="02070309020205020404" pitchFamily="49" charset="0"/>
              </a:rPr>
              <a:t>increase(</a:t>
            </a:r>
            <a:r>
              <a:rPr lang="en-US" b="1" dirty="0" err="1">
                <a:latin typeface="Courier New" panose="02070309020205020404" pitchFamily="49" charset="0"/>
              </a:rPr>
              <a:t>iq</a:t>
            </a:r>
            <a:r>
              <a:rPr lang="en-US" b="1" dirty="0">
                <a:latin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print(</a:t>
            </a:r>
            <a:r>
              <a:rPr lang="en-US" dirty="0" err="1">
                <a:latin typeface="Courier New" panose="02070309020205020404" pitchFamily="49" charset="0"/>
              </a:rPr>
              <a:t>iq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sz="9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increase(</a:t>
            </a:r>
            <a:r>
              <a:rPr lang="en-US" b="1" dirty="0">
                <a:latin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</a:rPr>
              <a:t>):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for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range(0, </a:t>
            </a:r>
            <a:r>
              <a:rPr lang="en-US" dirty="0" err="1">
                <a:latin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</a:rPr>
              <a:t>(a)):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    a[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= a[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* 2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9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Output: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[252, 334, 190]</a:t>
            </a:r>
          </a:p>
        </p:txBody>
      </p:sp>
      <p:graphicFrame>
        <p:nvGraphicFramePr>
          <p:cNvPr id="1868804" name="Group 4"/>
          <p:cNvGraphicFramePr>
            <a:graphicFrameLocks noGrp="1"/>
          </p:cNvGraphicFramePr>
          <p:nvPr/>
        </p:nvGraphicFramePr>
        <p:xfrm>
          <a:off x="7010400" y="5054600"/>
          <a:ext cx="3429000" cy="1041400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69" name="Rectangle 23"/>
          <p:cNvSpPr>
            <a:spLocks noChangeArrowheads="1"/>
          </p:cNvSpPr>
          <p:nvPr/>
        </p:nvSpPr>
        <p:spPr bwMode="auto">
          <a:xfrm>
            <a:off x="9332914" y="3136900"/>
            <a:ext cx="5540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>
                <a:srgbClr val="808080"/>
              </a:buClr>
              <a:buSzPct val="60000"/>
              <a:buFont typeface="Wingdings" panose="05000000000000000000" pitchFamily="2" charset="2"/>
              <a:buNone/>
            </a:pPr>
            <a:endParaRPr lang="en-US" sz="2000"/>
          </a:p>
        </p:txBody>
      </p:sp>
      <p:graphicFrame>
        <p:nvGraphicFramePr>
          <p:cNvPr id="1868849" name="Group 49"/>
          <p:cNvGraphicFramePr>
            <a:graphicFrameLocks noGrp="1"/>
          </p:cNvGraphicFramePr>
          <p:nvPr/>
        </p:nvGraphicFramePr>
        <p:xfrm>
          <a:off x="7010400" y="5054600"/>
          <a:ext cx="3429000" cy="1041400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334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8839202" y="3109913"/>
            <a:ext cx="1398588" cy="1766888"/>
            <a:chOff x="4368" y="1959"/>
            <a:chExt cx="881" cy="1113"/>
          </a:xfrm>
        </p:grpSpPr>
        <p:sp>
          <p:nvSpPr>
            <p:cNvPr id="27690" name="Rectangle 22"/>
            <p:cNvSpPr>
              <a:spLocks noChangeArrowheads="1"/>
            </p:cNvSpPr>
            <p:nvPr/>
          </p:nvSpPr>
          <p:spPr bwMode="auto">
            <a:xfrm>
              <a:off x="4368" y="1976"/>
              <a:ext cx="57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 i="1"/>
                <a:t>iq</a:t>
              </a:r>
            </a:p>
          </p:txBody>
        </p:sp>
        <p:sp>
          <p:nvSpPr>
            <p:cNvPr id="27691" name="Line 47"/>
            <p:cNvSpPr>
              <a:spLocks noChangeShapeType="1"/>
            </p:cNvSpPr>
            <p:nvPr/>
          </p:nvSpPr>
          <p:spPr bwMode="auto">
            <a:xfrm flipH="1">
              <a:off x="4992" y="2135"/>
              <a:ext cx="122" cy="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Oval 54"/>
            <p:cNvSpPr>
              <a:spLocks noChangeArrowheads="1"/>
            </p:cNvSpPr>
            <p:nvPr/>
          </p:nvSpPr>
          <p:spPr bwMode="auto">
            <a:xfrm>
              <a:off x="4992" y="1959"/>
              <a:ext cx="257" cy="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sz="2000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4953000" y="5507039"/>
            <a:ext cx="1981200" cy="561975"/>
            <a:chOff x="2112" y="3477"/>
            <a:chExt cx="1248" cy="354"/>
          </a:xfrm>
        </p:grpSpPr>
        <p:sp>
          <p:nvSpPr>
            <p:cNvPr id="27687" name="Rectangle 30"/>
            <p:cNvSpPr>
              <a:spLocks noChangeArrowheads="1"/>
            </p:cNvSpPr>
            <p:nvPr/>
          </p:nvSpPr>
          <p:spPr bwMode="auto">
            <a:xfrm>
              <a:off x="2112" y="3512"/>
              <a:ext cx="647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>
                <a:buClr>
                  <a:srgbClr val="808080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 i="1"/>
                <a:t>a</a:t>
              </a:r>
            </a:p>
          </p:txBody>
        </p:sp>
        <p:sp>
          <p:nvSpPr>
            <p:cNvPr id="27688" name="Line 48"/>
            <p:cNvSpPr>
              <a:spLocks noChangeShapeType="1"/>
            </p:cNvSpPr>
            <p:nvPr/>
          </p:nvSpPr>
          <p:spPr bwMode="auto">
            <a:xfrm>
              <a:off x="2928" y="36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Oval 55"/>
            <p:cNvSpPr>
              <a:spLocks noChangeArrowheads="1"/>
            </p:cNvSpPr>
            <p:nvPr/>
          </p:nvSpPr>
          <p:spPr bwMode="auto">
            <a:xfrm>
              <a:off x="2748" y="3477"/>
              <a:ext cx="257" cy="3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24194183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 reverse question 2</a:t>
            </a:r>
          </a:p>
        </p:txBody>
      </p:sp>
      <p:sp>
        <p:nvSpPr>
          <p:cNvPr id="106803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Turn your list reversal code into a </a:t>
            </a:r>
            <a:r>
              <a:rPr lang="en-US" dirty="0">
                <a:latin typeface="Courier New" panose="02070309020205020404" pitchFamily="49" charset="0"/>
              </a:rPr>
              <a:t>reverse</a:t>
            </a:r>
            <a:r>
              <a:rPr lang="en-US" dirty="0"/>
              <a:t> function.</a:t>
            </a:r>
          </a:p>
          <a:p>
            <a:pPr lvl="1" eaLnBrk="1" hangingPunct="1"/>
            <a:r>
              <a:rPr lang="en-US" dirty="0"/>
              <a:t>Accept the list of integers to reverse as a parameter.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numbers = [11, 42, -5, 27, 0, 89]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</a:rPr>
              <a:t>reverse(numbers)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Solution: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reverse(numbers):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for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range(0, </a:t>
            </a:r>
            <a:r>
              <a:rPr lang="en-US" dirty="0" err="1">
                <a:latin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</a:rPr>
              <a:t>(numbers) // 2):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    temp = numbers[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    numbers[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= numbers[</a:t>
            </a:r>
            <a:r>
              <a:rPr lang="en-US" dirty="0" err="1">
                <a:latin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</a:rPr>
              <a:t>(numbers) - 1 -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    numbers[</a:t>
            </a:r>
            <a:r>
              <a:rPr lang="en-US" dirty="0" err="1">
                <a:latin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</a:rPr>
              <a:t>(numbers) - 1 -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= temp    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</a:t>
            </a:r>
          </a:p>
        </p:txBody>
      </p:sp>
    </p:spTree>
    <p:extLst>
      <p:ext uri="{BB962C8B-B14F-4D97-AF65-F5344CB8AC3E}">
        <p14:creationId xmlns:p14="http://schemas.microsoft.com/office/powerpoint/2010/main" val="22355034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6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6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6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Why the problem is hard</a:t>
            </a:r>
          </a:p>
        </p:txBody>
      </p:sp>
      <p:sp>
        <p:nvSpPr>
          <p:cNvPr id="1823746" name="Rectangle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We need each input value twice:</a:t>
            </a:r>
          </a:p>
          <a:p>
            <a:pPr lvl="1" eaLnBrk="1" hangingPunct="1"/>
            <a:r>
              <a:rPr lang="en-US"/>
              <a:t>to compute the average (a cumulative sum)</a:t>
            </a:r>
          </a:p>
          <a:p>
            <a:pPr lvl="1" eaLnBrk="1" hangingPunct="1"/>
            <a:r>
              <a:rPr lang="en-US"/>
              <a:t>to count how many were above average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We could read each value into a variable... but we:</a:t>
            </a:r>
          </a:p>
          <a:p>
            <a:pPr lvl="1" eaLnBrk="1" hangingPunct="1"/>
            <a:r>
              <a:rPr lang="en-US"/>
              <a:t>don't know how many days are needed until the program runs</a:t>
            </a:r>
          </a:p>
          <a:p>
            <a:pPr lvl="1" eaLnBrk="1" hangingPunct="1"/>
            <a:r>
              <a:rPr lang="en-US"/>
              <a:t>don't know how many variables to declare</a:t>
            </a:r>
          </a:p>
          <a:p>
            <a:pPr lvl="1" eaLnBrk="1" hangingPunct="1"/>
            <a:endParaRPr lang="en-US" sz="1900"/>
          </a:p>
          <a:p>
            <a:pPr eaLnBrk="1" hangingPunct="1"/>
            <a:r>
              <a:rPr lang="en-US"/>
              <a:t>We need a way to declare many variables in one step.</a:t>
            </a:r>
          </a:p>
        </p:txBody>
      </p:sp>
    </p:spTree>
    <p:extLst>
      <p:ext uri="{BB962C8B-B14F-4D97-AF65-F5344CB8AC3E}">
        <p14:creationId xmlns:p14="http://schemas.microsoft.com/office/powerpoint/2010/main" val="1795102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 parameter questions</a:t>
            </a:r>
          </a:p>
        </p:txBody>
      </p:sp>
      <p:sp>
        <p:nvSpPr>
          <p:cNvPr id="107110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Write a function </a:t>
            </a:r>
            <a:r>
              <a:rPr lang="en-US" dirty="0">
                <a:latin typeface="Courier New" panose="02070309020205020404" pitchFamily="49" charset="0"/>
              </a:rPr>
              <a:t>swap</a:t>
            </a:r>
            <a:r>
              <a:rPr lang="en-US" dirty="0"/>
              <a:t> that accepts a list of integers and two indexes and swaps the elements at those indexes.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800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a1 = [12, 34, 56]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</a:rPr>
              <a:t>swap(a1, 1, 2)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print(a1)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# [12, 56, 34]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Write a function </a:t>
            </a:r>
            <a:r>
              <a:rPr lang="en-US" dirty="0" err="1">
                <a:latin typeface="Courier New" panose="02070309020205020404" pitchFamily="49" charset="0"/>
              </a:rPr>
              <a:t>swap_all</a:t>
            </a:r>
            <a:r>
              <a:rPr lang="en-US" dirty="0"/>
              <a:t> that accepts two lists of integers as parameters and swaps their entire contents.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800" dirty="0">
                <a:latin typeface="Courier New" panose="02070309020205020404" pitchFamily="49" charset="0"/>
              </a:rPr>
              <a:t>	</a:t>
            </a:r>
          </a:p>
          <a:p>
            <a:pPr lvl="1" eaLnBrk="1" hangingPunct="1"/>
            <a:r>
              <a:rPr lang="en-US" dirty="0"/>
              <a:t>Assume that the two lists are the same length.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800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a1 = [12, 34, 56]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a2 = [20, 50, 80]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</a:rPr>
              <a:t>swap_all</a:t>
            </a:r>
            <a:r>
              <a:rPr lang="en-US" sz="1800" b="1" dirty="0">
                <a:latin typeface="Courier New" panose="02070309020205020404" pitchFamily="49" charset="0"/>
              </a:rPr>
              <a:t>(a1, a2)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print(a1)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 # [20, 50, 80]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print(a2)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 # [12, 34, 56]</a:t>
            </a:r>
          </a:p>
        </p:txBody>
      </p:sp>
    </p:spTree>
    <p:extLst>
      <p:ext uri="{BB962C8B-B14F-4D97-AF65-F5344CB8AC3E}">
        <p14:creationId xmlns:p14="http://schemas.microsoft.com/office/powerpoint/2010/main" val="160065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7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7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7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1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71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71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71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 parameter answers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Swaps the values at the given two indexes.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swap(a,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, j):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temp = a[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= a[j]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a[j] = temp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Swaps the entire contents of a1 with those of a2.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swap_all</a:t>
            </a:r>
            <a:r>
              <a:rPr lang="en-US" dirty="0">
                <a:latin typeface="Courier New" panose="02070309020205020404" pitchFamily="49" charset="0"/>
              </a:rPr>
              <a:t>(a1, a2):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range(0, </a:t>
            </a:r>
            <a:r>
              <a:rPr lang="en-US" dirty="0" err="1">
                <a:latin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</a:rPr>
              <a:t>(a1)):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    temp = a1[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    a1[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= a2[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    a2[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= temp</a:t>
            </a:r>
          </a:p>
        </p:txBody>
      </p:sp>
    </p:spTree>
    <p:extLst>
      <p:ext uri="{BB962C8B-B14F-4D97-AF65-F5344CB8AC3E}">
        <p14:creationId xmlns:p14="http://schemas.microsoft.com/office/powerpoint/2010/main" val="1140952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 return question</a:t>
            </a:r>
          </a:p>
        </p:txBody>
      </p:sp>
      <p:sp>
        <p:nvSpPr>
          <p:cNvPr id="10752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Write a function </a:t>
            </a:r>
            <a:r>
              <a:rPr lang="en-US" dirty="0">
                <a:latin typeface="Courier New" panose="02070309020205020404" pitchFamily="49" charset="0"/>
              </a:rPr>
              <a:t>merge</a:t>
            </a:r>
            <a:r>
              <a:rPr lang="en-US" dirty="0"/>
              <a:t> that accepts two lists of integers and returns a new list containing all elements of the first list followed by all elements of the second.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800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a1 = [12, 34, 56]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a2 = [7, 8, 9, 10]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800" b="1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a3 = merge(a1, a2)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print(a3)</a:t>
            </a:r>
            <a:endParaRPr lang="en-US" sz="1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	# [12, 34, 56, 7, 8, 9, 10]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1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Write a function </a:t>
            </a:r>
            <a:r>
              <a:rPr lang="en-US" dirty="0">
                <a:latin typeface="Courier New" panose="02070309020205020404" pitchFamily="49" charset="0"/>
              </a:rPr>
              <a:t>merge3</a:t>
            </a:r>
            <a:r>
              <a:rPr lang="en-US" dirty="0"/>
              <a:t> that merges 3 lists similarly.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800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a1 = {12, 34, 56]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a2 = {7, 8, 9, 10]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a3 = {444, 222, -1]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800" b="1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a4 = merge3(a1, a2, a3)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print(a4)</a:t>
            </a:r>
            <a:endParaRPr lang="en-US" sz="1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	# [12, 34, 56, 7, 8, 9, 10, 444, 222, -1]</a:t>
            </a:r>
          </a:p>
        </p:txBody>
      </p:sp>
    </p:spTree>
    <p:extLst>
      <p:ext uri="{BB962C8B-B14F-4D97-AF65-F5344CB8AC3E}">
        <p14:creationId xmlns:p14="http://schemas.microsoft.com/office/powerpoint/2010/main" val="140466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7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7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75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5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75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75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75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 return answer 1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Returns a new list containing all elements of a1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followed by all elements of a2.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merge(a1, a2):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result = [0] * (</a:t>
            </a:r>
            <a:r>
              <a:rPr lang="en-US" dirty="0" err="1">
                <a:latin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</a:rPr>
              <a:t>(a1) + </a:t>
            </a:r>
            <a:r>
              <a:rPr lang="en-US" dirty="0" err="1">
                <a:latin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</a:rPr>
              <a:t>(a2))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800" dirty="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range(0, </a:t>
            </a:r>
            <a:r>
              <a:rPr lang="en-US" dirty="0" err="1">
                <a:latin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</a:rPr>
              <a:t>(a1)):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    result[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= a1[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range(0, </a:t>
            </a:r>
            <a:r>
              <a:rPr lang="en-US" dirty="0" err="1">
                <a:latin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</a:rPr>
              <a:t>(a2)):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    result[</a:t>
            </a:r>
            <a:r>
              <a:rPr lang="en-US" b="1" dirty="0" err="1">
                <a:latin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</a:rPr>
              <a:t>(a1) + 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= a2[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800" dirty="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2258101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 return answer 2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# Returns a new list containing all elements of a1,a2,a3.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merge3(a1, a2, a3):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a4 = [0] * (</a:t>
            </a:r>
            <a:r>
              <a:rPr lang="en-US" sz="1800" dirty="0" err="1"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(a1) + </a:t>
            </a:r>
            <a:r>
              <a:rPr lang="en-US" sz="1800" dirty="0" err="1"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(a2) + </a:t>
            </a:r>
            <a:r>
              <a:rPr lang="en-US" sz="1800" dirty="0" err="1"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(a3)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800" dirty="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for 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in range(0, </a:t>
            </a:r>
            <a:r>
              <a:rPr lang="en-US" sz="1800" dirty="0" err="1"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(a1)):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a4[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] = a1[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]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for 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in range(0, </a:t>
            </a:r>
            <a:r>
              <a:rPr lang="en-US" sz="1800" dirty="0" err="1"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(a2)):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a4[</a:t>
            </a:r>
            <a:r>
              <a:rPr lang="en-US" sz="1800" dirty="0" err="1"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(a1) + 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] = a2[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]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for 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in range(0, </a:t>
            </a:r>
            <a:r>
              <a:rPr lang="en-US" sz="1800" dirty="0" err="1"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(a3)):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a4[</a:t>
            </a:r>
            <a:r>
              <a:rPr lang="en-US" sz="1800" b="1" dirty="0" err="1">
                <a:latin typeface="Courier New" panose="02070309020205020404" pitchFamily="49" charset="0"/>
              </a:rPr>
              <a:t>len</a:t>
            </a:r>
            <a:r>
              <a:rPr lang="en-US" sz="1800" b="1" dirty="0">
                <a:latin typeface="Courier New" panose="02070309020205020404" pitchFamily="49" charset="0"/>
              </a:rPr>
              <a:t>(a1) + </a:t>
            </a:r>
            <a:r>
              <a:rPr lang="en-US" sz="1800" b="1" dirty="0" err="1">
                <a:latin typeface="Courier New" panose="02070309020205020404" pitchFamily="49" charset="0"/>
              </a:rPr>
              <a:t>len</a:t>
            </a:r>
            <a:r>
              <a:rPr lang="en-US" sz="1800" b="1" dirty="0">
                <a:latin typeface="Courier New" panose="02070309020205020404" pitchFamily="49" charset="0"/>
              </a:rPr>
              <a:t>(a2) + 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] = a3[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]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800" dirty="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return a4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# Shorter version that calls merge.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merge3(a1, a2, a3):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return </a:t>
            </a:r>
            <a:r>
              <a:rPr lang="en-US" sz="1800" b="1" dirty="0">
                <a:latin typeface="Courier New" panose="02070309020205020404" pitchFamily="49" charset="0"/>
              </a:rPr>
              <a:t>merge(merge(a1, a2), a3)</a:t>
            </a:r>
          </a:p>
        </p:txBody>
      </p:sp>
    </p:spTree>
    <p:extLst>
      <p:ext uri="{BB962C8B-B14F-4D97-AF65-F5344CB8AC3E}">
        <p14:creationId xmlns:p14="http://schemas.microsoft.com/office/powerpoint/2010/main" val="2810154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Value/Reference Semantics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17301"/>
            <a:ext cx="10515600" cy="4669710"/>
          </a:xfrm>
        </p:spPr>
        <p:txBody>
          <a:bodyPr>
            <a:normAutofit fontScale="77500" lnSpcReduction="20000"/>
          </a:bodyPr>
          <a:lstStyle/>
          <a:p>
            <a:pPr>
              <a:buFont typeface="Wingdings 2" charset="0"/>
              <a:buChar char=""/>
              <a:defRPr/>
            </a:pPr>
            <a:r>
              <a:rPr lang="en-US" dirty="0">
                <a:ea typeface="ＭＳ Ｐゴシック" charset="-128"/>
              </a:rPr>
              <a:t>Variables of type </a:t>
            </a:r>
            <a:r>
              <a:rPr lang="en-US" dirty="0" err="1">
                <a:ea typeface="ＭＳ Ｐゴシック" charset="-128"/>
              </a:rPr>
              <a:t>int</a:t>
            </a:r>
            <a:r>
              <a:rPr lang="en-US" dirty="0">
                <a:ea typeface="ＭＳ Ｐゴシック" charset="-128"/>
              </a:rPr>
              <a:t>, float, </a:t>
            </a:r>
            <a:r>
              <a:rPr lang="en-US" dirty="0" err="1">
                <a:ea typeface="ＭＳ Ｐゴシック" charset="-128"/>
              </a:rPr>
              <a:t>boolean</a:t>
            </a:r>
            <a:r>
              <a:rPr lang="en-US" dirty="0">
                <a:ea typeface="ＭＳ Ｐゴシック" charset="-128"/>
              </a:rPr>
              <a:t>, store values directly:</a:t>
            </a:r>
          </a:p>
          <a:p>
            <a:pPr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Wingdings 2" charset="0"/>
              <a:buChar char=""/>
              <a:defRPr/>
            </a:pPr>
            <a:r>
              <a:rPr lang="en-US" dirty="0">
                <a:ea typeface="ＭＳ Ｐゴシック" charset="-128"/>
              </a:rPr>
              <a:t>Values are copied from one variable to another: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	cats = age</a:t>
            </a:r>
          </a:p>
          <a:p>
            <a:pPr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Wingdings 2" charset="0"/>
              <a:buChar char=""/>
              <a:defRPr/>
            </a:pPr>
            <a:r>
              <a:rPr lang="en-US" dirty="0">
                <a:ea typeface="ＭＳ Ｐゴシック" charset="-128"/>
              </a:rPr>
              <a:t>Variables of object types store references to memory:</a:t>
            </a:r>
          </a:p>
          <a:p>
            <a:pPr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Wingdings 2" charset="0"/>
              <a:buChar char=""/>
              <a:defRPr/>
            </a:pPr>
            <a:r>
              <a:rPr lang="en-US" dirty="0">
                <a:ea typeface="ＭＳ Ｐゴシック" charset="-128"/>
              </a:rPr>
              <a:t>References are copied from one variable to another: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	scores = grades</a:t>
            </a:r>
          </a:p>
          <a:p>
            <a:pPr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</p:txBody>
      </p:sp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5791200" y="4419600"/>
          <a:ext cx="3429000" cy="1041400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43200" y="1905000"/>
          <a:ext cx="1931988" cy="520700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age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9800" y="1905000"/>
          <a:ext cx="1931988" cy="520700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cats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724400" y="3048000"/>
          <a:ext cx="1931988" cy="520700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age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001000" y="3048000"/>
          <a:ext cx="1931988" cy="520700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cats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971800" y="4724400"/>
          <a:ext cx="1931988" cy="520700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grades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 flipH="1" flipV="1">
            <a:off x="4495800" y="4953000"/>
            <a:ext cx="762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38100" dir="5400000" algn="ctr" rotWithShape="0">
              <a:srgbClr val="06333E">
                <a:alpha val="48000"/>
              </a:srgbClr>
            </a:outerShdw>
          </a:effectLst>
        </p:spPr>
        <p:txBody>
          <a:bodyPr anchor="ctr"/>
          <a:lstStyle/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0"/>
              <a:buChar char="n"/>
              <a:defRPr/>
            </a:pPr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16" name="Curved Connector 15"/>
          <p:cNvCxnSpPr>
            <a:cxnSpLocks noChangeShapeType="1"/>
            <a:stCxn id="14" idx="0"/>
          </p:cNvCxnSpPr>
          <p:nvPr/>
        </p:nvCxnSpPr>
        <p:spPr bwMode="auto">
          <a:xfrm rot="5400000" flipH="1" flipV="1">
            <a:off x="5200650" y="4210050"/>
            <a:ext cx="152400" cy="1485900"/>
          </a:xfrm>
          <a:prstGeom prst="curvedConnector4">
            <a:avLst>
              <a:gd name="adj1" fmla="val -150000"/>
              <a:gd name="adj2" fmla="val 51282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06333E">
                <a:alpha val="4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62600" y="6172200"/>
          <a:ext cx="1931988" cy="520700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scores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Rectangle 18"/>
          <p:cNvSpPr>
            <a:spLocks noChangeArrowheads="1"/>
          </p:cNvSpPr>
          <p:nvPr/>
        </p:nvSpPr>
        <p:spPr bwMode="auto">
          <a:xfrm flipH="1" flipV="1">
            <a:off x="7086600" y="6400800"/>
            <a:ext cx="762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7150" dist="38100" dir="5400000" algn="ctr" rotWithShape="0">
              <a:srgbClr val="06333E">
                <a:alpha val="48000"/>
              </a:srgbClr>
            </a:outerShdw>
          </a:effectLst>
        </p:spPr>
        <p:txBody>
          <a:bodyPr anchor="ctr"/>
          <a:lstStyle/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0"/>
              <a:buChar char="n"/>
              <a:defRPr/>
            </a:pPr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20" name="Curved Connector 19"/>
          <p:cNvCxnSpPr>
            <a:cxnSpLocks noChangeShapeType="1"/>
            <a:stCxn id="19" idx="0"/>
          </p:cNvCxnSpPr>
          <p:nvPr/>
        </p:nvCxnSpPr>
        <p:spPr bwMode="auto">
          <a:xfrm rot="5400000" flipH="1" flipV="1">
            <a:off x="7404100" y="4660900"/>
            <a:ext cx="1536700" cy="2095500"/>
          </a:xfrm>
          <a:prstGeom prst="curvedConnector4">
            <a:avLst>
              <a:gd name="adj1" fmla="val -14875"/>
              <a:gd name="adj2" fmla="val 110907"/>
            </a:avLst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57150" dist="38100" dir="5400000" algn="ctr" rotWithShape="0">
              <a:srgbClr val="06333E">
                <a:alpha val="4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9290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/>
          </p:cNvSpPr>
          <p:nvPr/>
        </p:nvSpPr>
        <p:spPr bwMode="auto">
          <a:xfrm>
            <a:off x="2209800" y="2693989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sz="4400" dirty="0">
                <a:solidFill>
                  <a:schemeClr val="tx2"/>
                </a:solidFill>
              </a:rPr>
              <a:t>Tallying</a:t>
            </a:r>
          </a:p>
        </p:txBody>
      </p:sp>
    </p:spTree>
    <p:extLst>
      <p:ext uri="{BB962C8B-B14F-4D97-AF65-F5344CB8AC3E}">
        <p14:creationId xmlns:p14="http://schemas.microsoft.com/office/powerpoint/2010/main" val="3624310752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 multi-counter problem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Problem: Write a function </a:t>
            </a:r>
            <a:r>
              <a:rPr lang="en-US" dirty="0" err="1">
                <a:latin typeface="Courier New" panose="02070309020205020404" pitchFamily="49" charset="0"/>
              </a:rPr>
              <a:t>most_frequent_digit</a:t>
            </a:r>
            <a:r>
              <a:rPr lang="en-US" dirty="0"/>
              <a:t> that returns the digit value that occurs most frequently in a number.</a:t>
            </a:r>
            <a:endParaRPr lang="en-US" sz="900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Example: The number 669260267 contains:</a:t>
            </a:r>
            <a:br>
              <a:rPr lang="en-US" dirty="0"/>
            </a:br>
            <a:r>
              <a:rPr lang="en-US" dirty="0"/>
              <a:t>		 one 0, two 2s, four 6es, one 7, and one 9.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most_frequent_digit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66</a:t>
            </a:r>
            <a:r>
              <a:rPr lang="en-US" dirty="0">
                <a:latin typeface="Courier New" panose="02070309020205020404" pitchFamily="49" charset="0"/>
              </a:rPr>
              <a:t>92</a:t>
            </a:r>
            <a:r>
              <a:rPr 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latin typeface="Courier New" panose="02070309020205020404" pitchFamily="49" charset="0"/>
              </a:rPr>
              <a:t>02</a:t>
            </a:r>
            <a:r>
              <a:rPr 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latin typeface="Courier New" panose="02070309020205020404" pitchFamily="49" charset="0"/>
              </a:rPr>
              <a:t>7)</a:t>
            </a:r>
            <a:r>
              <a:rPr lang="en-US" dirty="0"/>
              <a:t> returns 6.</a:t>
            </a:r>
          </a:p>
          <a:p>
            <a:pPr lvl="1" eaLnBrk="1" hangingPunct="1"/>
            <a:endParaRPr 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dirty="0"/>
              <a:t>If there is a tie, return the digit with the lower value.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most_frequent_digit</a:t>
            </a:r>
            <a:r>
              <a:rPr lang="en-US" dirty="0">
                <a:latin typeface="Courier New" panose="02070309020205020404" pitchFamily="49" charset="0"/>
              </a:rPr>
              <a:t>(571</a:t>
            </a:r>
            <a:r>
              <a:rPr 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</a:rPr>
              <a:t>520</a:t>
            </a:r>
            <a:r>
              <a:rPr 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en-US" dirty="0"/>
              <a:t> returns 3.</a:t>
            </a:r>
          </a:p>
        </p:txBody>
      </p:sp>
    </p:spTree>
    <p:extLst>
      <p:ext uri="{BB962C8B-B14F-4D97-AF65-F5344CB8AC3E}">
        <p14:creationId xmlns:p14="http://schemas.microsoft.com/office/powerpoint/2010/main" val="177433658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 multi-counter problem</a:t>
            </a:r>
          </a:p>
        </p:txBody>
      </p:sp>
      <p:sp>
        <p:nvSpPr>
          <p:cNvPr id="965635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/>
              <a:t>We could declare 10 counter variables ...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counter0, counter1, counter2, counter3, counter4,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	counter5, counter6, counter7, counter8, counter9</a:t>
            </a:r>
          </a:p>
          <a:p>
            <a:pPr lvl="1" eaLnBrk="1" hangingPunct="1">
              <a:lnSpc>
                <a:spcPct val="70000"/>
              </a:lnSpc>
            </a:pPr>
            <a:endParaRPr lang="en-US" dirty="0"/>
          </a:p>
          <a:p>
            <a:pPr lvl="1" eaLnBrk="1" hangingPunct="1">
              <a:lnSpc>
                <a:spcPct val="70000"/>
              </a:lnSpc>
            </a:pPr>
            <a:endParaRPr lang="en-US" dirty="0"/>
          </a:p>
          <a:p>
            <a:pPr eaLnBrk="1" hangingPunct="1"/>
            <a:r>
              <a:rPr lang="en-US" dirty="0"/>
              <a:t>But a better solution is to use a list of size 10.</a:t>
            </a:r>
          </a:p>
          <a:p>
            <a:pPr lvl="1" eaLnBrk="1" hangingPunct="1"/>
            <a:r>
              <a:rPr lang="en-US" dirty="0"/>
              <a:t>The element at index </a:t>
            </a:r>
            <a:r>
              <a:rPr lang="en-US" i="1" dirty="0" err="1"/>
              <a:t>i</a:t>
            </a:r>
            <a:r>
              <a:rPr lang="en-US" dirty="0"/>
              <a:t> will store the counter for digit value </a:t>
            </a:r>
            <a:r>
              <a:rPr lang="en-US" i="1" dirty="0" err="1"/>
              <a:t>i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/>
              <a:t>Example for 669260267: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How do we build such an list?  And how does it help?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743201" y="42672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21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5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Creating a list of tallies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# assume n = 669260267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counts = [0] * 10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while n &gt; 0: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	    # pluck off a digit and add to proper counter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digit = n % 10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	    counts[digit] += 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    n = n // 10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</a:p>
        </p:txBody>
      </p:sp>
      <p:graphicFrame>
        <p:nvGraphicFramePr>
          <p:cNvPr id="1841156" name="Group 4"/>
          <p:cNvGraphicFramePr>
            <a:graphicFrameLocks noGrp="1"/>
          </p:cNvGraphicFramePr>
          <p:nvPr/>
        </p:nvGraphicFramePr>
        <p:xfrm>
          <a:off x="2610854" y="4659429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6962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list</a:t>
            </a:r>
            <a:r>
              <a:rPr lang="en-US" dirty="0"/>
              <a:t>: object that stores many values.</a:t>
            </a:r>
          </a:p>
          <a:p>
            <a:pPr lvl="1" eaLnBrk="1" hangingPunct="1"/>
            <a:r>
              <a:rPr lang="en-US" b="1" dirty="0"/>
              <a:t>element</a:t>
            </a:r>
            <a:r>
              <a:rPr lang="en-US" dirty="0"/>
              <a:t>: One value in a list.</a:t>
            </a:r>
          </a:p>
          <a:p>
            <a:pPr lvl="1" eaLnBrk="1" hangingPunct="1"/>
            <a:r>
              <a:rPr lang="en-US" b="1" dirty="0"/>
              <a:t>index</a:t>
            </a:r>
            <a:r>
              <a:rPr lang="en-US" dirty="0"/>
              <a:t>: A 0-based integer to access an element from an list.</a:t>
            </a:r>
          </a:p>
        </p:txBody>
      </p:sp>
      <p:graphicFrame>
        <p:nvGraphicFramePr>
          <p:cNvPr id="18247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774381"/>
              </p:ext>
            </p:extLst>
          </p:nvPr>
        </p:nvGraphicFramePr>
        <p:xfrm>
          <a:off x="2574926" y="3251200"/>
          <a:ext cx="7242316" cy="1282700"/>
        </p:xfrm>
        <a:graphic>
          <a:graphicData uri="http://schemas.openxmlformats.org/drawingml/2006/table">
            <a:tbl>
              <a:tblPr/>
              <a:tblGrid>
                <a:gridCol w="987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3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3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3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3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-1  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376" name="Group 55"/>
          <p:cNvGrpSpPr>
            <a:grpSpLocks/>
          </p:cNvGrpSpPr>
          <p:nvPr/>
        </p:nvGrpSpPr>
        <p:grpSpPr bwMode="auto">
          <a:xfrm>
            <a:off x="3049624" y="4635360"/>
            <a:ext cx="7199695" cy="863600"/>
            <a:chOff x="999" y="3600"/>
            <a:chExt cx="3954" cy="544"/>
          </a:xfrm>
        </p:grpSpPr>
        <p:grpSp>
          <p:nvGrpSpPr>
            <p:cNvPr id="14377" name="Group 56"/>
            <p:cNvGrpSpPr>
              <a:grpSpLocks/>
            </p:cNvGrpSpPr>
            <p:nvPr/>
          </p:nvGrpSpPr>
          <p:grpSpPr bwMode="auto">
            <a:xfrm>
              <a:off x="999" y="3600"/>
              <a:ext cx="825" cy="544"/>
              <a:chOff x="999" y="3600"/>
              <a:chExt cx="825" cy="544"/>
            </a:xfrm>
          </p:grpSpPr>
          <p:sp>
            <p:nvSpPr>
              <p:cNvPr id="14384" name="Line 57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385" name="Text Box 58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>
                    <a:latin typeface="Tahoma" panose="020B0604030504040204" pitchFamily="34" charset="0"/>
                  </a:rPr>
                  <a:t>element 0</a:t>
                </a:r>
              </a:p>
            </p:txBody>
          </p:sp>
        </p:grpSp>
        <p:grpSp>
          <p:nvGrpSpPr>
            <p:cNvPr id="14378" name="Group 59"/>
            <p:cNvGrpSpPr>
              <a:grpSpLocks/>
            </p:cNvGrpSpPr>
            <p:nvPr/>
          </p:nvGrpSpPr>
          <p:grpSpPr bwMode="auto">
            <a:xfrm>
              <a:off x="2391" y="3600"/>
              <a:ext cx="825" cy="544"/>
              <a:chOff x="999" y="3600"/>
              <a:chExt cx="825" cy="544"/>
            </a:xfrm>
          </p:grpSpPr>
          <p:sp>
            <p:nvSpPr>
              <p:cNvPr id="14382" name="Line 60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383" name="Text Box 61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>
                    <a:latin typeface="Tahoma" panose="020B0604030504040204" pitchFamily="34" charset="0"/>
                  </a:rPr>
                  <a:t>element 4</a:t>
                </a:r>
              </a:p>
            </p:txBody>
          </p:sp>
        </p:grpSp>
        <p:grpSp>
          <p:nvGrpSpPr>
            <p:cNvPr id="14379" name="Group 62"/>
            <p:cNvGrpSpPr>
              <a:grpSpLocks/>
            </p:cNvGrpSpPr>
            <p:nvPr/>
          </p:nvGrpSpPr>
          <p:grpSpPr bwMode="auto">
            <a:xfrm>
              <a:off x="4128" y="3600"/>
              <a:ext cx="825" cy="544"/>
              <a:chOff x="999" y="3600"/>
              <a:chExt cx="825" cy="544"/>
            </a:xfrm>
          </p:grpSpPr>
          <p:sp>
            <p:nvSpPr>
              <p:cNvPr id="14380" name="Line 63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381" name="Text Box 64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EB641B"/>
                  </a:buClr>
                  <a:buSzPct val="95000"/>
                  <a:buFont typeface="Wingdings 2" panose="05020102010507070707" pitchFamily="18" charset="2"/>
                  <a:buChar char="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EB641B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9639D"/>
                  </a:buClr>
                  <a:buSzPct val="65000"/>
                  <a:buFont typeface="Wingdings 2" panose="05020102010507070707" pitchFamily="18" charset="2"/>
                  <a:buChar char="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>
                    <a:latin typeface="Tahoma" panose="020B0604030504040204" pitchFamily="34" charset="0"/>
                  </a:rPr>
                  <a:t>element 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368261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Tally solution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# Returns the digit value that occurs most frequently in n.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# Breaks ties by choosing the smaller value.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most_frequent_digit</a:t>
            </a:r>
            <a:r>
              <a:rPr lang="en-US" sz="1800" dirty="0">
                <a:latin typeface="Courier New" panose="02070309020205020404" pitchFamily="49" charset="0"/>
              </a:rPr>
              <a:t>(n):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counts = [0] * 10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while n &gt; 0: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digit = n % 10  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 # pluck off a digit and tally it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counts[digit] += 1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n = n // 10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800" dirty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# find the most frequently occurring digit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</a:rPr>
              <a:t>best_index</a:t>
            </a:r>
            <a:r>
              <a:rPr lang="en-US" sz="1800" dirty="0">
                <a:latin typeface="Courier New" panose="02070309020205020404" pitchFamily="49" charset="0"/>
              </a:rPr>
              <a:t> = 0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for 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in range(1, </a:t>
            </a:r>
            <a:r>
              <a:rPr lang="en-US" sz="1800" dirty="0" err="1"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(counts)): 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if counts[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] &gt; counts[</a:t>
            </a:r>
            <a:r>
              <a:rPr lang="en-US" sz="1800" dirty="0" err="1">
                <a:latin typeface="Courier New" panose="02070309020205020404" pitchFamily="49" charset="0"/>
              </a:rPr>
              <a:t>best_index</a:t>
            </a:r>
            <a:r>
              <a:rPr lang="en-US" sz="1800" dirty="0">
                <a:latin typeface="Courier New" panose="02070309020205020404" pitchFamily="49" charset="0"/>
              </a:rPr>
              <a:t>]:</a:t>
            </a: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</a:t>
            </a:r>
            <a:r>
              <a:rPr lang="en-US" sz="1800" dirty="0" err="1">
                <a:latin typeface="Courier New" panose="02070309020205020404" pitchFamily="49" charset="0"/>
              </a:rPr>
              <a:t>best_index</a:t>
            </a:r>
            <a:r>
              <a:rPr lang="en-US" sz="1800" dirty="0"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    return </a:t>
            </a:r>
            <a:r>
              <a:rPr lang="en-US" sz="1800" dirty="0" err="1">
                <a:latin typeface="Courier New" panose="02070309020205020404" pitchFamily="49" charset="0"/>
              </a:rPr>
              <a:t>best_index</a:t>
            </a:r>
            <a:endParaRPr 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953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Section attendance question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/>
              <a:t>Read a file of section attendance (</a:t>
            </a:r>
            <a:r>
              <a:rPr lang="en-US" i="1" dirty="0"/>
              <a:t>see next slide</a:t>
            </a:r>
            <a:r>
              <a:rPr lang="en-US" dirty="0"/>
              <a:t>):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yynyyynayayynyyyayanyyyaynayyayyanayyyanyayna</a:t>
            </a: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ayyanyyyyayanaayyanayyyananayayaynyayayynynya</a:t>
            </a: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yyayaynyyayyanynnyyyayyanayaynannnyyayyayayny</a:t>
            </a:r>
            <a:endParaRPr lang="en-US" sz="1800" dirty="0"/>
          </a:p>
          <a:p>
            <a:pPr eaLnBrk="1" hangingPunct="1">
              <a:lnSpc>
                <a:spcPct val="110000"/>
              </a:lnSpc>
            </a:pPr>
            <a:r>
              <a:rPr lang="en-US" dirty="0"/>
              <a:t>And produce the following output: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Section 1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Student points: [20, 16, 17, 14, 11]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Student grades: [100.0, 80.0, 85.0, 70.0, 55.0]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Section 2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Student points: [16, 19, 14, 14, 8]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Student grades: [80.0, 95.0, 70.0, 70.0, 40.0]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Section 3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Student points: [16, 15, 16, 18, 14]</a:t>
            </a:r>
          </a:p>
          <a:p>
            <a:pPr lvl="1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sz="1800" dirty="0">
                <a:latin typeface="Courier New" panose="02070309020205020404" pitchFamily="49" charset="0"/>
              </a:rPr>
              <a:t>Student grades: [80.0, 75.0, 80.0, 90.0, 70.0]</a:t>
            </a:r>
          </a:p>
          <a:p>
            <a:pPr lvl="1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1800" dirty="0"/>
              <a:t>Students earn 3 points for each section attended up to 20.</a:t>
            </a:r>
          </a:p>
        </p:txBody>
      </p:sp>
    </p:spTree>
    <p:extLst>
      <p:ext uri="{BB962C8B-B14F-4D97-AF65-F5344CB8AC3E}">
        <p14:creationId xmlns:p14="http://schemas.microsoft.com/office/powerpoint/2010/main" val="86409800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  <a:tabLst>
                <a:tab pos="7089775" algn="l"/>
              </a:tabLst>
            </a:pPr>
            <a:endParaRPr lang="en-US" sz="800">
              <a:latin typeface="Courier New" panose="02070309020205020404" pitchFamily="49" charset="0"/>
            </a:endParaRPr>
          </a:p>
          <a:p>
            <a:pPr lvl="1">
              <a:buNone/>
              <a:tabLst>
                <a:tab pos="7089775" algn="l"/>
              </a:tabLst>
            </a:pPr>
            <a:endParaRPr lang="en-US">
              <a:latin typeface="Courier New" panose="02070309020205020404" pitchFamily="49" charset="0"/>
            </a:endParaRPr>
          </a:p>
          <a:p>
            <a:pPr lvl="1">
              <a:buNone/>
              <a:tabLst>
                <a:tab pos="7089775" algn="l"/>
              </a:tabLst>
            </a:pPr>
            <a:endParaRPr lang="en-US">
              <a:latin typeface="Courier New" panose="02070309020205020404" pitchFamily="49" charset="0"/>
            </a:endParaRPr>
          </a:p>
          <a:p>
            <a:pPr lvl="1">
              <a:buNone/>
              <a:tabLst>
                <a:tab pos="7089775" algn="l"/>
              </a:tabLst>
            </a:pPr>
            <a:endParaRPr lang="en-US">
              <a:latin typeface="Courier New" panose="02070309020205020404" pitchFamily="49" charset="0"/>
            </a:endParaRPr>
          </a:p>
          <a:p>
            <a:pPr lvl="1">
              <a:buNone/>
              <a:tabLst>
                <a:tab pos="7089775" algn="l"/>
              </a:tabLst>
            </a:pPr>
            <a:endParaRPr lang="en-US">
              <a:latin typeface="Courier New" panose="02070309020205020404" pitchFamily="49" charset="0"/>
            </a:endParaRPr>
          </a:p>
          <a:p>
            <a:pPr lvl="1">
              <a:buNone/>
              <a:tabLst>
                <a:tab pos="7089775" algn="l"/>
              </a:tabLst>
            </a:pPr>
            <a:endParaRPr lang="en-US">
              <a:latin typeface="Courier New" panose="02070309020205020404" pitchFamily="49" charset="0"/>
            </a:endParaRPr>
          </a:p>
          <a:p>
            <a:pPr lvl="1">
              <a:buNone/>
              <a:tabLst>
                <a:tab pos="7089775" algn="l"/>
              </a:tabLst>
            </a:pPr>
            <a:endParaRPr lang="en-US">
              <a:latin typeface="Courier New" panose="02070309020205020404" pitchFamily="49" charset="0"/>
            </a:endParaRPr>
          </a:p>
          <a:p>
            <a:pPr lvl="1">
              <a:buNone/>
              <a:tabLst>
                <a:tab pos="7089775" algn="l"/>
              </a:tabLst>
            </a:pPr>
            <a:endParaRPr lang="en-US" sz="900">
              <a:latin typeface="Courier New" panose="02070309020205020404" pitchFamily="49" charset="0"/>
            </a:endParaRPr>
          </a:p>
          <a:p>
            <a:pPr lvl="1">
              <a:buNone/>
              <a:tabLst>
                <a:tab pos="7089775" algn="l"/>
              </a:tabLst>
            </a:pPr>
            <a:endParaRPr lang="en-US" sz="900">
              <a:latin typeface="Courier New" panose="02070309020205020404" pitchFamily="49" charset="0"/>
            </a:endParaRPr>
          </a:p>
          <a:p>
            <a:pPr lvl="1">
              <a:tabLst>
                <a:tab pos="7089775" algn="l"/>
              </a:tabLst>
            </a:pPr>
            <a:r>
              <a:rPr lang="en-US"/>
              <a:t>Each line represents a section.</a:t>
            </a:r>
          </a:p>
          <a:p>
            <a:pPr lvl="1">
              <a:tabLst>
                <a:tab pos="7089775" algn="l"/>
              </a:tabLst>
            </a:pPr>
            <a:r>
              <a:rPr lang="en-US"/>
              <a:t>A line consists of 9 weeks' worth of data.</a:t>
            </a:r>
          </a:p>
          <a:p>
            <a:pPr lvl="2">
              <a:tabLst>
                <a:tab pos="7089775" algn="l"/>
              </a:tabLst>
            </a:pPr>
            <a:r>
              <a:rPr lang="en-US"/>
              <a:t>Each week has 5 characters because there are 5 students.</a:t>
            </a:r>
          </a:p>
          <a:p>
            <a:pPr lvl="1">
              <a:tabLst>
                <a:tab pos="7089775" algn="l"/>
              </a:tabLst>
            </a:pPr>
            <a:r>
              <a:rPr lang="en-US"/>
              <a:t>Within each week, each character represents one student.</a:t>
            </a:r>
          </a:p>
          <a:p>
            <a:pPr lvl="2">
              <a:tabLst>
                <a:tab pos="7089775" algn="l"/>
              </a:tabLst>
            </a:pPr>
            <a:r>
              <a:rPr lang="en-US">
                <a:latin typeface="Courier New" panose="02070309020205020404" pitchFamily="49" charset="0"/>
              </a:rPr>
              <a:t>a</a:t>
            </a:r>
            <a:r>
              <a:rPr lang="en-US"/>
              <a:t> means the student was absent	(+0 points)</a:t>
            </a:r>
          </a:p>
          <a:p>
            <a:pPr lvl="2">
              <a:tabLst>
                <a:tab pos="7089775" algn="l"/>
              </a:tabLst>
            </a:pPr>
            <a:r>
              <a:rPr lang="en-US">
                <a:latin typeface="Courier New" panose="02070309020205020404" pitchFamily="49" charset="0"/>
              </a:rPr>
              <a:t>n</a:t>
            </a:r>
            <a:r>
              <a:rPr lang="en-US"/>
              <a:t> means they attended but didn't do the problems	(+1 points)</a:t>
            </a:r>
          </a:p>
          <a:p>
            <a:pPr lvl="2">
              <a:tabLst>
                <a:tab pos="7089775" algn="l"/>
              </a:tabLst>
            </a:pPr>
            <a:r>
              <a:rPr lang="en-US">
                <a:latin typeface="Courier New" panose="02070309020205020404" pitchFamily="49" charset="0"/>
              </a:rPr>
              <a:t>y</a:t>
            </a:r>
            <a:r>
              <a:rPr lang="en-US"/>
              <a:t> means they attended and did the problems	(+3 points)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Section input file</a:t>
            </a:r>
          </a:p>
        </p:txBody>
      </p:sp>
      <p:graphicFrame>
        <p:nvGraphicFramePr>
          <p:cNvPr id="1052759" name="Group 87"/>
          <p:cNvGraphicFramePr>
            <a:graphicFrameLocks noGrp="1"/>
          </p:cNvGraphicFramePr>
          <p:nvPr/>
        </p:nvGraphicFramePr>
        <p:xfrm>
          <a:off x="1600200" y="2347914"/>
          <a:ext cx="8705850" cy="1127616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7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marT="45648" marB="4564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yynyyynayayynyyyayanyyyaynayyayyanayyyanyayna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ayyanyyyyayanaayyanayyyananayayaynyayayynynya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yyayaynyyayyanynnyyyayyanayaynannnyyayyayayny</a:t>
                      </a:r>
                    </a:p>
                  </a:txBody>
                  <a:tcPr marT="45648" marB="4564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2781" name="Group 109"/>
          <p:cNvGraphicFramePr>
            <a:graphicFrameLocks noGrp="1"/>
          </p:cNvGraphicFramePr>
          <p:nvPr/>
        </p:nvGraphicFramePr>
        <p:xfrm>
          <a:off x="1600200" y="1971675"/>
          <a:ext cx="8705850" cy="508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week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  1    2    3    4    5    6    7    8    9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2780" name="Group 108"/>
          <p:cNvGraphicFramePr>
            <a:graphicFrameLocks noGrp="1"/>
          </p:cNvGraphicFramePr>
          <p:nvPr/>
        </p:nvGraphicFramePr>
        <p:xfrm>
          <a:off x="1600200" y="1541463"/>
          <a:ext cx="8705850" cy="508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student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123451234512345123451234512345123451234512345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2733" name="Rectangle 15"/>
          <p:cNvSpPr>
            <a:spLocks noChangeArrowheads="1"/>
          </p:cNvSpPr>
          <p:nvPr/>
        </p:nvSpPr>
        <p:spPr bwMode="auto">
          <a:xfrm>
            <a:off x="3352800" y="2403476"/>
            <a:ext cx="6858000" cy="32702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352800" y="2405064"/>
            <a:ext cx="6858000" cy="327025"/>
            <a:chOff x="1200" y="960"/>
            <a:chExt cx="4320" cy="206"/>
          </a:xfrm>
        </p:grpSpPr>
        <p:sp>
          <p:nvSpPr>
            <p:cNvPr id="15386" name="Rectangle 15"/>
            <p:cNvSpPr>
              <a:spLocks noChangeArrowheads="1"/>
            </p:cNvSpPr>
            <p:nvPr/>
          </p:nvSpPr>
          <p:spPr bwMode="auto">
            <a:xfrm>
              <a:off x="1200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387" name="Rectangle 15"/>
            <p:cNvSpPr>
              <a:spLocks noChangeArrowheads="1"/>
            </p:cNvSpPr>
            <p:nvPr/>
          </p:nvSpPr>
          <p:spPr bwMode="auto">
            <a:xfrm>
              <a:off x="1680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388" name="Rectangle 15"/>
            <p:cNvSpPr>
              <a:spLocks noChangeArrowheads="1"/>
            </p:cNvSpPr>
            <p:nvPr/>
          </p:nvSpPr>
          <p:spPr bwMode="auto">
            <a:xfrm>
              <a:off x="2160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389" name="Rectangle 15"/>
            <p:cNvSpPr>
              <a:spLocks noChangeArrowheads="1"/>
            </p:cNvSpPr>
            <p:nvPr/>
          </p:nvSpPr>
          <p:spPr bwMode="auto">
            <a:xfrm>
              <a:off x="2640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390" name="Rectangle 15"/>
            <p:cNvSpPr>
              <a:spLocks noChangeArrowheads="1"/>
            </p:cNvSpPr>
            <p:nvPr/>
          </p:nvSpPr>
          <p:spPr bwMode="auto">
            <a:xfrm>
              <a:off x="3120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391" name="Rectangle 15"/>
            <p:cNvSpPr>
              <a:spLocks noChangeArrowheads="1"/>
            </p:cNvSpPr>
            <p:nvPr/>
          </p:nvSpPr>
          <p:spPr bwMode="auto">
            <a:xfrm>
              <a:off x="3600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392" name="Rectangle 15"/>
            <p:cNvSpPr>
              <a:spLocks noChangeArrowheads="1"/>
            </p:cNvSpPr>
            <p:nvPr/>
          </p:nvSpPr>
          <p:spPr bwMode="auto">
            <a:xfrm>
              <a:off x="4080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393" name="Rectangle 15"/>
            <p:cNvSpPr>
              <a:spLocks noChangeArrowheads="1"/>
            </p:cNvSpPr>
            <p:nvPr/>
          </p:nvSpPr>
          <p:spPr bwMode="auto">
            <a:xfrm>
              <a:off x="4560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394" name="Rectangle 15"/>
            <p:cNvSpPr>
              <a:spLocks noChangeArrowheads="1"/>
            </p:cNvSpPr>
            <p:nvPr/>
          </p:nvSpPr>
          <p:spPr bwMode="auto">
            <a:xfrm>
              <a:off x="5040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395" name="Rectangle 15"/>
            <p:cNvSpPr>
              <a:spLocks noChangeArrowheads="1"/>
            </p:cNvSpPr>
            <p:nvPr/>
          </p:nvSpPr>
          <p:spPr bwMode="auto">
            <a:xfrm>
              <a:off x="4944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396" name="Rectangle 15"/>
            <p:cNvSpPr>
              <a:spLocks noChangeArrowheads="1"/>
            </p:cNvSpPr>
            <p:nvPr/>
          </p:nvSpPr>
          <p:spPr bwMode="auto">
            <a:xfrm>
              <a:off x="4848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397" name="Rectangle 15"/>
            <p:cNvSpPr>
              <a:spLocks noChangeArrowheads="1"/>
            </p:cNvSpPr>
            <p:nvPr/>
          </p:nvSpPr>
          <p:spPr bwMode="auto">
            <a:xfrm>
              <a:off x="4752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398" name="Rectangle 15"/>
            <p:cNvSpPr>
              <a:spLocks noChangeArrowheads="1"/>
            </p:cNvSpPr>
            <p:nvPr/>
          </p:nvSpPr>
          <p:spPr bwMode="auto">
            <a:xfrm>
              <a:off x="4656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399" name="Rectangle 15"/>
            <p:cNvSpPr>
              <a:spLocks noChangeArrowheads="1"/>
            </p:cNvSpPr>
            <p:nvPr/>
          </p:nvSpPr>
          <p:spPr bwMode="auto">
            <a:xfrm>
              <a:off x="3984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400" name="Rectangle 15"/>
            <p:cNvSpPr>
              <a:spLocks noChangeArrowheads="1"/>
            </p:cNvSpPr>
            <p:nvPr/>
          </p:nvSpPr>
          <p:spPr bwMode="auto">
            <a:xfrm>
              <a:off x="3888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401" name="Rectangle 15"/>
            <p:cNvSpPr>
              <a:spLocks noChangeArrowheads="1"/>
            </p:cNvSpPr>
            <p:nvPr/>
          </p:nvSpPr>
          <p:spPr bwMode="auto">
            <a:xfrm>
              <a:off x="3792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402" name="Rectangle 15"/>
            <p:cNvSpPr>
              <a:spLocks noChangeArrowheads="1"/>
            </p:cNvSpPr>
            <p:nvPr/>
          </p:nvSpPr>
          <p:spPr bwMode="auto">
            <a:xfrm>
              <a:off x="3696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403" name="Rectangle 15"/>
            <p:cNvSpPr>
              <a:spLocks noChangeArrowheads="1"/>
            </p:cNvSpPr>
            <p:nvPr/>
          </p:nvSpPr>
          <p:spPr bwMode="auto">
            <a:xfrm>
              <a:off x="3024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404" name="Rectangle 15"/>
            <p:cNvSpPr>
              <a:spLocks noChangeArrowheads="1"/>
            </p:cNvSpPr>
            <p:nvPr/>
          </p:nvSpPr>
          <p:spPr bwMode="auto">
            <a:xfrm>
              <a:off x="2928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405" name="Rectangle 15"/>
            <p:cNvSpPr>
              <a:spLocks noChangeArrowheads="1"/>
            </p:cNvSpPr>
            <p:nvPr/>
          </p:nvSpPr>
          <p:spPr bwMode="auto">
            <a:xfrm>
              <a:off x="2832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406" name="Rectangle 15"/>
            <p:cNvSpPr>
              <a:spLocks noChangeArrowheads="1"/>
            </p:cNvSpPr>
            <p:nvPr/>
          </p:nvSpPr>
          <p:spPr bwMode="auto">
            <a:xfrm>
              <a:off x="2736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407" name="Rectangle 15"/>
            <p:cNvSpPr>
              <a:spLocks noChangeArrowheads="1"/>
            </p:cNvSpPr>
            <p:nvPr/>
          </p:nvSpPr>
          <p:spPr bwMode="auto">
            <a:xfrm>
              <a:off x="2064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408" name="Rectangle 15"/>
            <p:cNvSpPr>
              <a:spLocks noChangeArrowheads="1"/>
            </p:cNvSpPr>
            <p:nvPr/>
          </p:nvSpPr>
          <p:spPr bwMode="auto">
            <a:xfrm>
              <a:off x="1968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409" name="Rectangle 15"/>
            <p:cNvSpPr>
              <a:spLocks noChangeArrowheads="1"/>
            </p:cNvSpPr>
            <p:nvPr/>
          </p:nvSpPr>
          <p:spPr bwMode="auto">
            <a:xfrm>
              <a:off x="1872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410" name="Rectangle 15"/>
            <p:cNvSpPr>
              <a:spLocks noChangeArrowheads="1"/>
            </p:cNvSpPr>
            <p:nvPr/>
          </p:nvSpPr>
          <p:spPr bwMode="auto">
            <a:xfrm>
              <a:off x="1776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411" name="Rectangle 15"/>
            <p:cNvSpPr>
              <a:spLocks noChangeArrowheads="1"/>
            </p:cNvSpPr>
            <p:nvPr/>
          </p:nvSpPr>
          <p:spPr bwMode="auto">
            <a:xfrm>
              <a:off x="1296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412" name="Rectangle 15"/>
            <p:cNvSpPr>
              <a:spLocks noChangeArrowheads="1"/>
            </p:cNvSpPr>
            <p:nvPr/>
          </p:nvSpPr>
          <p:spPr bwMode="auto">
            <a:xfrm>
              <a:off x="1392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413" name="Rectangle 15"/>
            <p:cNvSpPr>
              <a:spLocks noChangeArrowheads="1"/>
            </p:cNvSpPr>
            <p:nvPr/>
          </p:nvSpPr>
          <p:spPr bwMode="auto">
            <a:xfrm>
              <a:off x="1488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414" name="Rectangle 15"/>
            <p:cNvSpPr>
              <a:spLocks noChangeArrowheads="1"/>
            </p:cNvSpPr>
            <p:nvPr/>
          </p:nvSpPr>
          <p:spPr bwMode="auto">
            <a:xfrm>
              <a:off x="1584" y="960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</p:grpSp>
      <p:grpSp>
        <p:nvGrpSpPr>
          <p:cNvPr id="3" name="Group 148"/>
          <p:cNvGrpSpPr>
            <a:grpSpLocks/>
          </p:cNvGrpSpPr>
          <p:nvPr/>
        </p:nvGrpSpPr>
        <p:grpSpPr bwMode="auto">
          <a:xfrm>
            <a:off x="4114800" y="2405064"/>
            <a:ext cx="5334000" cy="327025"/>
            <a:chOff x="720" y="864"/>
            <a:chExt cx="3360" cy="206"/>
          </a:xfrm>
        </p:grpSpPr>
        <p:sp>
          <p:nvSpPr>
            <p:cNvPr id="15379" name="Rectangle 15"/>
            <p:cNvSpPr>
              <a:spLocks noChangeArrowheads="1"/>
            </p:cNvSpPr>
            <p:nvPr/>
          </p:nvSpPr>
          <p:spPr bwMode="auto">
            <a:xfrm>
              <a:off x="1200" y="864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380" name="Rectangle 15"/>
            <p:cNvSpPr>
              <a:spLocks noChangeArrowheads="1"/>
            </p:cNvSpPr>
            <p:nvPr/>
          </p:nvSpPr>
          <p:spPr bwMode="auto">
            <a:xfrm>
              <a:off x="1680" y="864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381" name="Rectangle 15"/>
            <p:cNvSpPr>
              <a:spLocks noChangeArrowheads="1"/>
            </p:cNvSpPr>
            <p:nvPr/>
          </p:nvSpPr>
          <p:spPr bwMode="auto">
            <a:xfrm>
              <a:off x="2160" y="864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382" name="Rectangle 15"/>
            <p:cNvSpPr>
              <a:spLocks noChangeArrowheads="1"/>
            </p:cNvSpPr>
            <p:nvPr/>
          </p:nvSpPr>
          <p:spPr bwMode="auto">
            <a:xfrm>
              <a:off x="2640" y="864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383" name="Rectangle 15"/>
            <p:cNvSpPr>
              <a:spLocks noChangeArrowheads="1"/>
            </p:cNvSpPr>
            <p:nvPr/>
          </p:nvSpPr>
          <p:spPr bwMode="auto">
            <a:xfrm>
              <a:off x="3120" y="864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384" name="Rectangle 15"/>
            <p:cNvSpPr>
              <a:spLocks noChangeArrowheads="1"/>
            </p:cNvSpPr>
            <p:nvPr/>
          </p:nvSpPr>
          <p:spPr bwMode="auto">
            <a:xfrm>
              <a:off x="3600" y="864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  <p:sp>
          <p:nvSpPr>
            <p:cNvPr id="15385" name="Rectangle 15"/>
            <p:cNvSpPr>
              <a:spLocks noChangeArrowheads="1"/>
            </p:cNvSpPr>
            <p:nvPr/>
          </p:nvSpPr>
          <p:spPr bwMode="auto">
            <a:xfrm>
              <a:off x="720" y="864"/>
              <a:ext cx="480" cy="206"/>
            </a:xfrm>
            <a:prstGeom prst="rect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/>
            </a:p>
          </p:txBody>
        </p:sp>
      </p:grpSp>
      <p:graphicFrame>
        <p:nvGraphicFramePr>
          <p:cNvPr id="1052833" name="Group 161"/>
          <p:cNvGraphicFramePr>
            <a:graphicFrameLocks noGrp="1"/>
          </p:cNvGraphicFramePr>
          <p:nvPr/>
        </p:nvGraphicFramePr>
        <p:xfrm>
          <a:off x="1600200" y="2363789"/>
          <a:ext cx="8705850" cy="1127616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7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section 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section 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section 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3</a:t>
                      </a:r>
                    </a:p>
                  </a:txBody>
                  <a:tcPr marT="45648" marB="4564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T="45648" marB="4564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711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2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2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52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52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52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52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52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73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Section attendance answer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0" y="1825624"/>
            <a:ext cx="10515600" cy="4675659"/>
          </a:xfrm>
        </p:spPr>
        <p:txBody>
          <a:bodyPr>
            <a:normAutofit/>
          </a:bodyPr>
          <a:lstStyle/>
          <a:p>
            <a:pPr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main():</a:t>
            </a:r>
          </a:p>
          <a:p>
            <a:pPr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with open("sections.txt") as file: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lines = </a:t>
            </a:r>
            <a:r>
              <a:rPr lang="en-US" sz="1800" dirty="0" err="1">
                <a:latin typeface="Courier New" panose="02070309020205020404" pitchFamily="49" charset="0"/>
              </a:rPr>
              <a:t>file.readlines</a:t>
            </a:r>
            <a:r>
              <a:rPr lang="en-US" sz="1800" dirty="0"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section = 1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for line in lines: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points = [0] * 5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for 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in range(0, </a:t>
            </a:r>
            <a:r>
              <a:rPr lang="en-US" sz="1800" dirty="0" err="1"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(line)):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student = 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% 5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earned = 0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if (line[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] == 'y'):     </a:t>
            </a:r>
            <a:r>
              <a:rPr 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# c == 'y' or 'n' or 'a'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     earned = 3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</a:t>
            </a:r>
            <a:r>
              <a:rPr lang="en-US" sz="1800" dirty="0" err="1">
                <a:latin typeface="Courier New" panose="02070309020205020404" pitchFamily="49" charset="0"/>
              </a:rPr>
              <a:t>elif</a:t>
            </a:r>
            <a:r>
              <a:rPr lang="en-US" sz="1800" dirty="0">
                <a:latin typeface="Courier New" panose="02070309020205020404" pitchFamily="49" charset="0"/>
              </a:rPr>
              <a:t> (line[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] == 'n'):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    earned = 1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points[student] = min(20, points[student] + earned)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grades = [0] * 5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for 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in range(0, </a:t>
            </a:r>
            <a:r>
              <a:rPr lang="en-US" sz="1800" dirty="0" err="1"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(points)):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grades[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] = 100.0 * points[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] / 20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print("Section " + </a:t>
            </a:r>
            <a:r>
              <a:rPr lang="en-US" sz="1800" dirty="0" err="1">
                <a:latin typeface="Courier New" panose="02070309020205020404" pitchFamily="49" charset="0"/>
              </a:rPr>
              <a:t>str</a:t>
            </a:r>
            <a:r>
              <a:rPr lang="en-US" sz="1800" dirty="0">
                <a:latin typeface="Courier New" panose="02070309020205020404" pitchFamily="49" charset="0"/>
              </a:rPr>
              <a:t>(section))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print("Student points: " + </a:t>
            </a:r>
            <a:r>
              <a:rPr lang="en-US" sz="1800" dirty="0" err="1">
                <a:latin typeface="Courier New" panose="02070309020205020404" pitchFamily="49" charset="0"/>
              </a:rPr>
              <a:t>str</a:t>
            </a:r>
            <a:r>
              <a:rPr lang="en-US" sz="1800" dirty="0">
                <a:latin typeface="Courier New" panose="02070309020205020404" pitchFamily="49" charset="0"/>
              </a:rPr>
              <a:t>(points))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print("Student grades: " + </a:t>
            </a:r>
            <a:r>
              <a:rPr lang="en-US" sz="1800" dirty="0" err="1">
                <a:latin typeface="Courier New" panose="02070309020205020404" pitchFamily="49" charset="0"/>
              </a:rPr>
              <a:t>str</a:t>
            </a:r>
            <a:r>
              <a:rPr lang="en-US" sz="1800" dirty="0">
                <a:latin typeface="Courier New" panose="02070309020205020404" pitchFamily="49" charset="0"/>
              </a:rPr>
              <a:t>(grades))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print()</a:t>
            </a:r>
          </a:p>
          <a:p>
            <a:pPr lvl="1">
              <a:lnSpc>
                <a:spcPct val="65000"/>
              </a:lnSpc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section += 1</a:t>
            </a:r>
          </a:p>
        </p:txBody>
      </p:sp>
    </p:spTree>
    <p:extLst>
      <p:ext uri="{BB962C8B-B14F-4D97-AF65-F5344CB8AC3E}">
        <p14:creationId xmlns:p14="http://schemas.microsoft.com/office/powerpoint/2010/main" val="56543406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Data transformations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2916238" algn="l"/>
              </a:tabLst>
            </a:pPr>
            <a:r>
              <a:rPr lang="en-US" dirty="0"/>
              <a:t>In many problems we transform data between forms.</a:t>
            </a:r>
          </a:p>
          <a:p>
            <a:pPr lvl="1">
              <a:tabLst>
                <a:tab pos="2916238" algn="l"/>
              </a:tabLst>
            </a:pPr>
            <a:r>
              <a:rPr lang="en-US" dirty="0"/>
              <a:t>Example:  digits 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count of each digit 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most frequent digit</a:t>
            </a:r>
          </a:p>
          <a:p>
            <a:pPr lvl="1">
              <a:tabLst>
                <a:tab pos="2916238" algn="l"/>
              </a:tabLst>
            </a:pPr>
            <a:r>
              <a:rPr lang="en-US" dirty="0"/>
              <a:t>Often each transformation is computed/stored as an list.</a:t>
            </a:r>
          </a:p>
          <a:p>
            <a:pPr lvl="1">
              <a:tabLst>
                <a:tab pos="2916238" algn="l"/>
              </a:tabLst>
            </a:pPr>
            <a:r>
              <a:rPr lang="en-US" dirty="0"/>
              <a:t>For structure, a transformation is often put in its own function.</a:t>
            </a:r>
          </a:p>
          <a:p>
            <a:pPr>
              <a:tabLst>
                <a:tab pos="2916238" algn="l"/>
              </a:tabLst>
            </a:pPr>
            <a:endParaRPr lang="en-US" dirty="0"/>
          </a:p>
          <a:p>
            <a:pPr>
              <a:tabLst>
                <a:tab pos="2916238" algn="l"/>
              </a:tabLst>
            </a:pPr>
            <a:r>
              <a:rPr lang="en-US" dirty="0"/>
              <a:t>Sometimes we map between data and list indexes.</a:t>
            </a:r>
          </a:p>
          <a:p>
            <a:pPr lvl="1">
              <a:buNone/>
              <a:tabLst>
                <a:tab pos="2916238" algn="l"/>
              </a:tabLst>
            </a:pPr>
            <a:endParaRPr lang="en-US" sz="800" dirty="0"/>
          </a:p>
          <a:p>
            <a:pPr lvl="1">
              <a:tabLst>
                <a:tab pos="2916238" algn="l"/>
              </a:tabLst>
            </a:pPr>
            <a:r>
              <a:rPr lang="en-US" dirty="0"/>
              <a:t>by position	(store the </a:t>
            </a:r>
            <a:r>
              <a:rPr lang="en-US" i="1" dirty="0" err="1"/>
              <a:t>i</a:t>
            </a:r>
            <a:r>
              <a:rPr lang="en-US" baseline="30000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value we read at index </a:t>
            </a:r>
            <a:r>
              <a:rPr lang="en-US" i="1" dirty="0" err="1"/>
              <a:t>i</a:t>
            </a:r>
            <a:r>
              <a:rPr lang="en-US" dirty="0"/>
              <a:t> )</a:t>
            </a:r>
          </a:p>
          <a:p>
            <a:pPr lvl="1">
              <a:tabLst>
                <a:tab pos="2916238" algn="l"/>
              </a:tabLst>
            </a:pPr>
            <a:r>
              <a:rPr lang="en-US" dirty="0"/>
              <a:t>tally	(if input value is </a:t>
            </a:r>
            <a:r>
              <a:rPr lang="en-US" i="1" dirty="0" err="1"/>
              <a:t>i</a:t>
            </a:r>
            <a:r>
              <a:rPr lang="en-US" dirty="0"/>
              <a:t>, store it at array index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)</a:t>
            </a:r>
          </a:p>
          <a:p>
            <a:pPr lvl="1">
              <a:tabLst>
                <a:tab pos="2916238" algn="l"/>
              </a:tabLst>
            </a:pPr>
            <a:r>
              <a:rPr lang="en-US" dirty="0"/>
              <a:t>explicit mapping	(count </a:t>
            </a:r>
            <a:r>
              <a:rPr lang="en-US" dirty="0">
                <a:latin typeface="Courier New" panose="02070309020205020404" pitchFamily="49" charset="0"/>
              </a:rPr>
              <a:t>'J'</a:t>
            </a:r>
            <a:r>
              <a:rPr lang="en-US" dirty="0"/>
              <a:t> at index 0, count </a:t>
            </a:r>
            <a:r>
              <a:rPr lang="en-US" dirty="0">
                <a:latin typeface="Courier New" panose="02070309020205020404" pitchFamily="49" charset="0"/>
              </a:rPr>
              <a:t>'X'</a:t>
            </a:r>
            <a:r>
              <a:rPr lang="en-US" dirty="0"/>
              <a:t> at index 1)</a:t>
            </a:r>
          </a:p>
          <a:p>
            <a:pPr>
              <a:tabLst>
                <a:tab pos="2916238" algn="l"/>
              </a:tabLst>
            </a:pPr>
            <a:endParaRPr lang="en-US" dirty="0"/>
          </a:p>
          <a:p>
            <a:pPr>
              <a:lnSpc>
                <a:spcPct val="110000"/>
              </a:lnSpc>
              <a:tabLst>
                <a:tab pos="2916238" algn="l"/>
              </a:tabLst>
            </a:pPr>
            <a:r>
              <a:rPr lang="en-US" i="1" dirty="0"/>
              <a:t>Exercise:</a:t>
            </a:r>
            <a:r>
              <a:rPr lang="en-US" dirty="0"/>
              <a:t> Modify our Sections program to use functions that use lists as parameters and returns.</a:t>
            </a:r>
          </a:p>
        </p:txBody>
      </p:sp>
    </p:spTree>
    <p:extLst>
      <p:ext uri="{BB962C8B-B14F-4D97-AF65-F5344CB8AC3E}">
        <p14:creationId xmlns:p14="http://schemas.microsoft.com/office/powerpoint/2010/main" val="4231266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7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 </a:t>
            </a:r>
            <a:r>
              <a:rPr lang="en-US" dirty="0" err="1"/>
              <a:t>param</a:t>
            </a:r>
            <a:r>
              <a:rPr lang="en-US" dirty="0"/>
              <a:t>/return answer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# This program reads a file representing which students attended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# which discussion sections and produces output of the students'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# section attendance and scores.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endParaRPr lang="en-US" sz="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</a:rPr>
              <a:t> main():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with open("sections.txt") as file:</a:t>
            </a:r>
          </a:p>
          <a:p>
            <a:pPr lvl="1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000" dirty="0">
                <a:latin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</a:rPr>
              <a:t>lines = </a:t>
            </a:r>
            <a:r>
              <a:rPr lang="en-US" sz="1400" dirty="0" err="1">
                <a:latin typeface="Courier New" panose="02070309020205020404" pitchFamily="49" charset="0"/>
              </a:rPr>
              <a:t>file.readlines</a:t>
            </a:r>
            <a:r>
              <a:rPr lang="en-US" sz="1400" dirty="0"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section = 1</a:t>
            </a:r>
          </a:p>
          <a:p>
            <a:pPr lvl="1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for line in lines:</a:t>
            </a:r>
          </a:p>
          <a:p>
            <a:pPr lvl="1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# process one section</a:t>
            </a:r>
          </a:p>
          <a:p>
            <a:pPr lvl="1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latin typeface="Courier New" panose="02070309020205020404" pitchFamily="49" charset="0"/>
              </a:rPr>
              <a:t>points = </a:t>
            </a:r>
            <a:r>
              <a:rPr lang="en-US" sz="1400" dirty="0" err="1">
                <a:latin typeface="Courier New" panose="02070309020205020404" pitchFamily="49" charset="0"/>
              </a:rPr>
              <a:t>count_points</a:t>
            </a:r>
            <a:r>
              <a:rPr lang="en-US" sz="1400" dirty="0">
                <a:latin typeface="Courier New" panose="02070309020205020404" pitchFamily="49" charset="0"/>
              </a:rPr>
              <a:t>(line)</a:t>
            </a:r>
          </a:p>
          <a:p>
            <a:pPr lvl="1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grades = </a:t>
            </a:r>
            <a:r>
              <a:rPr lang="en-US" sz="1400" dirty="0" err="1">
                <a:latin typeface="Courier New" panose="02070309020205020404" pitchFamily="49" charset="0"/>
              </a:rPr>
              <a:t>compute_grades</a:t>
            </a:r>
            <a:r>
              <a:rPr lang="en-US" sz="1400" dirty="0">
                <a:latin typeface="Courier New" panose="02070309020205020404" pitchFamily="49" charset="0"/>
              </a:rPr>
              <a:t>(points)</a:t>
            </a:r>
          </a:p>
          <a:p>
            <a:pPr lvl="1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results(section, points, grades)</a:t>
            </a:r>
          </a:p>
          <a:p>
            <a:pPr lvl="1"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section += 1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# Produces all output about a particular section.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</a:rPr>
              <a:t> results(section, points, grades):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print("Section " + </a:t>
            </a:r>
            <a:r>
              <a:rPr lang="en-US" sz="1400" dirty="0" err="1">
                <a:latin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</a:rPr>
              <a:t>(section))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print("Student scores: " + </a:t>
            </a:r>
            <a:r>
              <a:rPr lang="en-US" sz="1400" dirty="0" err="1">
                <a:latin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</a:rPr>
              <a:t>(points))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print("Student grades: " + </a:t>
            </a:r>
            <a:r>
              <a:rPr lang="en-US" sz="1400" dirty="0" err="1">
                <a:latin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</a:rPr>
              <a:t>(grades))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print()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48266448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 </a:t>
            </a:r>
            <a:r>
              <a:rPr lang="en-US" dirty="0" err="1"/>
              <a:t>param</a:t>
            </a:r>
            <a:r>
              <a:rPr lang="en-US" dirty="0"/>
              <a:t>/return answer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...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800" dirty="0">
                <a:latin typeface="Courier New" panose="02070309020205020404" pitchFamily="49" charset="0"/>
              </a:rPr>
              <a:t>            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# Computes the points earned for each student for a particular section.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count_points</a:t>
            </a:r>
            <a:r>
              <a:rPr lang="en-US" sz="1400" dirty="0">
                <a:latin typeface="Courier New" panose="02070309020205020404" pitchFamily="49" charset="0"/>
              </a:rPr>
              <a:t>(line):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points = [0] * 5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</a:rPr>
              <a:t> in range(0, </a:t>
            </a:r>
            <a:r>
              <a:rPr lang="en-US" sz="1400" dirty="0" err="1">
                <a:latin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</a:rPr>
              <a:t>(line)):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student = </a:t>
            </a:r>
            <a:r>
              <a:rPr lang="en-US" sz="1400" dirty="0" err="1">
                <a:latin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</a:rPr>
              <a:t> % 5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earned = 0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if line[</a:t>
            </a:r>
            <a:r>
              <a:rPr lang="en-US" sz="1400" dirty="0" err="1">
                <a:latin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</a:rPr>
              <a:t>] == 'y':     </a:t>
            </a:r>
            <a:r>
              <a:rPr lang="en-US" sz="1400" b="1" dirty="0">
                <a:solidFill>
                  <a:srgbClr val="009999"/>
                </a:solidFill>
                <a:latin typeface="Courier New" panose="02070309020205020404" pitchFamily="49" charset="0"/>
              </a:rPr>
              <a:t># c == 'y'  or  c == 'n'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earned = 3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</a:rPr>
              <a:t> line[</a:t>
            </a:r>
            <a:r>
              <a:rPr lang="en-US" sz="1400" dirty="0" err="1">
                <a:latin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</a:rPr>
              <a:t>] == 'n':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   earned = 2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points[student] = min(20, points[student] + earned)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return points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8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</a:rPr>
              <a:t># Computes the percentage for each student for a particular section.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</a:rPr>
              <a:t>def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</a:rPr>
              <a:t>compute_grades</a:t>
            </a:r>
            <a:r>
              <a:rPr lang="en-US" sz="1400" dirty="0">
                <a:latin typeface="Courier New" panose="02070309020205020404" pitchFamily="49" charset="0"/>
              </a:rPr>
              <a:t>(points):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grades = [0] * 5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</a:rPr>
              <a:t> in range(0, </a:t>
            </a:r>
            <a:r>
              <a:rPr lang="en-US" sz="1400" dirty="0" err="1">
                <a:latin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</a:rPr>
              <a:t>(points)):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grades[</a:t>
            </a:r>
            <a:r>
              <a:rPr lang="en-US" sz="1400" dirty="0" err="1">
                <a:latin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</a:rPr>
              <a:t>] = 100.0 * points[</a:t>
            </a:r>
            <a:r>
              <a:rPr lang="en-US" sz="1400" dirty="0" err="1">
                <a:latin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</a:rPr>
              <a:t>] / 20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r>
              <a:rPr lang="en-US" sz="1400" dirty="0">
                <a:latin typeface="Courier New" panose="02070309020205020404" pitchFamily="49" charset="0"/>
              </a:rPr>
              <a:t>    return grades</a:t>
            </a:r>
          </a:p>
          <a:p>
            <a:pPr>
              <a:lnSpc>
                <a:spcPct val="70000"/>
              </a:lnSpc>
              <a:spcBef>
                <a:spcPts val="200"/>
              </a:spcBef>
              <a:buNone/>
            </a:pPr>
            <a:endParaRPr lang="en-US" sz="1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7925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/>
          </p:cNvSpPr>
          <p:nvPr/>
        </p:nvSpPr>
        <p:spPr bwMode="auto">
          <a:xfrm>
            <a:off x="2209800" y="2693989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sz="4400" dirty="0">
                <a:solidFill>
                  <a:schemeClr val="tx2"/>
                </a:solidFill>
              </a:rPr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742937309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programming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000" dirty="0"/>
              <a:t>Given a file of cities' names and (x, y) coordinates:</a:t>
            </a:r>
          </a:p>
          <a:p>
            <a:pPr marL="679450" lvl="1">
              <a:defRPr/>
            </a:pPr>
            <a:endParaRPr lang="en-US" sz="800" dirty="0">
              <a:latin typeface="Courier New" charset="0"/>
              <a:sym typeface="Courier New" charset="0"/>
            </a:endParaRPr>
          </a:p>
          <a:p>
            <a:pPr marL="433387" lvl="1" indent="0">
              <a:lnSpc>
                <a:spcPct val="70000"/>
              </a:lnSpc>
              <a:buNone/>
              <a:defRPr/>
            </a:pPr>
            <a:endParaRPr lang="en-US" sz="1800" dirty="0">
              <a:latin typeface="Courier New" charset="0"/>
              <a:sym typeface="Courier New" charset="0"/>
            </a:endParaRPr>
          </a:p>
          <a:p>
            <a:pPr marL="433387" lvl="1" indent="0">
              <a:lnSpc>
                <a:spcPct val="70000"/>
              </a:lnSpc>
              <a:buNone/>
              <a:defRPr/>
            </a:pP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Winslow 50 20</a:t>
            </a:r>
            <a:endParaRPr lang="en-US" sz="1800" dirty="0">
              <a:latin typeface="Courier New" charset="0"/>
              <a:sym typeface="Courier New" charset="0"/>
            </a:endParaRPr>
          </a:p>
          <a:p>
            <a:pPr marL="433387" lvl="1" indent="0">
              <a:lnSpc>
                <a:spcPct val="70000"/>
              </a:lnSpc>
              <a:buNone/>
              <a:defRPr/>
            </a:pP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Tucson 90 60</a:t>
            </a:r>
            <a:endParaRPr lang="en-US" sz="1800" dirty="0">
              <a:latin typeface="Courier New" charset="0"/>
              <a:sym typeface="Courier New" charset="0"/>
            </a:endParaRPr>
          </a:p>
          <a:p>
            <a:pPr marL="433387" lvl="1" indent="0">
              <a:lnSpc>
                <a:spcPct val="70000"/>
              </a:lnSpc>
              <a:buNone/>
              <a:defRPr/>
            </a:pP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Phoenix 10 72</a:t>
            </a:r>
            <a:endParaRPr lang="en-US" sz="1800" dirty="0">
              <a:latin typeface="Courier New" charset="0"/>
              <a:sym typeface="Courier New" charset="0"/>
            </a:endParaRPr>
          </a:p>
          <a:p>
            <a:pPr marL="433387" lvl="1" indent="0">
              <a:lnSpc>
                <a:spcPct val="70000"/>
              </a:lnSpc>
              <a:buNone/>
              <a:defRPr/>
            </a:pP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Bisbee 74 98</a:t>
            </a:r>
            <a:endParaRPr lang="en-US" sz="1800" dirty="0">
              <a:latin typeface="Courier New" charset="0"/>
              <a:sym typeface="Courier New" charset="0"/>
            </a:endParaRPr>
          </a:p>
          <a:p>
            <a:pPr marL="433387" lvl="1" indent="0">
              <a:lnSpc>
                <a:spcPct val="70000"/>
              </a:lnSpc>
              <a:buNone/>
              <a:defRPr/>
            </a:pP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Yuma 5 136</a:t>
            </a:r>
            <a:endParaRPr lang="en-US" sz="1800" dirty="0">
              <a:latin typeface="Courier New" charset="0"/>
              <a:sym typeface="Courier New" charset="0"/>
            </a:endParaRPr>
          </a:p>
          <a:p>
            <a:pPr marL="433387" lvl="1" indent="0">
              <a:lnSpc>
                <a:spcPct val="70000"/>
              </a:lnSpc>
              <a:buNone/>
              <a:defRPr/>
            </a:pP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Page 150 91</a:t>
            </a:r>
            <a:endParaRPr lang="en-US" sz="1800" dirty="0">
              <a:latin typeface="Courier New" charset="0"/>
              <a:sym typeface="Courier New" charset="0"/>
            </a:endParaRPr>
          </a:p>
          <a:p>
            <a:pPr marL="679450" lvl="1">
              <a:lnSpc>
                <a:spcPct val="70000"/>
              </a:lnSpc>
              <a:defRPr/>
            </a:pPr>
            <a:endParaRPr lang="en-US" sz="1800" dirty="0">
              <a:latin typeface="Courier New" charset="0"/>
              <a:sym typeface="Courier New" charset="0"/>
            </a:endParaRPr>
          </a:p>
          <a:p>
            <a:pPr marL="679450" lvl="1">
              <a:lnSpc>
                <a:spcPct val="70000"/>
              </a:lnSpc>
              <a:defRPr/>
            </a:pPr>
            <a:endParaRPr lang="en-US" sz="1800" dirty="0">
              <a:latin typeface="Courier New" charset="0"/>
              <a:sym typeface="Courier New" charset="0"/>
            </a:endParaRPr>
          </a:p>
          <a:p>
            <a:pPr marL="679450" lvl="1">
              <a:lnSpc>
                <a:spcPct val="70000"/>
              </a:lnSpc>
              <a:defRPr/>
            </a:pPr>
            <a:endParaRPr lang="en-US" sz="700" dirty="0"/>
          </a:p>
          <a:p>
            <a:pPr>
              <a:defRPr/>
            </a:pPr>
            <a:r>
              <a:rPr lang="en-US" sz="2000" dirty="0"/>
              <a:t>Write a program to draw the cities on a </a:t>
            </a:r>
            <a:r>
              <a:rPr lang="en-US" sz="2000" dirty="0" err="1">
                <a:latin typeface="Courier New" charset="0"/>
                <a:cs typeface="Courier New" charset="0"/>
                <a:sym typeface="Courier New" charset="0"/>
              </a:rPr>
              <a:t>DrawingPanel</a:t>
            </a:r>
            <a:r>
              <a:rPr lang="en-US" sz="2000" dirty="0"/>
              <a:t>, then simulates an earthquake that turns all cities red that are within a given radius:</a:t>
            </a:r>
          </a:p>
          <a:p>
            <a:pPr marL="679450" lvl="1">
              <a:defRPr/>
            </a:pPr>
            <a:endParaRPr lang="en-US" sz="800" dirty="0">
              <a:latin typeface="Courier New" charset="0"/>
              <a:sym typeface="Courier New" charset="0"/>
            </a:endParaRPr>
          </a:p>
          <a:p>
            <a:pPr marL="433387" lvl="1" indent="0">
              <a:lnSpc>
                <a:spcPct val="70000"/>
              </a:lnSpc>
              <a:buNone/>
              <a:defRPr/>
            </a:pP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Epicenter x? </a:t>
            </a:r>
            <a:r>
              <a:rPr lang="en-US" sz="1800" u="sng" dirty="0">
                <a:latin typeface="Courier New Bold" charset="0"/>
                <a:cs typeface="Courier New Bold" charset="0"/>
                <a:sym typeface="Courier New Bold" charset="0"/>
              </a:rPr>
              <a:t>100</a:t>
            </a:r>
            <a:endParaRPr lang="en-US" sz="1800" u="sng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433387" lvl="1" indent="0">
              <a:lnSpc>
                <a:spcPct val="70000"/>
              </a:lnSpc>
              <a:buNone/>
              <a:defRPr/>
            </a:pP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Epicenter y? </a:t>
            </a:r>
            <a:r>
              <a:rPr lang="en-US" sz="1800" u="sng" dirty="0">
                <a:latin typeface="Courier New Bold" charset="0"/>
                <a:cs typeface="Courier New Bold" charset="0"/>
                <a:sym typeface="Courier New Bold" charset="0"/>
              </a:rPr>
              <a:t>100</a:t>
            </a:r>
            <a:endParaRPr lang="en-US" sz="1800" u="sng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433387" lvl="1" indent="0">
              <a:lnSpc>
                <a:spcPct val="70000"/>
              </a:lnSpc>
              <a:buNone/>
              <a:defRPr/>
            </a:pP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Affected radius? </a:t>
            </a:r>
            <a:r>
              <a:rPr lang="en-US" sz="1800" u="sng" dirty="0">
                <a:latin typeface="Courier New Bold" charset="0"/>
                <a:cs typeface="Courier New Bold" charset="0"/>
                <a:sym typeface="Courier New Bold" charset="0"/>
              </a:rPr>
              <a:t>75</a:t>
            </a:r>
            <a:endParaRPr lang="en-US" sz="1800" u="sng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pic>
        <p:nvPicPr>
          <p:cNvPr id="4" name="Picture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616" y="1690688"/>
            <a:ext cx="20193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5712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33387" lvl="1" indent="0">
              <a:buNone/>
              <a:defRPr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lines = open("cities.txt").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readlines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()</a:t>
            </a:r>
          </a:p>
          <a:p>
            <a:pPr marL="433387" lvl="1" indent="0">
              <a:buNone/>
              <a:defRPr/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names = [0] *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len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(lines)</a:t>
            </a:r>
            <a:endParaRPr lang="en-US" dirty="0">
              <a:latin typeface="Courier New" charset="0"/>
              <a:sym typeface="Courier New" charset="0"/>
            </a:endParaRPr>
          </a:p>
          <a:p>
            <a:pPr marL="433387" lvl="1" indent="0">
              <a:lnSpc>
                <a:spcPct val="80000"/>
              </a:lnSpc>
              <a:buNone/>
              <a:defRPr/>
            </a:pP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x_coords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 [0] *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len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(lines)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433387" lvl="1" indent="0">
              <a:lnSpc>
                <a:spcPct val="80000"/>
              </a:lnSpc>
              <a:buNone/>
              <a:defRPr/>
            </a:pP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y_coords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 [0] *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len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(lines)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433387" lvl="1" indent="0">
              <a:lnSpc>
                <a:spcPct val="80000"/>
              </a:lnSpc>
              <a:buNone/>
              <a:defRPr/>
            </a:pPr>
            <a:endParaRPr lang="en-US" sz="800" dirty="0">
              <a:latin typeface="Courier New" charset="0"/>
              <a:sym typeface="Courier New" charset="0"/>
            </a:endParaRPr>
          </a:p>
          <a:p>
            <a:pPr marL="433387" lvl="1" indent="0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for 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i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 in range(0, 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len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(lines)):</a:t>
            </a:r>
          </a:p>
          <a:p>
            <a:pPr marL="433387" lvl="1" indent="0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	 parts = lines[</a:t>
            </a:r>
            <a:r>
              <a:rPr lang="en-US" dirty="0" err="1">
                <a:latin typeface="Courier New" charset="0"/>
                <a:cs typeface="Courier New" charset="0"/>
                <a:sym typeface="Courier New" charset="0"/>
              </a:rPr>
              <a:t>i</a:t>
            </a: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].split()</a:t>
            </a:r>
          </a:p>
          <a:p>
            <a:pPr marL="433387" lvl="1" indent="0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	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names[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 = parts[0]</a:t>
            </a:r>
            <a:endParaRPr lang="en-US" dirty="0">
              <a:latin typeface="Courier New" charset="0"/>
              <a:sym typeface="Courier New" charset="0"/>
            </a:endParaRPr>
          </a:p>
          <a:p>
            <a:pPr marL="433387" lvl="1" indent="0">
              <a:lnSpc>
                <a:spcPct val="80000"/>
              </a:lnSpc>
              <a:buNone/>
              <a:defRPr/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x_coords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 = parts[1]   </a:t>
            </a:r>
            <a:r>
              <a:rPr lang="en-US" dirty="0">
                <a:solidFill>
                  <a:srgbClr val="008080"/>
                </a:solidFill>
                <a:latin typeface="Courier New Bold" charset="0"/>
                <a:cs typeface="Courier New Bold" charset="0"/>
                <a:sym typeface="Courier New Bold" charset="0"/>
              </a:rPr>
              <a:t># read each city</a:t>
            </a:r>
            <a:endParaRPr lang="en-US" dirty="0">
              <a:solidFill>
                <a:srgbClr val="008080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433387" lvl="1" indent="0">
              <a:lnSpc>
                <a:spcPct val="80000"/>
              </a:lnSpc>
              <a:buNone/>
              <a:defRPr/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y_coords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 = parts[2]</a:t>
            </a:r>
            <a:endParaRPr lang="en-US" dirty="0">
              <a:latin typeface="Courier New" charset="0"/>
              <a:sym typeface="Courier New" charset="0"/>
            </a:endParaRPr>
          </a:p>
          <a:p>
            <a:pPr marL="433387" lvl="1" indent="0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  <a:cs typeface="Courier New" charset="0"/>
                <a:sym typeface="Courier New" charset="0"/>
              </a:rPr>
              <a:t>...</a:t>
            </a:r>
            <a:endParaRPr lang="en-US" dirty="0">
              <a:latin typeface="Courier New" charset="0"/>
              <a:sym typeface="Courier New" charset="0"/>
            </a:endParaRPr>
          </a:p>
          <a:p>
            <a:pPr marL="679450" lvl="1">
              <a:lnSpc>
                <a:spcPct val="80000"/>
              </a:lnSpc>
              <a:defRPr/>
            </a:pPr>
            <a:endParaRPr lang="en-US" dirty="0">
              <a:latin typeface="Courier New" charset="0"/>
              <a:sym typeface="Courier New" charset="0"/>
            </a:endParaRPr>
          </a:p>
          <a:p>
            <a:pPr marL="679450" lvl="1">
              <a:defRPr/>
            </a:pPr>
            <a:r>
              <a:rPr lang="en-US" dirty="0">
                <a:latin typeface="Verdana Bold" charset="0"/>
                <a:cs typeface="Verdana Bold" charset="0"/>
                <a:sym typeface="Verdana Bold" charset="0"/>
              </a:rPr>
              <a:t>parallel lists</a:t>
            </a:r>
            <a:r>
              <a:rPr lang="en-US" dirty="0"/>
              <a:t>: 2+ lists with related data at same indexes.</a:t>
            </a:r>
          </a:p>
          <a:p>
            <a:pPr marL="954088" lvl="2">
              <a:defRPr/>
            </a:pPr>
            <a:r>
              <a:rPr lang="en-US" dirty="0"/>
              <a:t>Considered poor style.</a:t>
            </a:r>
          </a:p>
        </p:txBody>
      </p:sp>
    </p:spTree>
    <p:extLst>
      <p:ext uri="{BB962C8B-B14F-4D97-AF65-F5344CB8AC3E}">
        <p14:creationId xmlns:p14="http://schemas.microsoft.com/office/powerpoint/2010/main" val="404073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 initialization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b="1" dirty="0"/>
              <a:t>name</a:t>
            </a:r>
            <a:r>
              <a:rPr lang="en-US" dirty="0">
                <a:latin typeface="Courier New" panose="02070309020205020404" pitchFamily="49" charset="0"/>
              </a:rPr>
              <a:t> = [</a:t>
            </a:r>
            <a:r>
              <a:rPr lang="en-US" b="1" dirty="0"/>
              <a:t>value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b="1" dirty="0"/>
              <a:t>value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/>
              <a:t> … </a:t>
            </a:r>
            <a:r>
              <a:rPr lang="en-US" b="1" dirty="0"/>
              <a:t>value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sz="800" dirty="0"/>
          </a:p>
          <a:p>
            <a:pPr lvl="1" eaLnBrk="1" hangingPunct="1"/>
            <a:r>
              <a:rPr lang="en-US" dirty="0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sz="1900" dirty="0">
                <a:latin typeface="Courier New" panose="02070309020205020404" pitchFamily="49" charset="0"/>
              </a:rPr>
              <a:t>numbers = [12, 49, -2, 26, 5, 17, -6]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/>
            <a:endParaRPr lang="en-US" dirty="0"/>
          </a:p>
          <a:p>
            <a:pPr marL="457200" lvl="1" indent="0" eaLnBrk="1" hangingPunct="1">
              <a:buNone/>
            </a:pP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Useful when you know what the list's elements will be</a:t>
            </a:r>
          </a:p>
          <a:p>
            <a:pPr lvl="1" eaLnBrk="1" hangingPunct="1"/>
            <a:endParaRPr lang="en-US" dirty="0"/>
          </a:p>
          <a:p>
            <a:pPr marL="457200" lvl="1" indent="0">
              <a:buNone/>
            </a:pPr>
            <a:r>
              <a:rPr lang="en-US" b="1" dirty="0"/>
              <a:t>name</a:t>
            </a:r>
            <a:r>
              <a:rPr lang="en-US" dirty="0">
                <a:latin typeface="Courier New" panose="02070309020205020404" pitchFamily="49" charset="0"/>
              </a:rPr>
              <a:t> = [</a:t>
            </a:r>
            <a:r>
              <a:rPr lang="en-US" b="1" dirty="0"/>
              <a:t>value</a:t>
            </a:r>
            <a:r>
              <a:rPr lang="en-US" dirty="0">
                <a:latin typeface="Courier New" panose="02070309020205020404" pitchFamily="49" charset="0"/>
              </a:rPr>
              <a:t>] * </a:t>
            </a:r>
            <a:r>
              <a:rPr lang="en-US" b="1" dirty="0"/>
              <a:t>count</a:t>
            </a:r>
          </a:p>
          <a:p>
            <a:pPr lvl="1"/>
            <a:r>
              <a:rPr lang="en-US" dirty="0"/>
              <a:t>Example:</a:t>
            </a:r>
          </a:p>
          <a:p>
            <a:pPr lvl="1">
              <a:buNone/>
            </a:pPr>
            <a:r>
              <a:rPr lang="en-US" dirty="0">
                <a:latin typeface="Courier New" panose="02070309020205020404" pitchFamily="49" charset="0"/>
              </a:rPr>
              <a:t>	numbers = [0] * 4</a:t>
            </a:r>
          </a:p>
          <a:p>
            <a:pPr lvl="1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graphicFrame>
        <p:nvGraphicFramePr>
          <p:cNvPr id="1848324" name="Group 4"/>
          <p:cNvGraphicFramePr>
            <a:graphicFrameLocks noGrp="1"/>
          </p:cNvGraphicFramePr>
          <p:nvPr/>
        </p:nvGraphicFramePr>
        <p:xfrm>
          <a:off x="3733801" y="2971800"/>
          <a:ext cx="4754563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9216"/>
              </p:ext>
            </p:extLst>
          </p:nvPr>
        </p:nvGraphicFramePr>
        <p:xfrm>
          <a:off x="4911133" y="5545852"/>
          <a:ext cx="3090863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19886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in this problem is a set of points.</a:t>
            </a:r>
          </a:p>
          <a:p>
            <a:endParaRPr lang="en-US" dirty="0"/>
          </a:p>
          <a:p>
            <a:r>
              <a:rPr lang="en-US" dirty="0"/>
              <a:t>It would be better stored together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182" y="1949066"/>
            <a:ext cx="20193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5817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similar to a list but it </a:t>
            </a:r>
            <a:r>
              <a:rPr lang="en-US" b="1" dirty="0"/>
              <a:t>cannot be altered</a:t>
            </a:r>
          </a:p>
          <a:p>
            <a:r>
              <a:rPr lang="en-US" dirty="0"/>
              <a:t>Good for storing related data</a:t>
            </a:r>
          </a:p>
          <a:p>
            <a:pPr lvl="1"/>
            <a:r>
              <a:rPr lang="en-US" dirty="0"/>
              <a:t>We mainly store the same </a:t>
            </a:r>
            <a:r>
              <a:rPr lang="en-US" b="1" dirty="0"/>
              <a:t>type</a:t>
            </a:r>
            <a:r>
              <a:rPr lang="en-US" dirty="0"/>
              <a:t> of data in a list </a:t>
            </a:r>
          </a:p>
          <a:p>
            <a:pPr lvl="1"/>
            <a:r>
              <a:rPr lang="en-US" dirty="0"/>
              <a:t>We usually store related things in tuples </a:t>
            </a:r>
          </a:p>
          <a:p>
            <a:pPr lvl="1"/>
            <a:endParaRPr lang="en-US" dirty="0"/>
          </a:p>
          <a:p>
            <a:r>
              <a:rPr lang="en-US" dirty="0"/>
              <a:t>Creating tuples</a:t>
            </a:r>
          </a:p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	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b="1" dirty="0">
                <a:cs typeface="Courier New" panose="02070309020205020404" pitchFamily="49" charset="0"/>
              </a:rPr>
              <a:t>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cs typeface="Courier New" panose="02070309020205020404" pitchFamily="49" charset="0"/>
              </a:rPr>
              <a:t>other_data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 , </a:t>
            </a:r>
            <a:r>
              <a:rPr lang="en-US" b="1" dirty="0" err="1">
                <a:cs typeface="Courier New" panose="02070309020205020404" pitchFamily="49" charset="0"/>
              </a:rPr>
              <a:t>last_data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tuple = ("Tucson", 80, 90)</a:t>
            </a:r>
          </a:p>
        </p:txBody>
      </p:sp>
    </p:spTree>
    <p:extLst>
      <p:ext uri="{BB962C8B-B14F-4D97-AF65-F5344CB8AC3E}">
        <p14:creationId xmlns:p14="http://schemas.microsoft.com/office/powerpoint/2010/main" val="35487589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elements using [] notation, just like lists and strings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("Tucson", 80, 90)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low = tuple[1]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You cannot update a tuple! </a:t>
            </a:r>
          </a:p>
          <a:p>
            <a:pPr lvl="1"/>
            <a:r>
              <a:rPr lang="en-US" dirty="0"/>
              <a:t>Tuples are immutable</a:t>
            </a:r>
          </a:p>
          <a:p>
            <a:endParaRPr lang="en-US" dirty="0"/>
          </a:p>
          <a:p>
            <a:r>
              <a:rPr lang="en-US" dirty="0"/>
              <a:t>You can loop through tuples</a:t>
            </a:r>
          </a:p>
          <a:p>
            <a:pPr marL="0" indent="0">
              <a:buNone/>
            </a:pPr>
            <a:r>
              <a:rPr lang="en-US" dirty="0"/>
              <a:t>   the same as lists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87367" y="2726695"/>
          <a:ext cx="5817996" cy="3647440"/>
        </p:xfrm>
        <a:graphic>
          <a:graphicData uri="http://schemas.openxmlformats.org/drawingml/2006/table">
            <a:tbl>
              <a:tblPr/>
              <a:tblGrid>
                <a:gridCol w="1099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operation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call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result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((1, 2, 3))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3) + </a:t>
                      </a:r>
                    </a:p>
                    <a:p>
                      <a:pPr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(4, 5, 6)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(1, 2, 3, 4, 5, 6)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('Hi!',) * 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('Hi!', 'Hi!', 'Hi!', 'Hi!')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in (1, 2, 3)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(1,2,3):  </a:t>
                      </a:r>
                    </a:p>
                    <a:p>
                      <a:pPr fontAlgn="t"/>
                      <a:r>
                        <a:rPr lang="en-US" sz="1600" baseline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x,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min((1, 3))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max((1,</a:t>
                      </a:r>
                      <a:r>
                        <a:rPr lang="en-US" sz="1600" baseline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3))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9869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till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days_till</a:t>
            </a:r>
            <a:r>
              <a:rPr lang="en-US" dirty="0"/>
              <a:t> that accepts a start month and day and a stop month and day and returns the number of days between them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call									return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days_till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1,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10)      9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days_till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15,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10)     25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days_till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OCTober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6,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17)       72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days_till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october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6,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ocTober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1)         360</a:t>
            </a:r>
          </a:p>
        </p:txBody>
      </p:sp>
    </p:spTree>
    <p:extLst>
      <p:ext uri="{BB962C8B-B14F-4D97-AF65-F5344CB8AC3E}">
        <p14:creationId xmlns:p14="http://schemas.microsoft.com/office/powerpoint/2010/main" val="26487010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till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62541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days_till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start_month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stop_month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months = (('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january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31),('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february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28),('march', 31),('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30), ('may', 31),('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30),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31), ('august', 31),('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september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30), 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october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31), 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30), 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31))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start_month.lower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stop_month.lower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stop_day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days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(months)):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month = months[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month[0]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start_month.lower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days = month[1] 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while months[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 12][0]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stop_month.lower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days += months[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 12][1]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days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stop_day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days</a:t>
            </a:r>
          </a:p>
        </p:txBody>
      </p:sp>
    </p:spTree>
    <p:extLst>
      <p:ext uri="{BB962C8B-B14F-4D97-AF65-F5344CB8AC3E}">
        <p14:creationId xmlns:p14="http://schemas.microsoft.com/office/powerpoint/2010/main" val="1745245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/>
          </p:cNvSpPr>
          <p:nvPr/>
        </p:nvSpPr>
        <p:spPr bwMode="auto">
          <a:xfrm>
            <a:off x="2209800" y="2693989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sz="4400" dirty="0">
                <a:solidFill>
                  <a:schemeClr val="tx2"/>
                </a:solidFill>
              </a:rPr>
              <a:t>Lists of Lists</a:t>
            </a:r>
          </a:p>
        </p:txBody>
      </p:sp>
    </p:spTree>
    <p:extLst>
      <p:ext uri="{BB962C8B-B14F-4D97-AF65-F5344CB8AC3E}">
        <p14:creationId xmlns:p14="http://schemas.microsoft.com/office/powerpoint/2010/main" val="127778861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87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flip</a:t>
            </a:r>
            <a:r>
              <a:rPr lang="en-US" dirty="0"/>
              <a:t> that takes a list of lists and two columns and swaps their contents. For example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flip(data, 2, 3) </a:t>
            </a:r>
            <a:r>
              <a:rPr lang="en-US" dirty="0"/>
              <a:t>were called on the following list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[[1, 2, 3], [4, 5, 6], [7, 8, 9]]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data would contain the following afterwards: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[[1, 3, 2], [4, 6, 5], [7, 9, 8]]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851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87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called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create_matrix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that takes a width and a height as parameters and returns a list of lists that is width by height and contains the numbers 0 to width - 1 in each row. For example a call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create_matrix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(5, 3) </a:t>
            </a:r>
            <a:r>
              <a:rPr lang="en-US" dirty="0"/>
              <a:t>would return the following list of lists: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[[0, 1, 2, 3, 4], [0, 1, 2, 3, 4], [0, 1, 2, 3, 4]] 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7932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 = [[0] * 4] * 5 </a:t>
            </a:r>
            <a:r>
              <a:rPr lang="en-US" dirty="0"/>
              <a:t>will NOT create a list of lists</a:t>
            </a:r>
          </a:p>
          <a:p>
            <a:pPr lvl="1"/>
            <a:r>
              <a:rPr lang="en-US" dirty="0"/>
              <a:t>This will create a list with 5 spots that all contain the SAME list that is 4 long. </a:t>
            </a:r>
          </a:p>
          <a:p>
            <a:endParaRPr lang="en-US" dirty="0"/>
          </a:p>
          <a:p>
            <a:r>
              <a:rPr lang="en-US" dirty="0"/>
              <a:t>Instead, write the following: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list = []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5):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([0] * 4)</a:t>
            </a:r>
          </a:p>
        </p:txBody>
      </p:sp>
    </p:spTree>
    <p:extLst>
      <p:ext uri="{BB962C8B-B14F-4D97-AF65-F5344CB8AC3E}">
        <p14:creationId xmlns:p14="http://schemas.microsoft.com/office/powerpoint/2010/main" val="33882850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Mountain peak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reads elevation data from a file, draws it on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DrawingPanel</a:t>
            </a:r>
            <a:r>
              <a:rPr lang="en-US" dirty="0"/>
              <a:t> and finds the path from the highest elevation to the edge of the region.</a:t>
            </a:r>
          </a:p>
          <a:p>
            <a:pPr marL="0" indent="0">
              <a:buNone/>
            </a:pPr>
            <a:r>
              <a:rPr lang="en-US" dirty="0"/>
              <a:t>Data: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34 76 87 9 34 8  22 33 33 33 45 65 43 22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5  7  88 0 56 76 76 77 4  45 55 55 4  5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8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elements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838200" y="1403594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b="1" dirty="0"/>
              <a:t>name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b="1" dirty="0"/>
              <a:t>index</a:t>
            </a:r>
            <a:r>
              <a:rPr lang="en-US" dirty="0">
                <a:latin typeface="Courier New" panose="02070309020205020404" pitchFamily="49" charset="0"/>
              </a:rPr>
              <a:t>]	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access</a:t>
            </a:r>
            <a:endParaRPr lang="en-US" b="1" dirty="0">
              <a:solidFill>
                <a:srgbClr val="008080"/>
              </a:solidFill>
            </a:endParaRPr>
          </a:p>
          <a:p>
            <a:pPr>
              <a:buNone/>
              <a:tabLst>
                <a:tab pos="4572000" algn="l"/>
              </a:tabLst>
            </a:pPr>
            <a:r>
              <a:rPr lang="en-US" b="1" dirty="0"/>
              <a:t>name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b="1" dirty="0"/>
              <a:t>index</a:t>
            </a:r>
            <a:r>
              <a:rPr lang="en-US" dirty="0">
                <a:latin typeface="Courier New" panose="02070309020205020404" pitchFamily="49" charset="0"/>
              </a:rPr>
              <a:t>] = </a:t>
            </a:r>
            <a:r>
              <a:rPr lang="en-US" b="1" dirty="0"/>
              <a:t>value</a:t>
            </a: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modify</a:t>
            </a:r>
          </a:p>
          <a:p>
            <a:pPr>
              <a:buNone/>
              <a:tabLst>
                <a:tab pos="4572000" algn="l"/>
              </a:tabLst>
            </a:pPr>
            <a:endParaRPr lang="en-US" sz="1400" dirty="0">
              <a:latin typeface="Courier New" panose="02070309020205020404" pitchFamily="49" charset="0"/>
            </a:endParaRPr>
          </a:p>
          <a:p>
            <a:pPr lvl="1">
              <a:tabLst>
                <a:tab pos="4572000" algn="l"/>
              </a:tabLst>
            </a:pPr>
            <a:r>
              <a:rPr lang="en-US" dirty="0"/>
              <a:t>Example:</a:t>
            </a:r>
            <a:endParaRPr 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</a:rPr>
              <a:t>numbers = [0] * 2</a:t>
            </a: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b="1" dirty="0">
                <a:latin typeface="Courier New" panose="02070309020205020404" pitchFamily="49" charset="0"/>
              </a:rPr>
              <a:t> numbers[0] = 27</a:t>
            </a:r>
            <a:endParaRPr 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</a:rPr>
              <a:t>numbers[1] = -6</a:t>
            </a:r>
            <a:endParaRPr 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endParaRPr 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dirty="0">
                <a:latin typeface="Courier New" panose="02070309020205020404" pitchFamily="49" charset="0"/>
              </a:rPr>
              <a:t>	print(</a:t>
            </a:r>
            <a:r>
              <a:rPr lang="en-US" b="1" dirty="0">
                <a:latin typeface="Courier New" panose="02070309020205020404" pitchFamily="49" charset="0"/>
              </a:rPr>
              <a:t>numbers[0]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dirty="0">
                <a:latin typeface="Courier New" panose="02070309020205020404" pitchFamily="49" charset="0"/>
              </a:rPr>
              <a:t>	if (</a:t>
            </a:r>
            <a:r>
              <a:rPr lang="en-US" b="1" dirty="0">
                <a:latin typeface="Courier New" panose="02070309020205020404" pitchFamily="49" charset="0"/>
              </a:rPr>
              <a:t>numbers[1]</a:t>
            </a:r>
            <a:r>
              <a:rPr lang="en-US" dirty="0">
                <a:latin typeface="Courier New" panose="02070309020205020404" pitchFamily="49" charset="0"/>
              </a:rPr>
              <a:t> &lt; 0):</a:t>
            </a: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dirty="0">
                <a:latin typeface="Courier New" panose="02070309020205020404" pitchFamily="49" charset="0"/>
              </a:rPr>
              <a:t>	    print("Element 1 is negative.")</a:t>
            </a:r>
          </a:p>
        </p:txBody>
      </p:sp>
      <p:graphicFrame>
        <p:nvGraphicFramePr>
          <p:cNvPr id="18278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22989"/>
              </p:ext>
            </p:extLst>
          </p:nvPr>
        </p:nvGraphicFramePr>
        <p:xfrm>
          <a:off x="2296921" y="5334716"/>
          <a:ext cx="1982788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73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Accessing list elements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742950" lvl="1" indent="-285750">
              <a:lnSpc>
                <a:spcPct val="80000"/>
              </a:lnSpc>
              <a:buNone/>
              <a:tabLst>
                <a:tab pos="5024438" algn="l"/>
              </a:tabLst>
            </a:pPr>
            <a:r>
              <a:rPr lang="en-US" dirty="0">
                <a:latin typeface="Courier New" panose="02070309020205020404" pitchFamily="49" charset="0"/>
              </a:rPr>
              <a:t>	numbers = [0] * 8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5024438" algn="l"/>
              </a:tabLst>
            </a:pPr>
            <a:r>
              <a:rPr lang="en-US" dirty="0">
                <a:latin typeface="Courier New" panose="02070309020205020404" pitchFamily="49" charset="0"/>
              </a:rPr>
              <a:t>	numbers[0] = 3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5024438" algn="l"/>
              </a:tabLst>
            </a:pPr>
            <a:r>
              <a:rPr lang="en-US" dirty="0">
                <a:latin typeface="Courier New" panose="02070309020205020404" pitchFamily="49" charset="0"/>
              </a:rPr>
              <a:t>	numbers[1] = 99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5024438" algn="l"/>
              </a:tabLst>
            </a:pPr>
            <a:r>
              <a:rPr lang="en-US" dirty="0">
                <a:latin typeface="Courier New" panose="02070309020205020404" pitchFamily="49" charset="0"/>
              </a:rPr>
              <a:t>	numbers[2] = 6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5024438" algn="l"/>
              </a:tabLst>
            </a:pPr>
            <a:endParaRPr lang="en-US" sz="800" dirty="0"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buNone/>
              <a:tabLst>
                <a:tab pos="5024438" algn="l"/>
              </a:tabLst>
            </a:pPr>
            <a:r>
              <a:rPr lang="en-US" dirty="0">
                <a:latin typeface="Courier New" panose="02070309020205020404" pitchFamily="49" charset="0"/>
              </a:rPr>
              <a:t>	x = numbers[0]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5024438" algn="l"/>
              </a:tabLst>
            </a:pPr>
            <a:r>
              <a:rPr lang="en-US" dirty="0">
                <a:latin typeface="Courier New" panose="02070309020205020404" pitchFamily="49" charset="0"/>
              </a:rPr>
              <a:t>	numbers[x] = 42</a:t>
            </a:r>
          </a:p>
          <a:p>
            <a:pPr marL="742950" lvl="1" indent="-285750">
              <a:lnSpc>
                <a:spcPct val="80000"/>
              </a:lnSpc>
              <a:buNone/>
              <a:tabLst>
                <a:tab pos="5024438" algn="l"/>
              </a:tabLst>
            </a:pPr>
            <a:r>
              <a:rPr lang="en-US" dirty="0">
                <a:latin typeface="Courier New" panose="02070309020205020404" pitchFamily="49" charset="0"/>
              </a:rPr>
              <a:t>	numbers[numbers[2]] = 11 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use numbers[2] as index</a:t>
            </a:r>
            <a:endParaRPr lang="en-US" b="1" dirty="0">
              <a:solidFill>
                <a:srgbClr val="008080"/>
              </a:solidFill>
            </a:endParaRPr>
          </a:p>
        </p:txBody>
      </p:sp>
      <p:graphicFrame>
        <p:nvGraphicFramePr>
          <p:cNvPr id="183197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61768"/>
              </p:ext>
            </p:extLst>
          </p:nvPr>
        </p:nvGraphicFramePr>
        <p:xfrm>
          <a:off x="5653873" y="3063910"/>
          <a:ext cx="1428750" cy="5207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1988" name="Group 52"/>
          <p:cNvGraphicFramePr>
            <a:graphicFrameLocks noGrp="1"/>
          </p:cNvGraphicFramePr>
          <p:nvPr/>
        </p:nvGraphicFramePr>
        <p:xfrm>
          <a:off x="1676400" y="5410200"/>
          <a:ext cx="1447800" cy="5207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numbers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2032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37482"/>
              </p:ext>
            </p:extLst>
          </p:nvPr>
        </p:nvGraphicFramePr>
        <p:xfrm>
          <a:off x="5653872" y="3053861"/>
          <a:ext cx="1428750" cy="5207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5544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91901"/>
              </p:ext>
            </p:extLst>
          </p:nvPr>
        </p:nvGraphicFramePr>
        <p:xfrm>
          <a:off x="3090985" y="5256143"/>
          <a:ext cx="5308600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616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5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Out-of-bounds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199" y="1825625"/>
            <a:ext cx="11199725" cy="4351338"/>
          </a:xfrm>
        </p:spPr>
        <p:txBody>
          <a:bodyPr/>
          <a:lstStyle/>
          <a:p>
            <a:pPr eaLnBrk="1" hangingPunct="1"/>
            <a:r>
              <a:rPr lang="en-US" dirty="0"/>
              <a:t>Legal indexes to use []: between </a:t>
            </a:r>
            <a:r>
              <a:rPr lang="en-US" b="1" dirty="0"/>
              <a:t>– list's length</a:t>
            </a:r>
            <a:r>
              <a:rPr lang="en-US" dirty="0"/>
              <a:t> and the </a:t>
            </a:r>
            <a:r>
              <a:rPr lang="en-US" b="1" dirty="0"/>
              <a:t>list's length - 1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Reading or writing any index outside this range with [] will cause an </a:t>
            </a:r>
            <a:r>
              <a:rPr lang="en-US" dirty="0" err="1">
                <a:latin typeface="Courier New" panose="02070309020205020404" pitchFamily="49" charset="0"/>
              </a:rPr>
              <a:t>IndexError</a:t>
            </a:r>
            <a:r>
              <a:rPr lang="en-US" dirty="0">
                <a:latin typeface="Courier New" panose="02070309020205020404" pitchFamily="49" charset="0"/>
              </a:rPr>
              <a:t>: list assignment index out of range</a:t>
            </a:r>
            <a:endParaRPr lang="en-US" sz="800" dirty="0"/>
          </a:p>
          <a:p>
            <a:pPr eaLnBrk="1" hangingPunct="1"/>
            <a:r>
              <a:rPr lang="en-US" dirty="0"/>
              <a:t>Example: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data = [0] * 10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print(data[0])       # okay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	print(data[9])       # okay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	print(data[-20])     # error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	print(data[10])      # error</a:t>
            </a:r>
          </a:p>
        </p:txBody>
      </p:sp>
      <p:graphicFrame>
        <p:nvGraphicFramePr>
          <p:cNvPr id="18298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55614"/>
              </p:ext>
            </p:extLst>
          </p:nvPr>
        </p:nvGraphicFramePr>
        <p:xfrm>
          <a:off x="2600884" y="5399314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4499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95133D9C788D4783C425AB34BCA29E" ma:contentTypeVersion="" ma:contentTypeDescription="Create a new document." ma:contentTypeScope="" ma:versionID="c446b9a6239dd80fa9f8ad8e2eca344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2AA0BF-D61A-4955-85A2-0873E88289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7107BED-2DE8-47E8-9113-457A48958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927F7A-904E-4031-B775-51479681002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5940</Words>
  <Application>Microsoft Office PowerPoint</Application>
  <PresentationFormat>Widescreen</PresentationFormat>
  <Paragraphs>1092</Paragraphs>
  <Slides>69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Courier New Bold</vt:lpstr>
      <vt:lpstr>Tahoma</vt:lpstr>
      <vt:lpstr>Verdana</vt:lpstr>
      <vt:lpstr>Verdana Bold</vt:lpstr>
      <vt:lpstr>Wingdings</vt:lpstr>
      <vt:lpstr>Wingdings 2</vt:lpstr>
      <vt:lpstr>Office Theme</vt:lpstr>
      <vt:lpstr>Building Python Programs</vt:lpstr>
      <vt:lpstr>PowerPoint Presentation</vt:lpstr>
      <vt:lpstr>Can we solve this problem?</vt:lpstr>
      <vt:lpstr>Why the problem is hard</vt:lpstr>
      <vt:lpstr>Lists</vt:lpstr>
      <vt:lpstr>List initialization</vt:lpstr>
      <vt:lpstr>Accessing elements</vt:lpstr>
      <vt:lpstr>Accessing list elements</vt:lpstr>
      <vt:lpstr>Out-of-bounds</vt:lpstr>
      <vt:lpstr>Lists and for loops</vt:lpstr>
      <vt:lpstr>len()</vt:lpstr>
      <vt:lpstr>Lists and for loops</vt:lpstr>
      <vt:lpstr>Weather question</vt:lpstr>
      <vt:lpstr>Weather answer</vt:lpstr>
      <vt:lpstr>Weather question 2</vt:lpstr>
      <vt:lpstr>List declaration</vt:lpstr>
      <vt:lpstr>List functions</vt:lpstr>
      <vt:lpstr>Weather 2 answer</vt:lpstr>
      <vt:lpstr>Weather question 3</vt:lpstr>
      <vt:lpstr>Weather answer 3</vt:lpstr>
      <vt:lpstr>"list mystery" problem</vt:lpstr>
      <vt:lpstr>Lists that change size</vt:lpstr>
      <vt:lpstr>Exercise</vt:lpstr>
      <vt:lpstr>Looping and removing</vt:lpstr>
      <vt:lpstr>Solution </vt:lpstr>
      <vt:lpstr>List reversal question</vt:lpstr>
      <vt:lpstr>Algorithm idea</vt:lpstr>
      <vt:lpstr>Swapping values</vt:lpstr>
      <vt:lpstr>Flawed algorithm</vt:lpstr>
      <vt:lpstr>List reverse question 2</vt:lpstr>
      <vt:lpstr>A swap function?</vt:lpstr>
      <vt:lpstr>PowerPoint Presentation</vt:lpstr>
      <vt:lpstr>Mutability</vt:lpstr>
      <vt:lpstr>Immutable types</vt:lpstr>
      <vt:lpstr>Mutable types</vt:lpstr>
      <vt:lpstr>Mutability and objects</vt:lpstr>
      <vt:lpstr>Objects as parameters</vt:lpstr>
      <vt:lpstr>Lists as parameters</vt:lpstr>
      <vt:lpstr>List reverse question 2</vt:lpstr>
      <vt:lpstr>List parameter questions</vt:lpstr>
      <vt:lpstr>List parameter answers</vt:lpstr>
      <vt:lpstr>List return question</vt:lpstr>
      <vt:lpstr>List return answer 1</vt:lpstr>
      <vt:lpstr>List return answer 2</vt:lpstr>
      <vt:lpstr>Value/Reference Semantics</vt:lpstr>
      <vt:lpstr>PowerPoint Presentation</vt:lpstr>
      <vt:lpstr>A multi-counter problem</vt:lpstr>
      <vt:lpstr>A multi-counter problem</vt:lpstr>
      <vt:lpstr>Creating a list of tallies</vt:lpstr>
      <vt:lpstr>Tally solution</vt:lpstr>
      <vt:lpstr>Section attendance question</vt:lpstr>
      <vt:lpstr>Section input file</vt:lpstr>
      <vt:lpstr>Section attendance answer</vt:lpstr>
      <vt:lpstr>Data transformations</vt:lpstr>
      <vt:lpstr>List param/return answer</vt:lpstr>
      <vt:lpstr>List param/return answer</vt:lpstr>
      <vt:lpstr>PowerPoint Presentation</vt:lpstr>
      <vt:lpstr>A programming problem</vt:lpstr>
      <vt:lpstr>A bad solution</vt:lpstr>
      <vt:lpstr>Observations</vt:lpstr>
      <vt:lpstr>Tuples</vt:lpstr>
      <vt:lpstr>Using tuples</vt:lpstr>
      <vt:lpstr>Days till</vt:lpstr>
      <vt:lpstr>Days till solution</vt:lpstr>
      <vt:lpstr>PowerPoint Presentation</vt:lpstr>
      <vt:lpstr>Exercise</vt:lpstr>
      <vt:lpstr>Exercise</vt:lpstr>
      <vt:lpstr>Creating Lists of lists</vt:lpstr>
      <vt:lpstr>Mountain peak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110, Autumn 2016</dc:title>
  <dc:creator>allison</dc:creator>
  <cp:lastModifiedBy>LAU WEN KANG</cp:lastModifiedBy>
  <cp:revision>22</cp:revision>
  <dcterms:created xsi:type="dcterms:W3CDTF">2016-09-25T14:59:54Z</dcterms:created>
  <dcterms:modified xsi:type="dcterms:W3CDTF">2022-08-08T06:26:59Z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0x0101006795133D9C788D4783C425AB34BCA29E</vt:lpwstr>
  </property>
</Properties>
</file>