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259" r:id="rId6"/>
    <p:sldId id="260" r:id="rId7"/>
    <p:sldId id="279" r:id="rId8"/>
    <p:sldId id="263" r:id="rId9"/>
    <p:sldId id="264" r:id="rId10"/>
    <p:sldId id="265" r:id="rId11"/>
    <p:sldId id="281" r:id="rId12"/>
    <p:sldId id="267" r:id="rId13"/>
    <p:sldId id="268" r:id="rId14"/>
    <p:sldId id="269" r:id="rId15"/>
    <p:sldId id="282" r:id="rId16"/>
    <p:sldId id="270" r:id="rId17"/>
    <p:sldId id="283" r:id="rId18"/>
    <p:sldId id="284" r:id="rId19"/>
    <p:sldId id="288" r:id="rId20"/>
    <p:sldId id="285" r:id="rId21"/>
    <p:sldId id="286" r:id="rId22"/>
    <p:sldId id="287" r:id="rId23"/>
    <p:sldId id="289" r:id="rId24"/>
    <p:sldId id="290" r:id="rId25"/>
    <p:sldId id="293" r:id="rId26"/>
    <p:sldId id="294" r:id="rId27"/>
    <p:sldId id="295" r:id="rId28"/>
    <p:sldId id="296" r:id="rId29"/>
    <p:sldId id="297" r:id="rId30"/>
    <p:sldId id="29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7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9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9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1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7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9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4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FFE0-D0E3-444B-9A21-391AC92A2E9A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346F-8C54-45AA-B173-B13DC6CB4E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-29817"/>
            <a:ext cx="12192000" cy="34787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410129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791050"/>
            <a:ext cx="12192000" cy="669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3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ctrTitle"/>
          </p:nvPr>
        </p:nvSpPr>
        <p:spPr>
          <a:xfrm>
            <a:off x="1634532" y="2468843"/>
            <a:ext cx="9144000" cy="937549"/>
          </a:xfrm>
        </p:spPr>
        <p:txBody>
          <a:bodyPr/>
          <a:lstStyle/>
          <a:p>
            <a:pPr eaLnBrk="1" hangingPunct="1"/>
            <a:r>
              <a:rPr lang="en-US" dirty="0"/>
              <a:t>Building Python Programs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634532" y="3476737"/>
            <a:ext cx="9144000" cy="622998"/>
          </a:xfrm>
        </p:spPr>
        <p:txBody>
          <a:bodyPr>
            <a:normAutofit/>
          </a:bodyPr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sz="3600" dirty="0"/>
              <a:t>Chapter 8</a:t>
            </a:r>
            <a:r>
              <a:rPr lang="en-US" sz="3600"/>
              <a:t>: Dictionaries and Sets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5368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Using dictionaries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dictionary allows you to get from one half of a pair to the other.</a:t>
            </a:r>
          </a:p>
          <a:p>
            <a:pPr lvl="1" eaLnBrk="1" hangingPunct="1"/>
            <a:r>
              <a:rPr lang="en-US" dirty="0"/>
              <a:t>Remembers one piece of information about every index (key).</a:t>
            </a:r>
            <a:endParaRPr lang="en-US" i="1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lvl="1" eaLnBrk="1" hangingPunct="1"/>
            <a:r>
              <a:rPr lang="en-US" dirty="0"/>
              <a:t>Later, we can supply only the key and get back the related value:</a:t>
            </a:r>
          </a:p>
          <a:p>
            <a:pPr lvl="2" eaLnBrk="1" hangingPunct="1">
              <a:buFontTx/>
              <a:buNone/>
            </a:pPr>
            <a:r>
              <a:rPr lang="en-US" i="1" dirty="0"/>
              <a:t>	</a:t>
            </a:r>
            <a:r>
              <a:rPr lang="en-US" dirty="0"/>
              <a:t>Allows us to ask: </a:t>
            </a:r>
            <a:r>
              <a:rPr lang="en-US" i="1" dirty="0"/>
              <a:t>What is Suzy's phone number?</a:t>
            </a:r>
          </a:p>
        </p:txBody>
      </p:sp>
      <p:sp>
        <p:nvSpPr>
          <p:cNvPr id="436228" name="Oval 4"/>
          <p:cNvSpPr>
            <a:spLocks noChangeArrowheads="1"/>
          </p:cNvSpPr>
          <p:nvPr/>
        </p:nvSpPr>
        <p:spPr bwMode="auto">
          <a:xfrm>
            <a:off x="6705600" y="5130800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Dictionary</a:t>
            </a: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>
            <a:off x="4724400" y="54006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6230" name="Text Box 6"/>
          <p:cNvSpPr txBox="1">
            <a:spLocks noChangeArrowheads="1"/>
          </p:cNvSpPr>
          <p:nvPr/>
        </p:nvSpPr>
        <p:spPr bwMode="auto">
          <a:xfrm>
            <a:off x="4491614" y="5054601"/>
            <a:ext cx="24903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err="1">
                <a:latin typeface="Courier New" charset="0"/>
              </a:rPr>
              <a:t>my_dict</a:t>
            </a:r>
            <a:r>
              <a:rPr lang="en-US" dirty="0">
                <a:latin typeface="Courier New" charset="0"/>
              </a:rPr>
              <a:t>["Suzy"]</a:t>
            </a:r>
          </a:p>
        </p:txBody>
      </p:sp>
      <p:sp>
        <p:nvSpPr>
          <p:cNvPr id="436231" name="Text Box 7"/>
          <p:cNvSpPr txBox="1">
            <a:spLocks noChangeArrowheads="1"/>
          </p:cNvSpPr>
          <p:nvPr/>
        </p:nvSpPr>
        <p:spPr bwMode="auto">
          <a:xfrm>
            <a:off x="4648200" y="5754688"/>
            <a:ext cx="2095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urier New" charset="0"/>
              </a:rPr>
              <a:t>"206-685-2181"</a:t>
            </a:r>
          </a:p>
        </p:txBody>
      </p:sp>
      <p:sp>
        <p:nvSpPr>
          <p:cNvPr id="436232" name="Oval 8"/>
          <p:cNvSpPr>
            <a:spLocks noChangeArrowheads="1"/>
          </p:cNvSpPr>
          <p:nvPr/>
        </p:nvSpPr>
        <p:spPr bwMode="auto">
          <a:xfrm>
            <a:off x="6750050" y="2735263"/>
            <a:ext cx="2209800" cy="9144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/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/>
              <a:t>Dictionary</a:t>
            </a:r>
          </a:p>
        </p:txBody>
      </p:sp>
      <p:sp>
        <p:nvSpPr>
          <p:cNvPr id="436233" name="Line 9"/>
          <p:cNvSpPr>
            <a:spLocks noChangeShapeType="1"/>
          </p:cNvSpPr>
          <p:nvPr/>
        </p:nvSpPr>
        <p:spPr bwMode="auto">
          <a:xfrm>
            <a:off x="2590800" y="3192463"/>
            <a:ext cx="408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36234" name="Text Box 10"/>
          <p:cNvSpPr txBox="1">
            <a:spLocks noChangeArrowheads="1"/>
          </p:cNvSpPr>
          <p:nvPr/>
        </p:nvSpPr>
        <p:spPr bwMode="auto">
          <a:xfrm>
            <a:off x="2059912" y="2551113"/>
            <a:ext cx="4989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#         key      value</a:t>
            </a:r>
          </a:p>
          <a:p>
            <a:pPr>
              <a:defRPr/>
            </a:pPr>
            <a:r>
              <a:rPr lang="en-US" dirty="0" err="1">
                <a:latin typeface="Courier New" charset="0"/>
              </a:rPr>
              <a:t>my_dict</a:t>
            </a:r>
            <a:r>
              <a:rPr lang="en-US" dirty="0">
                <a:latin typeface="Courier New" charset="0"/>
              </a:rPr>
              <a:t>["Suzy"] = "206-685-2181"</a:t>
            </a:r>
          </a:p>
        </p:txBody>
      </p:sp>
      <p:sp>
        <p:nvSpPr>
          <p:cNvPr id="436235" name="Line 11"/>
          <p:cNvSpPr>
            <a:spLocks noChangeShapeType="1"/>
          </p:cNvSpPr>
          <p:nvPr/>
        </p:nvSpPr>
        <p:spPr bwMode="auto">
          <a:xfrm>
            <a:off x="4724400" y="57546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7826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Dictionaries and tallying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3544"/>
            <a:ext cx="10515600" cy="4351338"/>
          </a:xfrm>
        </p:spPr>
        <p:txBody>
          <a:bodyPr/>
          <a:lstStyle/>
          <a:p>
            <a:pPr>
              <a:tabLst>
                <a:tab pos="2228850" algn="l"/>
              </a:tabLst>
            </a:pPr>
            <a:r>
              <a:rPr lang="en-US" dirty="0"/>
              <a:t>a dictionary can be thought of as generalization of a tallying list</a:t>
            </a:r>
          </a:p>
          <a:p>
            <a:pPr lvl="1">
              <a:tabLst>
                <a:tab pos="2228850" algn="l"/>
              </a:tabLst>
            </a:pPr>
            <a:r>
              <a:rPr lang="en-US" dirty="0"/>
              <a:t>the "index" (key) doesn't have to be an </a:t>
            </a:r>
            <a:r>
              <a:rPr lang="en-US" dirty="0" err="1">
                <a:latin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tabLst>
                <a:tab pos="2228850" algn="l"/>
              </a:tabLst>
            </a:pPr>
            <a:endParaRPr lang="en-US" sz="800" dirty="0"/>
          </a:p>
          <a:p>
            <a:pPr lvl="1">
              <a:tabLst>
                <a:tab pos="2228850" algn="l"/>
              </a:tabLst>
            </a:pPr>
            <a:r>
              <a:rPr lang="en-US" dirty="0"/>
              <a:t>count digits: </a:t>
            </a:r>
            <a:r>
              <a:rPr lang="en-US" dirty="0">
                <a:latin typeface="Courier New" panose="02070309020205020404" pitchFamily="49" charset="0"/>
              </a:rPr>
              <a:t>22092310907</a:t>
            </a:r>
          </a:p>
          <a:p>
            <a:pPr lvl="1">
              <a:tabLst>
                <a:tab pos="2228850" algn="l"/>
              </a:tabLst>
            </a:pPr>
            <a:endParaRPr lang="en-US" dirty="0"/>
          </a:p>
          <a:p>
            <a:pPr lvl="1">
              <a:tabLst>
                <a:tab pos="2228850" algn="l"/>
              </a:tabLst>
            </a:pPr>
            <a:endParaRPr lang="en-US" dirty="0"/>
          </a:p>
          <a:p>
            <a:pPr lvl="1">
              <a:lnSpc>
                <a:spcPct val="70000"/>
              </a:lnSpc>
              <a:buNone/>
              <a:tabLst>
                <a:tab pos="2228850" algn="l"/>
              </a:tabLst>
            </a:pPr>
            <a:r>
              <a:rPr lang="en-US" dirty="0"/>
              <a:t>		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 # (T)rump, (C)</a:t>
            </a:r>
            <a:r>
              <a:rPr 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linton</a:t>
            </a:r>
            <a:r>
              <a:rPr 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, (I)</a:t>
            </a:r>
            <a:r>
              <a:rPr lang="en-US" b="1" dirty="0" err="1">
                <a:solidFill>
                  <a:srgbClr val="008080"/>
                </a:solidFill>
                <a:latin typeface="Courier New" panose="02070309020205020404" pitchFamily="49" charset="0"/>
              </a:rPr>
              <a:t>ndependent</a:t>
            </a:r>
            <a:endParaRPr lang="en-US" dirty="0"/>
          </a:p>
          <a:p>
            <a:pPr lvl="1">
              <a:lnSpc>
                <a:spcPct val="70000"/>
              </a:lnSpc>
              <a:tabLst>
                <a:tab pos="2228850" algn="l"/>
              </a:tabLst>
            </a:pPr>
            <a:r>
              <a:rPr lang="en-US" dirty="0"/>
              <a:t>count votes:	</a:t>
            </a:r>
            <a:r>
              <a:rPr lang="en-US" dirty="0">
                <a:latin typeface="Courier New" panose="02070309020205020404" pitchFamily="49" charset="0"/>
              </a:rPr>
              <a:t>"TCCCCCCTTTTTCCCCCCTCTTITCTTITCCTIC"</a:t>
            </a:r>
          </a:p>
        </p:txBody>
      </p:sp>
      <p:graphicFrame>
        <p:nvGraphicFramePr>
          <p:cNvPr id="433156" name="Group 4"/>
          <p:cNvGraphicFramePr>
            <a:graphicFrameLocks noGrp="1"/>
          </p:cNvGraphicFramePr>
          <p:nvPr/>
        </p:nvGraphicFramePr>
        <p:xfrm>
          <a:off x="6124576" y="2655888"/>
          <a:ext cx="4086225" cy="793750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1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index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5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6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7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8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9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769" marB="457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1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0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marT="45769" marB="457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3192" name="Line 40"/>
          <p:cNvSpPr>
            <a:spLocks noChangeShapeType="1"/>
          </p:cNvSpPr>
          <p:nvPr/>
        </p:nvSpPr>
        <p:spPr bwMode="auto">
          <a:xfrm>
            <a:off x="4495800" y="3141663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/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/>
          </a:p>
        </p:txBody>
      </p:sp>
      <p:graphicFrame>
        <p:nvGraphicFramePr>
          <p:cNvPr id="433193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03290"/>
              </p:ext>
            </p:extLst>
          </p:nvPr>
        </p:nvGraphicFramePr>
        <p:xfrm>
          <a:off x="2619376" y="5131551"/>
          <a:ext cx="2638425" cy="792228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key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"T"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"C"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"I"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</a:p>
                  </a:txBody>
                  <a:tcPr marT="45657" marB="4565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15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15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3</a:t>
                      </a: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33208" name="Group 56"/>
          <p:cNvGrpSpPr>
            <a:grpSpLocks/>
          </p:cNvGrpSpPr>
          <p:nvPr/>
        </p:nvGrpSpPr>
        <p:grpSpPr bwMode="auto">
          <a:xfrm>
            <a:off x="6872288" y="4733277"/>
            <a:ext cx="3262312" cy="1695450"/>
            <a:chOff x="3129" y="3216"/>
            <a:chExt cx="2055" cy="1068"/>
          </a:xfrm>
        </p:grpSpPr>
        <p:sp>
          <p:nvSpPr>
            <p:cNvPr id="433209" name="Oval 57"/>
            <p:cNvSpPr>
              <a:spLocks noChangeArrowheads="1"/>
            </p:cNvSpPr>
            <p:nvPr/>
          </p:nvSpPr>
          <p:spPr bwMode="auto">
            <a:xfrm>
              <a:off x="3168" y="3216"/>
              <a:ext cx="816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3210" name="Text Box 58"/>
            <p:cNvSpPr txBox="1">
              <a:spLocks noChangeArrowheads="1"/>
            </p:cNvSpPr>
            <p:nvPr/>
          </p:nvSpPr>
          <p:spPr bwMode="auto">
            <a:xfrm>
              <a:off x="3504" y="3264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ahoma" charset="0"/>
                </a:rPr>
                <a:t>"T"</a:t>
              </a:r>
            </a:p>
          </p:txBody>
        </p:sp>
        <p:sp>
          <p:nvSpPr>
            <p:cNvPr id="433211" name="Text Box 59"/>
            <p:cNvSpPr txBox="1">
              <a:spLocks noChangeArrowheads="1"/>
            </p:cNvSpPr>
            <p:nvPr/>
          </p:nvSpPr>
          <p:spPr bwMode="auto">
            <a:xfrm>
              <a:off x="3129" y="3504"/>
              <a:ext cx="32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ahoma" charset="0"/>
                </a:rPr>
                <a:t>"C"</a:t>
              </a:r>
            </a:p>
          </p:txBody>
        </p:sp>
        <p:sp>
          <p:nvSpPr>
            <p:cNvPr id="433212" name="Text Box 60"/>
            <p:cNvSpPr txBox="1">
              <a:spLocks noChangeArrowheads="1"/>
            </p:cNvSpPr>
            <p:nvPr/>
          </p:nvSpPr>
          <p:spPr bwMode="auto">
            <a:xfrm>
              <a:off x="3456" y="3801"/>
              <a:ext cx="2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</a:rPr>
                <a:t>"I"</a:t>
              </a:r>
            </a:p>
          </p:txBody>
        </p:sp>
        <p:sp>
          <p:nvSpPr>
            <p:cNvPr id="433213" name="Oval 61"/>
            <p:cNvSpPr>
              <a:spLocks noChangeArrowheads="1"/>
            </p:cNvSpPr>
            <p:nvPr/>
          </p:nvSpPr>
          <p:spPr bwMode="auto">
            <a:xfrm>
              <a:off x="4368" y="3216"/>
              <a:ext cx="816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3214" name="Text Box 62"/>
            <p:cNvSpPr txBox="1">
              <a:spLocks noChangeArrowheads="1"/>
            </p:cNvSpPr>
            <p:nvPr/>
          </p:nvSpPr>
          <p:spPr bwMode="auto">
            <a:xfrm>
              <a:off x="4574" y="3801"/>
              <a:ext cx="2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ahoma" charset="0"/>
                </a:rPr>
                <a:t>15</a:t>
              </a:r>
            </a:p>
          </p:txBody>
        </p:sp>
        <p:sp>
          <p:nvSpPr>
            <p:cNvPr id="433215" name="Text Box 63"/>
            <p:cNvSpPr txBox="1">
              <a:spLocks noChangeArrowheads="1"/>
            </p:cNvSpPr>
            <p:nvPr/>
          </p:nvSpPr>
          <p:spPr bwMode="auto">
            <a:xfrm>
              <a:off x="4797" y="3552"/>
              <a:ext cx="19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</a:rPr>
                <a:t>3</a:t>
              </a:r>
            </a:p>
          </p:txBody>
        </p:sp>
        <p:sp>
          <p:nvSpPr>
            <p:cNvPr id="433216" name="Text Box 64"/>
            <p:cNvSpPr txBox="1">
              <a:spLocks noChangeArrowheads="1"/>
            </p:cNvSpPr>
            <p:nvPr/>
          </p:nvSpPr>
          <p:spPr bwMode="auto">
            <a:xfrm>
              <a:off x="4704" y="3216"/>
              <a:ext cx="2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Tahoma" charset="0"/>
                </a:rPr>
                <a:t>15</a:t>
              </a:r>
            </a:p>
          </p:txBody>
        </p:sp>
        <p:sp>
          <p:nvSpPr>
            <p:cNvPr id="433217" name="Line 65"/>
            <p:cNvSpPr>
              <a:spLocks noChangeShapeType="1"/>
            </p:cNvSpPr>
            <p:nvPr/>
          </p:nvSpPr>
          <p:spPr bwMode="auto">
            <a:xfrm>
              <a:off x="3840" y="345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3218" name="Line 66"/>
            <p:cNvSpPr>
              <a:spLocks noChangeShapeType="1"/>
            </p:cNvSpPr>
            <p:nvPr/>
          </p:nvSpPr>
          <p:spPr bwMode="auto">
            <a:xfrm flipV="1">
              <a:off x="3456" y="3360"/>
              <a:ext cx="12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3219" name="Line 67"/>
            <p:cNvSpPr>
              <a:spLocks noChangeShapeType="1"/>
            </p:cNvSpPr>
            <p:nvPr/>
          </p:nvSpPr>
          <p:spPr bwMode="auto">
            <a:xfrm flipV="1">
              <a:off x="3744" y="3696"/>
              <a:ext cx="105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3220" name="Text Box 68"/>
            <p:cNvSpPr txBox="1">
              <a:spLocks noChangeArrowheads="1"/>
            </p:cNvSpPr>
            <p:nvPr/>
          </p:nvSpPr>
          <p:spPr bwMode="auto">
            <a:xfrm>
              <a:off x="3344" y="4052"/>
              <a:ext cx="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</a:rPr>
                <a:t>keys</a:t>
              </a:r>
            </a:p>
          </p:txBody>
        </p:sp>
        <p:sp>
          <p:nvSpPr>
            <p:cNvPr id="433221" name="Text Box 69"/>
            <p:cNvSpPr txBox="1">
              <a:spLocks noChangeArrowheads="1"/>
            </p:cNvSpPr>
            <p:nvPr/>
          </p:nvSpPr>
          <p:spPr bwMode="auto">
            <a:xfrm>
              <a:off x="4523" y="4053"/>
              <a:ext cx="5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</a:rPr>
                <a:t>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52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Looping over a set or dictionary?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3301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You must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element in </a:t>
            </a:r>
            <a:r>
              <a:rPr lang="en-US" dirty="0"/>
              <a:t>structure loop</a:t>
            </a: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needed because sets have no indexes; can't </a:t>
            </a:r>
            <a:r>
              <a:rPr lang="en-US" dirty="0">
                <a:latin typeface="Courier New" panose="02070309020205020404" pitchFamily="49" charset="0"/>
              </a:rPr>
              <a:t>get</a:t>
            </a:r>
            <a:r>
              <a:rPr lang="en-US" dirty="0"/>
              <a:t> element </a:t>
            </a:r>
            <a:r>
              <a:rPr lang="en-US" dirty="0">
                <a:latin typeface="Courier New" panose="02070309020205020404" pitchFamily="49" charset="0"/>
              </a:rPr>
              <a:t>i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/>
              <a:t>Example: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   for item in a: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       print(item)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Outputs: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     the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     happy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dirty="0">
                <a:latin typeface="Courier New" panose="02070309020205020404" pitchFamily="49" charset="0"/>
              </a:rPr>
              <a:t>     hello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b="1" dirty="0">
              <a:latin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items, keys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</a:rPr>
              <a:t>values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items </a:t>
            </a:r>
            <a:r>
              <a:rPr lang="en-US" dirty="0"/>
              <a:t>function returns tuples of each key-value pair</a:t>
            </a:r>
          </a:p>
          <a:p>
            <a:pPr lvl="1" eaLnBrk="1" hangingPunct="1"/>
            <a:r>
              <a:rPr lang="en-US" dirty="0"/>
              <a:t>can loop over the keys in a for loop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8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ages = {}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ages["Merlin"] = 4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ages("Chester"] = 2</a:t>
            </a:r>
            <a:endParaRPr lang="en-US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ages["Percival"] = 12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for </a:t>
            </a:r>
            <a:r>
              <a:rPr lang="en-US" sz="1800" b="1" dirty="0">
                <a:latin typeface="Courier New" panose="02070309020205020404" pitchFamily="49" charset="0"/>
              </a:rPr>
              <a:t>cat, age</a:t>
            </a:r>
            <a:r>
              <a:rPr lang="en-US" sz="1800" dirty="0">
                <a:latin typeface="Courier New" panose="02070309020205020404" pitchFamily="49" charset="0"/>
              </a:rPr>
              <a:t> in </a:t>
            </a:r>
            <a:r>
              <a:rPr lang="en-US" sz="1800" b="1" dirty="0" err="1">
                <a:latin typeface="Courier New" panose="02070309020205020404" pitchFamily="49" charset="0"/>
              </a:rPr>
              <a:t>ages.items</a:t>
            </a:r>
            <a:r>
              <a:rPr lang="en-US" sz="1800" b="1" dirty="0">
                <a:latin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</a:rPr>
              <a:t>):                </a:t>
            </a:r>
            <a:endParaRPr lang="en-US" sz="18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7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    print(name + " -&gt; " + </a:t>
            </a:r>
            <a:r>
              <a:rPr lang="en-US" sz="1800" dirty="0" err="1">
                <a:latin typeface="Courier New" panose="02070309020205020404" pitchFamily="49" charset="0"/>
              </a:rPr>
              <a:t>str</a:t>
            </a:r>
            <a:r>
              <a:rPr lang="en-US" sz="1800" dirty="0">
                <a:latin typeface="Courier New" panose="02070309020205020404" pitchFamily="49" charset="0"/>
              </a:rPr>
              <a:t>(age))</a:t>
            </a:r>
          </a:p>
          <a:p>
            <a:pPr lvl="1" eaLnBrk="1" hangingPunct="1">
              <a:lnSpc>
                <a:spcPct val="70000"/>
              </a:lnSpc>
              <a:buFontTx/>
              <a:buNone/>
            </a:pPr>
            <a:endParaRPr lang="en-US" sz="1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values</a:t>
            </a:r>
            <a:r>
              <a:rPr lang="en-US" dirty="0"/>
              <a:t> function returns all values in the dictionary</a:t>
            </a:r>
          </a:p>
          <a:p>
            <a:pPr lvl="1" eaLnBrk="1" hangingPunct="1"/>
            <a:r>
              <a:rPr lang="en-US" dirty="0"/>
              <a:t>no easy way to get from a value to its associated key(s)</a:t>
            </a:r>
          </a:p>
          <a:p>
            <a:r>
              <a:rPr lang="en-US" dirty="0">
                <a:latin typeface="Courier New" panose="02070309020205020404" pitchFamily="49" charset="0"/>
              </a:rPr>
              <a:t>keys </a:t>
            </a:r>
            <a:r>
              <a:rPr lang="en-US" dirty="0"/>
              <a:t>function returns all keys in the dictionary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9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9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9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Use word counts to figure out if a document is positive or negative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Count all of the positive words and count all of the negative words.</a:t>
            </a:r>
          </a:p>
          <a:p>
            <a:pPr lvl="1" eaLnBrk="1" hangingPunct="1"/>
            <a:r>
              <a:rPr lang="en-US" dirty="0"/>
              <a:t>Whichever count is bigger is the sentiment of the document.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How do we know which words are positive and which are negative?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6140"/>
            <a:ext cx="11159532" cy="5978769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Consider the following function: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mystery(list1, list2):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=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(list1)):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result[list1[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= list2[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result[list2[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= list1[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result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What is returned after calls with the following parameters?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en-US" dirty="0"/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[b, l, u, e]        list2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[s, p, o, t]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dictionary returned:__________________________________________________________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[k, e, e, p]        list2</a:t>
            </a:r>
            <a:r>
              <a:rPr lang="en-US" dirty="0"/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[s, a, f, 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dictionary returned:__________________________________________________________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[s, o, b, e, r]     list2</a:t>
            </a:r>
            <a:r>
              <a:rPr lang="en-US" dirty="0"/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[b, o, o, k, s]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dictionary returned:__________________________________________________________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2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Choosing the Right Structure</a:t>
            </a:r>
          </a:p>
        </p:txBody>
      </p:sp>
    </p:spTree>
    <p:extLst>
      <p:ext uri="{BB962C8B-B14F-4D97-AF65-F5344CB8AC3E}">
        <p14:creationId xmlns:p14="http://schemas.microsoft.com/office/powerpoint/2010/main" val="1931452081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the right structure?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You want to store a bunch of colors so you can later choose one at random.</a:t>
            </a:r>
          </a:p>
          <a:p>
            <a:pPr eaLnBrk="1" hangingPunct="1"/>
            <a:r>
              <a:rPr lang="en-US" dirty="0"/>
              <a:t>Batting order of a baseball team.</a:t>
            </a:r>
          </a:p>
          <a:p>
            <a:pPr eaLnBrk="1" hangingPunct="1"/>
            <a:r>
              <a:rPr lang="en-US" dirty="0"/>
              <a:t>Students names and their grades on a project.</a:t>
            </a:r>
          </a:p>
          <a:p>
            <a:pPr eaLnBrk="1" hangingPunct="1"/>
            <a:r>
              <a:rPr lang="en-US" dirty="0"/>
              <a:t>Friends names and their phone numbers</a:t>
            </a:r>
          </a:p>
          <a:p>
            <a:pPr eaLnBrk="1" hangingPunct="1"/>
            <a:r>
              <a:rPr lang="en-US" dirty="0"/>
              <a:t>Height, width and location of a sports field.</a:t>
            </a:r>
          </a:p>
          <a:p>
            <a:pPr eaLnBrk="1" hangingPunct="1"/>
            <a:r>
              <a:rPr lang="en-US" dirty="0"/>
              <a:t>Movies a person has watched.</a:t>
            </a:r>
          </a:p>
          <a:p>
            <a:pPr eaLnBrk="1" hangingPunct="1"/>
            <a:r>
              <a:rPr lang="en-US" dirty="0"/>
              <a:t>Items in a shopping cart.</a:t>
            </a:r>
          </a:p>
          <a:p>
            <a:pPr eaLnBrk="1" hangingPunct="1"/>
            <a:r>
              <a:rPr lang="en-US" dirty="0"/>
              <a:t>A student's grades.</a:t>
            </a:r>
          </a:p>
        </p:txBody>
      </p:sp>
    </p:spTree>
    <p:extLst>
      <p:ext uri="{BB962C8B-B14F-4D97-AF65-F5344CB8AC3E}">
        <p14:creationId xmlns:p14="http://schemas.microsoft.com/office/powerpoint/2010/main" val="120787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the right structure?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The grades for all students in a class</a:t>
            </a:r>
          </a:p>
          <a:p>
            <a:pPr eaLnBrk="1" hangingPunct="1"/>
            <a:r>
              <a:rPr lang="en-US" dirty="0"/>
              <a:t>All books in a store arranged by category</a:t>
            </a:r>
          </a:p>
          <a:p>
            <a:pPr eaLnBrk="1" hangingPunct="1"/>
            <a:r>
              <a:rPr lang="en-US" dirty="0"/>
              <a:t>Many recipes each containing many steps</a:t>
            </a:r>
          </a:p>
          <a:p>
            <a:pPr eaLnBrk="1" hangingPunct="1"/>
            <a:r>
              <a:rPr lang="en-US" dirty="0"/>
              <a:t>Phone numbers that have been called this month on a phone plan divided by area and country code for billing simplicity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05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 would like to store data for the class so that we can: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Access the entire class list easily</a:t>
            </a:r>
          </a:p>
          <a:p>
            <a:pPr lvl="1" eaLnBrk="1" hangingPunct="1"/>
            <a:r>
              <a:rPr lang="en-US" dirty="0"/>
              <a:t>Access a section list easily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What structure is appropriate for this problem?</a:t>
            </a:r>
          </a:p>
          <a:p>
            <a:pPr lvl="1"/>
            <a:r>
              <a:rPr lang="en-US" dirty="0"/>
              <a:t>Sometimes it can be helpful to store a structure inside another structure</a:t>
            </a:r>
          </a:p>
        </p:txBody>
      </p:sp>
    </p:spTree>
    <p:extLst>
      <p:ext uri="{BB962C8B-B14F-4D97-AF65-F5344CB8AC3E}">
        <p14:creationId xmlns:p14="http://schemas.microsoft.com/office/powerpoint/2010/main" val="28693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a program that counts the number of unique words in a large text file (say, </a:t>
            </a:r>
            <a:r>
              <a:rPr lang="en-US" i="1" dirty="0"/>
              <a:t>Moby Dick</a:t>
            </a:r>
            <a:r>
              <a:rPr lang="en-US" dirty="0"/>
              <a:t> or the King James Bible).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Store the words in a structure and report the # of unique words.</a:t>
            </a:r>
          </a:p>
          <a:p>
            <a:pPr lvl="1" eaLnBrk="1" hangingPunct="1"/>
            <a:r>
              <a:rPr lang="en-US" dirty="0"/>
              <a:t>Once you've created this structure, allow the user to search it to see whether various words appear in the text file.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What structure is appropriate for this problem? List? Tuple?</a:t>
            </a:r>
          </a:p>
        </p:txBody>
      </p:sp>
    </p:spTree>
    <p:extLst>
      <p:ext uri="{BB962C8B-B14F-4D97-AF65-F5344CB8AC3E}">
        <p14:creationId xmlns:p14="http://schemas.microsoft.com/office/powerpoint/2010/main" val="44420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 txBox="1">
            <a:spLocks/>
          </p:cNvSpPr>
          <p:nvPr/>
        </p:nvSpPr>
        <p:spPr bwMode="auto">
          <a:xfrm>
            <a:off x="2209800" y="2693989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EB641B"/>
              </a:buClr>
              <a:buSzPct val="95000"/>
              <a:buFont typeface="Wingdings 2" panose="05020102010507070707" pitchFamily="18" charset="2"/>
              <a:buChar char=""/>
              <a:defRPr sz="2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EB641B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 2" panose="05020102010507070707" pitchFamily="18" charset="2"/>
              <a:buChar char=""/>
              <a:defRPr sz="17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r>
              <a:rPr lang="en-US" sz="4400" dirty="0">
                <a:solidFill>
                  <a:schemeClr val="tx2"/>
                </a:solidFill>
              </a:rPr>
              <a:t>2D Structures</a:t>
            </a:r>
          </a:p>
        </p:txBody>
      </p:sp>
    </p:spTree>
    <p:extLst>
      <p:ext uri="{BB962C8B-B14F-4D97-AF65-F5344CB8AC3E}">
        <p14:creationId xmlns:p14="http://schemas.microsoft.com/office/powerpoint/2010/main" val="1517395156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240"/>
            <a:ext cx="10515600" cy="1325563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837" y="984736"/>
            <a:ext cx="11615895" cy="6370654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Consider the following function: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mystery(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letters):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letters.values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not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letters.keys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letters[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letters[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        </a:t>
            </a:r>
            <a:r>
              <a:rPr lang="en-US" dirty="0"/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What is in the dictionary after calls with the following parameters?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[b, l, u, e]        letters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p:t, o:u, t:t}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dictionary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{'o': 'u', 'p': 't', 'b': 0, 's': 'b', 'u': 2, 't': 't'} </a:t>
            </a:r>
            <a:r>
              <a:rPr lang="en-US" dirty="0"/>
              <a:t>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[k, e, e, p]        letters</a:t>
            </a:r>
            <a:r>
              <a:rPr lang="en-US" dirty="0"/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s:y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a:k, f:e, e:f}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dictionary:_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{'s': 'y', 'a': 'k', 'f': 'e', 'e': 3, 'k': 0} </a:t>
            </a:r>
            <a:r>
              <a:rPr lang="en-US" dirty="0"/>
              <a:t>____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[s, o, b, e, r]     letters</a:t>
            </a:r>
            <a:r>
              <a:rPr lang="en-US" dirty="0"/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o:o, o:o, k:k, s:s}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dictionary: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 {'o': 2, 'k': 'k', 's': 1, 'b': 3} __</a:t>
            </a:r>
          </a:p>
        </p:txBody>
      </p:sp>
    </p:spTree>
    <p:extLst>
      <p:ext uri="{BB962C8B-B14F-4D97-AF65-F5344CB8AC3E}">
        <p14:creationId xmlns:p14="http://schemas.microsoft.com/office/powerpoint/2010/main" val="298683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2d Structure Access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Given the following structure:</a:t>
            </a:r>
          </a:p>
          <a:p>
            <a:pPr lvl="1" eaLnBrk="1" hangingPunct="1"/>
            <a:endParaRPr lang="en-US" sz="800" dirty="0"/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grades = {'Ali':[10, 16, 20, 13, 3, 17], 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'Ken':[9, 16, 8, 19, 20, 20],</a:t>
            </a:r>
          </a:p>
          <a:p>
            <a:pPr marL="457200" lvl="1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'Daniel':[8, 10, 20, 20, 20, 20]}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How can I access Ken's grade on project 3?</a:t>
            </a:r>
          </a:p>
          <a:p>
            <a:pPr eaLnBrk="1" hangingPunct="1"/>
            <a:r>
              <a:rPr lang="en-US" dirty="0"/>
              <a:t>How can I find out how many students are in my class / grades?</a:t>
            </a:r>
          </a:p>
          <a:p>
            <a:pPr eaLnBrk="1" hangingPunct="1"/>
            <a:r>
              <a:rPr lang="en-US" dirty="0"/>
              <a:t>How can I find out how many projects a student has done?</a:t>
            </a:r>
          </a:p>
        </p:txBody>
      </p:sp>
    </p:spTree>
    <p:extLst>
      <p:ext uri="{BB962C8B-B14F-4D97-AF65-F5344CB8AC3E}">
        <p14:creationId xmlns:p14="http://schemas.microsoft.com/office/powerpoint/2010/main" val="32348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3415"/>
            <a:ext cx="10515600" cy="50340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does the following code produce?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grades = {'Ali':[10, 16, 20, 13, 3, 17],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'Ken':[9, 16, 8, 19, 20, 20],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'Daniel':[8, 10, 20, 20, 20, 20]}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print(mystery(grades, 2))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mystery(grades,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student in grades: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total += grades[student][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total 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(grades)</a:t>
            </a:r>
          </a:p>
        </p:txBody>
      </p:sp>
    </p:spTree>
    <p:extLst>
      <p:ext uri="{BB962C8B-B14F-4D97-AF65-F5344CB8AC3E}">
        <p14:creationId xmlns:p14="http://schemas.microsoft.com/office/powerpoint/2010/main" val="1695371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96739"/>
          </a:xfrm>
        </p:spPr>
        <p:txBody>
          <a:bodyPr>
            <a:normAutofit/>
          </a:bodyPr>
          <a:lstStyle/>
          <a:p>
            <a:r>
              <a:rPr lang="en-US" dirty="0"/>
              <a:t>Write a function to calculate the average grade of all students on all assignments.</a:t>
            </a:r>
          </a:p>
          <a:p>
            <a:pPr lvl="1"/>
            <a:r>
              <a:rPr lang="en-US" dirty="0">
                <a:latin typeface="Calibri (Body)"/>
                <a:cs typeface="Courier New" panose="02070309020205020404" pitchFamily="49" charset="0"/>
              </a:rPr>
              <a:t>How can we get access to each grade?</a:t>
            </a:r>
          </a:p>
          <a:p>
            <a:pPr lvl="1"/>
            <a:r>
              <a:rPr lang="en-US" dirty="0">
                <a:latin typeface="Calibri (Body)"/>
                <a:cs typeface="Courier New" panose="02070309020205020404" pitchFamily="49" charset="0"/>
              </a:rPr>
              <a:t>How can we know how many grades we need to sum?</a:t>
            </a:r>
          </a:p>
          <a:p>
            <a:pPr marL="457200" lvl="1" indent="0">
              <a:buNone/>
            </a:pP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0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96739"/>
          </a:xfrm>
        </p:spPr>
        <p:txBody>
          <a:bodyPr>
            <a:normAutofit/>
          </a:bodyPr>
          <a:lstStyle/>
          <a:p>
            <a:r>
              <a:rPr lang="en-US" dirty="0"/>
              <a:t>Write a function that returns a list where each element in the list is the average score for that particular assignment number.</a:t>
            </a:r>
          </a:p>
          <a:p>
            <a:pPr marL="457200" lvl="1" indent="0">
              <a:buNone/>
            </a:pPr>
            <a:endParaRPr lang="en-US" dirty="0"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28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796739"/>
          </a:xfrm>
        </p:spPr>
        <p:txBody>
          <a:bodyPr>
            <a:normAutofit/>
          </a:bodyPr>
          <a:lstStyle/>
          <a:p>
            <a:r>
              <a:rPr lang="en-US" dirty="0"/>
              <a:t>Write a function that takes a student name as a parameter and returns the project number that the student scored highest on.</a:t>
            </a:r>
          </a:p>
        </p:txBody>
      </p:sp>
    </p:spTree>
    <p:extLst>
      <p:ext uri="{BB962C8B-B14F-4D97-AF65-F5344CB8AC3E}">
        <p14:creationId xmlns:p14="http://schemas.microsoft.com/office/powerpoint/2010/main" val="4149435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a program that allows a user to ask the distance between two friends.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If person 1 and person 2 are friends then they are distance 0</a:t>
            </a:r>
          </a:p>
          <a:p>
            <a:pPr lvl="1" eaLnBrk="1" hangingPunct="1"/>
            <a:r>
              <a:rPr lang="en-US" dirty="0"/>
              <a:t>If person 2 is friends with a friend of person 2 they are distance 1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What structure is appropriate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176167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Sets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set</a:t>
            </a:r>
            <a:r>
              <a:rPr lang="en-US" dirty="0"/>
              <a:t>: A collection of unique values (no duplicates allowed)</a:t>
            </a:r>
            <a:br>
              <a:rPr lang="en-US" dirty="0"/>
            </a:br>
            <a:r>
              <a:rPr lang="en-US" dirty="0"/>
              <a:t>that can perform the following operations efficiently:</a:t>
            </a:r>
          </a:p>
          <a:p>
            <a:pPr lvl="1" eaLnBrk="1" hangingPunct="1"/>
            <a:r>
              <a:rPr lang="en-US" dirty="0"/>
              <a:t>add, remove, search (contains)</a:t>
            </a:r>
          </a:p>
          <a:p>
            <a:pPr lvl="1" eaLnBrk="1" hangingPunct="1"/>
            <a:r>
              <a:rPr lang="en-US" dirty="0"/>
              <a:t>We don't think of a set as having indexes; we just </a:t>
            </a:r>
            <a:br>
              <a:rPr lang="en-US" dirty="0"/>
            </a:br>
            <a:r>
              <a:rPr lang="en-US" dirty="0"/>
              <a:t>add things to the set in general and don't worry about order</a:t>
            </a:r>
          </a:p>
        </p:txBody>
      </p:sp>
      <p:grpSp>
        <p:nvGrpSpPr>
          <p:cNvPr id="6148" name="Group 4"/>
          <p:cNvGrpSpPr>
            <a:grpSpLocks/>
          </p:cNvGrpSpPr>
          <p:nvPr/>
        </p:nvGrpSpPr>
        <p:grpSpPr bwMode="auto">
          <a:xfrm>
            <a:off x="1981200" y="4062884"/>
            <a:ext cx="7848600" cy="2670175"/>
            <a:chOff x="288" y="2496"/>
            <a:chExt cx="4944" cy="1682"/>
          </a:xfrm>
        </p:grpSpPr>
        <p:sp>
          <p:nvSpPr>
            <p:cNvPr id="446469" name="Line 5"/>
            <p:cNvSpPr>
              <a:spLocks noChangeShapeType="1"/>
            </p:cNvSpPr>
            <p:nvPr/>
          </p:nvSpPr>
          <p:spPr bwMode="auto">
            <a:xfrm>
              <a:off x="288" y="316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6470" name="Text Box 6"/>
            <p:cNvSpPr txBox="1">
              <a:spLocks noChangeArrowheads="1"/>
            </p:cNvSpPr>
            <p:nvPr/>
          </p:nvSpPr>
          <p:spPr bwMode="auto">
            <a:xfrm>
              <a:off x="352" y="2889"/>
              <a:ext cx="10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ourier New" charset="0"/>
                </a:rPr>
                <a:t>"to" in set</a:t>
              </a:r>
            </a:p>
          </p:txBody>
        </p:sp>
        <p:sp>
          <p:nvSpPr>
            <p:cNvPr id="446471" name="Line 7"/>
            <p:cNvSpPr>
              <a:spLocks noChangeShapeType="1"/>
            </p:cNvSpPr>
            <p:nvPr/>
          </p:nvSpPr>
          <p:spPr bwMode="auto">
            <a:xfrm>
              <a:off x="4320" y="3191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/>
              <a:ext uri="{AF507438-7753-43e0-B8FC-AC1667EBCBE1}"/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6472" name="Text Box 8"/>
            <p:cNvSpPr txBox="1">
              <a:spLocks noChangeArrowheads="1"/>
            </p:cNvSpPr>
            <p:nvPr/>
          </p:nvSpPr>
          <p:spPr bwMode="auto">
            <a:xfrm>
              <a:off x="4534" y="2928"/>
              <a:ext cx="4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Courier New" charset="0"/>
                </a:rPr>
                <a:t>true</a:t>
              </a:r>
            </a:p>
          </p:txBody>
        </p:sp>
        <p:grpSp>
          <p:nvGrpSpPr>
            <p:cNvPr id="6153" name="Group 9"/>
            <p:cNvGrpSpPr>
              <a:grpSpLocks/>
            </p:cNvGrpSpPr>
            <p:nvPr/>
          </p:nvGrpSpPr>
          <p:grpSpPr bwMode="auto">
            <a:xfrm>
              <a:off x="2112" y="2496"/>
              <a:ext cx="2112" cy="1682"/>
              <a:chOff x="2112" y="2496"/>
              <a:chExt cx="2112" cy="1682"/>
            </a:xfrm>
          </p:grpSpPr>
          <p:sp>
            <p:nvSpPr>
              <p:cNvPr id="446474" name="Text Box 10"/>
              <p:cNvSpPr txBox="1">
                <a:spLocks noChangeArrowheads="1"/>
              </p:cNvSpPr>
              <p:nvPr/>
            </p:nvSpPr>
            <p:spPr bwMode="auto">
              <a:xfrm>
                <a:off x="3024" y="3945"/>
                <a:ext cx="293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/>
                <a:ext uri="{91240B29-F687-4f45-9708-019B960494DF}"/>
                <a:ext uri="{AF507438-7753-43e0-B8FC-AC1667EBCBE1}"/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/>
                  <a:t>set</a:t>
                </a:r>
              </a:p>
            </p:txBody>
          </p:sp>
          <p:sp>
            <p:nvSpPr>
              <p:cNvPr id="446475" name="Oval 11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2112" cy="1392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/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6158" name="Group 12"/>
              <p:cNvGrpSpPr>
                <a:grpSpLocks/>
              </p:cNvGrpSpPr>
              <p:nvPr/>
            </p:nvGrpSpPr>
            <p:grpSpPr bwMode="auto">
              <a:xfrm>
                <a:off x="2236" y="2614"/>
                <a:ext cx="1892" cy="1169"/>
                <a:chOff x="2236" y="2134"/>
                <a:chExt cx="1892" cy="1169"/>
              </a:xfrm>
            </p:grpSpPr>
            <p:sp>
              <p:nvSpPr>
                <p:cNvPr id="4464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766" y="213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"the"</a:t>
                  </a:r>
                </a:p>
              </p:txBody>
            </p:sp>
            <p:sp>
              <p:nvSpPr>
                <p:cNvPr id="44647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476" y="2208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"of"</a:t>
                  </a:r>
                </a:p>
              </p:txBody>
            </p:sp>
            <p:sp>
              <p:nvSpPr>
                <p:cNvPr id="44647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400" y="2505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"from"</a:t>
                  </a:r>
                </a:p>
              </p:txBody>
            </p:sp>
            <p:sp>
              <p:nvSpPr>
                <p:cNvPr id="44648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52" y="235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>
                      <a:solidFill>
                        <a:schemeClr val="accent2"/>
                      </a:solidFill>
                      <a:latin typeface="Courier New" charset="0"/>
                    </a:rPr>
                    <a:t>"to"</a:t>
                  </a:r>
                </a:p>
              </p:txBody>
            </p:sp>
            <p:sp>
              <p:nvSpPr>
                <p:cNvPr id="44648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062" y="2697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"she"</a:t>
                  </a:r>
                </a:p>
              </p:txBody>
            </p:sp>
            <p:sp>
              <p:nvSpPr>
                <p:cNvPr id="4464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582" y="2784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"you"</a:t>
                  </a:r>
                </a:p>
              </p:txBody>
            </p:sp>
            <p:sp>
              <p:nvSpPr>
                <p:cNvPr id="44648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264" y="3033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"him"</a:t>
                  </a:r>
                </a:p>
              </p:txBody>
            </p:sp>
            <p:sp>
              <p:nvSpPr>
                <p:cNvPr id="4464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736" y="3072"/>
                  <a:ext cx="54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"why"</a:t>
                  </a:r>
                </a:p>
              </p:txBody>
            </p:sp>
            <p:sp>
              <p:nvSpPr>
                <p:cNvPr id="4464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34" y="2832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"in"</a:t>
                  </a:r>
                </a:p>
              </p:txBody>
            </p:sp>
            <p:sp>
              <p:nvSpPr>
                <p:cNvPr id="44648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458" y="2496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"down"</a:t>
                  </a:r>
                </a:p>
              </p:txBody>
            </p:sp>
            <p:sp>
              <p:nvSpPr>
                <p:cNvPr id="44648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236" y="2649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"by"</a:t>
                  </a:r>
                </a:p>
              </p:txBody>
            </p:sp>
            <p:sp>
              <p:nvSpPr>
                <p:cNvPr id="44648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32" y="2256"/>
                  <a:ext cx="4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/>
                  <a:ext uri="{91240B29-F687-4f45-9708-019B960494DF}"/>
                  <a:ext uri="{AF507438-7753-43e0-B8FC-AC1667EBCBE1}"/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>
                      <a:latin typeface="Courier New" charset="0"/>
                    </a:rPr>
                    <a:t>"if"</a:t>
                  </a:r>
                </a:p>
              </p:txBody>
            </p:sp>
          </p:grpSp>
        </p:grpSp>
        <p:sp>
          <p:nvSpPr>
            <p:cNvPr id="446489" name="Text Box 25"/>
            <p:cNvSpPr txBox="1">
              <a:spLocks noChangeArrowheads="1"/>
            </p:cNvSpPr>
            <p:nvPr/>
          </p:nvSpPr>
          <p:spPr bwMode="auto">
            <a:xfrm>
              <a:off x="352" y="3225"/>
              <a:ext cx="10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ourier New" charset="0"/>
                </a:rPr>
                <a:t>"be" in set</a:t>
              </a:r>
            </a:p>
          </p:txBody>
        </p:sp>
        <p:sp>
          <p:nvSpPr>
            <p:cNvPr id="446490" name="Text Box 26"/>
            <p:cNvSpPr txBox="1">
              <a:spLocks noChangeArrowheads="1"/>
            </p:cNvSpPr>
            <p:nvPr/>
          </p:nvSpPr>
          <p:spPr bwMode="auto">
            <a:xfrm>
              <a:off x="4494" y="3225"/>
              <a:ext cx="5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Courier New" charset="0"/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9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>
                <a:latin typeface="Courier New" panose="02070309020205020404" pitchFamily="49" charset="0"/>
              </a:rPr>
              <a:t>Set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>
                <a:cs typeface="Courier New" panose="02070309020205020404" pitchFamily="49" charset="0"/>
              </a:rPr>
              <a:t>An empty set: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		a = set()</a:t>
            </a:r>
          </a:p>
          <a:p>
            <a:pPr eaLnBrk="1" hangingPunct="1">
              <a:lnSpc>
                <a:spcPct val="50000"/>
              </a:lnSpc>
            </a:pPr>
            <a:r>
              <a:rPr lang="en-US" sz="2400" dirty="0"/>
              <a:t>A set with elements in it: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		b = {"the", "hello", "happy"}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 lvl="1" eaLnBrk="1" hangingPunct="1"/>
            <a:endParaRPr lang="en-US" sz="800" b="1" dirty="0"/>
          </a:p>
        </p:txBody>
      </p:sp>
      <p:graphicFrame>
        <p:nvGraphicFramePr>
          <p:cNvPr id="4485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040562"/>
              </p:ext>
            </p:extLst>
          </p:nvPr>
        </p:nvGraphicFramePr>
        <p:xfrm>
          <a:off x="1316334" y="3429000"/>
          <a:ext cx="9606223" cy="2773456"/>
        </p:xfrm>
        <a:graphic>
          <a:graphicData uri="http://schemas.openxmlformats.org/drawingml/2006/table">
            <a:tbl>
              <a:tblPr/>
              <a:tblGrid>
                <a:gridCol w="24015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a.add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adds element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to a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a.discard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removes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 from a if present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a.pop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removes and returns a random element from a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 - 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new set containing values in a but not in 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 | 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new set containing values in either a or 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a &amp; 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new set containing values in both a and 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a ^ b</a:t>
                      </a: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new set containing values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 a or b but not both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3166" y="6311900"/>
            <a:ext cx="3194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You can also use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+mn-lt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59088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Looping over a set?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You must use a for element in structure loop</a:t>
            </a: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needed because sets have no indexes; can't </a:t>
            </a:r>
            <a:r>
              <a:rPr lang="en-US" dirty="0">
                <a:latin typeface="Courier New" panose="02070309020205020404" pitchFamily="49" charset="0"/>
              </a:rPr>
              <a:t>get</a:t>
            </a:r>
            <a:r>
              <a:rPr lang="en-US" dirty="0"/>
              <a:t> element </a:t>
            </a:r>
            <a:r>
              <a:rPr lang="en-US" dirty="0" err="1">
                <a:latin typeface="Courier New" panose="02070309020205020404" pitchFamily="49" charset="0"/>
              </a:rPr>
              <a:t>i</a:t>
            </a:r>
            <a:endParaRPr lang="en-US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04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Write a program to </a:t>
            </a:r>
            <a:r>
              <a:rPr lang="en-US" u="sng" dirty="0"/>
              <a:t>count the number of occurrences</a:t>
            </a:r>
            <a:r>
              <a:rPr lang="en-US" dirty="0"/>
              <a:t> of each unique word in a large text file (e.g. </a:t>
            </a:r>
            <a:r>
              <a:rPr lang="en-US" i="1" dirty="0"/>
              <a:t>Moby Dick</a:t>
            </a:r>
            <a:r>
              <a:rPr lang="en-US" dirty="0"/>
              <a:t> ).</a:t>
            </a:r>
          </a:p>
          <a:p>
            <a:pPr lvl="1" eaLnBrk="1" hangingPunct="1"/>
            <a:endParaRPr lang="en-US" sz="800" dirty="0"/>
          </a:p>
          <a:p>
            <a:pPr lvl="1" eaLnBrk="1" hangingPunct="1"/>
            <a:r>
              <a:rPr lang="en-US" dirty="0"/>
              <a:t>Allow the user to type a word and report how many times that word appeared in the book.</a:t>
            </a:r>
          </a:p>
          <a:p>
            <a:pPr lvl="1" eaLnBrk="1" hangingPunct="1"/>
            <a:r>
              <a:rPr lang="en-US" dirty="0"/>
              <a:t>Report all words that appeared in the book at least 500 times.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What structure is appropriate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396232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Dictionaries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dirty="0"/>
              <a:t>dictionary</a:t>
            </a:r>
            <a:r>
              <a:rPr lang="en-US" dirty="0"/>
              <a:t>: Holds a set of unique </a:t>
            </a:r>
            <a:r>
              <a:rPr lang="en-US" i="1" dirty="0"/>
              <a:t>keys</a:t>
            </a:r>
            <a:r>
              <a:rPr lang="en-US" dirty="0"/>
              <a:t> and a collection of </a:t>
            </a:r>
            <a:r>
              <a:rPr lang="en-US" i="1" dirty="0"/>
              <a:t>values</a:t>
            </a:r>
            <a:r>
              <a:rPr lang="en-US" dirty="0"/>
              <a:t>, where each key is associated with one value.</a:t>
            </a:r>
          </a:p>
          <a:p>
            <a:pPr lvl="1" eaLnBrk="1" hangingPunct="1"/>
            <a:r>
              <a:rPr lang="en-US" dirty="0"/>
              <a:t>a.k.a. "map", "associative array", "hash"</a:t>
            </a:r>
          </a:p>
          <a:p>
            <a:pPr lvl="1" eaLnBrk="1" hangingPunct="1"/>
            <a:endParaRPr lang="en-US" sz="1200" dirty="0"/>
          </a:p>
          <a:p>
            <a:pPr eaLnBrk="1" hangingPunct="1"/>
            <a:r>
              <a:rPr lang="en-US" dirty="0"/>
              <a:t>basic dictionary operations:</a:t>
            </a:r>
          </a:p>
          <a:p>
            <a:pPr lvl="1" eaLnBrk="1" hangingPunct="1"/>
            <a:r>
              <a:rPr lang="en-US" b="1" dirty="0"/>
              <a:t>put</a:t>
            </a:r>
            <a:r>
              <a:rPr lang="en-US" dirty="0"/>
              <a:t>(</a:t>
            </a:r>
            <a:r>
              <a:rPr lang="en-US" i="1" dirty="0"/>
              <a:t>key</a:t>
            </a:r>
            <a:r>
              <a:rPr lang="en-US" dirty="0"/>
              <a:t>, </a:t>
            </a:r>
            <a:r>
              <a:rPr lang="en-US" i="1" dirty="0"/>
              <a:t>value </a:t>
            </a:r>
            <a:r>
              <a:rPr lang="en-US" dirty="0"/>
              <a:t>): Adds a </a:t>
            </a:r>
            <a:br>
              <a:rPr lang="en-US" dirty="0"/>
            </a:br>
            <a:r>
              <a:rPr lang="en-US" dirty="0"/>
              <a:t>mapping from a key to</a:t>
            </a:r>
            <a:br>
              <a:rPr lang="en-US" dirty="0"/>
            </a:br>
            <a:r>
              <a:rPr lang="en-US" dirty="0"/>
              <a:t>a value.</a:t>
            </a:r>
            <a:br>
              <a:rPr lang="en-US" dirty="0"/>
            </a:br>
            <a:endParaRPr lang="en-US" sz="800" dirty="0"/>
          </a:p>
          <a:p>
            <a:pPr lvl="1" eaLnBrk="1" hangingPunct="1"/>
            <a:r>
              <a:rPr lang="en-US" b="1" dirty="0"/>
              <a:t>get</a:t>
            </a:r>
            <a:r>
              <a:rPr lang="en-US" dirty="0"/>
              <a:t>(</a:t>
            </a:r>
            <a:r>
              <a:rPr lang="en-US" i="1" dirty="0"/>
              <a:t>key </a:t>
            </a:r>
            <a:r>
              <a:rPr lang="en-US" dirty="0"/>
              <a:t>): Retrieves the</a:t>
            </a:r>
            <a:br>
              <a:rPr lang="en-US" dirty="0"/>
            </a:br>
            <a:r>
              <a:rPr lang="en-US" dirty="0"/>
              <a:t>value mapped to the key.</a:t>
            </a:r>
            <a:br>
              <a:rPr lang="en-US" dirty="0"/>
            </a:br>
            <a:endParaRPr lang="en-US" sz="800" dirty="0"/>
          </a:p>
          <a:p>
            <a:pPr lvl="1" eaLnBrk="1" hangingPunct="1"/>
            <a:r>
              <a:rPr lang="en-US" b="1" dirty="0"/>
              <a:t>remove</a:t>
            </a:r>
            <a:r>
              <a:rPr lang="en-US" dirty="0"/>
              <a:t>(</a:t>
            </a:r>
            <a:r>
              <a:rPr lang="en-US" i="1" dirty="0"/>
              <a:t>key </a:t>
            </a:r>
            <a:r>
              <a:rPr lang="en-US" dirty="0"/>
              <a:t>): Removes</a:t>
            </a:r>
            <a:br>
              <a:rPr lang="en-US" dirty="0"/>
            </a:br>
            <a:r>
              <a:rPr lang="en-US" dirty="0"/>
              <a:t>the given key and its</a:t>
            </a:r>
            <a:br>
              <a:rPr lang="en-US" dirty="0"/>
            </a:br>
            <a:r>
              <a:rPr lang="en-US" dirty="0"/>
              <a:t>mapped value.</a:t>
            </a:r>
          </a:p>
        </p:txBody>
      </p:sp>
      <p:pic>
        <p:nvPicPr>
          <p:cNvPr id="11268" name="Picture 4" descr="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1"/>
            <a:ext cx="40386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724526" y="5935663"/>
            <a:ext cx="4636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Courier New" charset="0"/>
              </a:rPr>
              <a:t>my_dict</a:t>
            </a:r>
            <a:r>
              <a:rPr lang="en-US" dirty="0">
                <a:latin typeface="Courier New" charset="0"/>
              </a:rPr>
              <a:t>["Juliet"]</a:t>
            </a:r>
            <a:r>
              <a:rPr lang="en-US" dirty="0">
                <a:latin typeface="Tahoma" charset="0"/>
              </a:rPr>
              <a:t> returns </a:t>
            </a:r>
            <a:r>
              <a:rPr lang="en-US" dirty="0">
                <a:latin typeface="Courier New" charset="0"/>
              </a:rPr>
              <a:t>"Capulet"</a:t>
            </a:r>
          </a:p>
        </p:txBody>
      </p:sp>
    </p:spTree>
    <p:extLst>
      <p:ext uri="{BB962C8B-B14F-4D97-AF65-F5344CB8AC3E}">
        <p14:creationId xmlns:p14="http://schemas.microsoft.com/office/powerpoint/2010/main" val="1830458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28" y="218168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Creating dictionaries</a:t>
            </a:r>
          </a:p>
        </p:txBody>
      </p:sp>
      <p:pic>
        <p:nvPicPr>
          <p:cNvPr id="11268" name="Picture 4" descr="ma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836" y="757175"/>
            <a:ext cx="4038600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072" y="1319667"/>
            <a:ext cx="11049000" cy="5347833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Creating a dictionary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 {</a:t>
            </a:r>
            <a:r>
              <a:rPr lang="en-US" b="1" dirty="0">
                <a:ea typeface="ＭＳ Ｐゴシック" charset="0"/>
                <a:cs typeface="Times New Roman" charset="0"/>
              </a:rPr>
              <a:t>key</a:t>
            </a:r>
            <a:r>
              <a:rPr lang="en-US" dirty="0">
                <a:ea typeface="ＭＳ Ｐゴシック" charset="0"/>
                <a:cs typeface="Times New Roman" charset="0"/>
              </a:rPr>
              <a:t> : </a:t>
            </a:r>
            <a:r>
              <a:rPr lang="en-US" b="1" dirty="0">
                <a:ea typeface="ＭＳ Ｐゴシック" charset="0"/>
                <a:cs typeface="Times New Roman" charset="0"/>
              </a:rPr>
              <a:t>value, …, key : value</a:t>
            </a:r>
            <a:r>
              <a:rPr lang="en-US" dirty="0">
                <a:ea typeface="ＭＳ Ｐゴシック" charset="0"/>
                <a:cs typeface="Times New Roman" charset="0"/>
              </a:rPr>
              <a:t>}</a:t>
            </a:r>
          </a:p>
          <a:p>
            <a:pPr marL="457200" lvl="1" indent="0">
              <a:buNone/>
            </a:pPr>
            <a:endParaRPr lang="en-US" sz="2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dirty="0" err="1">
                <a:latin typeface="Courier New" charset="0"/>
              </a:rPr>
              <a:t>my_dict</a:t>
            </a:r>
            <a:r>
              <a:rPr lang="en-US" sz="2400" dirty="0">
                <a:latin typeface="Courier New" charset="0"/>
              </a:rPr>
              <a:t> = {"Romeo": "Montague",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charset="0"/>
              </a:rPr>
              <a:t>               "Tyler"</a:t>
            </a:r>
            <a:r>
              <a:rPr lang="en-US" sz="2400" dirty="0">
                <a:latin typeface="Tahoma" charset="0"/>
              </a:rPr>
              <a:t> :</a:t>
            </a:r>
            <a:r>
              <a:rPr lang="en-US" sz="2400" dirty="0">
                <a:latin typeface="Courier New" charset="0"/>
              </a:rPr>
              <a:t>"Durden",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charset="0"/>
              </a:rPr>
              <a:t>               "Tybalt" : "Capulet",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Courier New" charset="0"/>
              </a:rPr>
              <a:t>               "Juliet" :"Capulet" }</a:t>
            </a:r>
          </a:p>
          <a:p>
            <a:pPr marL="457200" lvl="1" indent="0">
              <a:buNone/>
            </a:pPr>
            <a:endParaRPr lang="en-US" sz="2000" dirty="0">
              <a:ea typeface="ＭＳ Ｐゴシック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dirty="0" err="1">
                <a:ea typeface="ＭＳ Ｐゴシック" charset="0"/>
                <a:cs typeface="Times New Roman" charset="0"/>
              </a:rPr>
              <a:t>my_dict</a:t>
            </a:r>
            <a:r>
              <a:rPr lang="en-US" dirty="0">
                <a:ea typeface="ＭＳ Ｐゴシック" charset="0"/>
                <a:cs typeface="Times New Roman" charset="0"/>
              </a:rPr>
              <a:t>[</a:t>
            </a:r>
            <a:r>
              <a:rPr lang="en-US" b="1" dirty="0">
                <a:ea typeface="ＭＳ Ｐゴシック" charset="0"/>
                <a:cs typeface="Times New Roman" charset="0"/>
              </a:rPr>
              <a:t>key</a:t>
            </a:r>
            <a:r>
              <a:rPr lang="en-US" dirty="0">
                <a:ea typeface="ＭＳ Ｐゴシック" charset="0"/>
                <a:cs typeface="Times New Roman" charset="0"/>
              </a:rPr>
              <a:t>] = </a:t>
            </a:r>
            <a:r>
              <a:rPr lang="en-US" b="1" dirty="0">
                <a:ea typeface="ＭＳ Ｐゴシック" charset="0"/>
                <a:cs typeface="Times New Roman" charset="0"/>
              </a:rPr>
              <a:t>value</a:t>
            </a:r>
          </a:p>
          <a:p>
            <a:pPr marL="457200" lvl="1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     adds a mapping from the given key to the given value;</a:t>
            </a:r>
            <a:br>
              <a:rPr lang="en-US" dirty="0">
                <a:ea typeface="ＭＳ Ｐゴシック" charset="0"/>
                <a:cs typeface="Times New Roman" charset="0"/>
              </a:rPr>
            </a:br>
            <a:r>
              <a:rPr lang="en-US" dirty="0">
                <a:ea typeface="ＭＳ Ｐゴシック" charset="0"/>
                <a:cs typeface="Times New Roman" charset="0"/>
              </a:rPr>
              <a:t>     if the key already exists, replaces its value with the given one</a:t>
            </a:r>
          </a:p>
          <a:p>
            <a:pPr marL="457200" lvl="1" indent="0">
              <a:buNone/>
            </a:pPr>
            <a:endParaRPr lang="en-US" sz="2000" dirty="0">
              <a:ea typeface="ＭＳ Ｐゴシック" charset="0"/>
              <a:cs typeface="Times New Roman" charset="0"/>
            </a:endParaRPr>
          </a:p>
          <a:p>
            <a:pPr marL="457200" lvl="1" indent="0">
              <a:buNone/>
            </a:pPr>
            <a:r>
              <a:rPr lang="en-US" sz="2600" dirty="0">
                <a:ea typeface="ＭＳ Ｐゴシック" charset="0"/>
                <a:cs typeface="Times New Roman" charset="0"/>
              </a:rPr>
              <a:t>Accessing values:</a:t>
            </a:r>
          </a:p>
          <a:p>
            <a:pPr marL="457200" lvl="1" indent="0">
              <a:buNone/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lvl="1"/>
            <a:r>
              <a:rPr lang="en-US" sz="2600" dirty="0" err="1">
                <a:ea typeface="ＭＳ Ｐゴシック" charset="0"/>
                <a:cs typeface="Times New Roman" charset="0"/>
              </a:rPr>
              <a:t>my_dict</a:t>
            </a:r>
            <a:r>
              <a:rPr lang="en-US" sz="2600" dirty="0">
                <a:ea typeface="ＭＳ Ｐゴシック" charset="0"/>
                <a:cs typeface="Times New Roman" charset="0"/>
              </a:rPr>
              <a:t>[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key</a:t>
            </a:r>
            <a:r>
              <a:rPr lang="en-US" sz="2600" dirty="0">
                <a:ea typeface="ＭＳ Ｐゴシック" charset="0"/>
                <a:cs typeface="Times New Roman" charset="0"/>
              </a:rPr>
              <a:t>]</a:t>
            </a:r>
          </a:p>
          <a:p>
            <a:pPr marL="457200" lvl="1" indent="0">
              <a:buNone/>
            </a:pPr>
            <a:r>
              <a:rPr lang="en-US" sz="2600" dirty="0">
                <a:ea typeface="ＭＳ Ｐゴシック" charset="0"/>
                <a:cs typeface="Times New Roman" charset="0"/>
              </a:rPr>
              <a:t>     returns the value mapped to the given key (error if key not found)</a:t>
            </a:r>
          </a:p>
          <a:p>
            <a:pPr marL="457200" lvl="1" indent="0">
              <a:buNone/>
            </a:pPr>
            <a:endParaRPr lang="en-US" sz="2800" dirty="0">
              <a:latin typeface="Courier New" charset="0"/>
            </a:endParaRPr>
          </a:p>
          <a:p>
            <a:pPr marL="457200" lvl="1" indent="0">
              <a:buNone/>
            </a:pPr>
            <a:r>
              <a:rPr lang="en-US" sz="2600" dirty="0" err="1">
                <a:latin typeface="Courier New" charset="0"/>
              </a:rPr>
              <a:t>my_dict</a:t>
            </a:r>
            <a:r>
              <a:rPr lang="en-US" sz="2600" dirty="0">
                <a:latin typeface="Courier New" charset="0"/>
              </a:rPr>
              <a:t>["Juliet"] 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produces</a:t>
            </a:r>
            <a:r>
              <a:rPr lang="en-US" sz="2600" dirty="0">
                <a:latin typeface="Courier New" charset="0"/>
              </a:rPr>
              <a:t> "Capulet"</a:t>
            </a: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lvl="1" indent="0">
              <a:buNone/>
            </a:pPr>
            <a:endParaRPr lang="en-US" sz="2600" dirty="0">
              <a:ea typeface="ＭＳ Ｐゴシック" charset="0"/>
            </a:endParaRPr>
          </a:p>
          <a:p>
            <a:pPr marL="457200" lvl="1" indent="0">
              <a:buNone/>
            </a:pPr>
            <a:endParaRPr lang="en-US" sz="1200" dirty="0">
              <a:latin typeface="Arial" charset="0"/>
              <a:ea typeface="ＭＳ Ｐゴシック" charset="0"/>
            </a:endParaRP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1250498" y="3597893"/>
            <a:ext cx="44645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 dirty="0">
              <a:latin typeface="Courier New" charset="0"/>
            </a:endParaRPr>
          </a:p>
          <a:p>
            <a:pPr>
              <a:defRPr/>
            </a:pPr>
            <a:endParaRPr lang="en-US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346F-8C54-45AA-B173-B13DC6CB4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0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ourier New" panose="02070309020205020404" pitchFamily="49" charset="0"/>
              </a:rPr>
              <a:t>Dictionary </a:t>
            </a:r>
            <a:r>
              <a:rPr lang="en-US" dirty="0"/>
              <a:t>functions</a:t>
            </a:r>
          </a:p>
        </p:txBody>
      </p:sp>
      <p:graphicFrame>
        <p:nvGraphicFramePr>
          <p:cNvPr id="4352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246598"/>
              </p:ext>
            </p:extLst>
          </p:nvPr>
        </p:nvGraphicFramePr>
        <p:xfrm>
          <a:off x="1105319" y="1863411"/>
          <a:ext cx="10147998" cy="3297127"/>
        </p:xfrm>
        <a:graphic>
          <a:graphicData uri="http://schemas.openxmlformats.org/drawingml/2006/table">
            <a:tbl>
              <a:tblPr/>
              <a:tblGrid>
                <a:gridCol w="3074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3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1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my_dict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[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key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] =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adds a mapping from the given key to the given value;</a:t>
                      </a:r>
                      <a:b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</a:b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if the key already exists, replaces its value with the given one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my_dict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[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key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]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the value mapped to the given key (error if key not found)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items()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 a new view of the dictionary’s items ((key, value) pairs)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pop(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key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removes any existing mapping for the given key and returns it (error if key not found) 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popitem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removes and returns an arbitrary (key, value) pair (error if empty)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keys()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returns the dictionary's keys</a:t>
                      </a: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values()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the dictionary's values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91444" marR="91444" marT="45728" marB="4572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174" y="4968945"/>
            <a:ext cx="10278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+mn-lt"/>
              </a:rPr>
              <a:t>You can also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800" dirty="0">
                <a:latin typeface="+mn-lt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>
                <a:latin typeface="+mn-lt"/>
                <a:cs typeface="Courier New" panose="02070309020205020404" pitchFamily="49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31731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95133D9C788D4783C425AB34BCA29E" ma:contentTypeVersion="" ma:contentTypeDescription="Create a new document." ma:contentTypeScope="" ma:versionID="c446b9a6239dd80fa9f8ad8e2eca344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683B31-1CA1-4137-95AD-3BA6423680E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7318BE9-732F-47C9-9618-5686B2D0F0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488368-D17B-401C-8154-52EB7C0D56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2091</Words>
  <Application>Microsoft Office PowerPoint</Application>
  <PresentationFormat>Widescreen</PresentationFormat>
  <Paragraphs>312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 (Body)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Wingdings 2</vt:lpstr>
      <vt:lpstr>Office Theme</vt:lpstr>
      <vt:lpstr>Building Python Programs</vt:lpstr>
      <vt:lpstr>Exercise</vt:lpstr>
      <vt:lpstr>Sets </vt:lpstr>
      <vt:lpstr>Creating a Set</vt:lpstr>
      <vt:lpstr>Looping over a set?</vt:lpstr>
      <vt:lpstr>Exercise</vt:lpstr>
      <vt:lpstr>Dictionaries</vt:lpstr>
      <vt:lpstr>Creating dictionaries</vt:lpstr>
      <vt:lpstr>Dictionary functions</vt:lpstr>
      <vt:lpstr>Using dictionaries</vt:lpstr>
      <vt:lpstr>Dictionaries and tallying</vt:lpstr>
      <vt:lpstr>Looping over a set or dictionary?</vt:lpstr>
      <vt:lpstr>items, keys and values</vt:lpstr>
      <vt:lpstr>Exercise</vt:lpstr>
      <vt:lpstr>Exercise</vt:lpstr>
      <vt:lpstr>PowerPoint Presentation</vt:lpstr>
      <vt:lpstr>What is the right structure?</vt:lpstr>
      <vt:lpstr>What is the right structure?</vt:lpstr>
      <vt:lpstr>Exercise</vt:lpstr>
      <vt:lpstr>PowerPoint Presentation</vt:lpstr>
      <vt:lpstr>Exercise</vt:lpstr>
      <vt:lpstr>2d Structure Access</vt:lpstr>
      <vt:lpstr>Exercise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110, Autumn 2016</dc:title>
  <dc:creator>allison</dc:creator>
  <cp:lastModifiedBy>LAU WEN KANG</cp:lastModifiedBy>
  <cp:revision>21</cp:revision>
  <dcterms:created xsi:type="dcterms:W3CDTF">2016-10-23T15:01:59Z</dcterms:created>
  <dcterms:modified xsi:type="dcterms:W3CDTF">2022-08-08T06:27:28Z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0x0101006795133D9C788D4783C425AB34BCA29E</vt:lpwstr>
  </property>
</Properties>
</file>