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3"/>
  </p:notesMasterIdLst>
  <p:sldIdLst>
    <p:sldId id="296" r:id="rId5"/>
    <p:sldId id="288" r:id="rId6"/>
    <p:sldId id="289" r:id="rId7"/>
    <p:sldId id="290" r:id="rId8"/>
    <p:sldId id="257" r:id="rId9"/>
    <p:sldId id="277" r:id="rId10"/>
    <p:sldId id="287" r:id="rId11"/>
    <p:sldId id="29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92" r:id="rId20"/>
    <p:sldId id="293" r:id="rId21"/>
    <p:sldId id="294" r:id="rId22"/>
    <p:sldId id="295" r:id="rId23"/>
    <p:sldId id="297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9" r:id="rId33"/>
    <p:sldId id="331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2" r:id="rId56"/>
    <p:sldId id="333" r:id="rId57"/>
    <p:sldId id="334" r:id="rId58"/>
    <p:sldId id="335" r:id="rId59"/>
    <p:sldId id="336" r:id="rId60"/>
    <p:sldId id="337" r:id="rId61"/>
    <p:sldId id="338" r:id="rId6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F6059-151A-4EA8-934C-576B786E86E7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AC6B0-EFFA-4EE3-9AE7-161F55D61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1C924E-0C21-4965-AE44-5483245A986D}" type="slidenum">
              <a:rPr lang="en-US" smtClean="0"/>
              <a:pPr>
                <a:spcBef>
                  <a:spcPct val="0"/>
                </a:spcBef>
              </a:pPr>
              <a:t>31</a:t>
            </a:fld>
            <a:endParaRPr 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interesting variation: Output only the *unique* rearrangements.  For example, permute("GOOGLE") has two Os, but swapping them in order produces the same string, which shouldn't appear twice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263003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3D8DE7-A496-4BDA-A346-C5F5E9EE0055}" type="slidenum">
              <a:rPr lang="en-US" smtClean="0"/>
              <a:pPr>
                <a:spcBef>
                  <a:spcPct val="0"/>
                </a:spcBef>
              </a:pPr>
              <a:t>37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7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C2A825-FD65-4FBB-A270-D4B3A576C186}" type="slidenum">
              <a:rPr lang="en-US" smtClean="0"/>
              <a:pPr>
                <a:spcBef>
                  <a:spcPct val="0"/>
                </a:spcBef>
              </a:pPr>
              <a:t>48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interesting variation: Output only the *unique* rearrangements.  For example, permute("GOOGLE") has two Os, but swapping them in order produces the same string, which shouldn't appear twice in the output.</a:t>
            </a:r>
          </a:p>
        </p:txBody>
      </p:sp>
    </p:spTree>
    <p:extLst>
      <p:ext uri="{BB962C8B-B14F-4D97-AF65-F5344CB8AC3E}">
        <p14:creationId xmlns:p14="http://schemas.microsoft.com/office/powerpoint/2010/main" val="376531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itle Placeholder 8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25" name="Text Placeholder 29"/>
          <p:cNvSpPr>
            <a:spLocks noGrp="1"/>
          </p:cNvSpPr>
          <p:nvPr>
            <p:ph type="subTitle" idx="1"/>
          </p:nvPr>
        </p:nvSpPr>
        <p:spPr>
          <a:xfrm>
            <a:off x="685800" y="3276600"/>
            <a:ext cx="7772400" cy="1752600"/>
          </a:xfrm>
          <a:ln w="9525"/>
        </p:spPr>
        <p:txBody>
          <a:bodyPr/>
          <a:lstStyle>
            <a:lvl1pPr marL="0" indent="0" algn="ctr">
              <a:buFont typeface="Wingdings 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-29817"/>
            <a:ext cx="9160030" cy="34787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4636" y="410129"/>
            <a:ext cx="9160030" cy="6695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030" y="6791050"/>
            <a:ext cx="9160030" cy="6695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036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40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613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4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8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97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738"/>
            <a:ext cx="8229600" cy="703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7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439738"/>
            <a:ext cx="82296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371600"/>
            <a:ext cx="8915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326438" y="6430963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Font typeface="Wingdings" panose="05000000000000000000" pitchFamily="2" charset="2"/>
              <a:buNone/>
              <a:defRPr/>
            </a:pPr>
            <a:fld id="{5E99A44A-191A-4EFE-B758-5A5749BA905D}" type="slidenum">
              <a:rPr lang="en-US" sz="1200" smtClean="0">
                <a:solidFill>
                  <a:srgbClr val="424242"/>
                </a:solidFill>
              </a:rPr>
              <a:pPr algn="r" eaLnBrk="1" hangingPunct="1"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sz="1200">
              <a:solidFill>
                <a:srgbClr val="424242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0" y="-29817"/>
            <a:ext cx="9160030" cy="34787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-14636" y="410129"/>
            <a:ext cx="9160030" cy="6695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16030" y="6791050"/>
            <a:ext cx="9160030" cy="6695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mbria" panose="02040503050406030204" pitchFamily="18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95000"/>
        <a:buFont typeface="Wingdings 2" panose="05020102010507070707" pitchFamily="18" charset="2"/>
        <a:buChar char=""/>
        <a:defRPr sz="2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EB641B"/>
        </a:buClr>
        <a:buSzPct val="65000"/>
        <a:buFont typeface="Wingdings 2" panose="05020102010507070707" pitchFamily="18" charset="2"/>
        <a:buChar char="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39639D"/>
        </a:buClr>
        <a:buSzPct val="65000"/>
        <a:buFont typeface="Wingdings 2" panose="05020102010507070707" pitchFamily="18" charset="2"/>
        <a:buChar char=""/>
        <a:defRPr sz="1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225899" y="2708883"/>
            <a:ext cx="6858000" cy="703162"/>
          </a:xfrm>
        </p:spPr>
        <p:txBody>
          <a:bodyPr/>
          <a:lstStyle/>
          <a:p>
            <a:pPr eaLnBrk="1" hangingPunct="1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 Python Programs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225899" y="3464803"/>
            <a:ext cx="6858000" cy="46724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2700" dirty="0"/>
              <a:t>Chapter 9: Recursion</a:t>
            </a:r>
            <a:endParaRPr lang="en-US" sz="2700" b="1" dirty="0"/>
          </a:p>
        </p:txBody>
      </p:sp>
    </p:spTree>
    <p:extLst>
      <p:ext uri="{BB962C8B-B14F-4D97-AF65-F5344CB8AC3E}">
        <p14:creationId xmlns:p14="http://schemas.microsoft.com/office/powerpoint/2010/main" val="230527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Recursion in Python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the following function to print a line of </a:t>
            </a:r>
            <a:r>
              <a:rPr lang="en-US" dirty="0">
                <a:latin typeface="Courier New" panose="02070309020205020404" pitchFamily="49" charset="0"/>
              </a:rPr>
              <a:t>*</a:t>
            </a:r>
            <a:r>
              <a:rPr lang="en-US" dirty="0"/>
              <a:t> characters: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Prints a line containing the given number of stars.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Precondition: n &gt;=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print_stars</a:t>
            </a:r>
            <a:r>
              <a:rPr lang="en-US" dirty="0">
                <a:latin typeface="Courier New" panose="02070309020205020404" pitchFamily="49" charset="0"/>
              </a:rPr>
              <a:t>(n):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</a:rPr>
              <a:t> in range(0, n):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print()        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end the line of output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Write a recursive version of this function (that calls itself).</a:t>
            </a:r>
          </a:p>
          <a:p>
            <a:pPr lvl="1" eaLnBrk="1" hangingPunct="1"/>
            <a:r>
              <a:rPr lang="en-US" dirty="0"/>
              <a:t>Solve the problem </a:t>
            </a:r>
            <a:r>
              <a:rPr lang="en-US" u="sng" dirty="0"/>
              <a:t>without using any loops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Hint: Your solution should print just one star at a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basic case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the cases to consider?</a:t>
            </a:r>
          </a:p>
          <a:p>
            <a:pPr lvl="1" eaLnBrk="1" hangingPunct="1"/>
            <a:r>
              <a:rPr lang="en-US" dirty="0"/>
              <a:t>What is a very easy number of stars to print without a loop?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print_stars</a:t>
            </a:r>
            <a:r>
              <a:rPr lang="en-US" dirty="0">
                <a:latin typeface="Courier New" panose="02070309020205020404" pitchFamily="49" charset="0"/>
              </a:rPr>
              <a:t>(n):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</a:rPr>
              <a:t>if n == 1: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base case; just print one star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Handling more cases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Handling additional cases, with no loops (in a bad way):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print_stars</a:t>
            </a:r>
            <a:r>
              <a:rPr lang="en-US" dirty="0">
                <a:latin typeface="Courier New" panose="02070309020205020404" pitchFamily="49" charset="0"/>
              </a:rPr>
              <a:t>(n):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n == 1: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base case; just print one star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n == 2: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n == 3: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n == 4: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 ...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Handling more cases 2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Taking advantage of the repeated pattern (somewhat better):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print_stars</a:t>
            </a:r>
            <a:r>
              <a:rPr lang="en-US" dirty="0">
                <a:latin typeface="Courier New" panose="02070309020205020404" pitchFamily="49" charset="0"/>
              </a:rPr>
              <a:t>(n):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n == 1: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base case; just print one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n == 2: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print_stars</a:t>
            </a:r>
            <a:r>
              <a:rPr lang="en-US" b="1" dirty="0">
                <a:latin typeface="Courier New" panose="02070309020205020404" pitchFamily="49" charset="0"/>
              </a:rPr>
              <a:t>(1)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prints "*"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n == 3: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print_stars</a:t>
            </a:r>
            <a:r>
              <a:rPr lang="en-US" b="1" dirty="0">
                <a:latin typeface="Courier New" panose="02070309020205020404" pitchFamily="49" charset="0"/>
              </a:rPr>
              <a:t>(2)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prints "**"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</a:rPr>
              <a:t> n == 4: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print_stars</a:t>
            </a:r>
            <a:r>
              <a:rPr lang="en-US" b="1" dirty="0">
                <a:latin typeface="Courier New" panose="02070309020205020404" pitchFamily="49" charset="0"/>
              </a:rPr>
              <a:t>(3)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prints "***"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 ...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recursion properly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Condensing the recursive cases into a single case: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print_stars</a:t>
            </a:r>
            <a:r>
              <a:rPr lang="en-US" dirty="0">
                <a:latin typeface="Courier New" panose="02070309020205020404" pitchFamily="49" charset="0"/>
              </a:rPr>
              <a:t>(n):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n == 1: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base case; just print one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recursive case; print one more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print_stars</a:t>
            </a:r>
            <a:r>
              <a:rPr lang="en-US" b="1" dirty="0">
                <a:latin typeface="Courier New" panose="02070309020205020404" pitchFamily="49" charset="0"/>
              </a:rPr>
              <a:t>(n - 1)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"Recursion Zen"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real, even simpler, base case is an </a:t>
            </a:r>
            <a:r>
              <a:rPr lang="en-US" dirty="0">
                <a:latin typeface="Courier New" panose="02070309020205020404" pitchFamily="49" charset="0"/>
              </a:rPr>
              <a:t>n</a:t>
            </a:r>
            <a:r>
              <a:rPr lang="en-US" dirty="0"/>
              <a:t> of 0, not 1: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print_stars</a:t>
            </a:r>
            <a:r>
              <a:rPr lang="en-US" dirty="0">
                <a:latin typeface="Courier New" panose="02070309020205020404" pitchFamily="49" charset="0"/>
              </a:rPr>
              <a:t>(n):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n ==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base case; just end the line of output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recursive case; print one more star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print("*", end='')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print_stars</a:t>
            </a:r>
            <a:r>
              <a:rPr lang="en-US" b="1" dirty="0">
                <a:latin typeface="Courier New" panose="02070309020205020404" pitchFamily="49" charset="0"/>
              </a:rPr>
              <a:t>(n - 1)</a:t>
            </a: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b="1" dirty="0"/>
              <a:t>Recursion Zen</a:t>
            </a:r>
            <a:r>
              <a:rPr lang="en-US" dirty="0"/>
              <a:t>: The art of properly identifying the best set of cases for a recursive algorithm and expressing them elegantly.</a:t>
            </a:r>
            <a:br>
              <a:rPr lang="en-US" dirty="0"/>
            </a:br>
            <a:br>
              <a:rPr lang="en-US" sz="800" dirty="0"/>
            </a:br>
            <a:r>
              <a:rPr lang="en-US" dirty="0"/>
              <a:t>(</a:t>
            </a:r>
            <a:r>
              <a:rPr lang="en-US" dirty="0" err="1"/>
              <a:t>Aninformal</a:t>
            </a:r>
            <a:r>
              <a:rPr lang="en-US" dirty="0"/>
              <a:t> term)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tracing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the following recursive function: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mystery(n):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n &lt; 10: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a = n // 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b = n % 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</a:t>
            </a:r>
            <a:r>
              <a:rPr lang="en-US" b="1" dirty="0">
                <a:latin typeface="Courier New" panose="02070309020205020404" pitchFamily="49" charset="0"/>
              </a:rPr>
              <a:t>mystery(a + b)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What is the result of the following call?</a:t>
            </a:r>
          </a:p>
          <a:p>
            <a:pPr lvl="2" eaLnBrk="1" hangingPunct="1">
              <a:buFontTx/>
              <a:buNone/>
            </a:pPr>
            <a:r>
              <a:rPr lang="en-US" sz="2200" dirty="0">
                <a:latin typeface="Courier New" panose="02070309020205020404" pitchFamily="49" charset="0"/>
              </a:rPr>
              <a:t>mystery(648)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recursive trace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u="sng" dirty="0">
                <a:latin typeface="Courier New" panose="02070309020205020404" pitchFamily="49" charset="0"/>
              </a:rPr>
              <a:t>mystery(648):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</a:rPr>
              <a:t>a = 648 // 10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64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</a:rPr>
              <a:t>b = 648 % 10 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 8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</a:rPr>
              <a:t>return mystery(a + b)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mystery(72)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sz="800" b="1" u="sng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u="sng" dirty="0">
                <a:latin typeface="Courier New" panose="02070309020205020404" pitchFamily="49" charset="0"/>
              </a:rPr>
              <a:t>mystery(72):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</a:rPr>
              <a:t>a = 72 // 10  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7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</a:rPr>
              <a:t>b = 72 % 10   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2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</a:rPr>
              <a:t>return mystery(a + b)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mystery(9)</a:t>
            </a:r>
          </a:p>
          <a:p>
            <a:pPr lvl="2" eaLnBrk="1" hangingPunct="1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u="sng" dirty="0">
                <a:latin typeface="Courier New" panose="02070309020205020404" pitchFamily="49" charset="0"/>
              </a:rPr>
              <a:t>mystery(9):</a:t>
            </a:r>
          </a:p>
          <a:p>
            <a:pPr lvl="3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</a:rPr>
              <a:t>return 9</a:t>
            </a:r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87313" y="1289050"/>
            <a:ext cx="7456487" cy="457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9673" name="Rectangle 9"/>
          <p:cNvSpPr>
            <a:spLocks noChangeArrowheads="1"/>
          </p:cNvSpPr>
          <p:nvPr/>
        </p:nvSpPr>
        <p:spPr bwMode="auto">
          <a:xfrm>
            <a:off x="838200" y="3014663"/>
            <a:ext cx="6629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9674" name="Rectangle 10"/>
          <p:cNvSpPr>
            <a:spLocks noChangeArrowheads="1"/>
          </p:cNvSpPr>
          <p:nvPr/>
        </p:nvSpPr>
        <p:spPr bwMode="auto">
          <a:xfrm>
            <a:off x="1143000" y="4657725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2" grpId="0" animBg="1"/>
      <p:bldP spid="369673" grpId="0" animBg="1"/>
      <p:bldP spid="3696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tracing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the following recursive function: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mystery(n):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n &lt; 10: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(10 * n) +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a = </a:t>
            </a:r>
            <a:r>
              <a:rPr lang="en-US" b="1" dirty="0">
                <a:latin typeface="Courier New" panose="02070309020205020404" pitchFamily="49" charset="0"/>
              </a:rPr>
              <a:t>mystery(n // 10)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b = </a:t>
            </a:r>
            <a:r>
              <a:rPr lang="en-US" b="1" dirty="0">
                <a:latin typeface="Courier New" panose="02070309020205020404" pitchFamily="49" charset="0"/>
              </a:rPr>
              <a:t>mystery(n % 10)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(100 * a) + b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What is the result of the following call?</a:t>
            </a:r>
          </a:p>
          <a:p>
            <a:pPr lvl="2" eaLnBrk="1" hangingPunct="1">
              <a:buFontTx/>
              <a:buNone/>
            </a:pPr>
            <a:r>
              <a:rPr lang="en-US" sz="2200" dirty="0">
                <a:latin typeface="Courier New" panose="02070309020205020404" pitchFamily="49" charset="0"/>
              </a:rPr>
              <a:t>mystery(348)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recursive trace 2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u="sng" dirty="0">
                <a:latin typeface="Courier New" panose="02070309020205020404" pitchFamily="49" charset="0"/>
              </a:rPr>
              <a:t>mystery(348)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</a:rPr>
              <a:t>a = mystery(34)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</a:rPr>
              <a:t>a = mystery(3)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return (10 * 3) + 3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33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</a:rPr>
              <a:t>b = mystery(4)</a:t>
            </a:r>
          </a:p>
          <a:p>
            <a:pPr lvl="3"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return (10 * 4) + 4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44</a:t>
            </a:r>
          </a:p>
          <a:p>
            <a:pPr lvl="2" eaLnBrk="1" hangingPunct="1"/>
            <a:r>
              <a:rPr lang="en-US" dirty="0">
                <a:latin typeface="Courier New" panose="02070309020205020404" pitchFamily="49" charset="0"/>
              </a:rPr>
              <a:t>return (100 * 33) + 44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3344</a:t>
            </a:r>
          </a:p>
          <a:p>
            <a:pPr lvl="2" eaLnBrk="1" hangingPunct="1"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</a:rPr>
              <a:t>b = mystery(8)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return (10 * 8) + 8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88</a:t>
            </a:r>
          </a:p>
          <a:p>
            <a:pPr lvl="2" eaLnBrk="1" hangingPunct="1"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>
                <a:latin typeface="Courier New" panose="02070309020205020404" pitchFamily="49" charset="0"/>
              </a:rPr>
              <a:t>return (100 * 3344) + 88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</a:t>
            </a:r>
            <a:r>
              <a:rPr lang="en-US" b="1" u="sng" dirty="0">
                <a:solidFill>
                  <a:srgbClr val="008000"/>
                </a:solidFill>
                <a:latin typeface="Courier New" panose="02070309020205020404" pitchFamily="49" charset="0"/>
              </a:rPr>
              <a:t>334488</a:t>
            </a:r>
          </a:p>
          <a:p>
            <a:pPr lvl="1" eaLnBrk="1" hangingPunct="1"/>
            <a:endParaRPr lang="en-US" b="1" u="sng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What is this function really doing?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914400" y="2127250"/>
            <a:ext cx="5410200" cy="1801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914400" y="4465638"/>
            <a:ext cx="5410200" cy="35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1230313" y="2466975"/>
            <a:ext cx="4006850" cy="354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1228725" y="3181350"/>
            <a:ext cx="4006850" cy="354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78888" name="Rectangle 8"/>
          <p:cNvSpPr>
            <a:spLocks noChangeArrowheads="1"/>
          </p:cNvSpPr>
          <p:nvPr/>
        </p:nvSpPr>
        <p:spPr bwMode="auto">
          <a:xfrm>
            <a:off x="87313" y="1289050"/>
            <a:ext cx="7151687" cy="457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8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 animBg="1"/>
      <p:bldP spid="378885" grpId="0" animBg="1"/>
      <p:bldP spid="378886" grpId="0" animBg="1"/>
      <p:bldP spid="378887" grpId="0" animBg="1"/>
      <p:bldP spid="3788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(To a student in the front row)</a:t>
            </a:r>
            <a:br>
              <a:rPr lang="en-US"/>
            </a:br>
            <a:r>
              <a:rPr lang="en-US"/>
              <a:t>How many students total are directly behind you in your "column" of the classroom?</a:t>
            </a:r>
          </a:p>
          <a:p>
            <a:pPr lvl="1" eaLnBrk="1" hangingPunct="1"/>
            <a:endParaRPr lang="en-US" sz="1200"/>
          </a:p>
          <a:p>
            <a:pPr lvl="1" eaLnBrk="1" hangingPunct="1"/>
            <a:r>
              <a:rPr lang="en-US"/>
              <a:t>You have poor vision, so you can</a:t>
            </a:r>
            <a:br>
              <a:rPr lang="en-US"/>
            </a:br>
            <a:r>
              <a:rPr lang="en-US"/>
              <a:t>see only the people right next to you.</a:t>
            </a:r>
            <a:br>
              <a:rPr lang="en-US"/>
            </a:br>
            <a:r>
              <a:rPr lang="en-US"/>
              <a:t>So you can't just look back and count.</a:t>
            </a:r>
          </a:p>
          <a:p>
            <a:pPr lvl="1" eaLnBrk="1" hangingPunct="1"/>
            <a:endParaRPr lang="en-US" sz="800"/>
          </a:p>
          <a:p>
            <a:pPr lvl="1" eaLnBrk="1" hangingPunct="1"/>
            <a:r>
              <a:rPr lang="en-US"/>
              <a:t>But you are allowed to ask</a:t>
            </a:r>
            <a:br>
              <a:rPr lang="en-US"/>
            </a:br>
            <a:r>
              <a:rPr lang="en-US"/>
              <a:t>questions of the person next to you.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How can we solve this problem?</a:t>
            </a:r>
            <a:br>
              <a:rPr lang="en-US"/>
            </a:br>
            <a:r>
              <a:rPr lang="en-US"/>
              <a:t>(</a:t>
            </a:r>
            <a:r>
              <a:rPr lang="en-US" i="1"/>
              <a:t>recursively </a:t>
            </a:r>
            <a:r>
              <a:rPr lang="en-US"/>
              <a:t>)</a:t>
            </a:r>
          </a:p>
        </p:txBody>
      </p:sp>
      <p:pic>
        <p:nvPicPr>
          <p:cNvPr id="4100" name="Picture 5" descr="behindm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86000"/>
            <a:ext cx="31623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Exercise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  <a:cs typeface="+mn-cs"/>
              </a:rPr>
              <a:t>Write a recursive function </a:t>
            </a:r>
            <a:r>
              <a:rPr lang="en-US" dirty="0">
                <a:latin typeface="Courier New" charset="0"/>
                <a:ea typeface="ＭＳ Ｐゴシック" charset="0"/>
                <a:cs typeface="+mn-cs"/>
              </a:rPr>
              <a:t>pow</a:t>
            </a:r>
            <a:r>
              <a:rPr lang="en-US" dirty="0">
                <a:ea typeface="ＭＳ Ｐゴシック" charset="0"/>
                <a:cs typeface="+mn-cs"/>
              </a:rPr>
              <a:t> accepts an integer base and exponent and returns the base raised to that exponent.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Example: </a:t>
            </a:r>
            <a:r>
              <a:rPr lang="en-US" dirty="0">
                <a:latin typeface="Courier New" charset="0"/>
                <a:ea typeface="ＭＳ Ｐゴシック" charset="-128"/>
              </a:rPr>
              <a:t>pow(3, 4)</a:t>
            </a:r>
            <a:r>
              <a:rPr lang="en-US" dirty="0">
                <a:ea typeface="ＭＳ Ｐゴシック" charset="-128"/>
              </a:rPr>
              <a:t> returns 81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Solve the problem recursively and without using loops.</a:t>
            </a:r>
          </a:p>
        </p:txBody>
      </p:sp>
    </p:spTree>
    <p:extLst>
      <p:ext uri="{BB962C8B-B14F-4D97-AF65-F5344CB8AC3E}">
        <p14:creationId xmlns:p14="http://schemas.microsoft.com/office/powerpoint/2010/main" val="323391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An optimization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Char char=""/>
              <a:tabLst>
                <a:tab pos="1941513" algn="l"/>
                <a:tab pos="2224088" algn="l"/>
                <a:tab pos="3657600" algn="l"/>
              </a:tabLst>
              <a:defRPr/>
            </a:pPr>
            <a:r>
              <a:rPr lang="en-US" dirty="0">
                <a:ea typeface="ＭＳ Ｐゴシック" charset="0"/>
                <a:cs typeface="+mn-cs"/>
              </a:rPr>
              <a:t>Notice the following mathematical property:</a:t>
            </a:r>
          </a:p>
          <a:p>
            <a:pPr lvl="1" eaLnBrk="1" hangingPunct="1">
              <a:buFontTx/>
              <a:buNone/>
              <a:tabLst>
                <a:tab pos="1941513" algn="l"/>
                <a:tab pos="2224088" algn="l"/>
                <a:tab pos="3657600" algn="l"/>
              </a:tabLst>
              <a:defRPr/>
            </a:pPr>
            <a:r>
              <a:rPr lang="en-US" dirty="0">
                <a:ea typeface="ＭＳ Ｐゴシック" charset="-128"/>
              </a:rPr>
              <a:t>3</a:t>
            </a:r>
            <a:r>
              <a:rPr lang="en-US" baseline="30000" dirty="0">
                <a:ea typeface="ＭＳ Ｐゴシック" charset="-128"/>
              </a:rPr>
              <a:t>12  </a:t>
            </a:r>
            <a:r>
              <a:rPr lang="en-US" dirty="0">
                <a:ea typeface="ＭＳ Ｐゴシック" charset="-128"/>
              </a:rPr>
              <a:t>	=	531441	=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</a:rPr>
              <a:t>9</a:t>
            </a:r>
            <a:r>
              <a:rPr lang="en-US" baseline="30000" dirty="0">
                <a:solidFill>
                  <a:srgbClr val="800000"/>
                </a:solidFill>
                <a:ea typeface="ＭＳ Ｐゴシック" charset="-128"/>
              </a:rPr>
              <a:t>6</a:t>
            </a:r>
            <a:endParaRPr lang="en-US" dirty="0">
              <a:solidFill>
                <a:srgbClr val="800000"/>
              </a:solidFill>
              <a:ea typeface="ＭＳ Ｐゴシック" charset="-128"/>
            </a:endParaRPr>
          </a:p>
          <a:p>
            <a:pPr lvl="1" eaLnBrk="1" hangingPunct="1">
              <a:buFontTx/>
              <a:buNone/>
              <a:tabLst>
                <a:tab pos="1941513" algn="l"/>
                <a:tab pos="2224088" algn="l"/>
                <a:tab pos="3657600" algn="l"/>
              </a:tabLst>
              <a:defRPr/>
            </a:pPr>
            <a:r>
              <a:rPr lang="en-US" dirty="0">
                <a:ea typeface="ＭＳ Ｐゴシック" charset="-128"/>
              </a:rPr>
              <a:t>				= (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</a:rPr>
              <a:t>3</a:t>
            </a:r>
            <a:r>
              <a:rPr lang="en-US" baseline="30000" dirty="0">
                <a:solidFill>
                  <a:schemeClr val="accent2"/>
                </a:solidFill>
                <a:ea typeface="ＭＳ Ｐゴシック" charset="-128"/>
              </a:rPr>
              <a:t>2</a:t>
            </a:r>
            <a:r>
              <a:rPr lang="en-US" dirty="0">
                <a:ea typeface="ＭＳ Ｐゴシック" charset="-128"/>
              </a:rPr>
              <a:t>)</a:t>
            </a:r>
            <a:r>
              <a:rPr lang="en-US" baseline="30000" dirty="0">
                <a:solidFill>
                  <a:srgbClr val="800000"/>
                </a:solidFill>
                <a:ea typeface="ＭＳ Ｐゴシック" charset="-128"/>
              </a:rPr>
              <a:t>6</a:t>
            </a:r>
          </a:p>
          <a:p>
            <a:pPr lvl="1" eaLnBrk="1" hangingPunct="1">
              <a:buFontTx/>
              <a:buNone/>
              <a:tabLst>
                <a:tab pos="1941513" algn="l"/>
                <a:tab pos="2224088" algn="l"/>
                <a:tab pos="3657600" algn="l"/>
              </a:tabLst>
              <a:defRPr/>
            </a:pPr>
            <a:endParaRPr lang="en-US" sz="800" dirty="0">
              <a:ea typeface="ＭＳ Ｐゴシック" charset="-128"/>
            </a:endParaRPr>
          </a:p>
          <a:p>
            <a:pPr lvl="1" eaLnBrk="1" hangingPunct="1">
              <a:buFontTx/>
              <a:buNone/>
              <a:tabLst>
                <a:tab pos="1941513" algn="l"/>
                <a:tab pos="2224088" algn="l"/>
                <a:tab pos="3657600" algn="l"/>
              </a:tabLst>
              <a:defRPr/>
            </a:pPr>
            <a:r>
              <a:rPr lang="en-US" dirty="0">
                <a:ea typeface="ＭＳ Ｐゴシック" charset="-128"/>
              </a:rPr>
              <a:t>			531441	= (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</a:rPr>
              <a:t>9</a:t>
            </a:r>
            <a:r>
              <a:rPr lang="en-US" baseline="30000" dirty="0">
                <a:solidFill>
                  <a:schemeClr val="accent2"/>
                </a:solidFill>
                <a:ea typeface="ＭＳ Ｐゴシック" charset="-128"/>
              </a:rPr>
              <a:t>2</a:t>
            </a:r>
            <a:r>
              <a:rPr lang="en-US" dirty="0">
                <a:ea typeface="ＭＳ Ｐゴシック" charset="-128"/>
              </a:rPr>
              <a:t>)</a:t>
            </a:r>
            <a:r>
              <a:rPr lang="en-US" baseline="30000" dirty="0">
                <a:ea typeface="ＭＳ Ｐゴシック" charset="-128"/>
              </a:rPr>
              <a:t>3</a:t>
            </a:r>
          </a:p>
          <a:p>
            <a:pPr lvl="1" eaLnBrk="1" hangingPunct="1">
              <a:buFontTx/>
              <a:buNone/>
              <a:tabLst>
                <a:tab pos="1941513" algn="l"/>
                <a:tab pos="2224088" algn="l"/>
                <a:tab pos="3657600" algn="l"/>
              </a:tabLst>
              <a:defRPr/>
            </a:pPr>
            <a:r>
              <a:rPr lang="en-US" dirty="0">
                <a:ea typeface="ＭＳ Ｐゴシック" charset="-128"/>
              </a:rPr>
              <a:t>				= ((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</a:rPr>
              <a:t>3</a:t>
            </a:r>
            <a:r>
              <a:rPr lang="en-US" baseline="30000" dirty="0">
                <a:solidFill>
                  <a:schemeClr val="accent2"/>
                </a:solidFill>
                <a:ea typeface="ＭＳ Ｐゴシック" charset="-128"/>
              </a:rPr>
              <a:t>2</a:t>
            </a:r>
            <a:r>
              <a:rPr lang="en-US" dirty="0">
                <a:ea typeface="ＭＳ Ｐゴシック" charset="-128"/>
              </a:rPr>
              <a:t>)</a:t>
            </a:r>
            <a:r>
              <a:rPr lang="en-US" baseline="30000" dirty="0">
                <a:ea typeface="ＭＳ Ｐゴシック" charset="-128"/>
              </a:rPr>
              <a:t>2</a:t>
            </a:r>
            <a:r>
              <a:rPr lang="en-US" dirty="0">
                <a:ea typeface="ＭＳ Ｐゴシック" charset="-128"/>
              </a:rPr>
              <a:t>)</a:t>
            </a:r>
            <a:r>
              <a:rPr lang="en-US" baseline="30000" dirty="0">
                <a:solidFill>
                  <a:srgbClr val="800000"/>
                </a:solidFill>
                <a:ea typeface="ＭＳ Ｐゴシック" charset="-128"/>
              </a:rPr>
              <a:t>3</a:t>
            </a:r>
          </a:p>
          <a:p>
            <a:pPr lvl="1" eaLnBrk="1" hangingPunct="1">
              <a:buFontTx/>
              <a:buNone/>
              <a:tabLst>
                <a:tab pos="1941513" algn="l"/>
                <a:tab pos="2224088" algn="l"/>
                <a:tab pos="3657600" algn="l"/>
              </a:tabLst>
              <a:defRPr/>
            </a:pPr>
            <a:endParaRPr lang="en-US" baseline="30000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tabLst>
                <a:tab pos="1941513" algn="l"/>
                <a:tab pos="2224088" algn="l"/>
                <a:tab pos="3657600" algn="l"/>
              </a:tabLst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tabLst>
                <a:tab pos="1941513" algn="l"/>
                <a:tab pos="2224088" algn="l"/>
                <a:tab pos="3657600" algn="l"/>
              </a:tabLst>
              <a:defRPr/>
            </a:pPr>
            <a:r>
              <a:rPr lang="en-US" dirty="0">
                <a:ea typeface="ＭＳ Ｐゴシック" charset="-128"/>
              </a:rPr>
              <a:t>When does this "trick" work?</a:t>
            </a:r>
          </a:p>
          <a:p>
            <a:pPr lvl="1" eaLnBrk="1" hangingPunct="1">
              <a:buFont typeface="Wingdings 2" charset="0"/>
              <a:buChar char=""/>
              <a:tabLst>
                <a:tab pos="1941513" algn="l"/>
                <a:tab pos="2224088" algn="l"/>
                <a:tab pos="3657600" algn="l"/>
              </a:tabLst>
              <a:defRPr/>
            </a:pPr>
            <a:r>
              <a:rPr lang="en-US" dirty="0">
                <a:ea typeface="ＭＳ Ｐゴシック" charset="-128"/>
              </a:rPr>
              <a:t>How can we incorporate this optimization into our </a:t>
            </a:r>
            <a:r>
              <a:rPr lang="en-US" dirty="0">
                <a:latin typeface="Courier New" charset="0"/>
                <a:ea typeface="ＭＳ Ｐゴシック" charset="-128"/>
              </a:rPr>
              <a:t>pow</a:t>
            </a:r>
            <a:r>
              <a:rPr lang="en-US" dirty="0">
                <a:ea typeface="ＭＳ Ｐゴシック" charset="-128"/>
              </a:rPr>
              <a:t> function?</a:t>
            </a:r>
          </a:p>
          <a:p>
            <a:pPr lvl="1" eaLnBrk="1" hangingPunct="1">
              <a:buFont typeface="Wingdings 2" charset="0"/>
              <a:buChar char=""/>
              <a:tabLst>
                <a:tab pos="1941513" algn="l"/>
                <a:tab pos="2224088" algn="l"/>
                <a:tab pos="3657600" algn="l"/>
              </a:tabLst>
              <a:defRPr/>
            </a:pPr>
            <a:r>
              <a:rPr lang="en-US" dirty="0">
                <a:ea typeface="ＭＳ Ｐゴシック" charset="-128"/>
              </a:rPr>
              <a:t>What is the benefit of this trick if the function already works?</a:t>
            </a:r>
          </a:p>
        </p:txBody>
      </p:sp>
    </p:spTree>
    <p:extLst>
      <p:ext uri="{BB962C8B-B14F-4D97-AF65-F5344CB8AC3E}">
        <p14:creationId xmlns:p14="http://schemas.microsoft.com/office/powerpoint/2010/main" val="8526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Exercise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  <a:cs typeface="+mn-cs"/>
              </a:rPr>
              <a:t>Write a recursive function </a:t>
            </a:r>
            <a:r>
              <a:rPr lang="en-US" dirty="0" err="1">
                <a:latin typeface="Courier New" charset="0"/>
                <a:ea typeface="ＭＳ Ｐゴシック" charset="0"/>
                <a:cs typeface="+mn-cs"/>
              </a:rPr>
              <a:t>print_binary</a:t>
            </a:r>
            <a:r>
              <a:rPr lang="en-US" dirty="0">
                <a:ea typeface="ＭＳ Ｐゴシック" charset="0"/>
                <a:cs typeface="+mn-cs"/>
              </a:rPr>
              <a:t> that accepts an integer and prints that number's representation in binary </a:t>
            </a:r>
            <a:r>
              <a:rPr lang="en-US" sz="1600" dirty="0">
                <a:ea typeface="ＭＳ Ｐゴシック" charset="0"/>
                <a:cs typeface="+mn-cs"/>
              </a:rPr>
              <a:t>(base 2)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sz="800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Example: </a:t>
            </a:r>
            <a:r>
              <a:rPr lang="en-US" dirty="0" err="1">
                <a:latin typeface="Courier New" charset="0"/>
                <a:ea typeface="ＭＳ Ｐゴシック" charset="-128"/>
              </a:rPr>
              <a:t>print_binary</a:t>
            </a:r>
            <a:r>
              <a:rPr lang="en-US" dirty="0">
                <a:latin typeface="Courier New" charset="0"/>
                <a:ea typeface="ＭＳ Ｐゴシック" charset="-128"/>
              </a:rPr>
              <a:t>(7) </a:t>
            </a:r>
            <a:r>
              <a:rPr lang="en-US" dirty="0">
                <a:ea typeface="ＭＳ Ｐゴシック" charset="-128"/>
              </a:rPr>
              <a:t> prints 111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Example: </a:t>
            </a:r>
            <a:r>
              <a:rPr lang="en-US" dirty="0" err="1">
                <a:latin typeface="Courier New" charset="0"/>
                <a:ea typeface="ＭＳ Ｐゴシック" charset="-128"/>
              </a:rPr>
              <a:t>print_binary</a:t>
            </a:r>
            <a:r>
              <a:rPr lang="en-US" dirty="0">
                <a:latin typeface="Courier New" charset="0"/>
                <a:ea typeface="ＭＳ Ｐゴシック" charset="-128"/>
              </a:rPr>
              <a:t>(12)</a:t>
            </a:r>
            <a:r>
              <a:rPr lang="en-US" dirty="0">
                <a:ea typeface="ＭＳ Ｐゴシック" charset="-128"/>
              </a:rPr>
              <a:t> prints 1100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Example: </a:t>
            </a:r>
            <a:r>
              <a:rPr lang="en-US" dirty="0" err="1">
                <a:latin typeface="Courier New" charset="0"/>
                <a:ea typeface="ＭＳ Ｐゴシック" charset="-128"/>
              </a:rPr>
              <a:t>print_binary</a:t>
            </a:r>
            <a:r>
              <a:rPr lang="en-US" dirty="0">
                <a:latin typeface="Courier New" charset="0"/>
                <a:ea typeface="ＭＳ Ｐゴシック" charset="-128"/>
              </a:rPr>
              <a:t>(42)</a:t>
            </a:r>
            <a:r>
              <a:rPr lang="en-US" dirty="0">
                <a:ea typeface="ＭＳ Ｐゴシック" charset="-128"/>
              </a:rPr>
              <a:t> prints 101010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Write the function recursively and without using any loops.</a:t>
            </a:r>
          </a:p>
        </p:txBody>
      </p:sp>
      <p:graphicFrame>
        <p:nvGraphicFramePr>
          <p:cNvPr id="367686" name="Group 70"/>
          <p:cNvGraphicFramePr>
            <a:graphicFrameLocks noGrp="1"/>
          </p:cNvGraphicFramePr>
          <p:nvPr/>
        </p:nvGraphicFramePr>
        <p:xfrm>
          <a:off x="2057400" y="3835400"/>
          <a:ext cx="5045075" cy="88900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place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Stutter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did we break the number apart?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stutter(n):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n &lt; 10: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(10 * n) + 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a = </a:t>
            </a:r>
            <a:r>
              <a:rPr lang="en-US" b="1" dirty="0">
                <a:latin typeface="Courier New" panose="02070309020205020404" pitchFamily="49" charset="0"/>
              </a:rPr>
              <a:t>mystery(n // 10)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b = </a:t>
            </a:r>
            <a:r>
              <a:rPr lang="en-US" b="1" dirty="0">
                <a:latin typeface="Courier New" panose="02070309020205020404" pitchFamily="49" charset="0"/>
              </a:rPr>
              <a:t>mystery(n % 10)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(100 * a) + b</a:t>
            </a:r>
          </a:p>
        </p:txBody>
      </p:sp>
    </p:spTree>
    <p:extLst>
      <p:ext uri="{BB962C8B-B14F-4D97-AF65-F5344CB8AC3E}">
        <p14:creationId xmlns:p14="http://schemas.microsoft.com/office/powerpoint/2010/main" val="2688334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analysis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5146675" algn="l"/>
              </a:tabLst>
            </a:pPr>
            <a:r>
              <a:rPr lang="en-US"/>
              <a:t>Recursion is about solving a small piece of a large problem.</a:t>
            </a:r>
          </a:p>
          <a:p>
            <a:pPr lvl="1" eaLnBrk="1" hangingPunct="1">
              <a:tabLst>
                <a:tab pos="5146675" algn="l"/>
              </a:tabLst>
            </a:pPr>
            <a:endParaRPr lang="en-US" sz="800"/>
          </a:p>
          <a:p>
            <a:pPr lvl="1" eaLnBrk="1" hangingPunct="1">
              <a:tabLst>
                <a:tab pos="5146675" algn="l"/>
              </a:tabLst>
            </a:pPr>
            <a:r>
              <a:rPr lang="en-US"/>
              <a:t>What is 69743 in binary?</a:t>
            </a:r>
          </a:p>
          <a:p>
            <a:pPr lvl="2" eaLnBrk="1" hangingPunct="1">
              <a:tabLst>
                <a:tab pos="5146675" algn="l"/>
              </a:tabLst>
            </a:pPr>
            <a:r>
              <a:rPr lang="en-US"/>
              <a:t>Do we know </a:t>
            </a:r>
            <a:r>
              <a:rPr lang="en-US" i="1"/>
              <a:t>anything</a:t>
            </a:r>
            <a:r>
              <a:rPr lang="en-US"/>
              <a:t>  about its representation in binary?</a:t>
            </a:r>
          </a:p>
          <a:p>
            <a:pPr lvl="2" eaLnBrk="1" hangingPunct="1">
              <a:tabLst>
                <a:tab pos="5146675" algn="l"/>
              </a:tabLst>
            </a:pPr>
            <a:endParaRPr lang="en-US"/>
          </a:p>
          <a:p>
            <a:pPr lvl="1" eaLnBrk="1" hangingPunct="1">
              <a:tabLst>
                <a:tab pos="5146675" algn="l"/>
              </a:tabLst>
            </a:pPr>
            <a:r>
              <a:rPr lang="en-US"/>
              <a:t>Case analysis:</a:t>
            </a:r>
          </a:p>
          <a:p>
            <a:pPr lvl="2" eaLnBrk="1" hangingPunct="1">
              <a:tabLst>
                <a:tab pos="5146675" algn="l"/>
              </a:tabLst>
            </a:pPr>
            <a:r>
              <a:rPr lang="en-US"/>
              <a:t>What is/are easy numbers to print in binary?</a:t>
            </a:r>
          </a:p>
          <a:p>
            <a:pPr lvl="2" eaLnBrk="1" hangingPunct="1">
              <a:tabLst>
                <a:tab pos="5146675" algn="l"/>
              </a:tabLst>
            </a:pPr>
            <a:r>
              <a:rPr lang="en-US"/>
              <a:t>Can we express a larger number in terms of a smaller number(s)?</a:t>
            </a:r>
          </a:p>
          <a:p>
            <a:pPr lvl="2" eaLnBrk="1" hangingPunct="1">
              <a:tabLst>
                <a:tab pos="5146675" algn="l"/>
              </a:tabLs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urier New" panose="02070309020205020404" pitchFamily="49" charset="0"/>
              </a:rPr>
              <a:t>print_binary</a:t>
            </a:r>
            <a:r>
              <a:rPr lang="en-US" dirty="0"/>
              <a:t> 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Prints the given integer's binary representation.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Precondition: n &gt;= 0</a:t>
            </a: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print_binary</a:t>
            </a:r>
            <a:r>
              <a:rPr lang="en-US" dirty="0">
                <a:latin typeface="Courier New" panose="02070309020205020404" pitchFamily="49" charset="0"/>
              </a:rPr>
              <a:t>(n):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n &lt; 2: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base case; same as base 10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print(n)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   # recursive case; break number apart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print_binary</a:t>
            </a:r>
            <a:r>
              <a:rPr lang="en-US" b="1" dirty="0">
                <a:latin typeface="Courier New" panose="02070309020205020404" pitchFamily="49" charset="0"/>
              </a:rPr>
              <a:t>(n // 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</a:rPr>
              <a:t>print_binary</a:t>
            </a:r>
            <a:r>
              <a:rPr lang="en-US" b="1" dirty="0">
                <a:latin typeface="Courier New" panose="02070309020205020404" pitchFamily="49" charset="0"/>
              </a:rPr>
              <a:t>(n % 2)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we eliminate the precondition and deal with negatives?</a:t>
            </a:r>
          </a:p>
        </p:txBody>
      </p:sp>
    </p:spTree>
    <p:extLst>
      <p:ext uri="{BB962C8B-B14F-4D97-AF65-F5344CB8AC3E}">
        <p14:creationId xmlns:p14="http://schemas.microsoft.com/office/powerpoint/2010/main" val="4025167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Exercise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Char char=""/>
              <a:tabLst>
                <a:tab pos="7089775" algn="l"/>
              </a:tabLst>
              <a:defRPr/>
            </a:pPr>
            <a:r>
              <a:rPr lang="en-US" dirty="0">
                <a:ea typeface="ＭＳ Ｐゴシック" charset="0"/>
                <a:cs typeface="+mn-cs"/>
              </a:rPr>
              <a:t>Write a recursive function </a:t>
            </a:r>
            <a:r>
              <a:rPr lang="en-US" dirty="0" err="1">
                <a:latin typeface="Courier New" charset="0"/>
                <a:ea typeface="ＭＳ Ｐゴシック" charset="0"/>
                <a:cs typeface="+mn-cs"/>
              </a:rPr>
              <a:t>is_palindrome</a:t>
            </a:r>
            <a:r>
              <a:rPr lang="en-US" dirty="0">
                <a:ea typeface="ＭＳ Ｐゴシック" charset="0"/>
                <a:cs typeface="+mn-cs"/>
              </a:rPr>
              <a:t> accepts a string and returns </a:t>
            </a:r>
            <a:r>
              <a:rPr lang="en-US" dirty="0">
                <a:latin typeface="Courier New" charset="0"/>
                <a:ea typeface="ＭＳ Ｐゴシック" charset="0"/>
                <a:cs typeface="+mn-cs"/>
              </a:rPr>
              <a:t>True</a:t>
            </a:r>
            <a:r>
              <a:rPr lang="en-US" dirty="0">
                <a:ea typeface="ＭＳ Ｐゴシック" charset="0"/>
                <a:cs typeface="+mn-cs"/>
              </a:rPr>
              <a:t> if it reads the same forwards as backwards.</a:t>
            </a:r>
          </a:p>
          <a:p>
            <a:pPr lvl="1" eaLnBrk="1" hangingPunct="1">
              <a:buFont typeface="Wingdings 2" charset="0"/>
              <a:buChar char=""/>
              <a:tabLst>
                <a:tab pos="7089775" algn="l"/>
              </a:tabLst>
              <a:defRPr/>
            </a:pPr>
            <a:endParaRPr lang="en-US" sz="1200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Char char=""/>
              <a:tabLst>
                <a:tab pos="7089775" algn="l"/>
              </a:tabLst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is_palindrome</a:t>
            </a:r>
            <a:r>
              <a:rPr lang="en-US" dirty="0">
                <a:latin typeface="Courier New" charset="0"/>
                <a:ea typeface="ＭＳ Ｐゴシック" charset="-128"/>
              </a:rPr>
              <a:t>("madam")</a:t>
            </a:r>
            <a:r>
              <a:rPr lang="en-US" dirty="0">
                <a:ea typeface="ＭＳ Ｐゴシック" charset="-128"/>
              </a:rPr>
              <a:t>	</a:t>
            </a:r>
            <a:r>
              <a:rPr lang="en-US" dirty="0">
                <a:ea typeface="ＭＳ Ｐゴシック" charset="-128"/>
                <a:sym typeface="Symbol" charset="0"/>
              </a:rPr>
              <a:t> </a:t>
            </a:r>
            <a:r>
              <a:rPr lang="en-US" dirty="0">
                <a:latin typeface="Courier New" charset="0"/>
                <a:ea typeface="ＭＳ Ｐゴシック" charset="-128"/>
                <a:sym typeface="Symbol" charset="0"/>
              </a:rPr>
              <a:t>True</a:t>
            </a:r>
            <a:endParaRPr lang="en-US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Char char=""/>
              <a:tabLst>
                <a:tab pos="7089775" algn="l"/>
              </a:tabLst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is_palindrome</a:t>
            </a:r>
            <a:r>
              <a:rPr lang="en-US" dirty="0">
                <a:latin typeface="Courier New" charset="0"/>
                <a:ea typeface="ＭＳ Ｐゴシック" charset="-128"/>
              </a:rPr>
              <a:t>("racecar")</a:t>
            </a:r>
            <a:r>
              <a:rPr lang="en-US" dirty="0">
                <a:ea typeface="ＭＳ Ｐゴシック" charset="-128"/>
              </a:rPr>
              <a:t>	</a:t>
            </a:r>
            <a:r>
              <a:rPr lang="en-US" dirty="0">
                <a:ea typeface="ＭＳ Ｐゴシック" charset="-128"/>
                <a:sym typeface="Symbol" charset="0"/>
              </a:rPr>
              <a:t> </a:t>
            </a:r>
            <a:r>
              <a:rPr lang="en-US" dirty="0">
                <a:latin typeface="Courier New" charset="0"/>
                <a:ea typeface="ＭＳ Ｐゴシック" charset="-128"/>
                <a:sym typeface="Symbol" charset="0"/>
              </a:rPr>
              <a:t>True</a:t>
            </a:r>
            <a:endParaRPr lang="en-US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Char char=""/>
              <a:tabLst>
                <a:tab pos="7089775" algn="l"/>
              </a:tabLst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is_palindrome</a:t>
            </a:r>
            <a:r>
              <a:rPr lang="en-US" dirty="0">
                <a:latin typeface="Courier New" charset="0"/>
                <a:ea typeface="ＭＳ Ｐゴシック" charset="-128"/>
              </a:rPr>
              <a:t>("step on no pets")</a:t>
            </a:r>
            <a:r>
              <a:rPr lang="en-US" dirty="0">
                <a:ea typeface="ＭＳ Ｐゴシック" charset="-128"/>
              </a:rPr>
              <a:t>	</a:t>
            </a:r>
            <a:r>
              <a:rPr lang="en-US" dirty="0">
                <a:ea typeface="ＭＳ Ｐゴシック" charset="-128"/>
                <a:sym typeface="Symbol" charset="0"/>
              </a:rPr>
              <a:t> </a:t>
            </a:r>
            <a:r>
              <a:rPr lang="en-US" dirty="0">
                <a:latin typeface="Courier New" charset="0"/>
                <a:ea typeface="ＭＳ Ｐゴシック" charset="-128"/>
                <a:sym typeface="Symbol" charset="0"/>
              </a:rPr>
              <a:t>True</a:t>
            </a:r>
            <a:endParaRPr lang="en-US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Char char=""/>
              <a:tabLst>
                <a:tab pos="7089775" algn="l"/>
              </a:tabLst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is_palindrome</a:t>
            </a:r>
            <a:r>
              <a:rPr lang="en-US" dirty="0">
                <a:latin typeface="Courier New" charset="0"/>
                <a:ea typeface="ＭＳ Ｐゴシック" charset="-128"/>
              </a:rPr>
              <a:t>("able was I ere I saw </a:t>
            </a:r>
            <a:r>
              <a:rPr lang="en-US" dirty="0" err="1">
                <a:latin typeface="Courier New" charset="0"/>
                <a:ea typeface="ＭＳ Ｐゴシック" charset="-128"/>
              </a:rPr>
              <a:t>elba</a:t>
            </a:r>
            <a:r>
              <a:rPr lang="en-US" dirty="0">
                <a:latin typeface="Courier New" charset="0"/>
                <a:ea typeface="ＭＳ Ｐゴシック" charset="-128"/>
              </a:rPr>
              <a:t>")</a:t>
            </a:r>
            <a:r>
              <a:rPr lang="en-US" dirty="0">
                <a:ea typeface="ＭＳ Ｐゴシック" charset="-128"/>
              </a:rPr>
              <a:t>	</a:t>
            </a:r>
            <a:r>
              <a:rPr lang="en-US" dirty="0">
                <a:ea typeface="ＭＳ Ｐゴシック" charset="-128"/>
                <a:sym typeface="Symbol" charset="0"/>
              </a:rPr>
              <a:t> </a:t>
            </a:r>
            <a:r>
              <a:rPr lang="en-US" dirty="0">
                <a:latin typeface="Courier New" charset="0"/>
                <a:ea typeface="ＭＳ Ｐゴシック" charset="-128"/>
                <a:sym typeface="Symbol" charset="0"/>
              </a:rPr>
              <a:t>True</a:t>
            </a:r>
            <a:r>
              <a:rPr lang="en-US" dirty="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Char char=""/>
              <a:tabLst>
                <a:tab pos="7089775" algn="l"/>
              </a:tabLst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is_palindrome</a:t>
            </a:r>
            <a:r>
              <a:rPr lang="en-US" dirty="0">
                <a:latin typeface="Courier New" charset="0"/>
                <a:ea typeface="ＭＳ Ｐゴシック" charset="-128"/>
              </a:rPr>
              <a:t>("Java")</a:t>
            </a:r>
            <a:r>
              <a:rPr lang="en-US" dirty="0">
                <a:ea typeface="ＭＳ Ｐゴシック" charset="-128"/>
              </a:rPr>
              <a:t>	</a:t>
            </a:r>
            <a:r>
              <a:rPr lang="en-US" dirty="0">
                <a:ea typeface="ＭＳ Ｐゴシック" charset="-128"/>
                <a:sym typeface="Symbol" charset="0"/>
              </a:rPr>
              <a:t> </a:t>
            </a:r>
            <a:r>
              <a:rPr lang="en-US" dirty="0">
                <a:latin typeface="Courier New" charset="0"/>
                <a:ea typeface="ＭＳ Ｐゴシック" charset="-128"/>
                <a:sym typeface="Symbol" charset="0"/>
              </a:rPr>
              <a:t>False</a:t>
            </a:r>
            <a:endParaRPr lang="en-US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Char char=""/>
              <a:tabLst>
                <a:tab pos="7089775" algn="l"/>
              </a:tabLst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is_palindrome</a:t>
            </a:r>
            <a:r>
              <a:rPr lang="en-US" dirty="0">
                <a:latin typeface="Courier New" charset="0"/>
                <a:ea typeface="ＭＳ Ｐゴシック" charset="-128"/>
              </a:rPr>
              <a:t>("</a:t>
            </a:r>
            <a:r>
              <a:rPr lang="en-US" dirty="0" err="1">
                <a:latin typeface="Courier New" charset="0"/>
                <a:ea typeface="ＭＳ Ｐゴシック" charset="-128"/>
              </a:rPr>
              <a:t>rotater</a:t>
            </a:r>
            <a:r>
              <a:rPr lang="en-US" dirty="0">
                <a:latin typeface="Courier New" charset="0"/>
                <a:ea typeface="ＭＳ Ｐゴシック" charset="-128"/>
              </a:rPr>
              <a:t>")</a:t>
            </a:r>
            <a:r>
              <a:rPr lang="en-US" dirty="0">
                <a:ea typeface="ＭＳ Ｐゴシック" charset="-128"/>
              </a:rPr>
              <a:t>	</a:t>
            </a:r>
            <a:r>
              <a:rPr lang="en-US" dirty="0">
                <a:ea typeface="ＭＳ Ｐゴシック" charset="-128"/>
                <a:sym typeface="Symbol" charset="0"/>
              </a:rPr>
              <a:t> </a:t>
            </a:r>
            <a:r>
              <a:rPr lang="en-US" dirty="0">
                <a:latin typeface="Courier New" charset="0"/>
                <a:ea typeface="ＭＳ Ｐゴシック" charset="-128"/>
                <a:sym typeface="Symbol" charset="0"/>
              </a:rPr>
              <a:t>False</a:t>
            </a:r>
            <a:endParaRPr lang="en-US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Char char=""/>
              <a:tabLst>
                <a:tab pos="7089775" algn="l"/>
              </a:tabLst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is_palindrome</a:t>
            </a:r>
            <a:r>
              <a:rPr lang="en-US" dirty="0">
                <a:latin typeface="Courier New" charset="0"/>
                <a:ea typeface="ＭＳ Ｐゴシック" charset="-128"/>
              </a:rPr>
              <a:t>("</a:t>
            </a:r>
            <a:r>
              <a:rPr lang="en-US" dirty="0" err="1">
                <a:latin typeface="Courier New" charset="0"/>
                <a:ea typeface="ＭＳ Ｐゴシック" charset="-128"/>
              </a:rPr>
              <a:t>byebye</a:t>
            </a:r>
            <a:r>
              <a:rPr lang="en-US" dirty="0">
                <a:latin typeface="Courier New" charset="0"/>
                <a:ea typeface="ＭＳ Ｐゴシック" charset="-128"/>
              </a:rPr>
              <a:t>")</a:t>
            </a:r>
            <a:r>
              <a:rPr lang="en-US" dirty="0">
                <a:ea typeface="ＭＳ Ｐゴシック" charset="-128"/>
              </a:rPr>
              <a:t>	</a:t>
            </a:r>
            <a:r>
              <a:rPr lang="en-US" dirty="0">
                <a:ea typeface="ＭＳ Ｐゴシック" charset="-128"/>
                <a:sym typeface="Symbol" charset="0"/>
              </a:rPr>
              <a:t> </a:t>
            </a:r>
            <a:r>
              <a:rPr lang="en-US" dirty="0">
                <a:latin typeface="Courier New" charset="0"/>
                <a:ea typeface="ＭＳ Ｐゴシック" charset="-128"/>
                <a:sym typeface="Symbol" charset="0"/>
              </a:rPr>
              <a:t>False</a:t>
            </a:r>
            <a:endParaRPr lang="en-US" dirty="0">
              <a:latin typeface="Courier New" charset="0"/>
              <a:ea typeface="ＭＳ Ｐゴシック" charset="-128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Char char=""/>
              <a:tabLst>
                <a:tab pos="7089775" algn="l"/>
              </a:tabLst>
              <a:defRPr/>
            </a:pPr>
            <a:r>
              <a:rPr lang="en-US" dirty="0" err="1">
                <a:latin typeface="Courier New" charset="0"/>
                <a:ea typeface="ＭＳ Ｐゴシック" charset="-128"/>
              </a:rPr>
              <a:t>is_palindrome</a:t>
            </a:r>
            <a:r>
              <a:rPr lang="en-US" dirty="0">
                <a:latin typeface="Courier New" charset="0"/>
                <a:ea typeface="ＭＳ Ｐゴシック" charset="-128"/>
              </a:rPr>
              <a:t>("notion")</a:t>
            </a:r>
            <a:r>
              <a:rPr lang="en-US" dirty="0">
                <a:ea typeface="ＭＳ Ｐゴシック" charset="-128"/>
              </a:rPr>
              <a:t>	</a:t>
            </a:r>
            <a:r>
              <a:rPr lang="en-US" dirty="0">
                <a:ea typeface="ＭＳ Ｐゴシック" charset="-128"/>
                <a:sym typeface="Symbol" charset="0"/>
              </a:rPr>
              <a:t> </a:t>
            </a:r>
            <a:r>
              <a:rPr lang="en-US" dirty="0">
                <a:latin typeface="Courier New" charset="0"/>
                <a:ea typeface="ＭＳ Ｐゴシック" charset="-128"/>
                <a:sym typeface="Symbol" charset="0"/>
              </a:rPr>
              <a:t>False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72390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solution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Returns True if the given string reads the same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forwards as backwards.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Trivially True for empty or 1-letter strings.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is_palindrome</a:t>
            </a:r>
            <a:r>
              <a:rPr lang="en-US" dirty="0">
                <a:latin typeface="Courier New" panose="02070309020205020404" pitchFamily="49" charset="0"/>
              </a:rPr>
              <a:t>(s):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(s) &lt; 2: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True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base case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first = s[0]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last  = s[-1]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if first != last: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    return False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                    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recursive case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middle = s[1 : -1]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</a:t>
            </a:r>
            <a:r>
              <a:rPr lang="en-US" dirty="0" err="1">
                <a:latin typeface="Courier New" panose="02070309020205020404" pitchFamily="49" charset="0"/>
              </a:rPr>
              <a:t>is_palindrome</a:t>
            </a:r>
            <a:r>
              <a:rPr lang="en-US" dirty="0">
                <a:latin typeface="Courier New" panose="02070309020205020404" pitchFamily="49" charset="0"/>
              </a:rPr>
              <a:t>(middle)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32215709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solution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181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Returns True if the given string reads the same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forwards as backwards.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Trivially True for empty or 1-letter strings.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</a:rPr>
              <a:t>is_palindrome</a:t>
            </a:r>
            <a:r>
              <a:rPr lang="en-US" dirty="0">
                <a:latin typeface="Courier New" panose="02070309020205020404" pitchFamily="49" charset="0"/>
              </a:rPr>
              <a:t>(s):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if </a:t>
            </a:r>
            <a:r>
              <a:rPr lang="en-US" dirty="0" err="1">
                <a:latin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</a:rPr>
              <a:t>(s) &lt; 2: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True;  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# base case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else: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    return </a:t>
            </a:r>
            <a:r>
              <a:rPr lang="en-US" sz="1800" dirty="0">
                <a:latin typeface="Courier New" panose="02070309020205020404" pitchFamily="49" charset="0"/>
              </a:rPr>
              <a:t>s[0] == s[-1] </a:t>
            </a:r>
            <a:r>
              <a:rPr lang="en-US" dirty="0">
                <a:latin typeface="Courier New" panose="02070309020205020404" pitchFamily="49" charset="0"/>
              </a:rPr>
              <a:t>and </a:t>
            </a:r>
            <a:r>
              <a:rPr lang="en-US" sz="1800" dirty="0" err="1">
                <a:latin typeface="Courier New" panose="02070309020205020404" pitchFamily="49" charset="0"/>
              </a:rPr>
              <a:t>is_palindrome</a:t>
            </a:r>
            <a:r>
              <a:rPr lang="en-US" sz="1800" dirty="0">
                <a:latin typeface="Courier New" panose="02070309020205020404" pitchFamily="49" charset="0"/>
              </a:rPr>
              <a:t>(s[1 : -1]</a:t>
            </a:r>
          </a:p>
        </p:txBody>
      </p:sp>
    </p:spTree>
    <p:extLst>
      <p:ext uri="{BB962C8B-B14F-4D97-AF65-F5344CB8AC3E}">
        <p14:creationId xmlns:p14="http://schemas.microsoft.com/office/powerpoint/2010/main" val="694418497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Public/private pairs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  <a:defRPr/>
            </a:pPr>
            <a:endParaRPr lang="en-US" dirty="0">
              <a:latin typeface="Courier New" charset="0"/>
              <a:ea typeface="ＭＳ Ｐゴシック" charset="-128"/>
            </a:endParaRP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  <a:cs typeface="+mn-cs"/>
              </a:rPr>
              <a:t>Often the parameters we need for our recursion do not match those the client will want to pass.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ea typeface="ＭＳ Ｐゴシック" charset="-128"/>
            </a:endParaRP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In these cases, we instead write a pair of functions: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1)  a non-recursive one with parameters the client wants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2)  a recursive one with the parameters we really need</a:t>
            </a:r>
          </a:p>
        </p:txBody>
      </p:sp>
    </p:spTree>
    <p:extLst>
      <p:ext uri="{BB962C8B-B14F-4D97-AF65-F5344CB8AC3E}">
        <p14:creationId xmlns:p14="http://schemas.microsoft.com/office/powerpoint/2010/main" val="186337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idea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Recursion is all about breaking a big problem into smaller occurrences of that same problem.</a:t>
            </a:r>
          </a:p>
          <a:p>
            <a:pPr lvl="1" eaLnBrk="1" hangingPunct="1">
              <a:buFontTx/>
              <a:buNone/>
            </a:pPr>
            <a:endParaRPr lang="en-US" sz="800"/>
          </a:p>
          <a:p>
            <a:pPr lvl="1" eaLnBrk="1" hangingPunct="1"/>
            <a:r>
              <a:rPr lang="en-US"/>
              <a:t>Each person can solve a small part of the problem.</a:t>
            </a:r>
          </a:p>
          <a:p>
            <a:pPr lvl="2" eaLnBrk="1" hangingPunct="1"/>
            <a:r>
              <a:rPr lang="en-US"/>
              <a:t>What is a small version of the problem that would be easy to answer?</a:t>
            </a:r>
          </a:p>
          <a:p>
            <a:pPr lvl="2" eaLnBrk="1" hangingPunct="1"/>
            <a:r>
              <a:rPr lang="en-US"/>
              <a:t>What information from a neighbor might help me?</a:t>
            </a:r>
          </a:p>
        </p:txBody>
      </p:sp>
      <p:pic>
        <p:nvPicPr>
          <p:cNvPr id="5124" name="Picture 5" descr="behindm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7"/>
          <a:stretch>
            <a:fillRect/>
          </a:stretch>
        </p:blipFill>
        <p:spPr bwMode="auto">
          <a:xfrm>
            <a:off x="4030663" y="3514725"/>
            <a:ext cx="4808537" cy="334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1657350" y="2877742"/>
            <a:ext cx="5829300" cy="11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3300" dirty="0">
                <a:solidFill>
                  <a:schemeClr val="tx2"/>
                </a:solidFill>
              </a:rPr>
              <a:t>Recursive Backtracking</a:t>
            </a:r>
          </a:p>
        </p:txBody>
      </p:sp>
    </p:spTree>
    <p:extLst>
      <p:ext uri="{BB962C8B-B14F-4D97-AF65-F5344CB8AC3E}">
        <p14:creationId xmlns:p14="http://schemas.microsoft.com/office/powerpoint/2010/main" val="135844824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Exercise: Dice rolls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6400800" algn="l"/>
              </a:tabLst>
            </a:pPr>
            <a:r>
              <a:rPr lang="en-US" dirty="0"/>
              <a:t>Write a function </a:t>
            </a:r>
            <a:r>
              <a:rPr lang="en-US" dirty="0" err="1">
                <a:latin typeface="Courier New" panose="02070309020205020404" pitchFamily="49" charset="0"/>
              </a:rPr>
              <a:t>dice_roll</a:t>
            </a:r>
            <a:r>
              <a:rPr lang="en-US" dirty="0"/>
              <a:t> that accepts an integer parameter representing a number of 6-sided dice to roll, and output all possible arrangements of values that could appear on the dice.</a:t>
            </a:r>
          </a:p>
          <a:p>
            <a:pPr lvl="1" eaLnBrk="1" hangingPunct="1">
              <a:tabLst>
                <a:tab pos="6400800" algn="l"/>
              </a:tabLst>
            </a:pPr>
            <a:endParaRPr lang="en-US" sz="800" dirty="0"/>
          </a:p>
          <a:p>
            <a:pPr lvl="1" eaLnBrk="1" hangingPunct="1">
              <a:buFontTx/>
              <a:buNone/>
              <a:tabLst>
                <a:tab pos="6400800" algn="l"/>
              </a:tabLst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dice_roll</a:t>
            </a:r>
            <a:r>
              <a:rPr lang="en-US" dirty="0">
                <a:latin typeface="Courier New" panose="02070309020205020404" pitchFamily="49" charset="0"/>
              </a:rPr>
              <a:t>(2)	</a:t>
            </a:r>
            <a:r>
              <a:rPr lang="en-US" dirty="0" err="1">
                <a:latin typeface="Courier New" panose="02070309020205020404" pitchFamily="49" charset="0"/>
              </a:rPr>
              <a:t>dice_roll</a:t>
            </a:r>
            <a:r>
              <a:rPr lang="en-US" dirty="0">
                <a:latin typeface="Courier New" panose="02070309020205020404" pitchFamily="49" charset="0"/>
              </a:rPr>
              <a:t>(3)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52457" name="Group 201"/>
          <p:cNvGraphicFramePr>
            <a:graphicFrameLocks noGrp="1"/>
          </p:cNvGraphicFramePr>
          <p:nvPr/>
        </p:nvGraphicFramePr>
        <p:xfrm>
          <a:off x="609600" y="3370263"/>
          <a:ext cx="3581400" cy="2819400"/>
        </p:xfrm>
        <a:graphic>
          <a:graphicData uri="http://schemas.openxmlformats.org/drawingml/2006/table">
            <a:tbl>
              <a:tblPr/>
              <a:tblGrid>
                <a:gridCol w="116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[1, 1]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[1, 2]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[1, 3]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[1, 4]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[1, 5]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[1, 6]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[2, 1]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[2, 2]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[2, 3]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[2, 4]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[2, 5]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[2, 6]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[3, 1]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[3, 2]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[3, 3]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[3, 4]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[3, 5]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[3, 6]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[4, 1]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[4, 2]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[4, 3]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[4, 4]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[4, 5]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[4, 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[5, 1]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[5, 2]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[5, 3]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[5, 4]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[5, 5]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[5, 6]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[6, 1]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[6, 2]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[6, 3]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[6, 4]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[6, 5]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[6, 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30" name="Picture 32" descr="d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509963"/>
            <a:ext cx="16764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442" name="Text Box 186"/>
          <p:cNvSpPr txBox="1">
            <a:spLocks noChangeArrowheads="1"/>
          </p:cNvSpPr>
          <p:nvPr/>
        </p:nvSpPr>
        <p:spPr bwMode="auto">
          <a:xfrm>
            <a:off x="7010400" y="3370263"/>
            <a:ext cx="1284288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1, 1]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1, 2]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1, 3]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1, 4]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1, 5]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1, 6]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2, 1]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2, 2]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   ...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[6, 6, 4]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[6, 6, 5]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[6, 6, 6]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1600">
              <a:latin typeface="Courier New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4101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Examining the problem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want to generate all possible sequences of values.</a:t>
            </a:r>
          </a:p>
          <a:p>
            <a:pPr lvl="1" eaLnBrk="1" hangingPunct="1">
              <a:buFontTx/>
              <a:buNone/>
            </a:pPr>
            <a:r>
              <a:rPr lang="en-US" dirty="0"/>
              <a:t>	for (each possible first die value):</a:t>
            </a:r>
          </a:p>
          <a:p>
            <a:pPr lvl="2" eaLnBrk="1" hangingPunct="1">
              <a:buFontTx/>
              <a:buNone/>
            </a:pPr>
            <a:r>
              <a:rPr lang="en-US" dirty="0"/>
              <a:t>	for (each possible second die value):</a:t>
            </a:r>
          </a:p>
          <a:p>
            <a:pPr lvl="3" eaLnBrk="1" hangingPunct="1">
              <a:buFontTx/>
              <a:buNone/>
            </a:pPr>
            <a:r>
              <a:rPr lang="en-US" dirty="0"/>
              <a:t>	for (each possible third die value):</a:t>
            </a:r>
          </a:p>
          <a:p>
            <a:pPr lvl="4" eaLnBrk="1" hangingPunct="1">
              <a:buFontTx/>
              <a:buNone/>
            </a:pPr>
            <a:r>
              <a:rPr lang="en-US" dirty="0"/>
              <a:t>	...</a:t>
            </a:r>
          </a:p>
          <a:p>
            <a:pPr lvl="4" eaLnBrk="1" hangingPunct="1">
              <a:buFontTx/>
              <a:buNone/>
            </a:pPr>
            <a:r>
              <a:rPr lang="en-US" dirty="0"/>
              <a:t>		print!</a:t>
            </a:r>
          </a:p>
          <a:p>
            <a:pPr lvl="4" eaLnBrk="1" hangingPunct="1">
              <a:buFontTx/>
              <a:buNone/>
            </a:pPr>
            <a:endParaRPr lang="en-US" sz="800" dirty="0"/>
          </a:p>
          <a:p>
            <a:pPr lvl="1" eaLnBrk="1" hangingPunct="1"/>
            <a:r>
              <a:rPr lang="en-US" dirty="0"/>
              <a:t>This is called a </a:t>
            </a:r>
            <a:r>
              <a:rPr lang="en-US" b="1" dirty="0"/>
              <a:t>depth-first search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How can we completely explore such a large search space?</a:t>
            </a:r>
            <a:endParaRPr lang="en-US" b="1" dirty="0"/>
          </a:p>
        </p:txBody>
      </p:sp>
      <p:pic>
        <p:nvPicPr>
          <p:cNvPr id="7172" name="Picture 4" descr="dic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" b="6522"/>
          <a:stretch>
            <a:fillRect/>
          </a:stretch>
        </p:blipFill>
        <p:spPr bwMode="auto">
          <a:xfrm>
            <a:off x="6019800" y="2133600"/>
            <a:ext cx="2667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137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decision tree</a:t>
            </a:r>
          </a:p>
        </p:txBody>
      </p:sp>
      <p:graphicFrame>
        <p:nvGraphicFramePr>
          <p:cNvPr id="355331" name="Group 3"/>
          <p:cNvGraphicFramePr>
            <a:graphicFrameLocks noGrp="1"/>
          </p:cNvGraphicFramePr>
          <p:nvPr/>
        </p:nvGraphicFramePr>
        <p:xfrm>
          <a:off x="3490913" y="1295400"/>
          <a:ext cx="2408237" cy="8128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chosen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 dice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5342" name="Line 14"/>
          <p:cNvSpPr>
            <a:spLocks noChangeShapeType="1"/>
          </p:cNvSpPr>
          <p:nvPr/>
        </p:nvSpPr>
        <p:spPr bwMode="auto">
          <a:xfrm flipH="1">
            <a:off x="3702050" y="2133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55343" name="Group 15"/>
          <p:cNvGraphicFramePr>
            <a:graphicFrameLocks noGrp="1"/>
          </p:cNvGraphicFramePr>
          <p:nvPr/>
        </p:nvGraphicFramePr>
        <p:xfrm>
          <a:off x="2938463" y="2387600"/>
          <a:ext cx="1404937" cy="406400"/>
        </p:xfrm>
        <a:graphic>
          <a:graphicData uri="http://schemas.openxmlformats.org/drawingml/2006/table">
            <a:tbl>
              <a:tblPr/>
              <a:tblGrid>
                <a:gridCol w="379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 dice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514" name="Group 186"/>
          <p:cNvGraphicFramePr>
            <a:graphicFrameLocks noGrp="1"/>
          </p:cNvGraphicFramePr>
          <p:nvPr/>
        </p:nvGraphicFramePr>
        <p:xfrm>
          <a:off x="1568450" y="3175000"/>
          <a:ext cx="1541463" cy="4064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359" name="Line 31"/>
          <p:cNvSpPr>
            <a:spLocks noChangeShapeType="1"/>
          </p:cNvSpPr>
          <p:nvPr/>
        </p:nvSpPr>
        <p:spPr bwMode="auto">
          <a:xfrm flipH="1">
            <a:off x="2405063" y="2819400"/>
            <a:ext cx="914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55527" name="Group 199"/>
          <p:cNvGraphicFramePr>
            <a:graphicFrameLocks noGrp="1"/>
          </p:cNvGraphicFramePr>
          <p:nvPr/>
        </p:nvGraphicFramePr>
        <p:xfrm>
          <a:off x="349250" y="3937000"/>
          <a:ext cx="1719263" cy="4064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553" name="Group 225"/>
          <p:cNvGraphicFramePr>
            <a:graphicFrameLocks noGrp="1"/>
          </p:cNvGraphicFramePr>
          <p:nvPr/>
        </p:nvGraphicFramePr>
        <p:xfrm>
          <a:off x="85725" y="4699000"/>
          <a:ext cx="1644650" cy="406400"/>
        </p:xfrm>
        <a:graphic>
          <a:graphicData uri="http://schemas.openxmlformats.org/drawingml/2006/table">
            <a:tbl>
              <a:tblPr/>
              <a:tblGrid>
                <a:gridCol w="129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1, 1, 1,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516" name="Group 188"/>
          <p:cNvGraphicFramePr>
            <a:graphicFrameLocks noGrp="1"/>
          </p:cNvGraphicFramePr>
          <p:nvPr/>
        </p:nvGraphicFramePr>
        <p:xfrm>
          <a:off x="3286125" y="3175000"/>
          <a:ext cx="1558925" cy="40640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519" name="Group 191"/>
          <p:cNvGraphicFramePr>
            <a:graphicFrameLocks noGrp="1"/>
          </p:cNvGraphicFramePr>
          <p:nvPr/>
        </p:nvGraphicFramePr>
        <p:xfrm>
          <a:off x="4957763" y="3175000"/>
          <a:ext cx="1563687" cy="406400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522" name="Group 194"/>
          <p:cNvGraphicFramePr>
            <a:graphicFrameLocks noGrp="1"/>
          </p:cNvGraphicFramePr>
          <p:nvPr/>
        </p:nvGraphicFramePr>
        <p:xfrm>
          <a:off x="6638925" y="3175000"/>
          <a:ext cx="1558925" cy="406400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408" name="Group 80"/>
          <p:cNvGraphicFramePr>
            <a:graphicFrameLocks noGrp="1"/>
          </p:cNvGraphicFramePr>
          <p:nvPr/>
        </p:nvGraphicFramePr>
        <p:xfrm>
          <a:off x="7512050" y="2362200"/>
          <a:ext cx="1524000" cy="406400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 dice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416" name="Line 88"/>
          <p:cNvSpPr>
            <a:spLocks noChangeShapeType="1"/>
          </p:cNvSpPr>
          <p:nvPr/>
        </p:nvSpPr>
        <p:spPr bwMode="auto">
          <a:xfrm>
            <a:off x="4692650" y="21336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5417" name="Line 89"/>
          <p:cNvSpPr>
            <a:spLocks noChangeShapeType="1"/>
          </p:cNvSpPr>
          <p:nvPr/>
        </p:nvSpPr>
        <p:spPr bwMode="auto">
          <a:xfrm>
            <a:off x="3548063" y="281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5418" name="Line 90"/>
          <p:cNvSpPr>
            <a:spLocks noChangeShapeType="1"/>
          </p:cNvSpPr>
          <p:nvPr/>
        </p:nvSpPr>
        <p:spPr bwMode="auto">
          <a:xfrm>
            <a:off x="3929063" y="2819400"/>
            <a:ext cx="12954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5419" name="Line 91"/>
          <p:cNvSpPr>
            <a:spLocks noChangeShapeType="1"/>
          </p:cNvSpPr>
          <p:nvPr/>
        </p:nvSpPr>
        <p:spPr bwMode="auto">
          <a:xfrm>
            <a:off x="4233863" y="2819400"/>
            <a:ext cx="2590800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5420" name="Line 92"/>
          <p:cNvSpPr>
            <a:spLocks noChangeShapeType="1"/>
          </p:cNvSpPr>
          <p:nvPr/>
        </p:nvSpPr>
        <p:spPr bwMode="auto">
          <a:xfrm flipH="1">
            <a:off x="1566863" y="3581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55538" name="Group 210"/>
          <p:cNvGraphicFramePr>
            <a:graphicFrameLocks noGrp="1"/>
          </p:cNvGraphicFramePr>
          <p:nvPr/>
        </p:nvGraphicFramePr>
        <p:xfrm>
          <a:off x="2322513" y="3937000"/>
          <a:ext cx="1760537" cy="406400"/>
        </p:xfrm>
        <a:graphic>
          <a:graphicData uri="http://schemas.openxmlformats.org/drawingml/2006/table">
            <a:tbl>
              <a:tblPr/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540" name="Group 212"/>
          <p:cNvGraphicFramePr>
            <a:graphicFrameLocks noGrp="1"/>
          </p:cNvGraphicFramePr>
          <p:nvPr/>
        </p:nvGraphicFramePr>
        <p:xfrm>
          <a:off x="4310063" y="3937000"/>
          <a:ext cx="1830387" cy="406400"/>
        </p:xfrm>
        <a:graphic>
          <a:graphicData uri="http://schemas.openxmlformats.org/drawingml/2006/table">
            <a:tbl>
              <a:tblPr/>
              <a:tblGrid>
                <a:gridCol w="101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437" name="Line 109"/>
          <p:cNvSpPr>
            <a:spLocks noChangeShapeType="1"/>
          </p:cNvSpPr>
          <p:nvPr/>
        </p:nvSpPr>
        <p:spPr bwMode="auto">
          <a:xfrm>
            <a:off x="2405063" y="3581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5438" name="Line 110"/>
          <p:cNvSpPr>
            <a:spLocks noChangeShapeType="1"/>
          </p:cNvSpPr>
          <p:nvPr/>
        </p:nvSpPr>
        <p:spPr bwMode="auto">
          <a:xfrm>
            <a:off x="2862263" y="35814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55554" name="Group 226"/>
          <p:cNvGraphicFramePr>
            <a:graphicFrameLocks noGrp="1"/>
          </p:cNvGraphicFramePr>
          <p:nvPr/>
        </p:nvGraphicFramePr>
        <p:xfrm>
          <a:off x="1873250" y="4699000"/>
          <a:ext cx="1600200" cy="406400"/>
        </p:xfrm>
        <a:graphic>
          <a:graphicData uri="http://schemas.openxmlformats.org/drawingml/2006/table">
            <a:tbl>
              <a:tblPr/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1, 1, 1,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447" name="Line 119"/>
          <p:cNvSpPr>
            <a:spLocks noChangeShapeType="1"/>
          </p:cNvSpPr>
          <p:nvPr/>
        </p:nvSpPr>
        <p:spPr bwMode="auto">
          <a:xfrm flipH="1">
            <a:off x="88265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5448" name="Line 120"/>
          <p:cNvSpPr>
            <a:spLocks noChangeShapeType="1"/>
          </p:cNvSpPr>
          <p:nvPr/>
        </p:nvSpPr>
        <p:spPr bwMode="auto">
          <a:xfrm>
            <a:off x="1416050" y="4343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55555" name="Group 227"/>
          <p:cNvGraphicFramePr>
            <a:graphicFrameLocks noGrp="1"/>
          </p:cNvGraphicFramePr>
          <p:nvPr/>
        </p:nvGraphicFramePr>
        <p:xfrm>
          <a:off x="3930650" y="4699000"/>
          <a:ext cx="1609725" cy="406400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1, 1, 3,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5556" name="Group 228"/>
          <p:cNvGraphicFramePr>
            <a:graphicFrameLocks noGrp="1"/>
          </p:cNvGraphicFramePr>
          <p:nvPr/>
        </p:nvGraphicFramePr>
        <p:xfrm>
          <a:off x="5759450" y="4699000"/>
          <a:ext cx="1676400" cy="406400"/>
        </p:xfrm>
        <a:graphic>
          <a:graphicData uri="http://schemas.openxmlformats.org/drawingml/2006/table">
            <a:tbl>
              <a:tblPr/>
              <a:tblGrid>
                <a:gridCol w="1316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1, 1, 3,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483" name="Line 155"/>
          <p:cNvSpPr>
            <a:spLocks noChangeShapeType="1"/>
          </p:cNvSpPr>
          <p:nvPr/>
        </p:nvSpPr>
        <p:spPr bwMode="auto">
          <a:xfrm flipH="1">
            <a:off x="4692650" y="4343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5484" name="Line 156"/>
          <p:cNvSpPr>
            <a:spLocks noChangeShapeType="1"/>
          </p:cNvSpPr>
          <p:nvPr/>
        </p:nvSpPr>
        <p:spPr bwMode="auto">
          <a:xfrm>
            <a:off x="5226050" y="43434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55550" name="Group 222"/>
          <p:cNvGraphicFramePr>
            <a:graphicFrameLocks noGrp="1"/>
          </p:cNvGraphicFramePr>
          <p:nvPr/>
        </p:nvGraphicFramePr>
        <p:xfrm>
          <a:off x="6597650" y="3937000"/>
          <a:ext cx="1828800" cy="406400"/>
        </p:xfrm>
        <a:graphic>
          <a:graphicData uri="http://schemas.openxmlformats.org/drawingml/2006/table">
            <a:tbl>
              <a:tblPr/>
              <a:tblGrid>
                <a:gridCol w="102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1, 4,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5503" name="Line 175"/>
          <p:cNvSpPr>
            <a:spLocks noChangeShapeType="1"/>
          </p:cNvSpPr>
          <p:nvPr/>
        </p:nvSpPr>
        <p:spPr bwMode="auto">
          <a:xfrm flipH="1">
            <a:off x="7240588" y="3581400"/>
            <a:ext cx="11906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5504" name="Line 176"/>
          <p:cNvSpPr>
            <a:spLocks noChangeShapeType="1"/>
          </p:cNvSpPr>
          <p:nvPr/>
        </p:nvSpPr>
        <p:spPr bwMode="auto">
          <a:xfrm>
            <a:off x="804545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55505" name="Text Box 177"/>
          <p:cNvSpPr txBox="1">
            <a:spLocks noChangeArrowheads="1"/>
          </p:cNvSpPr>
          <p:nvPr/>
        </p:nvSpPr>
        <p:spPr bwMode="auto">
          <a:xfrm>
            <a:off x="8655050" y="3810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...</a:t>
            </a:r>
          </a:p>
        </p:txBody>
      </p:sp>
      <p:sp>
        <p:nvSpPr>
          <p:cNvPr id="355506" name="Text Box 178"/>
          <p:cNvSpPr txBox="1">
            <a:spLocks noChangeArrowheads="1"/>
          </p:cNvSpPr>
          <p:nvPr/>
        </p:nvSpPr>
        <p:spPr bwMode="auto">
          <a:xfrm>
            <a:off x="5727700" y="3429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...</a:t>
            </a:r>
          </a:p>
        </p:txBody>
      </p:sp>
      <p:sp>
        <p:nvSpPr>
          <p:cNvPr id="355507" name="Text Box 179"/>
          <p:cNvSpPr txBox="1">
            <a:spLocks noChangeArrowheads="1"/>
          </p:cNvSpPr>
          <p:nvPr/>
        </p:nvSpPr>
        <p:spPr bwMode="auto">
          <a:xfrm>
            <a:off x="4356100" y="3429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...</a:t>
            </a:r>
          </a:p>
        </p:txBody>
      </p:sp>
      <p:sp>
        <p:nvSpPr>
          <p:cNvPr id="355508" name="Text Box 180"/>
          <p:cNvSpPr txBox="1">
            <a:spLocks noChangeArrowheads="1"/>
          </p:cNvSpPr>
          <p:nvPr/>
        </p:nvSpPr>
        <p:spPr bwMode="auto">
          <a:xfrm>
            <a:off x="8623300" y="2667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...</a:t>
            </a:r>
          </a:p>
        </p:txBody>
      </p:sp>
      <p:sp>
        <p:nvSpPr>
          <p:cNvPr id="355509" name="Text Box 181"/>
          <p:cNvSpPr txBox="1">
            <a:spLocks noChangeArrowheads="1"/>
          </p:cNvSpPr>
          <p:nvPr/>
        </p:nvSpPr>
        <p:spPr bwMode="auto">
          <a:xfrm>
            <a:off x="3092450" y="41910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...</a:t>
            </a:r>
          </a:p>
        </p:txBody>
      </p:sp>
      <p:sp>
        <p:nvSpPr>
          <p:cNvPr id="355510" name="Text Box 182"/>
          <p:cNvSpPr txBox="1">
            <a:spLocks noChangeArrowheads="1"/>
          </p:cNvSpPr>
          <p:nvPr/>
        </p:nvSpPr>
        <p:spPr bwMode="auto">
          <a:xfrm>
            <a:off x="7435850" y="42672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...</a:t>
            </a:r>
          </a:p>
        </p:txBody>
      </p:sp>
      <p:sp>
        <p:nvSpPr>
          <p:cNvPr id="355551" name="Text Box 223"/>
          <p:cNvSpPr txBox="1">
            <a:spLocks noChangeArrowheads="1"/>
          </p:cNvSpPr>
          <p:nvPr/>
        </p:nvSpPr>
        <p:spPr bwMode="auto">
          <a:xfrm>
            <a:off x="3429000" y="46482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...</a:t>
            </a:r>
          </a:p>
        </p:txBody>
      </p:sp>
      <p:sp>
        <p:nvSpPr>
          <p:cNvPr id="355552" name="Text Box 224"/>
          <p:cNvSpPr txBox="1">
            <a:spLocks noChangeArrowheads="1"/>
          </p:cNvSpPr>
          <p:nvPr/>
        </p:nvSpPr>
        <p:spPr bwMode="auto">
          <a:xfrm>
            <a:off x="7391400" y="4648200"/>
            <a:ext cx="412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244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5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5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5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5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5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5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5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5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5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5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5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5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5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5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5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5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5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5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5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55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5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5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5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5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5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55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55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5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55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5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5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5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5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5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55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5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5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5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5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5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5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55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55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55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55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55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5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55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55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55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55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55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55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5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55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55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55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55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505" grpId="0" autoUpdateAnimBg="0"/>
      <p:bldP spid="355506" grpId="0" autoUpdateAnimBg="0"/>
      <p:bldP spid="355507" grpId="0" autoUpdateAnimBg="0"/>
      <p:bldP spid="355508" grpId="0" autoUpdateAnimBg="0"/>
      <p:bldP spid="355509" grpId="0" autoUpdateAnimBg="0"/>
      <p:bldP spid="355510" grpId="0" autoUpdateAnimBg="0"/>
      <p:bldP spid="355551" grpId="0" autoUpdateAnimBg="0"/>
      <p:bldP spid="35555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Solving recursively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Pick a value for the first die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Recursively find values for the remaining dice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Repeat with other values for the first die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What is the base case?</a:t>
            </a:r>
          </a:p>
        </p:txBody>
      </p:sp>
    </p:spTree>
    <p:extLst>
      <p:ext uri="{BB962C8B-B14F-4D97-AF65-F5344CB8AC3E}">
        <p14:creationId xmlns:p14="http://schemas.microsoft.com/office/powerpoint/2010/main" val="959879028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Private helpers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Often the function doesn't accept the parameters you want.</a:t>
            </a:r>
            <a:endParaRPr lang="en-US" sz="1300" dirty="0"/>
          </a:p>
          <a:p>
            <a:pPr lvl="1" eaLnBrk="1" hangingPunct="1"/>
            <a:r>
              <a:rPr lang="en-US" dirty="0"/>
              <a:t>So write a </a:t>
            </a:r>
            <a:r>
              <a:rPr lang="en-US" b="1" dirty="0"/>
              <a:t>helper</a:t>
            </a:r>
            <a:r>
              <a:rPr lang="en-US" dirty="0"/>
              <a:t> that accepts more parameters.</a:t>
            </a:r>
          </a:p>
          <a:p>
            <a:pPr lvl="1" eaLnBrk="1" hangingPunct="1"/>
            <a:r>
              <a:rPr lang="en-US" dirty="0"/>
              <a:t>Extra </a:t>
            </a:r>
            <a:r>
              <a:rPr lang="en-US" dirty="0" err="1"/>
              <a:t>params</a:t>
            </a:r>
            <a:r>
              <a:rPr lang="en-US" dirty="0"/>
              <a:t> can represent current state, choices made, etc.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en-US" b="1" dirty="0" err="1"/>
              <a:t>function_name</a:t>
            </a:r>
            <a:r>
              <a:rPr lang="en-US" dirty="0">
                <a:latin typeface="Courier New" panose="02070309020205020404" pitchFamily="49" charset="0"/>
              </a:rPr>
              <a:t>(</a:t>
            </a:r>
            <a:r>
              <a:rPr lang="en-US" b="1" dirty="0" err="1"/>
              <a:t>params</a:t>
            </a:r>
            <a:r>
              <a:rPr lang="en-US" dirty="0">
                <a:latin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return helper(</a:t>
            </a:r>
            <a:r>
              <a:rPr lang="en-US" b="1" dirty="0" err="1"/>
              <a:t>params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</a:rPr>
              <a:t>more_params</a:t>
            </a:r>
            <a:r>
              <a:rPr lang="en-US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6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</a:rPr>
              <a:t> helper(</a:t>
            </a:r>
            <a:r>
              <a:rPr lang="en-US" b="1" dirty="0" err="1"/>
              <a:t>params</a:t>
            </a:r>
            <a:r>
              <a:rPr lang="en-US" dirty="0"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chemeClr val="accent2"/>
                </a:solidFill>
              </a:rPr>
              <a:t>more_params</a:t>
            </a:r>
            <a:r>
              <a:rPr lang="en-US" dirty="0">
                <a:latin typeface="Courier New" panose="02070309020205020404" pitchFamily="49" charset="0"/>
              </a:rPr>
              <a:t>):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</a:t>
            </a:r>
            <a:r>
              <a:rPr lang="en-US" i="1" dirty="0"/>
              <a:t>(use </a:t>
            </a:r>
            <a:r>
              <a:rPr lang="en-US" i="1" dirty="0" err="1"/>
              <a:t>more_params</a:t>
            </a:r>
            <a:r>
              <a:rPr lang="en-US" i="1" dirty="0"/>
              <a:t> to help solve the problem)</a:t>
            </a:r>
          </a:p>
        </p:txBody>
      </p:sp>
    </p:spTree>
    <p:extLst>
      <p:ext uri="{BB962C8B-B14F-4D97-AF65-F5344CB8AC3E}">
        <p14:creationId xmlns:p14="http://schemas.microsoft.com/office/powerpoint/2010/main" val="116902346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solution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Prints all possible outcomes of rolling the given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number of six-sided dice in [#, #, #] format.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 err="1">
                <a:latin typeface="Courier New" panose="02070309020205020404" pitchFamily="49" charset="0"/>
              </a:rPr>
              <a:t>def</a:t>
            </a:r>
            <a:r>
              <a:rPr lang="en-US" sz="1900" dirty="0">
                <a:latin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</a:rPr>
              <a:t>dice_rolls</a:t>
            </a:r>
            <a:r>
              <a:rPr lang="en-US" sz="1900" dirty="0">
                <a:latin typeface="Courier New" panose="02070309020205020404" pitchFamily="49" charset="0"/>
              </a:rPr>
              <a:t>(dice):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chosen = []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</a:rPr>
              <a:t>dice_rolls</a:t>
            </a:r>
            <a:r>
              <a:rPr lang="en-US" sz="1900" dirty="0">
                <a:latin typeface="Courier New" panose="02070309020205020404" pitchFamily="49" charset="0"/>
              </a:rPr>
              <a:t>(dice, </a:t>
            </a: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</a:rPr>
              <a:t>chosen</a:t>
            </a:r>
            <a:r>
              <a:rPr lang="en-US" sz="19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private recursive helper to implement </a:t>
            </a:r>
            <a:r>
              <a:rPr lang="en-US" sz="19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dice_rolls</a:t>
            </a: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 logic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 err="1">
                <a:latin typeface="Courier New" panose="02070309020205020404" pitchFamily="49" charset="0"/>
              </a:rPr>
              <a:t>def</a:t>
            </a:r>
            <a:r>
              <a:rPr lang="en-US" sz="1900" dirty="0">
                <a:latin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</a:rPr>
              <a:t>dice_rolls</a:t>
            </a:r>
            <a:r>
              <a:rPr lang="en-US" sz="1900" dirty="0">
                <a:latin typeface="Courier New" panose="02070309020205020404" pitchFamily="49" charset="0"/>
              </a:rPr>
              <a:t>(dice, </a:t>
            </a: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</a:rPr>
              <a:t>chosen</a:t>
            </a:r>
            <a:r>
              <a:rPr lang="en-US" sz="19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if dice == 0: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print(chosen)   # base case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for </a:t>
            </a:r>
            <a:r>
              <a:rPr lang="en-US" sz="1900" dirty="0" err="1">
                <a:latin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</a:rPr>
              <a:t> in range(1, 7):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</a:t>
            </a:r>
            <a:r>
              <a:rPr lang="en-US" sz="1900" dirty="0" err="1">
                <a:latin typeface="Courier New" panose="02070309020205020404" pitchFamily="49" charset="0"/>
              </a:rPr>
              <a:t>chosen.append</a:t>
            </a:r>
            <a:r>
              <a:rPr lang="en-US" sz="1900" dirty="0">
                <a:latin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</a:rPr>
              <a:t>)                  </a:t>
            </a: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</a:t>
            </a:r>
            <a:r>
              <a:rPr lang="en-US" sz="1900" b="1" dirty="0" err="1">
                <a:latin typeface="Courier New" panose="02070309020205020404" pitchFamily="49" charset="0"/>
              </a:rPr>
              <a:t>dice_rolls</a:t>
            </a:r>
            <a:r>
              <a:rPr lang="en-US" sz="1900" dirty="0">
                <a:latin typeface="Courier New" panose="02070309020205020404" pitchFamily="49" charset="0"/>
              </a:rPr>
              <a:t>(dice - 1, chosen)      </a:t>
            </a: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explore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</a:t>
            </a:r>
            <a:r>
              <a:rPr lang="en-US" sz="1900" dirty="0" err="1">
                <a:latin typeface="Courier New" panose="02070309020205020404" pitchFamily="49" charset="0"/>
              </a:rPr>
              <a:t>chosen.pop</a:t>
            </a:r>
            <a:r>
              <a:rPr lang="en-US" sz="1900" dirty="0">
                <a:latin typeface="Courier New" panose="02070309020205020404" pitchFamily="49" charset="0"/>
              </a:rPr>
              <a:t>(-1)                    </a:t>
            </a: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un-choose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885939687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Exercise: Dice roll sum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5943600" algn="l"/>
              </a:tabLst>
            </a:pPr>
            <a:r>
              <a:rPr lang="en-US" dirty="0"/>
              <a:t>Write a function </a:t>
            </a:r>
            <a:r>
              <a:rPr lang="en-US" dirty="0" err="1">
                <a:latin typeface="Courier New" panose="02070309020205020404" pitchFamily="49" charset="0"/>
              </a:rPr>
              <a:t>dice_sum</a:t>
            </a:r>
            <a:r>
              <a:rPr lang="en-US" dirty="0"/>
              <a:t> similar to </a:t>
            </a:r>
            <a:r>
              <a:rPr lang="en-US" dirty="0" err="1">
                <a:latin typeface="Courier New" panose="02070309020205020404" pitchFamily="49" charset="0"/>
              </a:rPr>
              <a:t>dice_roll</a:t>
            </a:r>
            <a:r>
              <a:rPr lang="en-US" dirty="0"/>
              <a:t>, but it also accepts a desired sum and prints only arrangements that add up to exactly that sum.</a:t>
            </a:r>
          </a:p>
          <a:p>
            <a:pPr lvl="1" eaLnBrk="1" hangingPunct="1">
              <a:tabLst>
                <a:tab pos="5943600" algn="l"/>
              </a:tabLst>
            </a:pPr>
            <a:endParaRPr lang="en-US" sz="800" dirty="0"/>
          </a:p>
          <a:p>
            <a:pPr lvl="1" eaLnBrk="1" hangingPunct="1">
              <a:buFontTx/>
              <a:buNone/>
              <a:tabLst>
                <a:tab pos="5943600" algn="l"/>
              </a:tabLst>
            </a:pPr>
            <a:r>
              <a:rPr lang="en-US" dirty="0">
                <a:latin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</a:rPr>
              <a:t>dice_sum</a:t>
            </a:r>
            <a:r>
              <a:rPr lang="en-US" dirty="0">
                <a:latin typeface="Courier New" panose="02070309020205020404" pitchFamily="49" charset="0"/>
              </a:rPr>
              <a:t>(2, 7)	</a:t>
            </a:r>
            <a:r>
              <a:rPr lang="en-US" dirty="0" err="1">
                <a:latin typeface="Courier New" panose="02070309020205020404" pitchFamily="49" charset="0"/>
              </a:rPr>
              <a:t>dice_sum</a:t>
            </a:r>
            <a:r>
              <a:rPr lang="en-US" dirty="0">
                <a:latin typeface="Courier New" panose="02070309020205020404" pitchFamily="49" charset="0"/>
              </a:rPr>
              <a:t>(3, 7)</a:t>
            </a:r>
            <a:br>
              <a:rPr lang="en-US" dirty="0"/>
            </a:br>
            <a:endParaRPr lang="en-US" dirty="0"/>
          </a:p>
        </p:txBody>
      </p:sp>
      <p:pic>
        <p:nvPicPr>
          <p:cNvPr id="12292" name="Picture 18" descr="d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48063"/>
            <a:ext cx="16764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9443" name="Text Box 19"/>
          <p:cNvSpPr txBox="1">
            <a:spLocks noChangeArrowheads="1"/>
          </p:cNvSpPr>
          <p:nvPr/>
        </p:nvSpPr>
        <p:spPr bwMode="auto">
          <a:xfrm>
            <a:off x="6716713" y="3124200"/>
            <a:ext cx="128428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1, 5]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2, 4]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3, 3]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4, 2]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5, 1]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[2, 1, 4]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[2, 2, 3]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[2, 3, 2]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[2, 4, 1]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[3, 1, 3]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[3, 2, 2]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[3, 3, 1]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[4, 1, 2]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[4, 2, 1]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[5, 1, 1]</a:t>
            </a:r>
          </a:p>
        </p:txBody>
      </p:sp>
      <p:sp>
        <p:nvSpPr>
          <p:cNvPr id="359444" name="Text Box 20"/>
          <p:cNvSpPr txBox="1">
            <a:spLocks noChangeArrowheads="1"/>
          </p:cNvSpPr>
          <p:nvPr/>
        </p:nvSpPr>
        <p:spPr bwMode="auto">
          <a:xfrm>
            <a:off x="1371600" y="3124200"/>
            <a:ext cx="917575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[1, 6]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[2, 5]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[3, 4]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[4, 3]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[5, 2]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>
                <a:latin typeface="Courier New" charset="0"/>
                <a:ea typeface="+mn-ea"/>
              </a:rPr>
              <a:t>[6, 1]</a:t>
            </a:r>
          </a:p>
          <a:p>
            <a:pPr eaLnBrk="1" fontAlgn="auto" hangingPunct="1">
              <a:lnSpc>
                <a:spcPct val="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1600">
              <a:latin typeface="Courier New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8036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Consider all paths?</a:t>
            </a:r>
          </a:p>
        </p:txBody>
      </p:sp>
      <p:graphicFrame>
        <p:nvGraphicFramePr>
          <p:cNvPr id="361703" name="Group 231"/>
          <p:cNvGraphicFramePr>
            <a:graphicFrameLocks noGrp="1"/>
          </p:cNvGraphicFramePr>
          <p:nvPr/>
        </p:nvGraphicFramePr>
        <p:xfrm>
          <a:off x="2584450" y="1455738"/>
          <a:ext cx="3976687" cy="731838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chosen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available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desired sum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 dice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1486" name="Line 14"/>
          <p:cNvSpPr>
            <a:spLocks noChangeShapeType="1"/>
          </p:cNvSpPr>
          <p:nvPr/>
        </p:nvSpPr>
        <p:spPr bwMode="auto">
          <a:xfrm flipH="1">
            <a:off x="1447800" y="2293938"/>
            <a:ext cx="31686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704" name="Group 232"/>
          <p:cNvGraphicFramePr>
            <a:graphicFrameLocks noGrp="1"/>
          </p:cNvGraphicFramePr>
          <p:nvPr/>
        </p:nvGraphicFramePr>
        <p:xfrm>
          <a:off x="228600" y="2573338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17" name="Group 245"/>
          <p:cNvGraphicFramePr>
            <a:graphicFrameLocks noGrp="1"/>
          </p:cNvGraphicFramePr>
          <p:nvPr/>
        </p:nvGraphicFramePr>
        <p:xfrm>
          <a:off x="76200" y="3335338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503" name="Line 31"/>
          <p:cNvSpPr>
            <a:spLocks noChangeShapeType="1"/>
          </p:cNvSpPr>
          <p:nvPr/>
        </p:nvSpPr>
        <p:spPr bwMode="auto">
          <a:xfrm flipH="1">
            <a:off x="685800" y="2979738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788" name="Group 316"/>
          <p:cNvGraphicFramePr>
            <a:graphicFrameLocks noGrp="1"/>
          </p:cNvGraphicFramePr>
          <p:nvPr/>
        </p:nvGraphicFramePr>
        <p:xfrm>
          <a:off x="120650" y="4097338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19" name="Group 247"/>
          <p:cNvGraphicFramePr>
            <a:graphicFrameLocks noGrp="1"/>
          </p:cNvGraphicFramePr>
          <p:nvPr/>
        </p:nvGraphicFramePr>
        <p:xfrm>
          <a:off x="1533525" y="3335338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21" name="Group 249"/>
          <p:cNvGraphicFramePr>
            <a:graphicFrameLocks noGrp="1"/>
          </p:cNvGraphicFramePr>
          <p:nvPr/>
        </p:nvGraphicFramePr>
        <p:xfrm>
          <a:off x="3057525" y="3335338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3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23" name="Group 251"/>
          <p:cNvGraphicFramePr>
            <a:graphicFrameLocks noGrp="1"/>
          </p:cNvGraphicFramePr>
          <p:nvPr/>
        </p:nvGraphicFramePr>
        <p:xfrm>
          <a:off x="4581525" y="3335338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09" name="Group 237"/>
          <p:cNvGraphicFramePr>
            <a:graphicFrameLocks noGrp="1"/>
          </p:cNvGraphicFramePr>
          <p:nvPr/>
        </p:nvGraphicFramePr>
        <p:xfrm>
          <a:off x="7775575" y="2573338"/>
          <a:ext cx="1216025" cy="365238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552" name="Line 80"/>
          <p:cNvSpPr>
            <a:spLocks noChangeShapeType="1"/>
          </p:cNvSpPr>
          <p:nvPr/>
        </p:nvSpPr>
        <p:spPr bwMode="auto">
          <a:xfrm>
            <a:off x="4692650" y="2293938"/>
            <a:ext cx="7937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53" name="Line 81"/>
          <p:cNvSpPr>
            <a:spLocks noChangeShapeType="1"/>
          </p:cNvSpPr>
          <p:nvPr/>
        </p:nvSpPr>
        <p:spPr bwMode="auto">
          <a:xfrm>
            <a:off x="762000" y="2979738"/>
            <a:ext cx="1598613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54" name="Line 82"/>
          <p:cNvSpPr>
            <a:spLocks noChangeShapeType="1"/>
          </p:cNvSpPr>
          <p:nvPr/>
        </p:nvSpPr>
        <p:spPr bwMode="auto">
          <a:xfrm>
            <a:off x="838200" y="2979738"/>
            <a:ext cx="3198813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55" name="Line 83"/>
          <p:cNvSpPr>
            <a:spLocks noChangeShapeType="1"/>
          </p:cNvSpPr>
          <p:nvPr/>
        </p:nvSpPr>
        <p:spPr bwMode="auto">
          <a:xfrm>
            <a:off x="838200" y="2979738"/>
            <a:ext cx="4799013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56" name="Line 84"/>
          <p:cNvSpPr>
            <a:spLocks noChangeShapeType="1"/>
          </p:cNvSpPr>
          <p:nvPr/>
        </p:nvSpPr>
        <p:spPr bwMode="auto">
          <a:xfrm flipH="1">
            <a:off x="381000" y="3741738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73" name="Line 101"/>
          <p:cNvSpPr>
            <a:spLocks noChangeShapeType="1"/>
          </p:cNvSpPr>
          <p:nvPr/>
        </p:nvSpPr>
        <p:spPr bwMode="auto">
          <a:xfrm>
            <a:off x="1143000" y="3741738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74" name="Line 102"/>
          <p:cNvSpPr>
            <a:spLocks noChangeShapeType="1"/>
          </p:cNvSpPr>
          <p:nvPr/>
        </p:nvSpPr>
        <p:spPr bwMode="auto">
          <a:xfrm>
            <a:off x="2633663" y="3741738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616" name="Text Box 144"/>
          <p:cNvSpPr txBox="1">
            <a:spLocks noChangeArrowheads="1"/>
          </p:cNvSpPr>
          <p:nvPr/>
        </p:nvSpPr>
        <p:spPr bwMode="auto">
          <a:xfrm>
            <a:off x="8610600" y="5341938"/>
            <a:ext cx="393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charset="0"/>
                <a:ea typeface="+mn-ea"/>
              </a:rPr>
              <a:t>...</a:t>
            </a:r>
          </a:p>
        </p:txBody>
      </p:sp>
      <p:graphicFrame>
        <p:nvGraphicFramePr>
          <p:cNvPr id="361705" name="Group 233"/>
          <p:cNvGraphicFramePr>
            <a:graphicFrameLocks noGrp="1"/>
          </p:cNvGraphicFramePr>
          <p:nvPr/>
        </p:nvGraphicFramePr>
        <p:xfrm>
          <a:off x="1752600" y="2573338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06" name="Group 234"/>
          <p:cNvGraphicFramePr>
            <a:graphicFrameLocks noGrp="1"/>
          </p:cNvGraphicFramePr>
          <p:nvPr/>
        </p:nvGraphicFramePr>
        <p:xfrm>
          <a:off x="3276600" y="2573338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07" name="Group 235"/>
          <p:cNvGraphicFramePr>
            <a:graphicFrameLocks noGrp="1"/>
          </p:cNvGraphicFramePr>
          <p:nvPr/>
        </p:nvGraphicFramePr>
        <p:xfrm>
          <a:off x="4800600" y="2573338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08" name="Group 236"/>
          <p:cNvGraphicFramePr>
            <a:graphicFrameLocks noGrp="1"/>
          </p:cNvGraphicFramePr>
          <p:nvPr/>
        </p:nvGraphicFramePr>
        <p:xfrm>
          <a:off x="6324600" y="2573338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670" name="Line 198"/>
          <p:cNvSpPr>
            <a:spLocks noChangeShapeType="1"/>
          </p:cNvSpPr>
          <p:nvPr/>
        </p:nvSpPr>
        <p:spPr bwMode="auto">
          <a:xfrm flipH="1">
            <a:off x="2438400" y="2293938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671" name="Line 199"/>
          <p:cNvSpPr>
            <a:spLocks noChangeShapeType="1"/>
          </p:cNvSpPr>
          <p:nvPr/>
        </p:nvSpPr>
        <p:spPr bwMode="auto">
          <a:xfrm flipH="1">
            <a:off x="3810000" y="2293938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672" name="Line 200"/>
          <p:cNvSpPr>
            <a:spLocks noChangeShapeType="1"/>
          </p:cNvSpPr>
          <p:nvPr/>
        </p:nvSpPr>
        <p:spPr bwMode="auto">
          <a:xfrm>
            <a:off x="4648200" y="2293938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673" name="Line 201"/>
          <p:cNvSpPr>
            <a:spLocks noChangeShapeType="1"/>
          </p:cNvSpPr>
          <p:nvPr/>
        </p:nvSpPr>
        <p:spPr bwMode="auto">
          <a:xfrm>
            <a:off x="4648200" y="2293938"/>
            <a:ext cx="3276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729" name="Group 257"/>
          <p:cNvGraphicFramePr>
            <a:graphicFrameLocks noGrp="1"/>
          </p:cNvGraphicFramePr>
          <p:nvPr/>
        </p:nvGraphicFramePr>
        <p:xfrm>
          <a:off x="6105525" y="3335338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30" name="Group 258"/>
          <p:cNvGraphicFramePr>
            <a:graphicFrameLocks noGrp="1"/>
          </p:cNvGraphicFramePr>
          <p:nvPr/>
        </p:nvGraphicFramePr>
        <p:xfrm>
          <a:off x="7629525" y="3335338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731" name="Line 259"/>
          <p:cNvSpPr>
            <a:spLocks noChangeShapeType="1"/>
          </p:cNvSpPr>
          <p:nvPr/>
        </p:nvSpPr>
        <p:spPr bwMode="auto">
          <a:xfrm>
            <a:off x="990600" y="2979738"/>
            <a:ext cx="533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732" name="Line 260"/>
          <p:cNvSpPr>
            <a:spLocks noChangeShapeType="1"/>
          </p:cNvSpPr>
          <p:nvPr/>
        </p:nvSpPr>
        <p:spPr bwMode="auto">
          <a:xfrm>
            <a:off x="914400" y="2979738"/>
            <a:ext cx="693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789" name="Group 317"/>
          <p:cNvGraphicFramePr>
            <a:graphicFrameLocks noGrp="1"/>
          </p:cNvGraphicFramePr>
          <p:nvPr/>
        </p:nvGraphicFramePr>
        <p:xfrm>
          <a:off x="1258888" y="4097338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4" name="Group 322"/>
          <p:cNvGraphicFramePr>
            <a:graphicFrameLocks noGrp="1"/>
          </p:cNvGraphicFramePr>
          <p:nvPr/>
        </p:nvGraphicFramePr>
        <p:xfrm>
          <a:off x="2438400" y="4097338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1" name="Group 319"/>
          <p:cNvGraphicFramePr>
            <a:graphicFrameLocks noGrp="1"/>
          </p:cNvGraphicFramePr>
          <p:nvPr/>
        </p:nvGraphicFramePr>
        <p:xfrm>
          <a:off x="3581400" y="4097338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2" name="Group 320"/>
          <p:cNvGraphicFramePr>
            <a:graphicFrameLocks noGrp="1"/>
          </p:cNvGraphicFramePr>
          <p:nvPr/>
        </p:nvGraphicFramePr>
        <p:xfrm>
          <a:off x="4724400" y="4097338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3" name="Group 321"/>
          <p:cNvGraphicFramePr>
            <a:graphicFrameLocks noGrp="1"/>
          </p:cNvGraphicFramePr>
          <p:nvPr/>
        </p:nvGraphicFramePr>
        <p:xfrm>
          <a:off x="5867400" y="4097338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5" name="Group 323"/>
          <p:cNvGraphicFramePr>
            <a:graphicFrameLocks noGrp="1"/>
          </p:cNvGraphicFramePr>
          <p:nvPr/>
        </p:nvGraphicFramePr>
        <p:xfrm>
          <a:off x="6862763" y="4884738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1, 6,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803" name="Line 331"/>
          <p:cNvSpPr>
            <a:spLocks noChangeShapeType="1"/>
          </p:cNvSpPr>
          <p:nvPr/>
        </p:nvSpPr>
        <p:spPr bwMode="auto">
          <a:xfrm flipH="1">
            <a:off x="7391400" y="3817938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804" name="Line 332"/>
          <p:cNvSpPr>
            <a:spLocks noChangeShapeType="1"/>
          </p:cNvSpPr>
          <p:nvPr/>
        </p:nvSpPr>
        <p:spPr bwMode="auto">
          <a:xfrm>
            <a:off x="8153400" y="3817938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805" name="Group 333"/>
          <p:cNvGraphicFramePr>
            <a:graphicFrameLocks noGrp="1"/>
          </p:cNvGraphicFramePr>
          <p:nvPr/>
        </p:nvGraphicFramePr>
        <p:xfrm>
          <a:off x="8001000" y="4884738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1, 6,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901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Optimizations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We need not visit every branch of the decision tree.</a:t>
            </a:r>
          </a:p>
          <a:p>
            <a:pPr lvl="1" eaLnBrk="1" hangingPunct="1"/>
            <a:r>
              <a:rPr lang="en-US"/>
              <a:t>Some branches are clearly not going to lead to success.</a:t>
            </a:r>
          </a:p>
          <a:p>
            <a:pPr lvl="1" eaLnBrk="1" hangingPunct="1"/>
            <a:r>
              <a:rPr lang="en-US"/>
              <a:t>We can preemptively stop, or </a:t>
            </a:r>
            <a:r>
              <a:rPr lang="en-US" b="1"/>
              <a:t>prune</a:t>
            </a:r>
            <a:r>
              <a:rPr lang="en-US"/>
              <a:t>, these branches.</a:t>
            </a:r>
          </a:p>
          <a:p>
            <a:pPr lvl="1" eaLnBrk="1" hangingPunct="1"/>
            <a:endParaRPr lang="en-US" sz="1600"/>
          </a:p>
          <a:p>
            <a:pPr eaLnBrk="1" hangingPunct="1"/>
            <a:r>
              <a:rPr lang="en-US"/>
              <a:t>Inefficiencies in our dice sum algorithm:</a:t>
            </a:r>
          </a:p>
          <a:p>
            <a:pPr lvl="1" eaLnBrk="1" hangingPunct="1"/>
            <a:r>
              <a:rPr lang="en-US"/>
              <a:t>Sometimes the current sum is already too high.</a:t>
            </a:r>
          </a:p>
          <a:p>
            <a:pPr lvl="2" eaLnBrk="1" hangingPunct="1"/>
            <a:r>
              <a:rPr lang="en-US">
                <a:solidFill>
                  <a:schemeClr val="bg2"/>
                </a:solidFill>
              </a:rPr>
              <a:t>(Even rolling 1 for all remaining dice would exceed the sum.)</a:t>
            </a:r>
          </a:p>
          <a:p>
            <a:pPr lvl="2" eaLnBrk="1" hangingPunct="1"/>
            <a:endParaRPr lang="en-US" sz="800">
              <a:solidFill>
                <a:schemeClr val="bg2"/>
              </a:solidFill>
            </a:endParaRPr>
          </a:p>
          <a:p>
            <a:pPr lvl="1" eaLnBrk="1" hangingPunct="1"/>
            <a:r>
              <a:rPr lang="en-US"/>
              <a:t>Sometimes the current sum is already too low.</a:t>
            </a:r>
          </a:p>
          <a:p>
            <a:pPr lvl="2" eaLnBrk="1" hangingPunct="1"/>
            <a:r>
              <a:rPr lang="en-US">
                <a:solidFill>
                  <a:schemeClr val="bg2"/>
                </a:solidFill>
              </a:rPr>
              <a:t>(Even rolling 6 for all remaining dice would not reach the sum.)</a:t>
            </a:r>
          </a:p>
          <a:p>
            <a:pPr lvl="2" eaLnBrk="1" hangingPunct="1"/>
            <a:endParaRPr lang="en-US" sz="800">
              <a:solidFill>
                <a:schemeClr val="bg2"/>
              </a:solidFill>
            </a:endParaRPr>
          </a:p>
          <a:p>
            <a:pPr lvl="1" eaLnBrk="1" hangingPunct="1"/>
            <a:r>
              <a:rPr lang="en-US"/>
              <a:t>When finished, the code must compute the sum every time.</a:t>
            </a:r>
          </a:p>
          <a:p>
            <a:pPr lvl="2" eaLnBrk="1" hangingPunct="1"/>
            <a:r>
              <a:rPr lang="en-US">
                <a:solidFill>
                  <a:schemeClr val="bg2"/>
                </a:solidFill>
              </a:rPr>
              <a:t>(1+1+1 = ..., 1+1+2 = ..., 1+1+3 = ..., 1+1+4 = ..., ...)</a:t>
            </a:r>
          </a:p>
        </p:txBody>
      </p:sp>
    </p:spTree>
    <p:extLst>
      <p:ext uri="{BB962C8B-B14F-4D97-AF65-F5344CB8AC3E}">
        <p14:creationId xmlns:p14="http://schemas.microsoft.com/office/powerpoint/2010/main" val="42398311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2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2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Number of people behind me:</a:t>
            </a:r>
          </a:p>
          <a:p>
            <a:pPr lvl="1" eaLnBrk="1" hangingPunct="1"/>
            <a:r>
              <a:rPr lang="en-US"/>
              <a:t>If there is someone behind me,</a:t>
            </a:r>
            <a:br>
              <a:rPr lang="en-US"/>
            </a:br>
            <a:r>
              <a:rPr lang="en-US"/>
              <a:t>ask him/her how many people are behind him/her.</a:t>
            </a:r>
          </a:p>
          <a:p>
            <a:pPr lvl="2" eaLnBrk="1" hangingPunct="1"/>
            <a:r>
              <a:rPr lang="en-US"/>
              <a:t>When they respond with a value </a:t>
            </a:r>
            <a:r>
              <a:rPr lang="en-US" b="1"/>
              <a:t>N</a:t>
            </a:r>
            <a:r>
              <a:rPr lang="en-US"/>
              <a:t>, then I will answer </a:t>
            </a:r>
            <a:r>
              <a:rPr lang="en-US" b="1"/>
              <a:t>N + 1</a:t>
            </a:r>
            <a:r>
              <a:rPr lang="en-US"/>
              <a:t>.</a:t>
            </a:r>
          </a:p>
          <a:p>
            <a:pPr lvl="2" eaLnBrk="1" hangingPunct="1">
              <a:buFontTx/>
              <a:buNone/>
            </a:pPr>
            <a:endParaRPr lang="en-US" sz="800"/>
          </a:p>
          <a:p>
            <a:pPr lvl="1" eaLnBrk="1" hangingPunct="1"/>
            <a:r>
              <a:rPr lang="en-US"/>
              <a:t>If there is nobody behind me, I will answer </a:t>
            </a:r>
            <a:r>
              <a:rPr lang="en-US" b="1"/>
              <a:t>0</a:t>
            </a:r>
            <a:r>
              <a:rPr lang="en-US"/>
              <a:t>.</a:t>
            </a:r>
          </a:p>
        </p:txBody>
      </p:sp>
      <p:pic>
        <p:nvPicPr>
          <p:cNvPr id="6148" name="Picture 6" descr="behindm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58"/>
          <a:stretch>
            <a:fillRect/>
          </a:stretch>
        </p:blipFill>
        <p:spPr bwMode="auto">
          <a:xfrm>
            <a:off x="4038600" y="3590925"/>
            <a:ext cx="47259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New decision tree</a:t>
            </a:r>
          </a:p>
        </p:txBody>
      </p:sp>
      <p:graphicFrame>
        <p:nvGraphicFramePr>
          <p:cNvPr id="361703" name="Group 231"/>
          <p:cNvGraphicFramePr>
            <a:graphicFrameLocks noGrp="1"/>
          </p:cNvGraphicFramePr>
          <p:nvPr/>
        </p:nvGraphicFramePr>
        <p:xfrm>
          <a:off x="2584450" y="1295400"/>
          <a:ext cx="3976687" cy="731838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chosen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available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desired sum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 dice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1486" name="Line 14"/>
          <p:cNvSpPr>
            <a:spLocks noChangeShapeType="1"/>
          </p:cNvSpPr>
          <p:nvPr/>
        </p:nvSpPr>
        <p:spPr bwMode="auto">
          <a:xfrm flipH="1">
            <a:off x="1447800" y="2133600"/>
            <a:ext cx="31686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704" name="Group 232"/>
          <p:cNvGraphicFramePr>
            <a:graphicFrameLocks noGrp="1"/>
          </p:cNvGraphicFramePr>
          <p:nvPr/>
        </p:nvGraphicFramePr>
        <p:xfrm>
          <a:off x="228600" y="2413000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17" name="Group 245"/>
          <p:cNvGraphicFramePr>
            <a:graphicFrameLocks noGrp="1"/>
          </p:cNvGraphicFramePr>
          <p:nvPr/>
        </p:nvGraphicFramePr>
        <p:xfrm>
          <a:off x="76200" y="3175000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503" name="Line 31"/>
          <p:cNvSpPr>
            <a:spLocks noChangeShapeType="1"/>
          </p:cNvSpPr>
          <p:nvPr/>
        </p:nvSpPr>
        <p:spPr bwMode="auto">
          <a:xfrm flipH="1">
            <a:off x="685800" y="2819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788" name="Group 316"/>
          <p:cNvGraphicFramePr>
            <a:graphicFrameLocks noGrp="1"/>
          </p:cNvGraphicFramePr>
          <p:nvPr/>
        </p:nvGraphicFramePr>
        <p:xfrm>
          <a:off x="120650" y="3937000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19" name="Group 247"/>
          <p:cNvGraphicFramePr>
            <a:graphicFrameLocks noGrp="1"/>
          </p:cNvGraphicFramePr>
          <p:nvPr/>
        </p:nvGraphicFramePr>
        <p:xfrm>
          <a:off x="1533525" y="3175000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21" name="Group 249"/>
          <p:cNvGraphicFramePr>
            <a:graphicFrameLocks noGrp="1"/>
          </p:cNvGraphicFramePr>
          <p:nvPr/>
        </p:nvGraphicFramePr>
        <p:xfrm>
          <a:off x="3057525" y="3175000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3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23" name="Group 251"/>
          <p:cNvGraphicFramePr>
            <a:graphicFrameLocks noGrp="1"/>
          </p:cNvGraphicFramePr>
          <p:nvPr/>
        </p:nvGraphicFramePr>
        <p:xfrm>
          <a:off x="4581525" y="3175000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09" name="Group 237"/>
          <p:cNvGraphicFramePr>
            <a:graphicFrameLocks noGrp="1"/>
          </p:cNvGraphicFramePr>
          <p:nvPr/>
        </p:nvGraphicFramePr>
        <p:xfrm>
          <a:off x="7775575" y="2413000"/>
          <a:ext cx="1216025" cy="365238"/>
        </p:xfrm>
        <a:graphic>
          <a:graphicData uri="http://schemas.openxmlformats.org/drawingml/2006/table">
            <a:tbl>
              <a:tblPr/>
              <a:tblGrid>
                <a:gridCol w="3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552" name="Line 80"/>
          <p:cNvSpPr>
            <a:spLocks noChangeShapeType="1"/>
          </p:cNvSpPr>
          <p:nvPr/>
        </p:nvSpPr>
        <p:spPr bwMode="auto">
          <a:xfrm>
            <a:off x="4692650" y="2133600"/>
            <a:ext cx="7937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53" name="Line 81"/>
          <p:cNvSpPr>
            <a:spLocks noChangeShapeType="1"/>
          </p:cNvSpPr>
          <p:nvPr/>
        </p:nvSpPr>
        <p:spPr bwMode="auto">
          <a:xfrm>
            <a:off x="762000" y="2819400"/>
            <a:ext cx="1598613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54" name="Line 82"/>
          <p:cNvSpPr>
            <a:spLocks noChangeShapeType="1"/>
          </p:cNvSpPr>
          <p:nvPr/>
        </p:nvSpPr>
        <p:spPr bwMode="auto">
          <a:xfrm>
            <a:off x="838200" y="2819400"/>
            <a:ext cx="3198813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55" name="Line 83"/>
          <p:cNvSpPr>
            <a:spLocks noChangeShapeType="1"/>
          </p:cNvSpPr>
          <p:nvPr/>
        </p:nvSpPr>
        <p:spPr bwMode="auto">
          <a:xfrm>
            <a:off x="838200" y="2819400"/>
            <a:ext cx="4799013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56" name="Line 84"/>
          <p:cNvSpPr>
            <a:spLocks noChangeShapeType="1"/>
          </p:cNvSpPr>
          <p:nvPr/>
        </p:nvSpPr>
        <p:spPr bwMode="auto">
          <a:xfrm flipH="1">
            <a:off x="381000" y="3581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73" name="Line 101"/>
          <p:cNvSpPr>
            <a:spLocks noChangeShapeType="1"/>
          </p:cNvSpPr>
          <p:nvPr/>
        </p:nvSpPr>
        <p:spPr bwMode="auto">
          <a:xfrm>
            <a:off x="1143000" y="3581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574" name="Line 102"/>
          <p:cNvSpPr>
            <a:spLocks noChangeShapeType="1"/>
          </p:cNvSpPr>
          <p:nvPr/>
        </p:nvSpPr>
        <p:spPr bwMode="auto">
          <a:xfrm>
            <a:off x="2633663" y="35814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616" name="Text Box 144"/>
          <p:cNvSpPr txBox="1">
            <a:spLocks noChangeArrowheads="1"/>
          </p:cNvSpPr>
          <p:nvPr/>
        </p:nvSpPr>
        <p:spPr bwMode="auto">
          <a:xfrm>
            <a:off x="8610600" y="51816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charset="0"/>
                <a:ea typeface="+mn-ea"/>
              </a:rPr>
              <a:t>...</a:t>
            </a:r>
          </a:p>
        </p:txBody>
      </p:sp>
      <p:graphicFrame>
        <p:nvGraphicFramePr>
          <p:cNvPr id="361705" name="Group 233"/>
          <p:cNvGraphicFramePr>
            <a:graphicFrameLocks noGrp="1"/>
          </p:cNvGraphicFramePr>
          <p:nvPr/>
        </p:nvGraphicFramePr>
        <p:xfrm>
          <a:off x="1752600" y="2413000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06" name="Group 234"/>
          <p:cNvGraphicFramePr>
            <a:graphicFrameLocks noGrp="1"/>
          </p:cNvGraphicFramePr>
          <p:nvPr/>
        </p:nvGraphicFramePr>
        <p:xfrm>
          <a:off x="3276600" y="2413000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07" name="Group 235"/>
          <p:cNvGraphicFramePr>
            <a:graphicFrameLocks noGrp="1"/>
          </p:cNvGraphicFramePr>
          <p:nvPr/>
        </p:nvGraphicFramePr>
        <p:xfrm>
          <a:off x="4800600" y="2413000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08" name="Group 236"/>
          <p:cNvGraphicFramePr>
            <a:graphicFrameLocks noGrp="1"/>
          </p:cNvGraphicFramePr>
          <p:nvPr/>
        </p:nvGraphicFramePr>
        <p:xfrm>
          <a:off x="6324600" y="2413000"/>
          <a:ext cx="1230313" cy="365238"/>
        </p:xfrm>
        <a:graphic>
          <a:graphicData uri="http://schemas.openxmlformats.org/drawingml/2006/table">
            <a:tbl>
              <a:tblPr/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 dice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670" name="Line 198"/>
          <p:cNvSpPr>
            <a:spLocks noChangeShapeType="1"/>
          </p:cNvSpPr>
          <p:nvPr/>
        </p:nvSpPr>
        <p:spPr bwMode="auto">
          <a:xfrm flipH="1">
            <a:off x="2438400" y="21336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671" name="Line 199"/>
          <p:cNvSpPr>
            <a:spLocks noChangeShapeType="1"/>
          </p:cNvSpPr>
          <p:nvPr/>
        </p:nvSpPr>
        <p:spPr bwMode="auto">
          <a:xfrm flipH="1">
            <a:off x="3810000" y="21336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672" name="Line 200"/>
          <p:cNvSpPr>
            <a:spLocks noChangeShapeType="1"/>
          </p:cNvSpPr>
          <p:nvPr/>
        </p:nvSpPr>
        <p:spPr bwMode="auto">
          <a:xfrm>
            <a:off x="4648200" y="21336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673" name="Line 201"/>
          <p:cNvSpPr>
            <a:spLocks noChangeShapeType="1"/>
          </p:cNvSpPr>
          <p:nvPr/>
        </p:nvSpPr>
        <p:spPr bwMode="auto">
          <a:xfrm>
            <a:off x="4648200" y="2133600"/>
            <a:ext cx="3276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729" name="Group 257"/>
          <p:cNvGraphicFramePr>
            <a:graphicFrameLocks noGrp="1"/>
          </p:cNvGraphicFramePr>
          <p:nvPr/>
        </p:nvGraphicFramePr>
        <p:xfrm>
          <a:off x="6105525" y="3175000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30" name="Group 258"/>
          <p:cNvGraphicFramePr>
            <a:graphicFrameLocks noGrp="1"/>
          </p:cNvGraphicFramePr>
          <p:nvPr/>
        </p:nvGraphicFramePr>
        <p:xfrm>
          <a:off x="7629525" y="3175000"/>
          <a:ext cx="1362075" cy="36523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459" marB="454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 die</a:t>
                      </a:r>
                    </a:p>
                  </a:txBody>
                  <a:tcPr marT="45459" marB="454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731" name="Line 259"/>
          <p:cNvSpPr>
            <a:spLocks noChangeShapeType="1"/>
          </p:cNvSpPr>
          <p:nvPr/>
        </p:nvSpPr>
        <p:spPr bwMode="auto">
          <a:xfrm>
            <a:off x="990600" y="2819400"/>
            <a:ext cx="533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732" name="Line 260"/>
          <p:cNvSpPr>
            <a:spLocks noChangeShapeType="1"/>
          </p:cNvSpPr>
          <p:nvPr/>
        </p:nvSpPr>
        <p:spPr bwMode="auto">
          <a:xfrm>
            <a:off x="914400" y="2819400"/>
            <a:ext cx="6934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789" name="Group 317"/>
          <p:cNvGraphicFramePr>
            <a:graphicFrameLocks noGrp="1"/>
          </p:cNvGraphicFramePr>
          <p:nvPr/>
        </p:nvGraphicFramePr>
        <p:xfrm>
          <a:off x="1258888" y="3937000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4" name="Group 322"/>
          <p:cNvGraphicFramePr>
            <a:graphicFrameLocks noGrp="1"/>
          </p:cNvGraphicFramePr>
          <p:nvPr/>
        </p:nvGraphicFramePr>
        <p:xfrm>
          <a:off x="2438400" y="3937000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1" name="Group 319"/>
          <p:cNvGraphicFramePr>
            <a:graphicFrameLocks noGrp="1"/>
          </p:cNvGraphicFramePr>
          <p:nvPr/>
        </p:nvGraphicFramePr>
        <p:xfrm>
          <a:off x="3581400" y="3937000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2" name="Group 320"/>
          <p:cNvGraphicFramePr>
            <a:graphicFrameLocks noGrp="1"/>
          </p:cNvGraphicFramePr>
          <p:nvPr/>
        </p:nvGraphicFramePr>
        <p:xfrm>
          <a:off x="4724400" y="3937000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3" name="Group 321"/>
          <p:cNvGraphicFramePr>
            <a:graphicFrameLocks noGrp="1"/>
          </p:cNvGraphicFramePr>
          <p:nvPr/>
        </p:nvGraphicFramePr>
        <p:xfrm>
          <a:off x="5867400" y="3937000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1, 1,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1795" name="Group 323"/>
          <p:cNvGraphicFramePr>
            <a:graphicFrameLocks noGrp="1"/>
          </p:cNvGraphicFramePr>
          <p:nvPr/>
        </p:nvGraphicFramePr>
        <p:xfrm>
          <a:off x="6862763" y="4724400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1, 6,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1803" name="Line 331"/>
          <p:cNvSpPr>
            <a:spLocks noChangeShapeType="1"/>
          </p:cNvSpPr>
          <p:nvPr/>
        </p:nvSpPr>
        <p:spPr bwMode="auto">
          <a:xfrm flipH="1">
            <a:off x="7391400" y="3657600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61804" name="Line 332"/>
          <p:cNvSpPr>
            <a:spLocks noChangeShapeType="1"/>
          </p:cNvSpPr>
          <p:nvPr/>
        </p:nvSpPr>
        <p:spPr bwMode="auto">
          <a:xfrm>
            <a:off x="8153400" y="3657600"/>
            <a:ext cx="381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61805" name="Group 333"/>
          <p:cNvGraphicFramePr>
            <a:graphicFrameLocks noGrp="1"/>
          </p:cNvGraphicFramePr>
          <p:nvPr/>
        </p:nvGraphicFramePr>
        <p:xfrm>
          <a:off x="8001000" y="4724400"/>
          <a:ext cx="1050925" cy="406400"/>
        </p:xfrm>
        <a:graphic>
          <a:graphicData uri="http://schemas.openxmlformats.org/drawingml/2006/table">
            <a:tbl>
              <a:tblPr/>
              <a:tblGrid>
                <a:gridCol w="842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1, 6,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11" marR="914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1" marR="914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782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/>
              <a:t>backtracking</a:t>
            </a:r>
            <a:r>
              <a:rPr lang="en-US"/>
              <a:t>: Finding solution(s) by trying partial solutions and then abandoning them if they are not suitable.</a:t>
            </a:r>
          </a:p>
          <a:p>
            <a:pPr lvl="1" eaLnBrk="1" hangingPunct="1"/>
            <a:endParaRPr lang="en-US" sz="800"/>
          </a:p>
          <a:p>
            <a:pPr lvl="1" eaLnBrk="1" hangingPunct="1"/>
            <a:r>
              <a:rPr lang="en-US"/>
              <a:t>a "brute force" algorithmic technique  (tries all paths)</a:t>
            </a:r>
          </a:p>
          <a:p>
            <a:pPr lvl="1" eaLnBrk="1" hangingPunct="1"/>
            <a:r>
              <a:rPr lang="en-US"/>
              <a:t>often implemented recursively</a:t>
            </a:r>
          </a:p>
          <a:p>
            <a:pPr lvl="1" eaLnBrk="1" hangingPunct="1">
              <a:buFontTx/>
              <a:buNone/>
            </a:pPr>
            <a:endParaRPr lang="en-US"/>
          </a:p>
          <a:p>
            <a:pPr lvl="1" eaLnBrk="1" hangingPunct="1">
              <a:buFontTx/>
              <a:buNone/>
            </a:pPr>
            <a:r>
              <a:rPr lang="en-US"/>
              <a:t>Applications:</a:t>
            </a:r>
          </a:p>
          <a:p>
            <a:pPr lvl="1" eaLnBrk="1" hangingPunct="1"/>
            <a:r>
              <a:rPr lang="en-US"/>
              <a:t>producing all permutations of a set of values</a:t>
            </a:r>
          </a:p>
          <a:p>
            <a:pPr lvl="1" eaLnBrk="1" hangingPunct="1"/>
            <a:r>
              <a:rPr lang="en-US"/>
              <a:t>parsing languages</a:t>
            </a:r>
          </a:p>
          <a:p>
            <a:pPr lvl="1" eaLnBrk="1" hangingPunct="1"/>
            <a:r>
              <a:rPr lang="en-US"/>
              <a:t>games: anagrams, crosswords, word jumbles, 8 queens</a:t>
            </a:r>
          </a:p>
          <a:p>
            <a:pPr lvl="1" eaLnBrk="1" hangingPunct="1"/>
            <a:r>
              <a:rPr lang="en-US"/>
              <a:t>combinatorics and logic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495209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algorithms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i="1"/>
              <a:t>A general pseudo-code algorithm for backtracking problems:</a:t>
            </a:r>
          </a:p>
          <a:p>
            <a:pPr eaLnBrk="1" hangingPunct="1">
              <a:buFontTx/>
              <a:buNone/>
            </a:pPr>
            <a:endParaRPr lang="en-US" sz="1600" i="1"/>
          </a:p>
          <a:p>
            <a:pPr eaLnBrk="1" hangingPunct="1">
              <a:buFontTx/>
              <a:buNone/>
            </a:pPr>
            <a:r>
              <a:rPr lang="en-US"/>
              <a:t>Explore(</a:t>
            </a:r>
            <a:r>
              <a:rPr lang="en-US" b="1"/>
              <a:t>choices</a:t>
            </a:r>
            <a:r>
              <a:rPr lang="en-US"/>
              <a:t>):</a:t>
            </a:r>
          </a:p>
          <a:p>
            <a:pPr lvl="1" eaLnBrk="1" hangingPunct="1"/>
            <a:r>
              <a:rPr lang="en-US"/>
              <a:t>if there are no more </a:t>
            </a:r>
            <a:r>
              <a:rPr lang="en-US" b="1"/>
              <a:t>choices</a:t>
            </a:r>
            <a:r>
              <a:rPr lang="en-US"/>
              <a:t> to make:  stop.</a:t>
            </a:r>
          </a:p>
          <a:p>
            <a:pPr lvl="1" eaLnBrk="1" hangingPunct="1"/>
            <a:endParaRPr lang="en-US" sz="800"/>
          </a:p>
          <a:p>
            <a:pPr lvl="1" eaLnBrk="1" hangingPunct="1"/>
            <a:r>
              <a:rPr lang="en-US"/>
              <a:t>else:</a:t>
            </a:r>
          </a:p>
          <a:p>
            <a:pPr lvl="2" eaLnBrk="1" hangingPunct="1"/>
            <a:r>
              <a:rPr lang="en-US"/>
              <a:t>Make a single choice </a:t>
            </a:r>
            <a:r>
              <a:rPr lang="en-US" b="1"/>
              <a:t>C</a:t>
            </a:r>
            <a:r>
              <a:rPr lang="en-US"/>
              <a:t>.</a:t>
            </a:r>
          </a:p>
          <a:p>
            <a:pPr lvl="2" eaLnBrk="1" hangingPunct="1"/>
            <a:r>
              <a:rPr lang="en-US"/>
              <a:t>Explore the remaining </a:t>
            </a:r>
            <a:r>
              <a:rPr lang="en-US" b="1"/>
              <a:t>choices</a:t>
            </a:r>
            <a:r>
              <a:rPr lang="en-US"/>
              <a:t>.</a:t>
            </a:r>
          </a:p>
          <a:p>
            <a:pPr lvl="2" eaLnBrk="1" hangingPunct="1"/>
            <a:r>
              <a:rPr lang="en-US"/>
              <a:t>Un-make choice </a:t>
            </a:r>
            <a:r>
              <a:rPr lang="en-US" b="1"/>
              <a:t>C</a:t>
            </a:r>
            <a:r>
              <a:rPr lang="en-US"/>
              <a:t>, if necessary.  </a:t>
            </a:r>
            <a:r>
              <a:rPr lang="en-US">
                <a:solidFill>
                  <a:schemeClr val="bg2"/>
                </a:solidFill>
              </a:rPr>
              <a:t>(backtrack!)</a:t>
            </a:r>
          </a:p>
        </p:txBody>
      </p:sp>
    </p:spTree>
    <p:extLst>
      <p:ext uri="{BB962C8B-B14F-4D97-AF65-F5344CB8AC3E}">
        <p14:creationId xmlns:p14="http://schemas.microsoft.com/office/powerpoint/2010/main" val="1509433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solution, improved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</a:rPr>
              <a:t>dice_sum</a:t>
            </a:r>
            <a:r>
              <a:rPr lang="en-US" sz="1800" dirty="0">
                <a:latin typeface="Courier New" panose="02070309020205020404" pitchFamily="49" charset="0"/>
              </a:rPr>
              <a:t>(dice, </a:t>
            </a:r>
            <a:r>
              <a:rPr lang="en-US" sz="1800" dirty="0" err="1">
                <a:latin typeface="Courier New" panose="02070309020205020404" pitchFamily="49" charset="0"/>
              </a:rPr>
              <a:t>desired_sum</a:t>
            </a:r>
            <a:r>
              <a:rPr lang="en-US" sz="18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chosen = []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</a:rPr>
              <a:t>dice_sum_help</a:t>
            </a:r>
            <a:r>
              <a:rPr lang="en-US" sz="1800" dirty="0">
                <a:latin typeface="Courier New" panose="02070309020205020404" pitchFamily="49" charset="0"/>
              </a:rPr>
              <a:t>(dice, </a:t>
            </a:r>
            <a:r>
              <a:rPr lang="en-US" sz="1800" dirty="0" err="1">
                <a:latin typeface="Courier New" panose="02070309020205020404" pitchFamily="49" charset="0"/>
              </a:rPr>
              <a:t>desired_sum</a:t>
            </a:r>
            <a:r>
              <a:rPr lang="en-US" sz="1800" dirty="0">
                <a:latin typeface="Courier New" panose="02070309020205020404" pitchFamily="49" charset="0"/>
              </a:rPr>
              <a:t>, chosen,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</a:rPr>
              <a:t>dice_sum</a:t>
            </a:r>
            <a:r>
              <a:rPr lang="en-US" sz="1800" dirty="0">
                <a:latin typeface="Courier New" panose="02070309020205020404" pitchFamily="49" charset="0"/>
              </a:rPr>
              <a:t>(dice, </a:t>
            </a:r>
            <a:r>
              <a:rPr lang="en-US" sz="1800" dirty="0" err="1">
                <a:latin typeface="Courier New" panose="02070309020205020404" pitchFamily="49" charset="0"/>
              </a:rPr>
              <a:t>desired_sum</a:t>
            </a:r>
            <a:r>
              <a:rPr lang="en-US" sz="1800" dirty="0">
                <a:latin typeface="Courier New" panose="02070309020205020404" pitchFamily="49" charset="0"/>
              </a:rPr>
              <a:t>, chosen,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sum_so_far</a:t>
            </a:r>
            <a:r>
              <a:rPr lang="en-US" sz="1800" dirty="0"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if dice == 0: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if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sum_so_far</a:t>
            </a:r>
            <a:r>
              <a:rPr lang="en-US" sz="1800" dirty="0">
                <a:latin typeface="Courier New" panose="02070309020205020404" pitchFamily="49" charset="0"/>
              </a:rPr>
              <a:t> == </a:t>
            </a:r>
            <a:r>
              <a:rPr lang="en-US" sz="1800" dirty="0" err="1">
                <a:latin typeface="Courier New" panose="02070309020205020404" pitchFamily="49" charset="0"/>
              </a:rPr>
              <a:t>desired_sum</a:t>
            </a:r>
            <a:r>
              <a:rPr lang="en-US" sz="1800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print(chosen)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</a:rPr>
              <a:t>el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sum_so_far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desired_sum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and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    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sum_so_far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+ 6 * dice &gt;=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desired_sum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:</a:t>
            </a: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for 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 in range(1, 7):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</a:rPr>
              <a:t>chosen.append</a:t>
            </a:r>
            <a:r>
              <a:rPr lang="en-US" sz="1800" dirty="0">
                <a:latin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</a:t>
            </a:r>
            <a:r>
              <a:rPr lang="en-US" sz="1800" b="1" dirty="0" err="1">
                <a:latin typeface="Courier New" panose="02070309020205020404" pitchFamily="49" charset="0"/>
              </a:rPr>
              <a:t>dice_sum</a:t>
            </a:r>
            <a:r>
              <a:rPr lang="en-US" sz="1800" dirty="0">
                <a:latin typeface="Courier New" panose="02070309020205020404" pitchFamily="49" charset="0"/>
              </a:rPr>
              <a:t>(dice - 1, </a:t>
            </a:r>
            <a:r>
              <a:rPr lang="en-US" sz="1800" dirty="0" err="1">
                <a:latin typeface="Courier New" panose="02070309020205020404" pitchFamily="49" charset="0"/>
              </a:rPr>
              <a:t>desired_sum</a:t>
            </a:r>
            <a:r>
              <a:rPr lang="en-US" sz="1800" dirty="0">
                <a:latin typeface="Courier New" panose="02070309020205020404" pitchFamily="49" charset="0"/>
              </a:rPr>
              <a:t>,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         chosen,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sum_so_far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</a:rPr>
              <a:t> +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</a:rPr>
              <a:t>chosen.pop</a:t>
            </a:r>
            <a:r>
              <a:rPr lang="en-US" sz="1800" dirty="0">
                <a:latin typeface="Courier New" panose="02070309020205020404" pitchFamily="49" charset="0"/>
              </a:rPr>
              <a:t>(-1)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24813544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strategies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solving a backtracking problem, ask these questions:</a:t>
            </a:r>
          </a:p>
          <a:p>
            <a:pPr lvl="1" eaLnBrk="1" hangingPunct="1"/>
            <a:r>
              <a:rPr lang="en-US"/>
              <a:t>What are the "choices" in this problem?</a:t>
            </a:r>
          </a:p>
          <a:p>
            <a:pPr lvl="2" eaLnBrk="1" hangingPunct="1"/>
            <a:r>
              <a:rPr lang="en-US"/>
              <a:t>What is the "base case"?  (How do I know when I'm out of choices?)</a:t>
            </a:r>
          </a:p>
          <a:p>
            <a:pPr lvl="2" eaLnBrk="1" hangingPunct="1"/>
            <a:endParaRPr lang="en-US" sz="1200"/>
          </a:p>
          <a:p>
            <a:pPr lvl="1" eaLnBrk="1" hangingPunct="1"/>
            <a:r>
              <a:rPr lang="en-US"/>
              <a:t>How do I "make" a choice?</a:t>
            </a:r>
          </a:p>
          <a:p>
            <a:pPr lvl="2" eaLnBrk="1" hangingPunct="1"/>
            <a:r>
              <a:rPr lang="en-US"/>
              <a:t>Do I need to create additional variables to remember my choices?</a:t>
            </a:r>
          </a:p>
          <a:p>
            <a:pPr lvl="2" eaLnBrk="1" hangingPunct="1"/>
            <a:r>
              <a:rPr lang="en-US"/>
              <a:t>Do I need to modify the values of existing variables?</a:t>
            </a:r>
          </a:p>
          <a:p>
            <a:pPr lvl="2" eaLnBrk="1" hangingPunct="1"/>
            <a:endParaRPr lang="en-US" sz="1200"/>
          </a:p>
          <a:p>
            <a:pPr lvl="1" eaLnBrk="1" hangingPunct="1"/>
            <a:r>
              <a:rPr lang="en-US"/>
              <a:t>How do I explore the rest of the choices?</a:t>
            </a:r>
          </a:p>
          <a:p>
            <a:pPr lvl="2" eaLnBrk="1" hangingPunct="1"/>
            <a:r>
              <a:rPr lang="en-US"/>
              <a:t>Do I need to remove the made choice from the list of choices?</a:t>
            </a:r>
          </a:p>
          <a:p>
            <a:pPr lvl="2" eaLnBrk="1" hangingPunct="1"/>
            <a:endParaRPr lang="en-US" sz="1200"/>
          </a:p>
          <a:p>
            <a:pPr lvl="1" eaLnBrk="1" hangingPunct="1"/>
            <a:r>
              <a:rPr lang="en-US"/>
              <a:t>Once I'm done exploring, what should I do?</a:t>
            </a:r>
          </a:p>
          <a:p>
            <a:pPr lvl="2" eaLnBrk="1" hangingPunct="1"/>
            <a:endParaRPr lang="en-US" sz="1200"/>
          </a:p>
          <a:p>
            <a:pPr lvl="1" eaLnBrk="1" hangingPunct="1"/>
            <a:r>
              <a:rPr lang="en-US"/>
              <a:t>How do I "un-make" a choice?</a:t>
            </a:r>
          </a:p>
        </p:txBody>
      </p:sp>
    </p:spTree>
    <p:extLst>
      <p:ext uri="{BB962C8B-B14F-4D97-AF65-F5344CB8AC3E}">
        <p14:creationId xmlns:p14="http://schemas.microsoft.com/office/powerpoint/2010/main" val="73696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Exercise: Combinations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a function </a:t>
            </a:r>
            <a:r>
              <a:rPr lang="en-US" dirty="0">
                <a:latin typeface="Courier New" panose="02070309020205020404" pitchFamily="49" charset="0"/>
              </a:rPr>
              <a:t>combinations</a:t>
            </a:r>
            <a:r>
              <a:rPr lang="en-US" dirty="0"/>
              <a:t> that accepts a string </a:t>
            </a:r>
            <a:r>
              <a:rPr lang="en-US" i="1" dirty="0"/>
              <a:t>s </a:t>
            </a:r>
            <a:r>
              <a:rPr lang="en-US" dirty="0"/>
              <a:t> and an integer </a:t>
            </a:r>
            <a:r>
              <a:rPr lang="en-US" i="1" dirty="0"/>
              <a:t>k</a:t>
            </a:r>
            <a:r>
              <a:rPr lang="en-US" dirty="0"/>
              <a:t>  as parameters and outputs all possible </a:t>
            </a:r>
            <a:r>
              <a:rPr lang="en-US" i="1" dirty="0"/>
              <a:t>k </a:t>
            </a:r>
            <a:r>
              <a:rPr lang="en-US" dirty="0"/>
              <a:t>-letter words that can be formed from unique letters in that string.  The arrangements may be output in any order.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</a:rPr>
              <a:t>combinations("GOOGLE", 3)</a:t>
            </a:r>
            <a:br>
              <a:rPr lang="en-US" dirty="0"/>
            </a:br>
            <a:r>
              <a:rPr lang="en-US" dirty="0"/>
              <a:t>outputs the sequence of</a:t>
            </a:r>
            <a:br>
              <a:rPr lang="en-US" dirty="0"/>
            </a:br>
            <a:r>
              <a:rPr lang="en-US" dirty="0"/>
              <a:t>lines at right.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simplify the problem, you may assume</a:t>
            </a:r>
            <a:br>
              <a:rPr lang="en-US" dirty="0"/>
            </a:br>
            <a:r>
              <a:rPr lang="en-US" dirty="0"/>
              <a:t>that the string </a:t>
            </a:r>
            <a:r>
              <a:rPr lang="en-US" i="1" dirty="0"/>
              <a:t>s </a:t>
            </a:r>
            <a:r>
              <a:rPr lang="en-US" dirty="0"/>
              <a:t> contains at least </a:t>
            </a:r>
            <a:r>
              <a:rPr lang="en-US" i="1" dirty="0"/>
              <a:t>k</a:t>
            </a:r>
            <a:br>
              <a:rPr lang="en-US" dirty="0"/>
            </a:br>
            <a:r>
              <a:rPr lang="en-US" dirty="0"/>
              <a:t>unique characters.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348191" name="Group 31"/>
          <p:cNvGraphicFramePr>
            <a:graphicFrameLocks noGrp="1"/>
          </p:cNvGraphicFramePr>
          <p:nvPr/>
        </p:nvGraphicFramePr>
        <p:xfrm>
          <a:off x="7239000" y="2987675"/>
          <a:ext cx="1371600" cy="3554413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4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EGL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ELG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EOG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EOL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GEO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GOE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GOL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LEO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LOG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OEG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OEL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OGE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OGL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OLE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OLG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59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 attempt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combinations(s, length):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</a:rPr>
              <a:t>combinations_help</a:t>
            </a:r>
            <a:r>
              <a:rPr lang="en-US" sz="1600" dirty="0">
                <a:latin typeface="Courier New" panose="02070309020205020404" pitchFamily="49" charset="0"/>
              </a:rPr>
              <a:t>(s, "", length)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</a:rPr>
              <a:t>combinations_help</a:t>
            </a:r>
            <a:r>
              <a:rPr lang="en-US" sz="1600" dirty="0">
                <a:latin typeface="Courier New" panose="02070309020205020404" pitchFamily="49" charset="0"/>
              </a:rPr>
              <a:t>(s, chosen, length):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if length == 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</a:t>
            </a:r>
            <a:r>
              <a:rPr lang="en-US" sz="1600" b="1" dirty="0">
                <a:latin typeface="Courier New" panose="02070309020205020404" pitchFamily="49" charset="0"/>
              </a:rPr>
              <a:t>print(chosen)</a:t>
            </a:r>
            <a:r>
              <a:rPr lang="en-US" sz="1600" dirty="0">
                <a:latin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 base case: no choices left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in range(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(s)):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</a:rPr>
              <a:t> = s[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if </a:t>
            </a:r>
            <a:r>
              <a:rPr lang="en-US" sz="1600" dirty="0" err="1">
                <a:latin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</a:rPr>
              <a:t> not in chosen: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  rest = s[: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 + s[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+ 1 :]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</a:rPr>
              <a:t>combinations_help</a:t>
            </a:r>
            <a:r>
              <a:rPr lang="en-US" sz="1600" b="1" dirty="0">
                <a:latin typeface="Courier New" panose="02070309020205020404" pitchFamily="49" charset="0"/>
              </a:rPr>
              <a:t>(rest, chosen + </a:t>
            </a:r>
            <a:r>
              <a:rPr lang="en-US" sz="1600" b="1" dirty="0" err="1">
                <a:latin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</a:rPr>
              <a:t>, length - 1)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dirty="0"/>
              <a:t>Problem: Prints same string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480733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solution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combinations(s, length):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all = set()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combinations(s, "", </a:t>
            </a:r>
            <a:r>
              <a:rPr lang="en-US" sz="1600" b="1" dirty="0">
                <a:latin typeface="Courier New" panose="02070309020205020404" pitchFamily="49" charset="0"/>
              </a:rPr>
              <a:t>all</a:t>
            </a:r>
            <a:r>
              <a:rPr lang="en-US" sz="1600" dirty="0">
                <a:latin typeface="Courier New" panose="02070309020205020404" pitchFamily="49" charset="0"/>
              </a:rPr>
              <a:t>, length)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for comb in all: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    print(comb)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err="1">
                <a:latin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</a:rPr>
              <a:t> combinations(s, chosen, </a:t>
            </a:r>
            <a:r>
              <a:rPr lang="en-US" sz="1600" b="1" dirty="0">
                <a:latin typeface="Courier New" panose="02070309020205020404" pitchFamily="49" charset="0"/>
              </a:rPr>
              <a:t>all</a:t>
            </a:r>
            <a:r>
              <a:rPr lang="en-US" sz="1600" dirty="0">
                <a:latin typeface="Courier New" panose="02070309020205020404" pitchFamily="49" charset="0"/>
              </a:rPr>
              <a:t>, length):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if length == 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</a:rPr>
              <a:t>all.add</a:t>
            </a:r>
            <a:r>
              <a:rPr lang="en-US" sz="1600" b="1" dirty="0">
                <a:latin typeface="Courier New" panose="02070309020205020404" pitchFamily="49" charset="0"/>
              </a:rPr>
              <a:t>(chosen)</a:t>
            </a:r>
            <a:r>
              <a:rPr lang="en-US" sz="1600" dirty="0">
                <a:latin typeface="Courier New" panose="02070309020205020404" pitchFamily="49" charset="0"/>
              </a:rPr>
              <a:t>         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# base case: no choices left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for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in range(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(s)):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</a:rPr>
              <a:t> = s[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if </a:t>
            </a:r>
            <a:r>
              <a:rPr lang="en-US" sz="1600" dirty="0" err="1">
                <a:latin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</a:rPr>
              <a:t> not in chosen: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  rest = s[: 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] + s[</a:t>
            </a:r>
            <a:r>
              <a:rPr lang="en-US" sz="1600" dirty="0" err="1">
                <a:latin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</a:rPr>
              <a:t> + 1 :]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    </a:t>
            </a:r>
            <a:r>
              <a:rPr lang="en-US" sz="1600" b="1" dirty="0">
                <a:latin typeface="Courier New" panose="02070309020205020404" pitchFamily="49" charset="0"/>
              </a:rPr>
              <a:t>combinations(rest, chosen + </a:t>
            </a:r>
            <a:r>
              <a:rPr lang="en-US" sz="1600" b="1" dirty="0" err="1">
                <a:latin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</a:rPr>
              <a:t>, all, length - 1)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78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Exercise: Permutations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a function </a:t>
            </a:r>
            <a:r>
              <a:rPr lang="en-US" dirty="0">
                <a:latin typeface="Courier New" panose="02070309020205020404" pitchFamily="49" charset="0"/>
              </a:rPr>
              <a:t>permute</a:t>
            </a:r>
            <a:r>
              <a:rPr lang="en-US" dirty="0"/>
              <a:t> that accepts a string as a parameter and outputs all possible rearrangements of the letters in that string.  The arrangements may be output in any order.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Example: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</a:rPr>
              <a:t>permute("TEAM")</a:t>
            </a:r>
            <a:br>
              <a:rPr lang="en-US" dirty="0"/>
            </a:br>
            <a:r>
              <a:rPr lang="en-US" dirty="0"/>
              <a:t>outputs the following</a:t>
            </a:r>
            <a:br>
              <a:rPr lang="en-US" dirty="0"/>
            </a:br>
            <a:r>
              <a:rPr lang="en-US" dirty="0"/>
              <a:t>sequence of lines:</a:t>
            </a:r>
          </a:p>
        </p:txBody>
      </p:sp>
      <p:graphicFrame>
        <p:nvGraphicFramePr>
          <p:cNvPr id="331810" name="Group 34"/>
          <p:cNvGraphicFramePr>
            <a:graphicFrameLocks noGrp="1"/>
          </p:cNvGraphicFramePr>
          <p:nvPr/>
        </p:nvGraphicFramePr>
        <p:xfrm>
          <a:off x="4114800" y="2816225"/>
          <a:ext cx="1952625" cy="2971800"/>
        </p:xfrm>
        <a:graphic>
          <a:graphicData uri="http://schemas.openxmlformats.org/drawingml/2006/table">
            <a:tbl>
              <a:tblPr/>
              <a:tblGrid>
                <a:gridCol w="96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TEMA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TAEM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TAME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TMEA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TMAE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ETAM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ETMA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EATM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EAMT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EMTA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EMAT</a:t>
                      </a:r>
                    </a:p>
                  </a:txBody>
                  <a:tcPr marT="45728" marB="45728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ATME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AETM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AEMT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AMTE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AMET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MTEA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MTAE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MEAT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MAET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372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Examining the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We want to generate all possible sequences of letters.</a:t>
            </a:r>
          </a:p>
          <a:p>
            <a:pPr lvl="1" eaLnBrk="1" hangingPunct="1">
              <a:buFontTx/>
              <a:buNone/>
            </a:pPr>
            <a:r>
              <a:rPr lang="en-US"/>
              <a:t>	for (each possible first letter):</a:t>
            </a:r>
          </a:p>
          <a:p>
            <a:pPr lvl="2" eaLnBrk="1" hangingPunct="1">
              <a:buFontTx/>
              <a:buNone/>
            </a:pPr>
            <a:r>
              <a:rPr lang="en-US"/>
              <a:t>	for (each possible second letter):</a:t>
            </a:r>
          </a:p>
          <a:p>
            <a:pPr lvl="3" eaLnBrk="1" hangingPunct="1">
              <a:buFontTx/>
              <a:buNone/>
            </a:pPr>
            <a:r>
              <a:rPr lang="en-US"/>
              <a:t>	for (each possible third letter):</a:t>
            </a:r>
          </a:p>
          <a:p>
            <a:pPr lvl="4" eaLnBrk="1" hangingPunct="1">
              <a:buFontTx/>
              <a:buNone/>
            </a:pPr>
            <a:r>
              <a:rPr lang="en-US"/>
              <a:t>	...</a:t>
            </a:r>
          </a:p>
          <a:p>
            <a:pPr lvl="4" eaLnBrk="1" hangingPunct="1">
              <a:buFontTx/>
              <a:buNone/>
            </a:pPr>
            <a:r>
              <a:rPr lang="en-US"/>
              <a:t>		print!</a:t>
            </a:r>
            <a:endParaRPr lang="en-US" sz="800"/>
          </a:p>
          <a:p>
            <a:pPr lvl="4" eaLnBrk="1" hangingPunct="1">
              <a:buFontTx/>
              <a:buNone/>
            </a:pPr>
            <a:endParaRPr lang="en-US" sz="800"/>
          </a:p>
          <a:p>
            <a:pPr eaLnBrk="1" hangingPunct="1"/>
            <a:r>
              <a:rPr lang="en-US"/>
              <a:t>Each permutation is a set of choices or </a:t>
            </a:r>
            <a:r>
              <a:rPr lang="en-US" b="1"/>
              <a:t>decisions</a:t>
            </a:r>
            <a:r>
              <a:rPr lang="en-US"/>
              <a:t>:</a:t>
            </a:r>
          </a:p>
          <a:p>
            <a:pPr lvl="1" eaLnBrk="1" hangingPunct="1"/>
            <a:r>
              <a:rPr lang="en-US"/>
              <a:t>Which character do I want to place first?</a:t>
            </a:r>
          </a:p>
          <a:p>
            <a:pPr lvl="1" eaLnBrk="1" hangingPunct="1"/>
            <a:r>
              <a:rPr lang="en-US"/>
              <a:t>Which character do I want to place second?</a:t>
            </a:r>
          </a:p>
          <a:p>
            <a:pPr lvl="1" eaLnBrk="1" hangingPunct="1"/>
            <a:r>
              <a:rPr lang="en-US"/>
              <a:t>...</a:t>
            </a:r>
            <a:endParaRPr lang="en-US" sz="800"/>
          </a:p>
          <a:p>
            <a:pPr lvl="1" eaLnBrk="1" hangingPunct="1"/>
            <a:r>
              <a:rPr lang="en-US" b="1"/>
              <a:t>solution space</a:t>
            </a:r>
            <a:r>
              <a:rPr lang="en-US"/>
              <a:t>: set of all possible sets of decisions to explore</a:t>
            </a:r>
          </a:p>
        </p:txBody>
      </p:sp>
    </p:spTree>
    <p:extLst>
      <p:ext uri="{BB962C8B-B14F-4D97-AF65-F5344CB8AC3E}">
        <p14:creationId xmlns:p14="http://schemas.microsoft.com/office/powerpoint/2010/main" val="1245409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recursion</a:t>
            </a:r>
            <a:r>
              <a:rPr lang="en-US" dirty="0"/>
              <a:t>: The definition of an operation in terms of itself.</a:t>
            </a:r>
          </a:p>
          <a:p>
            <a:pPr lvl="1" eaLnBrk="1" hangingPunct="1"/>
            <a:r>
              <a:rPr lang="en-US" dirty="0"/>
              <a:t>Solving a problem using recursion depends on solving</a:t>
            </a:r>
            <a:br>
              <a:rPr lang="en-US" dirty="0"/>
            </a:br>
            <a:r>
              <a:rPr lang="en-US" dirty="0"/>
              <a:t>smaller occurrences of the same problem.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/>
              <a:t>recursive programming</a:t>
            </a:r>
            <a:r>
              <a:rPr lang="en-US" dirty="0"/>
              <a:t>: Writing functions that call themselves to solve problems recursively.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An equally powerful substitute for </a:t>
            </a:r>
            <a:r>
              <a:rPr lang="en-US" i="1" dirty="0"/>
              <a:t>iteration</a:t>
            </a:r>
            <a:r>
              <a:rPr lang="en-US" dirty="0"/>
              <a:t> (loops)</a:t>
            </a:r>
          </a:p>
          <a:p>
            <a:pPr lvl="1" eaLnBrk="1" hangingPunct="1"/>
            <a:r>
              <a:rPr lang="en-US" dirty="0"/>
              <a:t>Particularly well-suited to solving certain types of problems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Decision tree</a:t>
            </a:r>
          </a:p>
        </p:txBody>
      </p:sp>
      <p:graphicFrame>
        <p:nvGraphicFramePr>
          <p:cNvPr id="327716" name="Group 36"/>
          <p:cNvGraphicFramePr>
            <a:graphicFrameLocks noGrp="1"/>
          </p:cNvGraphicFramePr>
          <p:nvPr/>
        </p:nvGraphicFramePr>
        <p:xfrm>
          <a:off x="3446463" y="1295400"/>
          <a:ext cx="2408237" cy="8128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chosen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E A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7700" name="Line 20"/>
          <p:cNvSpPr>
            <a:spLocks noChangeShapeType="1"/>
          </p:cNvSpPr>
          <p:nvPr/>
        </p:nvSpPr>
        <p:spPr bwMode="auto">
          <a:xfrm flipH="1">
            <a:off x="3657600" y="2133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12" name="Group 332"/>
          <p:cNvGraphicFramePr>
            <a:graphicFrameLocks noGrp="1"/>
          </p:cNvGraphicFramePr>
          <p:nvPr/>
        </p:nvGraphicFramePr>
        <p:xfrm>
          <a:off x="2894013" y="2387600"/>
          <a:ext cx="1085850" cy="36521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 A M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015" name="Group 335"/>
          <p:cNvGraphicFramePr>
            <a:graphicFrameLocks noGrp="1"/>
          </p:cNvGraphicFramePr>
          <p:nvPr/>
        </p:nvGraphicFramePr>
        <p:xfrm>
          <a:off x="1066800" y="3175000"/>
          <a:ext cx="1085850" cy="365210"/>
        </p:xfrm>
        <a:graphic>
          <a:graphicData uri="http://schemas.openxmlformats.org/drawingml/2006/table">
            <a:tbl>
              <a:tblPr/>
              <a:tblGrid>
                <a:gridCol w="5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 M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753" name="Line 73"/>
          <p:cNvSpPr>
            <a:spLocks noChangeShapeType="1"/>
          </p:cNvSpPr>
          <p:nvPr/>
        </p:nvSpPr>
        <p:spPr bwMode="auto">
          <a:xfrm flipH="1">
            <a:off x="2209800" y="28194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17" name="Group 337"/>
          <p:cNvGraphicFramePr>
            <a:graphicFrameLocks noGrp="1"/>
          </p:cNvGraphicFramePr>
          <p:nvPr/>
        </p:nvGraphicFramePr>
        <p:xfrm>
          <a:off x="338138" y="3937000"/>
          <a:ext cx="1104900" cy="365210"/>
        </p:xfrm>
        <a:graphic>
          <a:graphicData uri="http://schemas.openxmlformats.org/drawingml/2006/table">
            <a:tbl>
              <a:tblPr/>
              <a:tblGrid>
                <a:gridCol w="72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023" name="Group 343"/>
          <p:cNvGraphicFramePr>
            <a:graphicFrameLocks noGrp="1"/>
          </p:cNvGraphicFramePr>
          <p:nvPr/>
        </p:nvGraphicFramePr>
        <p:xfrm>
          <a:off x="228600" y="4699000"/>
          <a:ext cx="1268413" cy="365210"/>
        </p:xfrm>
        <a:graphic>
          <a:graphicData uri="http://schemas.openxmlformats.org/drawingml/2006/table">
            <a:tbl>
              <a:tblPr/>
              <a:tblGrid>
                <a:gridCol w="106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E 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</a:t>
                      </a:r>
                    </a:p>
                  </a:txBody>
                  <a:tcPr marL="91417" marR="91417"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7" marR="91417"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029" name="Group 349"/>
          <p:cNvGraphicFramePr>
            <a:graphicFrameLocks noGrp="1"/>
          </p:cNvGraphicFramePr>
          <p:nvPr/>
        </p:nvGraphicFramePr>
        <p:xfrm>
          <a:off x="3962400" y="3175000"/>
          <a:ext cx="1085850" cy="365210"/>
        </p:xfrm>
        <a:graphic>
          <a:graphicData uri="http://schemas.openxmlformats.org/drawingml/2006/table">
            <a:tbl>
              <a:tblPr/>
              <a:tblGrid>
                <a:gridCol w="52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 M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044" name="Group 364"/>
          <p:cNvGraphicFramePr>
            <a:graphicFrameLocks noGrp="1"/>
          </p:cNvGraphicFramePr>
          <p:nvPr/>
        </p:nvGraphicFramePr>
        <p:xfrm>
          <a:off x="6534150" y="3175000"/>
          <a:ext cx="1085850" cy="365210"/>
        </p:xfrm>
        <a:graphic>
          <a:graphicData uri="http://schemas.openxmlformats.org/drawingml/2006/table">
            <a:tbl>
              <a:tblPr/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 A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7830" name="Group 150"/>
          <p:cNvGraphicFramePr>
            <a:graphicFrameLocks noGrp="1"/>
          </p:cNvGraphicFramePr>
          <p:nvPr/>
        </p:nvGraphicFramePr>
        <p:xfrm>
          <a:off x="7510463" y="2362200"/>
          <a:ext cx="1404937" cy="40640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A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31" name="Line 151"/>
          <p:cNvSpPr>
            <a:spLocks noChangeShapeType="1"/>
          </p:cNvSpPr>
          <p:nvPr/>
        </p:nvSpPr>
        <p:spPr bwMode="auto">
          <a:xfrm>
            <a:off x="4648200" y="2133600"/>
            <a:ext cx="2819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27832" name="Line 152"/>
          <p:cNvSpPr>
            <a:spLocks noChangeShapeType="1"/>
          </p:cNvSpPr>
          <p:nvPr/>
        </p:nvSpPr>
        <p:spPr bwMode="auto">
          <a:xfrm>
            <a:off x="3656013" y="2819400"/>
            <a:ext cx="7635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27833" name="Line 153"/>
          <p:cNvSpPr>
            <a:spLocks noChangeShapeType="1"/>
          </p:cNvSpPr>
          <p:nvPr/>
        </p:nvSpPr>
        <p:spPr bwMode="auto">
          <a:xfrm>
            <a:off x="3810000" y="2819400"/>
            <a:ext cx="2514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27835" name="Line 155"/>
          <p:cNvSpPr>
            <a:spLocks noChangeShapeType="1"/>
          </p:cNvSpPr>
          <p:nvPr/>
        </p:nvSpPr>
        <p:spPr bwMode="auto">
          <a:xfrm flipH="1">
            <a:off x="990600" y="3581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24" name="Group 344"/>
          <p:cNvGraphicFramePr>
            <a:graphicFrameLocks noGrp="1"/>
          </p:cNvGraphicFramePr>
          <p:nvPr/>
        </p:nvGraphicFramePr>
        <p:xfrm>
          <a:off x="1676400" y="3937000"/>
          <a:ext cx="1085850" cy="365210"/>
        </p:xfrm>
        <a:graphic>
          <a:graphicData uri="http://schemas.openxmlformats.org/drawingml/2006/table">
            <a:tbl>
              <a:tblPr/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56" name="Line 176"/>
          <p:cNvSpPr>
            <a:spLocks noChangeShapeType="1"/>
          </p:cNvSpPr>
          <p:nvPr/>
        </p:nvSpPr>
        <p:spPr bwMode="auto">
          <a:xfrm>
            <a:off x="1676400" y="3581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22" name="Group 342"/>
          <p:cNvGraphicFramePr>
            <a:graphicFrameLocks noGrp="1"/>
          </p:cNvGraphicFramePr>
          <p:nvPr/>
        </p:nvGraphicFramePr>
        <p:xfrm>
          <a:off x="1676400" y="4699000"/>
          <a:ext cx="1181100" cy="365210"/>
        </p:xfrm>
        <a:graphic>
          <a:graphicData uri="http://schemas.openxmlformats.org/drawingml/2006/table">
            <a:tbl>
              <a:tblPr/>
              <a:tblGrid>
                <a:gridCol w="9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E M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91415" marR="91415"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5" marR="91415"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866" name="Line 186"/>
          <p:cNvSpPr>
            <a:spLocks noChangeShapeType="1"/>
          </p:cNvSpPr>
          <p:nvPr/>
        </p:nvSpPr>
        <p:spPr bwMode="auto">
          <a:xfrm flipH="1">
            <a:off x="914400" y="43434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47" name="Group 367"/>
          <p:cNvGraphicFramePr>
            <a:graphicFrameLocks noGrp="1"/>
          </p:cNvGraphicFramePr>
          <p:nvPr/>
        </p:nvGraphicFramePr>
        <p:xfrm>
          <a:off x="6096000" y="3937000"/>
          <a:ext cx="1085850" cy="365210"/>
        </p:xfrm>
        <a:graphic>
          <a:graphicData uri="http://schemas.openxmlformats.org/drawingml/2006/table">
            <a:tbl>
              <a:tblPr/>
              <a:tblGrid>
                <a:gridCol w="7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M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27" name="Line 247"/>
          <p:cNvSpPr>
            <a:spLocks noChangeShapeType="1"/>
          </p:cNvSpPr>
          <p:nvPr/>
        </p:nvSpPr>
        <p:spPr bwMode="auto">
          <a:xfrm flipH="1">
            <a:off x="6705600" y="3581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27930" name="Line 250"/>
          <p:cNvSpPr>
            <a:spLocks noChangeShapeType="1"/>
          </p:cNvSpPr>
          <p:nvPr/>
        </p:nvSpPr>
        <p:spPr bwMode="auto">
          <a:xfrm>
            <a:off x="7162800" y="3581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27934" name="Text Box 254"/>
          <p:cNvSpPr txBox="1">
            <a:spLocks noChangeArrowheads="1"/>
          </p:cNvSpPr>
          <p:nvPr/>
        </p:nvSpPr>
        <p:spPr bwMode="auto">
          <a:xfrm>
            <a:off x="8597900" y="2692400"/>
            <a:ext cx="393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ahoma" charset="0"/>
                <a:ea typeface="+mn-ea"/>
              </a:rPr>
              <a:t>...</a:t>
            </a:r>
          </a:p>
        </p:txBody>
      </p:sp>
      <p:sp>
        <p:nvSpPr>
          <p:cNvPr id="327944" name="Line 264"/>
          <p:cNvSpPr>
            <a:spLocks noChangeShapeType="1"/>
          </p:cNvSpPr>
          <p:nvPr/>
        </p:nvSpPr>
        <p:spPr bwMode="auto">
          <a:xfrm flipH="1">
            <a:off x="2284413" y="4343400"/>
            <a:ext cx="158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32" name="Group 352"/>
          <p:cNvGraphicFramePr>
            <a:graphicFrameLocks noGrp="1"/>
          </p:cNvGraphicFramePr>
          <p:nvPr/>
        </p:nvGraphicFramePr>
        <p:xfrm>
          <a:off x="3124200" y="3937000"/>
          <a:ext cx="1085850" cy="365210"/>
        </p:xfrm>
        <a:graphic>
          <a:graphicData uri="http://schemas.openxmlformats.org/drawingml/2006/table">
            <a:tbl>
              <a:tblPr/>
              <a:tblGrid>
                <a:gridCol w="72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035" name="Group 355"/>
          <p:cNvGraphicFramePr>
            <a:graphicFrameLocks noGrp="1"/>
          </p:cNvGraphicFramePr>
          <p:nvPr/>
        </p:nvGraphicFramePr>
        <p:xfrm>
          <a:off x="3124200" y="4699000"/>
          <a:ext cx="1181100" cy="365210"/>
        </p:xfrm>
        <a:graphic>
          <a:graphicData uri="http://schemas.openxmlformats.org/drawingml/2006/table">
            <a:tbl>
              <a:tblPr/>
              <a:tblGrid>
                <a:gridCol w="9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A 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</a:t>
                      </a:r>
                    </a:p>
                  </a:txBody>
                  <a:tcPr marL="91415" marR="91415"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5" marR="91415"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61" name="Line 281"/>
          <p:cNvSpPr>
            <a:spLocks noChangeShapeType="1"/>
          </p:cNvSpPr>
          <p:nvPr/>
        </p:nvSpPr>
        <p:spPr bwMode="auto">
          <a:xfrm flipH="1">
            <a:off x="3810000" y="3581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38" name="Group 358"/>
          <p:cNvGraphicFramePr>
            <a:graphicFrameLocks noGrp="1"/>
          </p:cNvGraphicFramePr>
          <p:nvPr/>
        </p:nvGraphicFramePr>
        <p:xfrm>
          <a:off x="4572000" y="3937000"/>
          <a:ext cx="1085850" cy="365210"/>
        </p:xfrm>
        <a:graphic>
          <a:graphicData uri="http://schemas.openxmlformats.org/drawingml/2006/table">
            <a:tbl>
              <a:tblPr/>
              <a:tblGrid>
                <a:gridCol w="77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70" name="Line 290"/>
          <p:cNvSpPr>
            <a:spLocks noChangeShapeType="1"/>
          </p:cNvSpPr>
          <p:nvPr/>
        </p:nvSpPr>
        <p:spPr bwMode="auto">
          <a:xfrm>
            <a:off x="4572000" y="3581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41" name="Group 361"/>
          <p:cNvGraphicFramePr>
            <a:graphicFrameLocks noGrp="1"/>
          </p:cNvGraphicFramePr>
          <p:nvPr/>
        </p:nvGraphicFramePr>
        <p:xfrm>
          <a:off x="4572000" y="4699000"/>
          <a:ext cx="1181100" cy="365210"/>
        </p:xfrm>
        <a:graphic>
          <a:graphicData uri="http://schemas.openxmlformats.org/drawingml/2006/table">
            <a:tbl>
              <a:tblPr/>
              <a:tblGrid>
                <a:gridCol w="9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A M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91415" marR="91415"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5" marR="91415"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79" name="Line 299"/>
          <p:cNvSpPr>
            <a:spLocks noChangeShapeType="1"/>
          </p:cNvSpPr>
          <p:nvPr/>
        </p:nvSpPr>
        <p:spPr bwMode="auto">
          <a:xfrm flipH="1">
            <a:off x="3657600" y="43434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27980" name="Line 300"/>
          <p:cNvSpPr>
            <a:spLocks noChangeShapeType="1"/>
          </p:cNvSpPr>
          <p:nvPr/>
        </p:nvSpPr>
        <p:spPr bwMode="auto">
          <a:xfrm flipH="1">
            <a:off x="5105400" y="43434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50" name="Group 370"/>
          <p:cNvGraphicFramePr>
            <a:graphicFrameLocks noGrp="1"/>
          </p:cNvGraphicFramePr>
          <p:nvPr/>
        </p:nvGraphicFramePr>
        <p:xfrm>
          <a:off x="6019800" y="4699000"/>
          <a:ext cx="1181100" cy="365210"/>
        </p:xfrm>
        <a:graphic>
          <a:graphicData uri="http://schemas.openxmlformats.org/drawingml/2006/table">
            <a:tbl>
              <a:tblPr/>
              <a:tblGrid>
                <a:gridCol w="9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M 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L="91415" marR="91415"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5" marR="91415"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7989" name="Line 309"/>
          <p:cNvSpPr>
            <a:spLocks noChangeShapeType="1"/>
          </p:cNvSpPr>
          <p:nvPr/>
        </p:nvSpPr>
        <p:spPr bwMode="auto">
          <a:xfrm flipH="1">
            <a:off x="6629400" y="4343400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graphicFrame>
        <p:nvGraphicFramePr>
          <p:cNvPr id="328070" name="Group 390"/>
          <p:cNvGraphicFramePr>
            <a:graphicFrameLocks noGrp="1"/>
          </p:cNvGraphicFramePr>
          <p:nvPr/>
        </p:nvGraphicFramePr>
        <p:xfrm>
          <a:off x="7543800" y="3938588"/>
          <a:ext cx="1085850" cy="365210"/>
        </p:xfrm>
        <a:graphic>
          <a:graphicData uri="http://schemas.openxmlformats.org/drawingml/2006/table">
            <a:tbl>
              <a:tblPr/>
              <a:tblGrid>
                <a:gridCol w="77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M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</a:t>
                      </a:r>
                    </a:p>
                  </a:txBody>
                  <a:tcPr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059" name="Group 379"/>
          <p:cNvGraphicFramePr>
            <a:graphicFrameLocks noGrp="1"/>
          </p:cNvGraphicFramePr>
          <p:nvPr/>
        </p:nvGraphicFramePr>
        <p:xfrm>
          <a:off x="7529513" y="4700588"/>
          <a:ext cx="1181100" cy="365210"/>
        </p:xfrm>
        <a:graphic>
          <a:graphicData uri="http://schemas.openxmlformats.org/drawingml/2006/table">
            <a:tbl>
              <a:tblPr/>
              <a:tblGrid>
                <a:gridCol w="972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T M A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E</a:t>
                      </a:r>
                    </a:p>
                  </a:txBody>
                  <a:tcPr marL="91415" marR="91415" marT="45445" marB="454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15" marR="91415" marT="45445" marB="454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067" name="Line 387"/>
          <p:cNvSpPr>
            <a:spLocks noChangeShapeType="1"/>
          </p:cNvSpPr>
          <p:nvPr/>
        </p:nvSpPr>
        <p:spPr bwMode="auto">
          <a:xfrm flipH="1">
            <a:off x="8077200" y="4344988"/>
            <a:ext cx="158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3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8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8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7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7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8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8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8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8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8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8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7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7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7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7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8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8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8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7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27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7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7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8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8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7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27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8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8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7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7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8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8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7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27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8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8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27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27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8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8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27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27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28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28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27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27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28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28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27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27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28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28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7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7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2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28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28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7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27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2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2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27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27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Outputs all permutations of the given string.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 err="1">
                <a:latin typeface="Courier New" panose="02070309020205020404" pitchFamily="49" charset="0"/>
              </a:rPr>
              <a:t>def</a:t>
            </a:r>
            <a:r>
              <a:rPr lang="en-US" sz="1900" dirty="0">
                <a:latin typeface="Courier New" panose="02070309020205020404" pitchFamily="49" charset="0"/>
              </a:rPr>
              <a:t> </a:t>
            </a:r>
            <a:r>
              <a:rPr lang="en-US" sz="1900" b="1" dirty="0">
                <a:latin typeface="Courier New" panose="02070309020205020404" pitchFamily="49" charset="0"/>
              </a:rPr>
              <a:t>permute</a:t>
            </a:r>
            <a:r>
              <a:rPr lang="en-US" sz="1900" dirty="0">
                <a:latin typeface="Courier New" panose="02070309020205020404" pitchFamily="49" charset="0"/>
              </a:rPr>
              <a:t>(s):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</a:t>
            </a:r>
            <a:r>
              <a:rPr lang="en-US" sz="1900" dirty="0" err="1">
                <a:latin typeface="Courier New" panose="02070309020205020404" pitchFamily="49" charset="0"/>
              </a:rPr>
              <a:t>permute_help</a:t>
            </a:r>
            <a:r>
              <a:rPr lang="en-US" sz="1900" dirty="0">
                <a:latin typeface="Courier New" panose="02070309020205020404" pitchFamily="49" charset="0"/>
              </a:rPr>
              <a:t>(s, "")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19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 err="1">
                <a:latin typeface="Courier New" panose="02070309020205020404" pitchFamily="49" charset="0"/>
              </a:rPr>
              <a:t>def</a:t>
            </a:r>
            <a:r>
              <a:rPr lang="en-US" sz="1900" dirty="0">
                <a:latin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</a:rPr>
              <a:t>permute_help</a:t>
            </a:r>
            <a:r>
              <a:rPr lang="en-US" sz="1900" dirty="0">
                <a:latin typeface="Courier New" panose="02070309020205020404" pitchFamily="49" charset="0"/>
              </a:rPr>
              <a:t>(s, chosen):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if </a:t>
            </a:r>
            <a:r>
              <a:rPr lang="en-US" sz="1900" dirty="0" err="1">
                <a:latin typeface="Courier New" panose="02070309020205020404" pitchFamily="49" charset="0"/>
              </a:rPr>
              <a:t>len</a:t>
            </a:r>
            <a:r>
              <a:rPr lang="en-US" sz="1900" dirty="0">
                <a:latin typeface="Courier New" panose="02070309020205020404" pitchFamily="49" charset="0"/>
              </a:rPr>
              <a:t>(s) == 0: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        # base case: no choices left to be made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print(chosen)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        # recursive case: choose each possible next letter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for </a:t>
            </a:r>
            <a:r>
              <a:rPr lang="en-US" sz="1900" dirty="0" err="1">
                <a:latin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</a:rPr>
              <a:t> in range(</a:t>
            </a:r>
            <a:r>
              <a:rPr lang="en-US" sz="1900" dirty="0" err="1">
                <a:latin typeface="Courier New" panose="02070309020205020404" pitchFamily="49" charset="0"/>
              </a:rPr>
              <a:t>len</a:t>
            </a:r>
            <a:r>
              <a:rPr lang="en-US" sz="1900" dirty="0">
                <a:latin typeface="Courier New" panose="02070309020205020404" pitchFamily="49" charset="0"/>
              </a:rPr>
              <a:t>(s)):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c = s[</a:t>
            </a:r>
            <a:r>
              <a:rPr lang="en-US" sz="1900" dirty="0" err="1">
                <a:latin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</a:rPr>
              <a:t>]                     </a:t>
            </a: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choose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s = s[: </a:t>
            </a:r>
            <a:r>
              <a:rPr lang="en-US" sz="1900" dirty="0" err="1">
                <a:latin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</a:rPr>
              <a:t>] + s[</a:t>
            </a:r>
            <a:r>
              <a:rPr lang="en-US" sz="1900" dirty="0" err="1">
                <a:latin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</a:rPr>
              <a:t> + 1 :]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chosen += c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</a:t>
            </a:r>
            <a:r>
              <a:rPr lang="en-US" sz="1900" b="1" dirty="0">
                <a:latin typeface="Courier New" panose="02070309020205020404" pitchFamily="49" charset="0"/>
              </a:rPr>
              <a:t>permute</a:t>
            </a:r>
            <a:r>
              <a:rPr lang="en-US" sz="1900" dirty="0">
                <a:latin typeface="Courier New" panose="02070309020205020404" pitchFamily="49" charset="0"/>
              </a:rPr>
              <a:t>(s, chosen)           </a:t>
            </a: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explore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s = s[: </a:t>
            </a:r>
            <a:r>
              <a:rPr lang="en-US" sz="1900" dirty="0" err="1">
                <a:latin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</a:rPr>
              <a:t>] + c + s[</a:t>
            </a:r>
            <a:r>
              <a:rPr lang="en-US" sz="1900" dirty="0" err="1">
                <a:latin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</a:rPr>
              <a:t> + 1 :]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chosen = </a:t>
            </a:r>
            <a:r>
              <a:rPr lang="en-US" sz="1700" dirty="0">
                <a:latin typeface="Courier New" panose="02070309020205020404" pitchFamily="49" charset="0"/>
              </a:rPr>
              <a:t>chosen[: -1]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                                     </a:t>
            </a:r>
            <a:r>
              <a:rPr lang="en-US" sz="1900" dirty="0">
                <a:solidFill>
                  <a:srgbClr val="008000"/>
                </a:solidFill>
                <a:latin typeface="Courier New" panose="02070309020205020404" pitchFamily="49" charset="0"/>
              </a:rPr>
              <a:t># un-choose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sz="1900" dirty="0">
                <a:latin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19921476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"8 Queens" problem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 the problem of trying to place 8 queens on a chess board such that no queen can attack another queen.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What are the "choices"?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How do we "make" or</a:t>
            </a:r>
            <a:br>
              <a:rPr lang="en-US"/>
            </a:br>
            <a:r>
              <a:rPr lang="en-US"/>
              <a:t>"un-make" a choice?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How do we know when</a:t>
            </a:r>
            <a:br>
              <a:rPr lang="en-US"/>
            </a:br>
            <a:r>
              <a:rPr lang="en-US"/>
              <a:t>to stop?</a:t>
            </a:r>
          </a:p>
        </p:txBody>
      </p:sp>
      <p:graphicFrame>
        <p:nvGraphicFramePr>
          <p:cNvPr id="334968" name="Group 120"/>
          <p:cNvGraphicFramePr>
            <a:graphicFrameLocks noGrp="1"/>
          </p:cNvGraphicFramePr>
          <p:nvPr/>
        </p:nvGraphicFramePr>
        <p:xfrm>
          <a:off x="4267200" y="2209800"/>
          <a:ext cx="4724400" cy="42672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34977" name="Group 129"/>
          <p:cNvGrpSpPr>
            <a:grpSpLocks/>
          </p:cNvGrpSpPr>
          <p:nvPr/>
        </p:nvGrpSpPr>
        <p:grpSpPr bwMode="auto">
          <a:xfrm>
            <a:off x="4495800" y="2432050"/>
            <a:ext cx="4419600" cy="3810000"/>
            <a:chOff x="2784" y="1632"/>
            <a:chExt cx="2784" cy="2400"/>
          </a:xfrm>
        </p:grpSpPr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V="1">
              <a:off x="3552" y="1632"/>
              <a:ext cx="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>
              <a:off x="3552" y="2784"/>
              <a:ext cx="0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648" y="2688"/>
              <a:ext cx="19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H="1" flipV="1">
              <a:off x="2784" y="2688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2784" y="1968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H="1">
              <a:off x="2784" y="2784"/>
              <a:ext cx="672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>
              <a:off x="3696" y="2784"/>
              <a:ext cx="1344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334976" name="Line 128"/>
            <p:cNvSpPr>
              <a:spLocks noChangeShapeType="1"/>
            </p:cNvSpPr>
            <p:nvPr/>
          </p:nvSpPr>
          <p:spPr bwMode="auto">
            <a:xfrm flipV="1">
              <a:off x="3696" y="1632"/>
              <a:ext cx="96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Naive algorithm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(each square on board):</a:t>
            </a:r>
          </a:p>
          <a:p>
            <a:pPr lvl="1" eaLnBrk="1" hangingPunct="1"/>
            <a:r>
              <a:rPr lang="en-US"/>
              <a:t>Place a queen there.</a:t>
            </a:r>
          </a:p>
          <a:p>
            <a:pPr lvl="1" eaLnBrk="1" hangingPunct="1"/>
            <a:r>
              <a:rPr lang="en-US"/>
              <a:t>Try to place the rest</a:t>
            </a:r>
            <a:br>
              <a:rPr lang="en-US"/>
            </a:br>
            <a:r>
              <a:rPr lang="en-US"/>
              <a:t>of the queens.</a:t>
            </a:r>
          </a:p>
          <a:p>
            <a:pPr lvl="1" eaLnBrk="1" hangingPunct="1"/>
            <a:r>
              <a:rPr lang="en-US"/>
              <a:t>Un-place the queen.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How large is the</a:t>
            </a:r>
            <a:br>
              <a:rPr lang="en-US"/>
            </a:br>
            <a:r>
              <a:rPr lang="en-US"/>
              <a:t>solution space for</a:t>
            </a:r>
            <a:br>
              <a:rPr lang="en-US"/>
            </a:br>
            <a:r>
              <a:rPr lang="en-US"/>
              <a:t>this algorithm?</a:t>
            </a:r>
          </a:p>
          <a:p>
            <a:pPr lvl="2" eaLnBrk="1" hangingPunct="1"/>
            <a:r>
              <a:rPr lang="en-US"/>
              <a:t>64 * 63 * 62 * ...</a:t>
            </a:r>
          </a:p>
        </p:txBody>
      </p:sp>
      <p:graphicFrame>
        <p:nvGraphicFramePr>
          <p:cNvPr id="336042" name="Group 170"/>
          <p:cNvGraphicFramePr>
            <a:graphicFrameLocks noGrp="1"/>
          </p:cNvGraphicFramePr>
          <p:nvPr/>
        </p:nvGraphicFramePr>
        <p:xfrm>
          <a:off x="3676650" y="1676400"/>
          <a:ext cx="5314950" cy="479107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58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Better algorithm idea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Observation: In a working</a:t>
            </a:r>
            <a:br>
              <a:rPr lang="en-US"/>
            </a:br>
            <a:r>
              <a:rPr lang="en-US"/>
              <a:t>solution, exactly 1 queen</a:t>
            </a:r>
            <a:br>
              <a:rPr lang="en-US"/>
            </a:br>
            <a:r>
              <a:rPr lang="en-US"/>
              <a:t>must appear in each</a:t>
            </a:r>
            <a:br>
              <a:rPr lang="en-US"/>
            </a:br>
            <a:r>
              <a:rPr lang="en-US"/>
              <a:t>row and in</a:t>
            </a:r>
            <a:br>
              <a:rPr lang="en-US"/>
            </a:br>
            <a:r>
              <a:rPr lang="en-US"/>
              <a:t>each column.</a:t>
            </a:r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Redefine a "choice"</a:t>
            </a:r>
            <a:br>
              <a:rPr lang="en-US"/>
            </a:br>
            <a:r>
              <a:rPr lang="en-US"/>
              <a:t>to be valid placement</a:t>
            </a:r>
            <a:br>
              <a:rPr lang="en-US"/>
            </a:br>
            <a:r>
              <a:rPr lang="en-US"/>
              <a:t>of a queen in a</a:t>
            </a:r>
            <a:br>
              <a:rPr lang="en-US"/>
            </a:br>
            <a:r>
              <a:rPr lang="en-US"/>
              <a:t>particular column.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How large is the</a:t>
            </a:r>
            <a:br>
              <a:rPr lang="en-US"/>
            </a:br>
            <a:r>
              <a:rPr lang="en-US"/>
              <a:t>solution space now?</a:t>
            </a:r>
          </a:p>
          <a:p>
            <a:pPr lvl="2" eaLnBrk="1" hangingPunct="1"/>
            <a:r>
              <a:rPr lang="en-US"/>
              <a:t>8 * 8 * 8 * ...</a:t>
            </a:r>
          </a:p>
        </p:txBody>
      </p:sp>
      <p:graphicFrame>
        <p:nvGraphicFramePr>
          <p:cNvPr id="337104" name="Group 208"/>
          <p:cNvGraphicFramePr>
            <a:graphicFrameLocks noGrp="1"/>
          </p:cNvGraphicFramePr>
          <p:nvPr/>
        </p:nvGraphicFramePr>
        <p:xfrm>
          <a:off x="3676650" y="1676400"/>
          <a:ext cx="5314950" cy="479107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20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Suppose we have a </a:t>
            </a:r>
            <a:r>
              <a:rPr lang="en-US" dirty="0">
                <a:latin typeface="Courier New" panose="02070309020205020404" pitchFamily="49" charset="0"/>
              </a:rPr>
              <a:t>Board</a:t>
            </a:r>
            <a:r>
              <a:rPr lang="en-US" dirty="0"/>
              <a:t> class with these methods: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Write a function </a:t>
            </a:r>
            <a:r>
              <a:rPr lang="en-US" dirty="0" err="1">
                <a:latin typeface="Courier New" panose="02070309020205020404" pitchFamily="49" charset="0"/>
              </a:rPr>
              <a:t>solve_queens</a:t>
            </a:r>
            <a:r>
              <a:rPr lang="en-US" dirty="0"/>
              <a:t> that accepts a </a:t>
            </a:r>
            <a:r>
              <a:rPr lang="en-US" dirty="0">
                <a:latin typeface="Courier New" panose="02070309020205020404" pitchFamily="49" charset="0"/>
              </a:rPr>
              <a:t>Board</a:t>
            </a:r>
            <a:r>
              <a:rPr lang="en-US" dirty="0"/>
              <a:t> as a parameter and tries to place 8 queens on it safely.</a:t>
            </a:r>
          </a:p>
          <a:p>
            <a:pPr lvl="1" eaLnBrk="1" hangingPunct="1"/>
            <a:r>
              <a:rPr lang="en-US" dirty="0"/>
              <a:t>Your method should stop exploring if it finds a solution.</a:t>
            </a:r>
          </a:p>
        </p:txBody>
      </p:sp>
      <p:graphicFrame>
        <p:nvGraphicFramePr>
          <p:cNvPr id="33798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45990"/>
              </p:ext>
            </p:extLst>
          </p:nvPr>
        </p:nvGraphicFramePr>
        <p:xfrm>
          <a:off x="147638" y="1971675"/>
          <a:ext cx="8890000" cy="2377932"/>
        </p:xfrm>
        <a:graphic>
          <a:graphicData uri="http://schemas.openxmlformats.org/drawingml/2006/table">
            <a:tbl>
              <a:tblPr/>
              <a:tblGrid>
                <a:gridCol w="334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34">
                <a:tc>
                  <a:txBody>
                    <a:bodyPr/>
                    <a:lstStyle/>
                    <a:p>
                      <a:pPr marL="346075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Method/Constructor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ChessBoard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(size)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construct empty board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safe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(row, column)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true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if queen can be safely placed here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place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(row, column)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place queen here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remove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(row, column)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remove queen from here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size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()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returns the size of the board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06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Recall: Backtracking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i="1" dirty="0">
                <a:ea typeface="ＭＳ Ｐゴシック" charset="0"/>
              </a:rPr>
              <a:t>A general pseudo-code algorithm for backtracking problems:</a:t>
            </a:r>
          </a:p>
          <a:p>
            <a:pPr eaLnBrk="1" hangingPunct="1">
              <a:buFontTx/>
              <a:buNone/>
              <a:defRPr/>
            </a:pPr>
            <a:endParaRPr lang="en-US" sz="1600" i="1" dirty="0">
              <a:ea typeface="ＭＳ Ｐゴシック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Explore(</a:t>
            </a:r>
            <a:r>
              <a:rPr lang="en-US" b="1" dirty="0">
                <a:ea typeface="ＭＳ Ｐゴシック" charset="0"/>
              </a:rPr>
              <a:t>choices</a:t>
            </a:r>
            <a:r>
              <a:rPr lang="en-US" dirty="0">
                <a:ea typeface="ＭＳ Ｐゴシック" charset="0"/>
              </a:rPr>
              <a:t>):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if there are no more </a:t>
            </a:r>
            <a:r>
              <a:rPr lang="en-US" b="1" dirty="0">
                <a:ea typeface="ＭＳ Ｐゴシック" charset="0"/>
              </a:rPr>
              <a:t>choices</a:t>
            </a:r>
            <a:r>
              <a:rPr lang="en-US" dirty="0">
                <a:ea typeface="ＭＳ Ｐゴシック" charset="0"/>
              </a:rPr>
              <a:t> to make:  stop.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sz="800" dirty="0">
              <a:ea typeface="ＭＳ Ｐゴシック" charset="0"/>
            </a:endParaRP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else, for each available choice </a:t>
            </a:r>
            <a:r>
              <a:rPr lang="en-US" b="1" dirty="0">
                <a:ea typeface="ＭＳ Ｐゴシック" charset="0"/>
              </a:rPr>
              <a:t>C</a:t>
            </a:r>
            <a:r>
              <a:rPr lang="en-US" dirty="0">
                <a:ea typeface="ＭＳ Ｐゴシック" charset="0"/>
              </a:rPr>
              <a:t>:</a:t>
            </a:r>
          </a:p>
          <a:p>
            <a:pPr lvl="2" eaLnBrk="1" hangingPunct="1">
              <a:buFont typeface="Wingdings 2" charset="0"/>
              <a:buChar char=""/>
              <a:defRPr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Choose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b="1" dirty="0">
                <a:ea typeface="ＭＳ Ｐゴシック" charset="0"/>
              </a:rPr>
              <a:t>C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lvl="2" eaLnBrk="1" hangingPunct="1">
              <a:buFont typeface="Wingdings 2" charset="0"/>
              <a:buChar char=""/>
              <a:defRPr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Explore</a:t>
            </a:r>
            <a:r>
              <a:rPr lang="en-US" dirty="0">
                <a:ea typeface="ＭＳ Ｐゴシック" charset="0"/>
              </a:rPr>
              <a:t> the remaining </a:t>
            </a:r>
            <a:r>
              <a:rPr lang="en-US" b="1" dirty="0">
                <a:ea typeface="ＭＳ Ｐゴシック" charset="0"/>
              </a:rPr>
              <a:t>choices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lvl="2" eaLnBrk="1" hangingPunct="1">
              <a:buFont typeface="Wingdings 2" charset="0"/>
              <a:buChar char=""/>
              <a:defRPr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Un-choose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b="1" dirty="0">
                <a:ea typeface="ＭＳ Ｐゴシック" charset="0"/>
              </a:rPr>
              <a:t>C</a:t>
            </a:r>
            <a:r>
              <a:rPr lang="en-US" dirty="0">
                <a:ea typeface="ＭＳ Ｐゴシック" charset="0"/>
              </a:rPr>
              <a:t>, if necessary.  </a:t>
            </a:r>
            <a:r>
              <a:rPr lang="en-US" dirty="0">
                <a:solidFill>
                  <a:schemeClr val="bg2"/>
                </a:solidFill>
                <a:ea typeface="ＭＳ Ｐゴシック" charset="0"/>
              </a:rPr>
              <a:t>(backtrack!)</a:t>
            </a:r>
          </a:p>
          <a:p>
            <a:pPr lvl="2" eaLnBrk="1" hangingPunct="1">
              <a:buFont typeface="Wingdings 2" charset="0"/>
              <a:buChar char=""/>
              <a:defRPr/>
            </a:pPr>
            <a:endParaRPr lang="en-US" dirty="0">
              <a:solidFill>
                <a:schemeClr val="bg2"/>
              </a:solidFill>
              <a:ea typeface="ＭＳ Ｐゴシック" charset="0"/>
            </a:endParaRPr>
          </a:p>
          <a:p>
            <a:pPr marL="393700" lvl="1" indent="0" eaLnBrk="1" hangingPunct="1">
              <a:buFont typeface="Wingdings 2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79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solution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Searches for a solution to the 8 queens problem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with this board, reporting the first result found.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solve_queens</a:t>
            </a:r>
            <a:r>
              <a:rPr lang="en-US" sz="1800" dirty="0">
                <a:latin typeface="Courier New" panose="02070309020205020404" pitchFamily="49" charset="0"/>
              </a:rPr>
              <a:t>(board):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if </a:t>
            </a:r>
            <a:r>
              <a:rPr lang="en-US" sz="1800" b="1" dirty="0" err="1">
                <a:latin typeface="Courier New" panose="02070309020205020404" pitchFamily="49" charset="0"/>
              </a:rPr>
              <a:t>solve_queens</a:t>
            </a:r>
            <a:r>
              <a:rPr lang="en-US" sz="1800" dirty="0">
                <a:latin typeface="Courier New" panose="02070309020205020404" pitchFamily="49" charset="0"/>
              </a:rPr>
              <a:t>(board, 1):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print("One solution is as follows:")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print(board)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print("No solution found.")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16740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 solution, cont'd.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Recursively searches for a solution to 8 queens on this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board, starting with the given column, returning True if a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solution is found and storing that solution in the board.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PRE: queens have been safely placed in columns 1 to (col-1)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 err="1">
                <a:latin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</a:rPr>
              <a:t>solve_queens_help</a:t>
            </a:r>
            <a:r>
              <a:rPr lang="en-US" sz="1800" dirty="0">
                <a:latin typeface="Courier New" panose="02070309020205020404" pitchFamily="49" charset="0"/>
              </a:rPr>
              <a:t>(board, col):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if col &gt; </a:t>
            </a:r>
            <a:r>
              <a:rPr lang="en-US" sz="1800" dirty="0" err="1">
                <a:latin typeface="Courier New" panose="02070309020205020404" pitchFamily="49" charset="0"/>
              </a:rPr>
              <a:t>board.size</a:t>
            </a:r>
            <a:r>
              <a:rPr lang="en-US" sz="1800" dirty="0">
                <a:latin typeface="Courier New" panose="02070309020205020404" pitchFamily="49" charset="0"/>
              </a:rPr>
              <a:t>():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return True  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base case: all columns are placed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        # recursive case: place a queen in this column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for row in range(1, </a:t>
            </a:r>
            <a:r>
              <a:rPr lang="en-US" sz="1800" dirty="0" err="1">
                <a:latin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</a:rPr>
              <a:t>(board) + 1):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if </a:t>
            </a:r>
            <a:r>
              <a:rPr lang="en-US" sz="1800" dirty="0" err="1">
                <a:latin typeface="Courier New" panose="02070309020205020404" pitchFamily="49" charset="0"/>
              </a:rPr>
              <a:t>board.</a:t>
            </a:r>
            <a:r>
              <a:rPr lang="en-US" sz="1800" b="1" dirty="0" err="1">
                <a:latin typeface="Courier New" panose="02070309020205020404" pitchFamily="49" charset="0"/>
              </a:rPr>
              <a:t>safe</a:t>
            </a:r>
            <a:r>
              <a:rPr lang="en-US" sz="1800" dirty="0">
                <a:latin typeface="Courier New" panose="02070309020205020404" pitchFamily="49" charset="0"/>
              </a:rPr>
              <a:t>(row, col):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    </a:t>
            </a:r>
            <a:r>
              <a:rPr lang="en-US" sz="1800" dirty="0" err="1">
                <a:latin typeface="Courier New" panose="02070309020205020404" pitchFamily="49" charset="0"/>
              </a:rPr>
              <a:t>board.</a:t>
            </a:r>
            <a:r>
              <a:rPr lang="en-US" sz="1800" b="1" dirty="0" err="1">
                <a:latin typeface="Courier New" panose="02070309020205020404" pitchFamily="49" charset="0"/>
              </a:rPr>
              <a:t>place</a:t>
            </a:r>
            <a:r>
              <a:rPr lang="en-US" sz="1800" dirty="0">
                <a:latin typeface="Courier New" panose="02070309020205020404" pitchFamily="49" charset="0"/>
              </a:rPr>
              <a:t>(row, col)        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    if </a:t>
            </a:r>
            <a:r>
              <a:rPr lang="en-US" sz="1800" b="1" dirty="0">
                <a:latin typeface="Courier New" panose="02070309020205020404" pitchFamily="49" charset="0"/>
              </a:rPr>
              <a:t>explore</a:t>
            </a:r>
            <a:r>
              <a:rPr lang="en-US" sz="1800" dirty="0">
                <a:latin typeface="Courier New" panose="02070309020205020404" pitchFamily="49" charset="0"/>
              </a:rPr>
              <a:t>(board, col + 1):  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explore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        return True              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solution found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       </a:t>
            </a:r>
            <a:r>
              <a:rPr lang="en-US" sz="1800" dirty="0" err="1">
                <a:latin typeface="Courier New" panose="02070309020205020404" pitchFamily="49" charset="0"/>
              </a:rPr>
              <a:t>b.</a:t>
            </a:r>
            <a:r>
              <a:rPr lang="en-US" sz="1800" b="1" dirty="0" err="1">
                <a:latin typeface="Courier New" panose="02070309020205020404" pitchFamily="49" charset="0"/>
              </a:rPr>
              <a:t>remove</a:t>
            </a:r>
            <a:r>
              <a:rPr lang="en-US" sz="1800" dirty="0">
                <a:latin typeface="Courier New" panose="02070309020205020404" pitchFamily="49" charset="0"/>
              </a:rPr>
              <a:t>(row, col)           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un-choose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    return False;   </a:t>
            </a:r>
            <a:r>
              <a:rPr 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# no solution found</a:t>
            </a:r>
          </a:p>
        </p:txBody>
      </p:sp>
    </p:spTree>
    <p:extLst>
      <p:ext uri="{BB962C8B-B14F-4D97-AF65-F5344CB8AC3E}">
        <p14:creationId xmlns:p14="http://schemas.microsoft.com/office/powerpoint/2010/main" val="28349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 charset="0"/>
                <a:cs typeface="+mj-cs"/>
              </a:rPr>
              <a:t>Why learn recursion?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"Cultural experience" – think differently about problems</a:t>
            </a:r>
          </a:p>
          <a:p>
            <a:pPr lvl="1" eaLnBrk="1" hangingPunct="1"/>
            <a:endParaRPr lang="en-US" sz="1200"/>
          </a:p>
          <a:p>
            <a:pPr eaLnBrk="1" hangingPunct="1"/>
            <a:r>
              <a:rPr lang="en-US"/>
              <a:t>Solves some problems more naturally than iteration</a:t>
            </a:r>
          </a:p>
          <a:p>
            <a:pPr lvl="1" eaLnBrk="1" hangingPunct="1"/>
            <a:endParaRPr lang="en-US" sz="1200"/>
          </a:p>
          <a:p>
            <a:pPr eaLnBrk="1" hangingPunct="1"/>
            <a:r>
              <a:rPr lang="en-US"/>
              <a:t>Can lead to elegant, simplistic, short code (when used well)</a:t>
            </a:r>
          </a:p>
          <a:p>
            <a:pPr lvl="1" eaLnBrk="1" hangingPunct="1"/>
            <a:endParaRPr lang="en-US" sz="1200"/>
          </a:p>
          <a:p>
            <a:pPr eaLnBrk="1" hangingPunct="1"/>
            <a:r>
              <a:rPr lang="en-US"/>
              <a:t>Many programming languages ("functional" languages such as Scheme, ML, and Haskell) use recursion exclusively (no loops)</a:t>
            </a:r>
          </a:p>
          <a:p>
            <a:pPr lvl="1" eaLnBrk="1" hangingPunct="1"/>
            <a:endParaRPr lang="en-US" sz="1200"/>
          </a:p>
          <a:p>
            <a:pPr lvl="1" eaLnBrk="1" hangingPunct="1"/>
            <a:endParaRPr lang="en-US" sz="1200"/>
          </a:p>
          <a:p>
            <a:pPr eaLnBrk="1" hangingPunct="1"/>
            <a:r>
              <a:rPr lang="en-US"/>
              <a:t>A key component of many of our assignments in CSE 143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 descr="2009_09030093Stairnose_at_top_of_stairs_BI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7" r="20982"/>
          <a:stretch>
            <a:fillRect/>
          </a:stretch>
        </p:blipFill>
        <p:spPr bwMode="auto">
          <a:xfrm>
            <a:off x="0" y="1354138"/>
            <a:ext cx="4094163" cy="550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Getting down stairs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7688" y="1371600"/>
            <a:ext cx="4786312" cy="5181600"/>
          </a:xfrm>
        </p:spPr>
        <p:txBody>
          <a:bodyPr/>
          <a:lstStyle/>
          <a:p>
            <a:pPr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Need to know two things: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Getting down one stair</a:t>
            </a:r>
          </a:p>
          <a:p>
            <a:pPr lvl="1"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-128"/>
              </a:rPr>
              <a:t>Recognizing the bottom</a:t>
            </a:r>
          </a:p>
          <a:p>
            <a:pPr lvl="1" eaLnBrk="1" hangingPunct="1">
              <a:buFont typeface="Wingdings 2" charset="0"/>
              <a:buChar char=""/>
              <a:defRPr/>
            </a:pPr>
            <a:endParaRPr lang="en-US" dirty="0">
              <a:ea typeface="ＭＳ Ｐゴシック" charset="-128"/>
            </a:endParaRPr>
          </a:p>
          <a:p>
            <a:pPr eaLnBrk="1" hangingPunct="1">
              <a:buFont typeface="Wingdings 2" charset="0"/>
              <a:buChar char=""/>
              <a:defRPr/>
            </a:pPr>
            <a:r>
              <a:rPr lang="en-US" dirty="0">
                <a:ea typeface="ＭＳ Ｐゴシック" charset="0"/>
              </a:rPr>
              <a:t>Most code will look like:</a:t>
            </a:r>
          </a:p>
          <a:p>
            <a:pPr eaLnBrk="1" hangingPunct="1">
              <a:buFont typeface="Wingdings 2" charset="0"/>
              <a:buChar char=""/>
              <a:defRPr/>
            </a:pPr>
            <a:endParaRPr lang="en-US" sz="600" dirty="0">
              <a:ea typeface="ＭＳ Ｐゴシック" charset="0"/>
            </a:endParaRP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Courier New"/>
                <a:ea typeface="ＭＳ Ｐゴシック" charset="0"/>
                <a:cs typeface="Courier New"/>
              </a:rPr>
              <a:t>if simplest case: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Courier New"/>
                <a:ea typeface="ＭＳ Ｐゴシック" charset="0"/>
                <a:cs typeface="Courier New"/>
              </a:rPr>
              <a:t>    compute and return solution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Courier New"/>
                <a:ea typeface="ＭＳ Ｐゴシック" charset="0"/>
                <a:cs typeface="Courier New"/>
              </a:rPr>
              <a:t>else: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Courier New"/>
                <a:ea typeface="ＭＳ Ｐゴシック" charset="0"/>
                <a:cs typeface="Courier New"/>
              </a:rPr>
              <a:t>    divide into similar </a:t>
            </a:r>
            <a:r>
              <a:rPr lang="en-US" sz="1600" dirty="0" err="1">
                <a:latin typeface="Courier New"/>
                <a:ea typeface="ＭＳ Ｐゴシック" charset="0"/>
                <a:cs typeface="Courier New"/>
              </a:rPr>
              <a:t>subproblem</a:t>
            </a:r>
            <a:r>
              <a:rPr lang="en-US" sz="1600" dirty="0">
                <a:latin typeface="Courier New"/>
                <a:ea typeface="ＭＳ Ｐゴシック" charset="0"/>
                <a:cs typeface="Courier New"/>
              </a:rPr>
              <a:t>(s)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Courier New"/>
                <a:ea typeface="ＭＳ Ｐゴシック" charset="0"/>
                <a:cs typeface="Courier New"/>
              </a:rPr>
              <a:t>    solve each </a:t>
            </a:r>
            <a:r>
              <a:rPr lang="en-US" sz="1600" dirty="0" err="1">
                <a:latin typeface="Courier New"/>
                <a:ea typeface="ＭＳ Ｐゴシック" charset="0"/>
                <a:cs typeface="Courier New"/>
              </a:rPr>
              <a:t>subproblem</a:t>
            </a:r>
            <a:r>
              <a:rPr lang="en-US" sz="1600" dirty="0">
                <a:latin typeface="Courier New"/>
                <a:ea typeface="ＭＳ Ｐゴシック" charset="0"/>
                <a:cs typeface="Courier New"/>
              </a:rPr>
              <a:t> recursively</a:t>
            </a:r>
          </a:p>
          <a:p>
            <a:pPr marL="0" indent="0" eaLnBrk="1" hangingPunct="1">
              <a:buFont typeface="Wingdings 2" charset="0"/>
              <a:buNone/>
              <a:defRPr/>
            </a:pPr>
            <a:r>
              <a:rPr lang="en-US" sz="1600" dirty="0">
                <a:latin typeface="Courier New"/>
                <a:ea typeface="ＭＳ Ｐゴシック" charset="0"/>
                <a:cs typeface="Courier New"/>
              </a:rPr>
              <a:t>    assemble the overall solution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Recursion and cases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Every recursive algorithm involves at least 2 cases:</a:t>
            </a:r>
          </a:p>
          <a:p>
            <a:pPr lvl="1" eaLnBrk="1" hangingPunct="1">
              <a:buFontTx/>
              <a:buNone/>
            </a:pPr>
            <a:endParaRPr lang="en-US" sz="800"/>
          </a:p>
          <a:p>
            <a:pPr lvl="1" eaLnBrk="1" hangingPunct="1"/>
            <a:r>
              <a:rPr lang="en-US" b="1"/>
              <a:t>base case</a:t>
            </a:r>
            <a:r>
              <a:rPr lang="en-US"/>
              <a:t>: A simple occurrence that can be answered directly.</a:t>
            </a:r>
            <a:endParaRPr lang="en-US" i="1"/>
          </a:p>
          <a:p>
            <a:pPr lvl="1" eaLnBrk="1" hangingPunct="1"/>
            <a:endParaRPr lang="en-US" sz="1200" i="1"/>
          </a:p>
          <a:p>
            <a:pPr lvl="1" eaLnBrk="1" hangingPunct="1"/>
            <a:r>
              <a:rPr lang="en-US" b="1"/>
              <a:t>recursive case</a:t>
            </a:r>
            <a:r>
              <a:rPr lang="en-US"/>
              <a:t>: A more complex occurrence of the problem that cannot be directly answered, but can instead be described in terms of smaller occurrences of the same problem.</a:t>
            </a:r>
            <a:endParaRPr lang="en-US" i="1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Some recursive algorithms have more than one base or recursive case, but all have at least one of each.</a:t>
            </a:r>
          </a:p>
          <a:p>
            <a:pPr lvl="1" eaLnBrk="1" hangingPunct="1"/>
            <a:r>
              <a:rPr lang="en-US"/>
              <a:t>A crucial part of recursive programming is identifying these cases.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Another recursive task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can we remove exactly half of the M&amp;M's in a large bowl, without dumping them all out or being able to count them?</a:t>
            </a:r>
          </a:p>
          <a:p>
            <a:pPr lvl="1" eaLnBrk="1" hangingPunct="1"/>
            <a:endParaRPr lang="en-US" sz="800"/>
          </a:p>
          <a:p>
            <a:pPr lvl="1" eaLnBrk="1" hangingPunct="1"/>
            <a:r>
              <a:rPr lang="en-US"/>
              <a:t>What if multiple people help out with solving the problem?</a:t>
            </a:r>
            <a:br>
              <a:rPr lang="en-US"/>
            </a:br>
            <a:r>
              <a:rPr lang="en-US"/>
              <a:t>Can each person do a small part of the work?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What is a number of M&amp;M's</a:t>
            </a:r>
            <a:br>
              <a:rPr lang="en-US"/>
            </a:br>
            <a:r>
              <a:rPr lang="en-US"/>
              <a:t>that it is easy to double,</a:t>
            </a:r>
            <a:br>
              <a:rPr lang="en-US"/>
            </a:br>
            <a:r>
              <a:rPr lang="en-US"/>
              <a:t>even if you can't count?</a:t>
            </a:r>
            <a:br>
              <a:rPr lang="en-US"/>
            </a:br>
            <a:endParaRPr lang="en-US" sz="800"/>
          </a:p>
          <a:p>
            <a:pPr lvl="2" eaLnBrk="1" hangingPunct="1"/>
            <a:r>
              <a:rPr lang="en-US"/>
              <a:t>(What is a "base case"?)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97250"/>
            <a:ext cx="396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e143-13wi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6C7E9C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5133D9C788D4783C425AB34BCA29E" ma:contentTypeVersion="" ma:contentTypeDescription="Create a new document." ma:contentTypeScope="" ma:versionID="c446b9a6239dd80fa9f8ad8e2eca34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F601A2-8F77-403F-A202-93ACB46A9C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E76DA1-C944-4CAF-81A8-6DF8598D8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0ABD3D-CC83-4440-9864-F34E177738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5121</Words>
  <Application>Microsoft Office PowerPoint</Application>
  <PresentationFormat>On-screen Show (4:3)</PresentationFormat>
  <Paragraphs>977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Calibri</vt:lpstr>
      <vt:lpstr>Calibri Light</vt:lpstr>
      <vt:lpstr>Cambria</vt:lpstr>
      <vt:lpstr>Courier New</vt:lpstr>
      <vt:lpstr>Tahoma</vt:lpstr>
      <vt:lpstr>Verdana</vt:lpstr>
      <vt:lpstr>Wingdings</vt:lpstr>
      <vt:lpstr>Wingdings 2</vt:lpstr>
      <vt:lpstr>cse143-13wi</vt:lpstr>
      <vt:lpstr>Building Python Programs</vt:lpstr>
      <vt:lpstr>Exercise</vt:lpstr>
      <vt:lpstr>The idea</vt:lpstr>
      <vt:lpstr>Recursive algorithm</vt:lpstr>
      <vt:lpstr>Recursion</vt:lpstr>
      <vt:lpstr>Why learn recursion?</vt:lpstr>
      <vt:lpstr>Getting down stairs</vt:lpstr>
      <vt:lpstr>Recursion and cases</vt:lpstr>
      <vt:lpstr>Another recursive task</vt:lpstr>
      <vt:lpstr>Recursion in Python</vt:lpstr>
      <vt:lpstr>A basic case</vt:lpstr>
      <vt:lpstr>Handling more cases</vt:lpstr>
      <vt:lpstr>Handling more cases 2</vt:lpstr>
      <vt:lpstr>Using recursion properly</vt:lpstr>
      <vt:lpstr>"Recursion Zen"</vt:lpstr>
      <vt:lpstr>Recursive tracing</vt:lpstr>
      <vt:lpstr>A recursive trace</vt:lpstr>
      <vt:lpstr>Recursive tracing 2</vt:lpstr>
      <vt:lpstr>A recursive trace 2</vt:lpstr>
      <vt:lpstr>Exercise</vt:lpstr>
      <vt:lpstr>An optimization</vt:lpstr>
      <vt:lpstr>Exercise</vt:lpstr>
      <vt:lpstr>Stutter</vt:lpstr>
      <vt:lpstr>Case analysis</vt:lpstr>
      <vt:lpstr>print_binary solution</vt:lpstr>
      <vt:lpstr>Exercise</vt:lpstr>
      <vt:lpstr>Exercise solution</vt:lpstr>
      <vt:lpstr>Exercise solution 2</vt:lpstr>
      <vt:lpstr>Public/private pairs</vt:lpstr>
      <vt:lpstr>PowerPoint Presentation</vt:lpstr>
      <vt:lpstr>Exercise: Dice rolls</vt:lpstr>
      <vt:lpstr>Examining the problem</vt:lpstr>
      <vt:lpstr>A decision tree</vt:lpstr>
      <vt:lpstr>Solving recursively</vt:lpstr>
      <vt:lpstr>Private helpers</vt:lpstr>
      <vt:lpstr>Exercise solution</vt:lpstr>
      <vt:lpstr>Exercise: Dice roll sum</vt:lpstr>
      <vt:lpstr>Consider all paths?</vt:lpstr>
      <vt:lpstr>Optimizations</vt:lpstr>
      <vt:lpstr>New decision tree</vt:lpstr>
      <vt:lpstr>Backtracking</vt:lpstr>
      <vt:lpstr>Backtracking algorithms</vt:lpstr>
      <vt:lpstr>Exercise solution, improved</vt:lpstr>
      <vt:lpstr>Backtracking strategies</vt:lpstr>
      <vt:lpstr>Exercise: Combinations</vt:lpstr>
      <vt:lpstr>Initial attempt</vt:lpstr>
      <vt:lpstr>Exercise solution</vt:lpstr>
      <vt:lpstr>Exercise: Permutations</vt:lpstr>
      <vt:lpstr>Examining the problem</vt:lpstr>
      <vt:lpstr>Decision tree</vt:lpstr>
      <vt:lpstr>Exercise solution</vt:lpstr>
      <vt:lpstr>The "8 Queens" problem</vt:lpstr>
      <vt:lpstr>Naive algorithm</vt:lpstr>
      <vt:lpstr>Better algorithm idea</vt:lpstr>
      <vt:lpstr>Exercise</vt:lpstr>
      <vt:lpstr>Recall: Backtracking</vt:lpstr>
      <vt:lpstr>Exercise solution</vt:lpstr>
      <vt:lpstr>Exercise solution, cont'd.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Java Programs</dc:title>
  <dc:creator>Helene Martin</dc:creator>
  <cp:lastModifiedBy>LAU WEN KANG</cp:lastModifiedBy>
  <cp:revision>40</cp:revision>
  <dcterms:created xsi:type="dcterms:W3CDTF">2013-01-28T17:25:22Z</dcterms:created>
  <dcterms:modified xsi:type="dcterms:W3CDTF">2022-08-08T06:27:54Z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0x0101006795133D9C788D4783C425AB34BCA29E</vt:lpwstr>
  </property>
</Properties>
</file>