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30/03/2022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30/03/2022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Introduction to 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203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439594"/>
              </p:ext>
            </p:extLst>
          </p:nvPr>
        </p:nvGraphicFramePr>
        <p:xfrm>
          <a:off x="1141413" y="2249488"/>
          <a:ext cx="990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Escape</a:t>
                      </a:r>
                      <a:r>
                        <a:rPr lang="en-MY" baseline="0" dirty="0"/>
                        <a:t> Sequence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Newline. Position the cursor at the beginning of the next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Horizontal tab. Move</a:t>
                      </a:r>
                      <a:r>
                        <a:rPr lang="en-MY" baseline="0" dirty="0"/>
                        <a:t> the cursor to the next tab 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\a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Alert.</a:t>
                      </a:r>
                      <a:r>
                        <a:rPr lang="en-MY" baseline="0" dirty="0"/>
                        <a:t> Produces a sound or visible alert without changing the current cursor position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Backslash. Insert</a:t>
                      </a:r>
                      <a:r>
                        <a:rPr lang="en-MY" baseline="0" dirty="0"/>
                        <a:t> a backslash character in a string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Double quote. Insert</a:t>
                      </a:r>
                      <a:r>
                        <a:rPr lang="en-MY" baseline="0" dirty="0"/>
                        <a:t> a double-quote character in a string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23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95006"/>
            <a:ext cx="9905999" cy="5715953"/>
          </a:xfrm>
        </p:spPr>
        <p:txBody>
          <a:bodyPr/>
          <a:lstStyle/>
          <a:p>
            <a:r>
              <a:rPr lang="en-MY" dirty="0"/>
              <a:t>ADDING TWO INTEGERS</a:t>
            </a:r>
          </a:p>
          <a:p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227" y="1243647"/>
            <a:ext cx="49244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Variable and Variable Definitions</a:t>
            </a:r>
          </a:p>
          <a:p>
            <a:pPr lvl="1"/>
            <a:r>
              <a:rPr lang="en-MY" dirty="0"/>
              <a:t>The names </a:t>
            </a:r>
            <a:r>
              <a:rPr lang="en-MY" i="1" dirty="0"/>
              <a:t>integer1</a:t>
            </a:r>
            <a:r>
              <a:rPr lang="en-MY" dirty="0"/>
              <a:t> and </a:t>
            </a:r>
            <a:r>
              <a:rPr lang="en-MY" i="1" dirty="0"/>
              <a:t>integer2</a:t>
            </a:r>
            <a:r>
              <a:rPr lang="en-MY" dirty="0"/>
              <a:t> are the names of variables (locations in memory where values can be stored for use by </a:t>
            </a:r>
            <a:r>
              <a:rPr lang="en-MY"/>
              <a:t>a program)</a:t>
            </a:r>
            <a:endParaRPr lang="en-MY" dirty="0"/>
          </a:p>
          <a:p>
            <a:pPr lvl="1"/>
            <a:r>
              <a:rPr lang="en-MY" dirty="0"/>
              <a:t>The definitions in the code examples specify that the variables are of type </a:t>
            </a:r>
            <a:r>
              <a:rPr lang="en-MY" dirty="0" err="1"/>
              <a:t>int</a:t>
            </a:r>
            <a:r>
              <a:rPr lang="en-MY" dirty="0"/>
              <a:t>, which means that they’ll hold integer values</a:t>
            </a:r>
          </a:p>
          <a:p>
            <a:pPr lvl="1"/>
            <a:r>
              <a:rPr lang="en-MY" dirty="0"/>
              <a:t>All variables must be defined with a name and data type BEFORE they can be used in a program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8829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MY" dirty="0"/>
              <a:t>Variable of same type can be defined in a single line</a:t>
            </a:r>
          </a:p>
          <a:p>
            <a:pPr lvl="2"/>
            <a:r>
              <a:rPr lang="en-MY" dirty="0" err="1"/>
              <a:t>int</a:t>
            </a:r>
            <a:r>
              <a:rPr lang="en-MY" dirty="0"/>
              <a:t> integer1, integer2;</a:t>
            </a:r>
          </a:p>
          <a:p>
            <a:pPr lvl="1"/>
            <a:r>
              <a:rPr lang="en-MY" dirty="0"/>
              <a:t>A variable name is a series of characters consisting of letters, digits and underscores (_) that does not begin with a digit.</a:t>
            </a:r>
          </a:p>
          <a:p>
            <a:pPr lvl="1"/>
            <a:r>
              <a:rPr lang="en-MY" dirty="0"/>
              <a:t>The variable names are case sensitive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5515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The </a:t>
            </a:r>
            <a:r>
              <a:rPr lang="en-MY" dirty="0" err="1"/>
              <a:t>scanf</a:t>
            </a:r>
            <a:r>
              <a:rPr lang="en-MY" dirty="0"/>
              <a:t> function and formatted inputs</a:t>
            </a:r>
          </a:p>
          <a:p>
            <a:pPr lvl="1"/>
            <a:r>
              <a:rPr lang="en-MY" dirty="0"/>
              <a:t>Usually preceded by a prompting message to tell the user to take a specific action</a:t>
            </a:r>
          </a:p>
          <a:p>
            <a:pPr lvl="1"/>
            <a:r>
              <a:rPr lang="en-MY" dirty="0" err="1"/>
              <a:t>scanf</a:t>
            </a:r>
            <a:r>
              <a:rPr lang="en-MY" dirty="0"/>
              <a:t> is used to obtain a value from the user</a:t>
            </a:r>
          </a:p>
          <a:p>
            <a:pPr lvl="1"/>
            <a:r>
              <a:rPr lang="en-MY" dirty="0" err="1"/>
              <a:t>scanf</a:t>
            </a:r>
            <a:r>
              <a:rPr lang="en-MY" dirty="0"/>
              <a:t> has two arguments, “%d” and &amp;integer1</a:t>
            </a:r>
          </a:p>
          <a:p>
            <a:pPr lvl="2"/>
            <a:r>
              <a:rPr lang="en-MY" dirty="0"/>
              <a:t>The first argument indicates the type of data that should be entered by the user (%d indicates an integer should be entered)</a:t>
            </a:r>
          </a:p>
          <a:p>
            <a:pPr lvl="2"/>
            <a:r>
              <a:rPr lang="en-MY" dirty="0"/>
              <a:t>The second argument indicates the location(or address) in memory at which the variable integer1 is stored (&amp; is called the address operator)</a:t>
            </a:r>
          </a:p>
        </p:txBody>
      </p:sp>
    </p:spTree>
    <p:extLst>
      <p:ext uri="{BB962C8B-B14F-4D97-AF65-F5344CB8AC3E}">
        <p14:creationId xmlns:p14="http://schemas.microsoft.com/office/powerpoint/2010/main" val="4276833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Printing with a Format Control String</a:t>
            </a:r>
          </a:p>
          <a:p>
            <a:pPr lvl="1"/>
            <a:r>
              <a:rPr lang="en-MY" dirty="0"/>
              <a:t>This </a:t>
            </a:r>
            <a:r>
              <a:rPr lang="en-MY" dirty="0" err="1"/>
              <a:t>printf</a:t>
            </a:r>
            <a:r>
              <a:rPr lang="en-MY" dirty="0"/>
              <a:t> statement has 2 arguments, “Sum is %d\n” and sum</a:t>
            </a:r>
          </a:p>
          <a:p>
            <a:pPr lvl="2"/>
            <a:r>
              <a:rPr lang="en-MY" dirty="0"/>
              <a:t>The first argument is the format control string. The conversion specifier %d indicates that an integer is to be printed at that location</a:t>
            </a:r>
          </a:p>
          <a:p>
            <a:pPr lvl="2"/>
            <a:r>
              <a:rPr lang="en-MY" dirty="0"/>
              <a:t>The second argument specifies the value to be printed</a:t>
            </a:r>
          </a:p>
        </p:txBody>
      </p:sp>
    </p:spTree>
    <p:extLst>
      <p:ext uri="{BB962C8B-B14F-4D97-AF65-F5344CB8AC3E}">
        <p14:creationId xmlns:p14="http://schemas.microsoft.com/office/powerpoint/2010/main" val="160849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Memory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Variable names such as integer1, integer2 and sum corresponds to locations in the computer’s memory. Every variable has a name, a type and a value.</a:t>
            </a:r>
          </a:p>
          <a:p>
            <a:r>
              <a:rPr lang="en-MY" dirty="0"/>
              <a:t>Whenever a values is placed in a memory location, the value replaces the previous value in the location and the previous value is lost (this process is said to be destructive).</a:t>
            </a:r>
          </a:p>
          <a:p>
            <a:r>
              <a:rPr lang="en-MY" dirty="0"/>
              <a:t>When a value is read from a memory location, the process is said to be non-destructive.</a:t>
            </a:r>
          </a:p>
        </p:txBody>
      </p:sp>
    </p:spTree>
    <p:extLst>
      <p:ext uri="{BB962C8B-B14F-4D97-AF65-F5344CB8AC3E}">
        <p14:creationId xmlns:p14="http://schemas.microsoft.com/office/powerpoint/2010/main" val="48096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Arithmetic in 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647501"/>
              </p:ext>
            </p:extLst>
          </p:nvPr>
        </p:nvGraphicFramePr>
        <p:xfrm>
          <a:off x="1141413" y="2249488"/>
          <a:ext cx="990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C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Arithmetic</a:t>
                      </a:r>
                      <a:r>
                        <a:rPr lang="en-MY" baseline="0" dirty="0"/>
                        <a:t> operator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72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05166"/>
            <a:ext cx="9905999" cy="5736273"/>
          </a:xfrm>
        </p:spPr>
        <p:txBody>
          <a:bodyPr/>
          <a:lstStyle/>
          <a:p>
            <a:r>
              <a:rPr lang="en-MY" dirty="0"/>
              <a:t>Precedence of arithmetic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486456"/>
              </p:ext>
            </p:extLst>
          </p:nvPr>
        </p:nvGraphicFramePr>
        <p:xfrm>
          <a:off x="1452880" y="1330961"/>
          <a:ext cx="8127999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5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Operator(s)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Operation(s)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Order</a:t>
                      </a:r>
                      <a:r>
                        <a:rPr lang="en-MY" baseline="0" dirty="0"/>
                        <a:t> of evaluation (precedence)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Parentheses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Evaluated first. If the parentheses</a:t>
                      </a:r>
                      <a:r>
                        <a:rPr lang="en-MY" baseline="0" dirty="0"/>
                        <a:t> are nested, the expression in the innermost pair is evaluated first. If there are several pairs of parentheses, they are evaluated left to right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r>
                        <a:rPr lang="en-MY" dirty="0"/>
                        <a:t>*</a:t>
                      </a:r>
                    </a:p>
                    <a:p>
                      <a:r>
                        <a:rPr lang="en-MY" dirty="0"/>
                        <a:t>/</a:t>
                      </a:r>
                    </a:p>
                    <a:p>
                      <a:r>
                        <a:rPr lang="en-MY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Multiplication</a:t>
                      </a:r>
                    </a:p>
                    <a:p>
                      <a:r>
                        <a:rPr lang="en-MY" dirty="0"/>
                        <a:t>Division</a:t>
                      </a:r>
                    </a:p>
                    <a:p>
                      <a:r>
                        <a:rPr lang="en-MY" dirty="0"/>
                        <a:t>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Evaluated second. If there are several,</a:t>
                      </a:r>
                      <a:r>
                        <a:rPr lang="en-MY" baseline="0" dirty="0"/>
                        <a:t> they are evaluated left to right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MY" dirty="0"/>
                        <a:t>+</a:t>
                      </a:r>
                    </a:p>
                    <a:p>
                      <a:r>
                        <a:rPr lang="en-MY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Addition</a:t>
                      </a:r>
                    </a:p>
                    <a:p>
                      <a:r>
                        <a:rPr lang="en-MY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Evaluated third. If there are several,</a:t>
                      </a:r>
                      <a:r>
                        <a:rPr lang="en-MY" baseline="0" dirty="0"/>
                        <a:t> they are evaluated left to right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Evaluated last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17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Decision making: equality and 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MY" dirty="0"/>
              <a:t>Executable statements either perform actions or make decisions</a:t>
            </a:r>
          </a:p>
          <a:p>
            <a:r>
              <a:rPr lang="en-MY" i="1" dirty="0"/>
              <a:t>if</a:t>
            </a:r>
            <a:r>
              <a:rPr lang="en-MY" dirty="0"/>
              <a:t> statement allows a program to make a decision based on the truth or falsity of a statement of fact called a condition</a:t>
            </a:r>
          </a:p>
          <a:p>
            <a:r>
              <a:rPr lang="en-MY" dirty="0"/>
              <a:t>If the condition is TRUE, the statement in the body of the is statement is executed</a:t>
            </a:r>
          </a:p>
          <a:p>
            <a:r>
              <a:rPr lang="en-MY" dirty="0"/>
              <a:t>If the condition is FALSE, the body statement isn’t executed</a:t>
            </a:r>
          </a:p>
          <a:p>
            <a:r>
              <a:rPr lang="en-MY" dirty="0"/>
              <a:t>After the </a:t>
            </a:r>
            <a:r>
              <a:rPr lang="en-MY" i="1" dirty="0"/>
              <a:t>if</a:t>
            </a:r>
            <a:r>
              <a:rPr lang="en-MY" dirty="0"/>
              <a:t> statement completes, the execution proceeds with the next statement in sequence</a:t>
            </a:r>
          </a:p>
        </p:txBody>
      </p:sp>
    </p:spTree>
    <p:extLst>
      <p:ext uri="{BB962C8B-B14F-4D97-AF65-F5344CB8AC3E}">
        <p14:creationId xmlns:p14="http://schemas.microsoft.com/office/powerpoint/2010/main" val="285287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973F-0ADE-404E-87AE-F8462CEE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learning outcomes (MLO)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B5DC48-16FE-4CB2-BC19-11ECB480C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396680"/>
              </p:ext>
            </p:extLst>
          </p:nvPr>
        </p:nvGraphicFramePr>
        <p:xfrm>
          <a:off x="1141413" y="2249488"/>
          <a:ext cx="9906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527">
                  <a:extLst>
                    <a:ext uri="{9D8B030D-6E8A-4147-A177-3AD203B41FA5}">
                      <a16:colId xmlns:a16="http://schemas.microsoft.com/office/drawing/2014/main" val="787695874"/>
                    </a:ext>
                  </a:extLst>
                </a:gridCol>
                <a:gridCol w="8846473">
                  <a:extLst>
                    <a:ext uri="{9D8B030D-6E8A-4147-A177-3AD203B41FA5}">
                      <a16:colId xmlns:a16="http://schemas.microsoft.com/office/drawing/2014/main" val="4083002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6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MLO1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Analyse</a:t>
                      </a:r>
                      <a:r>
                        <a:rPr lang="en-US" sz="2000" dirty="0"/>
                        <a:t> C program codes to determine the output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2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MLO2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Develop C programs involving decision structures and loops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88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MLO3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Develop C programs involving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5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MLO4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Write, compile and debug programs in C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33232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19CCA956-93F6-4819-9150-53ACEA3A0B28}"/>
              </a:ext>
            </a:extLst>
          </p:cNvPr>
          <p:cNvSpPr/>
          <p:nvPr/>
        </p:nvSpPr>
        <p:spPr>
          <a:xfrm>
            <a:off x="581167" y="2681501"/>
            <a:ext cx="464024" cy="36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1F3FDC3-03D7-4634-A862-68EE364849CB}"/>
              </a:ext>
            </a:extLst>
          </p:cNvPr>
          <p:cNvSpPr/>
          <p:nvPr/>
        </p:nvSpPr>
        <p:spPr>
          <a:xfrm>
            <a:off x="581167" y="3111311"/>
            <a:ext cx="464024" cy="36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68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Conditions in </a:t>
            </a:r>
            <a:r>
              <a:rPr lang="en-MY" i="1" dirty="0"/>
              <a:t>if </a:t>
            </a:r>
            <a:r>
              <a:rPr lang="en-MY" dirty="0"/>
              <a:t>statements are formed using </a:t>
            </a:r>
          </a:p>
          <a:p>
            <a:pPr lvl="1"/>
            <a:r>
              <a:rPr lang="en-MY" dirty="0"/>
              <a:t>Equality operators</a:t>
            </a:r>
          </a:p>
          <a:p>
            <a:pPr lvl="1"/>
            <a:r>
              <a:rPr lang="en-MY" dirty="0"/>
              <a:t>Relational operators</a:t>
            </a:r>
          </a:p>
          <a:p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09560"/>
              </p:ext>
            </p:extLst>
          </p:nvPr>
        </p:nvGraphicFramePr>
        <p:xfrm>
          <a:off x="1554478" y="3625426"/>
          <a:ext cx="9492932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Algebraic equality</a:t>
                      </a:r>
                      <a:r>
                        <a:rPr lang="en-MY" baseline="0" dirty="0"/>
                        <a:t> or relational operator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C equality or relational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Relational Operators</a:t>
                      </a:r>
                    </a:p>
                    <a:p>
                      <a:pPr algn="ctr"/>
                      <a:r>
                        <a:rPr lang="en-MY" dirty="0"/>
                        <a:t>&gt;</a:t>
                      </a:r>
                    </a:p>
                    <a:p>
                      <a:pPr algn="ctr"/>
                      <a:r>
                        <a:rPr lang="en-MY" dirty="0"/>
                        <a:t>&lt;</a:t>
                      </a:r>
                    </a:p>
                    <a:p>
                      <a:pPr algn="ctr"/>
                      <a:r>
                        <a:rPr lang="en-MY" u="sng" dirty="0"/>
                        <a:t>&gt;</a:t>
                      </a:r>
                    </a:p>
                    <a:p>
                      <a:pPr algn="ctr"/>
                      <a:r>
                        <a:rPr lang="en-MY" u="sng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  <a:p>
                      <a:pPr algn="ctr"/>
                      <a:r>
                        <a:rPr lang="en-MY" dirty="0"/>
                        <a:t>&gt;</a:t>
                      </a:r>
                    </a:p>
                    <a:p>
                      <a:pPr algn="ctr"/>
                      <a:r>
                        <a:rPr lang="en-MY" dirty="0"/>
                        <a:t>&lt;</a:t>
                      </a:r>
                    </a:p>
                    <a:p>
                      <a:pPr algn="ctr"/>
                      <a:r>
                        <a:rPr lang="en-MY" dirty="0"/>
                        <a:t>&gt;=</a:t>
                      </a:r>
                    </a:p>
                    <a:p>
                      <a:pPr algn="ctr"/>
                      <a:r>
                        <a:rPr lang="en-MY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Equality</a:t>
                      </a:r>
                      <a:r>
                        <a:rPr lang="en-MY" baseline="0" dirty="0"/>
                        <a:t> Operators</a:t>
                      </a:r>
                    </a:p>
                    <a:p>
                      <a:pPr algn="ctr"/>
                      <a:r>
                        <a:rPr lang="en-MY" baseline="0" dirty="0"/>
                        <a:t>=</a:t>
                      </a:r>
                    </a:p>
                    <a:p>
                      <a:pPr algn="ctr"/>
                      <a:r>
                        <a:rPr lang="en-MY" baseline="0" dirty="0"/>
                        <a:t>≠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  <a:p>
                      <a:pPr algn="ctr"/>
                      <a:r>
                        <a:rPr lang="en-MY" dirty="0"/>
                        <a:t>==</a:t>
                      </a:r>
                    </a:p>
                    <a:p>
                      <a:pPr algn="ctr"/>
                      <a:r>
                        <a:rPr lang="en-MY" dirty="0"/>
                        <a:t>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953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066800"/>
            <a:ext cx="77533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93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095375"/>
            <a:ext cx="74295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84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If the two input values were 2 and 8, below will be the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341" y="3085464"/>
            <a:ext cx="6653523" cy="189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72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53" y="25997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MY" sz="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336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C language facilitates a structured and disciplined approach to computer-program design</a:t>
            </a:r>
          </a:p>
        </p:txBody>
      </p:sp>
    </p:spTree>
    <p:extLst>
      <p:ext uri="{BB962C8B-B14F-4D97-AF65-F5344CB8AC3E}">
        <p14:creationId xmlns:p14="http://schemas.microsoft.com/office/powerpoint/2010/main" val="108913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 simple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PRINTING A LINE OF TEXT</a:t>
            </a: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57" y="2877344"/>
            <a:ext cx="48101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1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Comments</a:t>
            </a:r>
          </a:p>
          <a:p>
            <a:pPr lvl="1"/>
            <a:r>
              <a:rPr lang="en-MY" dirty="0"/>
              <a:t>Begin with //, indicating that the line is a comment</a:t>
            </a:r>
          </a:p>
          <a:p>
            <a:pPr lvl="1"/>
            <a:r>
              <a:rPr lang="en-MY" dirty="0"/>
              <a:t>Comments are inserted to document programs and improve program readability</a:t>
            </a:r>
          </a:p>
          <a:p>
            <a:pPr lvl="1"/>
            <a:r>
              <a:rPr lang="en-MY" dirty="0"/>
              <a:t>Comments do not cause the computer to perform any action when the program is run ( </a:t>
            </a:r>
            <a:r>
              <a:rPr lang="en-MY" dirty="0" err="1"/>
              <a:t>ie</a:t>
            </a:r>
            <a:r>
              <a:rPr lang="en-MY" dirty="0"/>
              <a:t>. Ignored by the C compiler )</a:t>
            </a:r>
          </a:p>
          <a:p>
            <a:pPr lvl="1"/>
            <a:r>
              <a:rPr lang="en-MY" dirty="0"/>
              <a:t>/*… */ multi-line comments in which everything from /* on the first line to */ at the end of the last line is a comment</a:t>
            </a:r>
          </a:p>
        </p:txBody>
      </p:sp>
    </p:spTree>
    <p:extLst>
      <p:ext uri="{BB962C8B-B14F-4D97-AF65-F5344CB8AC3E}">
        <p14:creationId xmlns:p14="http://schemas.microsoft.com/office/powerpoint/2010/main" val="48979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#include </a:t>
            </a:r>
            <a:r>
              <a:rPr lang="en-MY" dirty="0" err="1"/>
              <a:t>Preprocessor</a:t>
            </a:r>
            <a:r>
              <a:rPr lang="en-MY" dirty="0"/>
              <a:t> Directive</a:t>
            </a:r>
          </a:p>
          <a:p>
            <a:pPr lvl="1"/>
            <a:r>
              <a:rPr lang="en-MY" dirty="0"/>
              <a:t>Lines beginning with # are processed by the pre-processor before compilation</a:t>
            </a:r>
          </a:p>
          <a:p>
            <a:r>
              <a:rPr lang="en-MY" dirty="0"/>
              <a:t>Blank lines and white space</a:t>
            </a:r>
          </a:p>
          <a:p>
            <a:pPr lvl="1"/>
            <a:r>
              <a:rPr lang="en-MY" dirty="0"/>
              <a:t>Blank lines, spaces characters and tab characters are used to make programs easier to read</a:t>
            </a:r>
          </a:p>
          <a:p>
            <a:pPr lvl="1"/>
            <a:r>
              <a:rPr lang="en-MY" dirty="0"/>
              <a:t>Normally ignored by the compiler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0890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/>
              <a:t>The main( ) function</a:t>
            </a:r>
          </a:p>
          <a:p>
            <a:pPr lvl="1"/>
            <a:r>
              <a:rPr lang="en-MY" dirty="0"/>
              <a:t>Is part of every C program</a:t>
            </a:r>
          </a:p>
          <a:p>
            <a:pPr lvl="1"/>
            <a:r>
              <a:rPr lang="en-MY" dirty="0"/>
              <a:t>Parentheses after </a:t>
            </a:r>
            <a:r>
              <a:rPr lang="en-MY" i="1" dirty="0"/>
              <a:t>main </a:t>
            </a:r>
            <a:r>
              <a:rPr lang="en-MY" dirty="0"/>
              <a:t>indicates that </a:t>
            </a:r>
            <a:r>
              <a:rPr lang="en-MY" i="1" dirty="0"/>
              <a:t>main</a:t>
            </a:r>
            <a:r>
              <a:rPr lang="en-MY" dirty="0"/>
              <a:t> is a program building block called a function</a:t>
            </a:r>
          </a:p>
          <a:p>
            <a:pPr lvl="1"/>
            <a:r>
              <a:rPr lang="en-MY" dirty="0"/>
              <a:t>Every program in C begins executing at the function </a:t>
            </a:r>
            <a:r>
              <a:rPr lang="en-MY" i="1" dirty="0"/>
              <a:t>main</a:t>
            </a:r>
          </a:p>
          <a:p>
            <a:pPr lvl="1"/>
            <a:r>
              <a:rPr lang="en-MY" dirty="0"/>
              <a:t>Functions can return information. The keyword </a:t>
            </a:r>
            <a:r>
              <a:rPr lang="en-MY" i="1" dirty="0" err="1"/>
              <a:t>int</a:t>
            </a:r>
            <a:r>
              <a:rPr lang="en-MY" i="1" dirty="0"/>
              <a:t> </a:t>
            </a:r>
            <a:r>
              <a:rPr lang="en-MY" dirty="0"/>
              <a:t>to the left of the </a:t>
            </a:r>
            <a:r>
              <a:rPr lang="en-MY" i="1" dirty="0"/>
              <a:t>main</a:t>
            </a:r>
            <a:r>
              <a:rPr lang="en-MY" dirty="0"/>
              <a:t> indicates that the </a:t>
            </a:r>
            <a:r>
              <a:rPr lang="en-MY" i="1" dirty="0"/>
              <a:t>main</a:t>
            </a:r>
            <a:r>
              <a:rPr lang="en-MY" dirty="0"/>
              <a:t> “returns” an integer value</a:t>
            </a:r>
          </a:p>
          <a:p>
            <a:pPr lvl="1"/>
            <a:r>
              <a:rPr lang="en-MY" dirty="0"/>
              <a:t>A left brace. {, begins the body of every function. A corresponding right brace, }, ends each function. The pair of braces and the portion of the program between the braces is called a block.</a:t>
            </a:r>
          </a:p>
        </p:txBody>
      </p:sp>
    </p:spTree>
    <p:extLst>
      <p:ext uri="{BB962C8B-B14F-4D97-AF65-F5344CB8AC3E}">
        <p14:creationId xmlns:p14="http://schemas.microsoft.com/office/powerpoint/2010/main" val="7407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 Output Statement</a:t>
            </a:r>
          </a:p>
          <a:p>
            <a:pPr lvl="1"/>
            <a:r>
              <a:rPr lang="en-MY" i="1" dirty="0" err="1"/>
              <a:t>printf</a:t>
            </a:r>
            <a:r>
              <a:rPr lang="en-MY" dirty="0"/>
              <a:t> (“…”) instructs the computer to print on the screen the string of characters marked by the quotation marks</a:t>
            </a:r>
          </a:p>
          <a:p>
            <a:pPr lvl="1"/>
            <a:r>
              <a:rPr lang="en-MY" dirty="0"/>
              <a:t>The statement includes the </a:t>
            </a:r>
            <a:r>
              <a:rPr lang="en-MY" i="1" dirty="0" err="1"/>
              <a:t>printf</a:t>
            </a:r>
            <a:r>
              <a:rPr lang="en-MY" dirty="0"/>
              <a:t> function, the argument within the parentheses and the semicolon (;)</a:t>
            </a:r>
          </a:p>
          <a:p>
            <a:pPr lvl="1"/>
            <a:r>
              <a:rPr lang="en-MY" dirty="0"/>
              <a:t>Every statement MUST end with a semicolon (also known as the statement terminator) </a:t>
            </a:r>
          </a:p>
        </p:txBody>
      </p:sp>
    </p:spTree>
    <p:extLst>
      <p:ext uri="{BB962C8B-B14F-4D97-AF65-F5344CB8AC3E}">
        <p14:creationId xmlns:p14="http://schemas.microsoft.com/office/powerpoint/2010/main" val="412377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Escape Sequences</a:t>
            </a:r>
          </a:p>
          <a:p>
            <a:pPr lvl="1"/>
            <a:r>
              <a:rPr lang="en-MY" dirty="0"/>
              <a:t>Characters \n were not printed on the screen (backslash \ is called an escape character)</a:t>
            </a:r>
          </a:p>
          <a:p>
            <a:pPr lvl="1"/>
            <a:r>
              <a:rPr lang="en-MY" dirty="0"/>
              <a:t>Indicates that </a:t>
            </a:r>
            <a:r>
              <a:rPr lang="en-MY" dirty="0" err="1"/>
              <a:t>printf</a:t>
            </a:r>
            <a:r>
              <a:rPr lang="en-MY" dirty="0"/>
              <a:t> is supposed to do something out of the ordinary</a:t>
            </a:r>
          </a:p>
          <a:p>
            <a:pPr lvl="1"/>
            <a:r>
              <a:rPr lang="en-MY" dirty="0"/>
              <a:t>When encountering a backslash in a string, the compiler looks ahead at the next character and combines it with the backslash to form an escape sequence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12679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271</TotalTime>
  <Words>1056</Words>
  <Application>Microsoft Office PowerPoint</Application>
  <PresentationFormat>Widescreen</PresentationFormat>
  <Paragraphs>138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Tw Cen MT</vt:lpstr>
      <vt:lpstr>Circuit</vt:lpstr>
      <vt:lpstr>Introduction to c programming</vt:lpstr>
      <vt:lpstr>Module learning outcomes (MLO)</vt:lpstr>
      <vt:lpstr>introduction</vt:lpstr>
      <vt:lpstr>A simple c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concepts</vt:lpstr>
      <vt:lpstr>Arithmetic in C</vt:lpstr>
      <vt:lpstr>PowerPoint Presentation</vt:lpstr>
      <vt:lpstr>Decision making: equality and relational operators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programming</dc:title>
  <dc:creator>Chew WJ</dc:creator>
  <cp:lastModifiedBy>Chew Wei Jen</cp:lastModifiedBy>
  <cp:revision>16</cp:revision>
  <dcterms:created xsi:type="dcterms:W3CDTF">2019-04-01T15:55:01Z</dcterms:created>
  <dcterms:modified xsi:type="dcterms:W3CDTF">2022-03-30T04:16:33Z</dcterms:modified>
</cp:coreProperties>
</file>