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90" r:id="rId9"/>
    <p:sldId id="291" r:id="rId10"/>
    <p:sldId id="286" r:id="rId11"/>
    <p:sldId id="287" r:id="rId12"/>
    <p:sldId id="288" r:id="rId13"/>
    <p:sldId id="289" r:id="rId14"/>
    <p:sldId id="292" r:id="rId15"/>
    <p:sldId id="293" r:id="rId16"/>
    <p:sldId id="298" r:id="rId17"/>
    <p:sldId id="305" r:id="rId18"/>
    <p:sldId id="294" r:id="rId19"/>
    <p:sldId id="304" r:id="rId20"/>
    <p:sldId id="299" r:id="rId21"/>
    <p:sldId id="295" r:id="rId22"/>
    <p:sldId id="306" r:id="rId23"/>
    <p:sldId id="296" r:id="rId24"/>
    <p:sldId id="297" r:id="rId25"/>
    <p:sldId id="303" r:id="rId26"/>
    <p:sldId id="300" r:id="rId27"/>
    <p:sldId id="301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25/06/2019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25/06/2019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C file processing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20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23" y="1205851"/>
            <a:ext cx="70389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1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r>
              <a:rPr lang="en-US" dirty="0" smtClean="0"/>
              <a:t>Example of a program that reads from and writes to a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61" y="1233018"/>
            <a:ext cx="73533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2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48" y="1101345"/>
            <a:ext cx="67913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7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98" y="1212022"/>
            <a:ext cx="63722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5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23" y="592428"/>
            <a:ext cx="6962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9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3" y="919162"/>
            <a:ext cx="7115175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3" y="2393156"/>
            <a:ext cx="70675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3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Random-access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Function </a:t>
            </a:r>
            <a:r>
              <a:rPr lang="en-US" dirty="0" err="1"/>
              <a:t>fwrite</a:t>
            </a:r>
            <a:r>
              <a:rPr lang="en-US" dirty="0"/>
              <a:t> transfers a specified number of bytes beginning at a specified location </a:t>
            </a:r>
            <a:r>
              <a:rPr lang="en-US" dirty="0" smtClean="0"/>
              <a:t>in memory </a:t>
            </a:r>
            <a:r>
              <a:rPr lang="en-US" dirty="0"/>
              <a:t>to a file. The data is written beginning at the location in the file indicated by </a:t>
            </a:r>
            <a:r>
              <a:rPr lang="en-US" dirty="0" smtClean="0"/>
              <a:t>the file </a:t>
            </a:r>
            <a:r>
              <a:rPr lang="en-US" dirty="0"/>
              <a:t>position pointer. </a:t>
            </a:r>
            <a:endParaRPr lang="en-US" dirty="0" smtClean="0"/>
          </a:p>
          <a:p>
            <a:pPr algn="just"/>
            <a:r>
              <a:rPr lang="en-US" dirty="0" smtClean="0"/>
              <a:t>Function </a:t>
            </a:r>
            <a:r>
              <a:rPr lang="en-US" dirty="0" err="1"/>
              <a:t>fread</a:t>
            </a:r>
            <a:r>
              <a:rPr lang="en-US" dirty="0"/>
              <a:t> transfers a specified number of bytes from the </a:t>
            </a:r>
            <a:r>
              <a:rPr lang="en-US" dirty="0" smtClean="0"/>
              <a:t>location in </a:t>
            </a:r>
            <a:r>
              <a:rPr lang="en-US" dirty="0"/>
              <a:t>the file specified by the file position pointer to an area in memory beginning </a:t>
            </a:r>
            <a:r>
              <a:rPr lang="en-US" dirty="0" smtClean="0"/>
              <a:t>with a </a:t>
            </a:r>
            <a:r>
              <a:rPr lang="en-US" dirty="0"/>
              <a:t>specified </a:t>
            </a:r>
            <a:r>
              <a:rPr lang="en-US" dirty="0" smtClean="0"/>
              <a:t>address.</a:t>
            </a:r>
          </a:p>
          <a:p>
            <a:r>
              <a:rPr lang="en-US" dirty="0" err="1"/>
              <a:t>fprintf</a:t>
            </a:r>
            <a:r>
              <a:rPr lang="en-US" dirty="0"/>
              <a:t>( </a:t>
            </a:r>
            <a:r>
              <a:rPr lang="en-US" dirty="0" err="1"/>
              <a:t>fPtr</a:t>
            </a:r>
            <a:r>
              <a:rPr lang="en-US" dirty="0"/>
              <a:t>, </a:t>
            </a:r>
            <a:r>
              <a:rPr lang="en-US" b="1" dirty="0"/>
              <a:t>"%d"</a:t>
            </a:r>
            <a:r>
              <a:rPr lang="en-US" dirty="0"/>
              <a:t>, number </a:t>
            </a:r>
            <a:r>
              <a:rPr lang="en-US" dirty="0" smtClean="0"/>
              <a:t>); </a:t>
            </a:r>
            <a:r>
              <a:rPr lang="en-US" dirty="0"/>
              <a:t>could print a single digit or as many as 11 digits (10 digits plus a sign, each of </a:t>
            </a:r>
            <a:r>
              <a:rPr lang="en-US" dirty="0" smtClean="0"/>
              <a:t>which requires </a:t>
            </a:r>
            <a:r>
              <a:rPr lang="en-US" dirty="0"/>
              <a:t>1 byte of storage) for a four-byte </a:t>
            </a:r>
            <a:r>
              <a:rPr lang="en-US" dirty="0" smtClean="0"/>
              <a:t>integer.</a:t>
            </a:r>
          </a:p>
          <a:p>
            <a:r>
              <a:rPr lang="en-US" dirty="0" err="1"/>
              <a:t>fwrite</a:t>
            </a:r>
            <a:r>
              <a:rPr lang="en-US" dirty="0"/>
              <a:t>( &amp;number, </a:t>
            </a:r>
            <a:r>
              <a:rPr lang="en-US" b="1" dirty="0" err="1"/>
              <a:t>sizeof</a:t>
            </a:r>
            <a:r>
              <a:rPr lang="en-US" dirty="0"/>
              <a:t>(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), </a:t>
            </a:r>
            <a:r>
              <a:rPr lang="en-US" b="1" dirty="0"/>
              <a:t>1</a:t>
            </a:r>
            <a:r>
              <a:rPr lang="en-US" dirty="0"/>
              <a:t>, </a:t>
            </a:r>
            <a:r>
              <a:rPr lang="en-US" dirty="0" err="1"/>
              <a:t>fPtr</a:t>
            </a:r>
            <a:r>
              <a:rPr lang="en-US" dirty="0"/>
              <a:t> </a:t>
            </a:r>
            <a:r>
              <a:rPr lang="en-US" dirty="0" smtClean="0"/>
              <a:t>); </a:t>
            </a:r>
            <a:r>
              <a:rPr lang="en-US" i="1" dirty="0"/>
              <a:t>always </a:t>
            </a:r>
            <a:r>
              <a:rPr lang="en-US" dirty="0"/>
              <a:t>writes four bytes on a system with four-byte integers from a variable </a:t>
            </a:r>
            <a:r>
              <a:rPr lang="en-US" dirty="0" smtClean="0"/>
              <a:t>number to </a:t>
            </a:r>
            <a:r>
              <a:rPr lang="en-US" dirty="0"/>
              <a:t>the file represented by </a:t>
            </a:r>
            <a:r>
              <a:rPr lang="en-US" dirty="0" err="1"/>
              <a:t>fPtr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3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5307"/>
            <a:ext cx="9905999" cy="518589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Although </a:t>
            </a:r>
            <a:r>
              <a:rPr lang="en-US" dirty="0" err="1"/>
              <a:t>fread</a:t>
            </a:r>
            <a:r>
              <a:rPr lang="en-US" dirty="0"/>
              <a:t> and </a:t>
            </a:r>
            <a:r>
              <a:rPr lang="en-US" dirty="0" err="1" smtClean="0"/>
              <a:t>fwrite</a:t>
            </a:r>
            <a:r>
              <a:rPr lang="en-US" dirty="0" smtClean="0"/>
              <a:t> read </a:t>
            </a:r>
            <a:r>
              <a:rPr lang="en-US" dirty="0"/>
              <a:t>and write data, such as integers, in fixed-size rather than variable-size format, the </a:t>
            </a:r>
            <a:r>
              <a:rPr lang="en-US" dirty="0" smtClean="0"/>
              <a:t>data they </a:t>
            </a:r>
            <a:r>
              <a:rPr lang="en-US" dirty="0"/>
              <a:t>handle are processed in computer “raw data” format (i.e., bytes of data) rather </a:t>
            </a:r>
            <a:r>
              <a:rPr lang="en-US" dirty="0" smtClean="0"/>
              <a:t>than in </a:t>
            </a:r>
            <a:r>
              <a:rPr lang="en-US" dirty="0" err="1"/>
              <a:t>printf’s</a:t>
            </a:r>
            <a:r>
              <a:rPr lang="en-US" dirty="0"/>
              <a:t> and </a:t>
            </a:r>
            <a:r>
              <a:rPr lang="en-US" dirty="0" err="1"/>
              <a:t>scanf’s</a:t>
            </a:r>
            <a:r>
              <a:rPr lang="en-US" dirty="0"/>
              <a:t> </a:t>
            </a:r>
            <a:r>
              <a:rPr lang="en-US" dirty="0" smtClean="0"/>
              <a:t>human-readable text format.</a:t>
            </a:r>
          </a:p>
          <a:p>
            <a:pPr algn="just"/>
            <a:r>
              <a:rPr lang="en-US" dirty="0"/>
              <a:t>Because the “raw” representation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/>
              <a:t>data is system dependent, “raw data” may not be readable on other systems, or by </a:t>
            </a:r>
            <a:r>
              <a:rPr lang="en-US" dirty="0" smtClean="0"/>
              <a:t>programs produced </a:t>
            </a:r>
            <a:r>
              <a:rPr lang="en-US" dirty="0"/>
              <a:t>by other compilers or with other compiler options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third argument of both </a:t>
            </a:r>
            <a:r>
              <a:rPr lang="en-US" dirty="0" err="1"/>
              <a:t>fread</a:t>
            </a:r>
            <a:r>
              <a:rPr lang="en-US" dirty="0"/>
              <a:t> and </a:t>
            </a:r>
            <a:r>
              <a:rPr lang="en-US" dirty="0" err="1"/>
              <a:t>fwrite</a:t>
            </a:r>
            <a:r>
              <a:rPr lang="en-US" dirty="0"/>
              <a:t> is the number of elements in </a:t>
            </a:r>
            <a:r>
              <a:rPr lang="en-US" dirty="0" smtClean="0"/>
              <a:t>the array </a:t>
            </a:r>
            <a:r>
              <a:rPr lang="en-US" dirty="0"/>
              <a:t>that should be read from or written to disk.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preceding </a:t>
            </a:r>
            <a:r>
              <a:rPr lang="en-US" dirty="0" err="1"/>
              <a:t>fwrite</a:t>
            </a:r>
            <a:r>
              <a:rPr lang="en-US" dirty="0"/>
              <a:t> function </a:t>
            </a:r>
            <a:r>
              <a:rPr lang="en-US" dirty="0" smtClean="0"/>
              <a:t>call writes </a:t>
            </a:r>
            <a:r>
              <a:rPr lang="en-US" dirty="0"/>
              <a:t>a single integer to disk, so the third argument is 1 (as if one element of an array </a:t>
            </a:r>
            <a:r>
              <a:rPr lang="en-US" dirty="0" smtClean="0"/>
              <a:t>is being </a:t>
            </a:r>
            <a:r>
              <a:rPr lang="en-US" dirty="0"/>
              <a:t>written</a:t>
            </a:r>
            <a:r>
              <a:rPr lang="en-US" dirty="0" smtClean="0"/>
              <a:t>).</a:t>
            </a:r>
          </a:p>
          <a:p>
            <a:r>
              <a:rPr lang="en-US" dirty="0"/>
              <a:t>File-processing programs rarely write a single field to a file. Normally, they write </a:t>
            </a:r>
            <a:r>
              <a:rPr lang="en-US" dirty="0" smtClean="0"/>
              <a:t>one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at a </a:t>
            </a:r>
            <a:r>
              <a:rPr lang="en-US" dirty="0" smtClean="0"/>
              <a:t>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9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27" y="1420958"/>
            <a:ext cx="634556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7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98" y="1206655"/>
            <a:ext cx="69056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7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sequential access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following C program creates </a:t>
            </a:r>
            <a:r>
              <a:rPr lang="en-US" dirty="0"/>
              <a:t>a simple sequential-access file that might be used in an </a:t>
            </a:r>
            <a:r>
              <a:rPr lang="en-US" dirty="0" smtClean="0"/>
              <a:t>accounts receivable </a:t>
            </a:r>
            <a:r>
              <a:rPr lang="en-US" dirty="0"/>
              <a:t>system to keep track of the amounts owed by a company’s credit clients. </a:t>
            </a:r>
            <a:r>
              <a:rPr lang="en-US" dirty="0" smtClean="0"/>
              <a:t>For each </a:t>
            </a:r>
            <a:r>
              <a:rPr lang="en-US" dirty="0"/>
              <a:t>client, the program obtains an </a:t>
            </a:r>
            <a:r>
              <a:rPr lang="en-US" i="1" dirty="0"/>
              <a:t>account number</a:t>
            </a:r>
            <a:r>
              <a:rPr lang="en-US" dirty="0"/>
              <a:t>, the </a:t>
            </a:r>
            <a:r>
              <a:rPr lang="en-US" i="1" dirty="0"/>
              <a:t>client’s name </a:t>
            </a:r>
            <a:r>
              <a:rPr lang="en-US" dirty="0"/>
              <a:t>and the </a:t>
            </a:r>
            <a:r>
              <a:rPr lang="en-US" i="1" dirty="0"/>
              <a:t>client’s 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46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randomly to a random-access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Function </a:t>
            </a:r>
            <a:r>
              <a:rPr lang="en-US" dirty="0" err="1"/>
              <a:t>fseek</a:t>
            </a:r>
            <a:r>
              <a:rPr lang="en-US" dirty="0"/>
              <a:t> sets the file </a:t>
            </a:r>
            <a:r>
              <a:rPr lang="en-US" dirty="0" smtClean="0"/>
              <a:t>position pointer </a:t>
            </a:r>
            <a:r>
              <a:rPr lang="en-US" dirty="0"/>
              <a:t>to a specific position in the file, then </a:t>
            </a:r>
            <a:r>
              <a:rPr lang="en-US" dirty="0" err="1"/>
              <a:t>fwrite</a:t>
            </a:r>
            <a:r>
              <a:rPr lang="en-US" dirty="0"/>
              <a:t> writes the data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offset is the number of bytes to seek from whence in the file pointed to </a:t>
            </a:r>
            <a:r>
              <a:rPr lang="en-US" dirty="0" smtClean="0"/>
              <a:t>by stream—a </a:t>
            </a:r>
            <a:r>
              <a:rPr lang="en-US" dirty="0"/>
              <a:t>positive offset seeks forward and a negative one seeks backward. </a:t>
            </a:r>
            <a:endParaRPr lang="en-US" dirty="0" smtClean="0"/>
          </a:p>
          <a:p>
            <a:pPr algn="just"/>
            <a:r>
              <a:rPr lang="en-US" dirty="0" smtClean="0"/>
              <a:t>Argument whence </a:t>
            </a:r>
            <a:r>
              <a:rPr lang="en-US" dirty="0"/>
              <a:t>is one of the values SEEK_SET, SEEK_CUR or SEEK_END (all defined in &lt;</a:t>
            </a:r>
            <a:r>
              <a:rPr lang="en-US" dirty="0" err="1"/>
              <a:t>stdio.h</a:t>
            </a:r>
            <a:r>
              <a:rPr lang="en-US" dirty="0" smtClean="0"/>
              <a:t>&gt;), which </a:t>
            </a:r>
            <a:r>
              <a:rPr lang="en-US" dirty="0"/>
              <a:t>indicate the location from which the seek begins.</a:t>
            </a:r>
            <a:endParaRPr lang="en-US" dirty="0" smtClean="0"/>
          </a:p>
          <a:p>
            <a:pPr algn="just"/>
            <a:r>
              <a:rPr lang="en-US" dirty="0"/>
              <a:t>SEEK_SET indicates that the </a:t>
            </a:r>
            <a:r>
              <a:rPr lang="en-US" dirty="0" smtClean="0"/>
              <a:t>seek starts </a:t>
            </a:r>
            <a:r>
              <a:rPr lang="en-US" dirty="0"/>
              <a:t>at the </a:t>
            </a:r>
            <a:r>
              <a:rPr lang="en-US" i="1" dirty="0"/>
              <a:t>beginning </a:t>
            </a:r>
            <a:r>
              <a:rPr lang="en-US" dirty="0"/>
              <a:t>of the file; SEEK_CUR indicates that the seek starts at the </a:t>
            </a:r>
            <a:r>
              <a:rPr lang="en-US" i="1" dirty="0"/>
              <a:t>current </a:t>
            </a:r>
            <a:r>
              <a:rPr lang="en-US" i="1" dirty="0" smtClean="0"/>
              <a:t>location </a:t>
            </a:r>
            <a:r>
              <a:rPr lang="en-US" dirty="0" smtClean="0"/>
              <a:t>in the file; and SEEK_END indicates that the seek starts at the </a:t>
            </a:r>
            <a:r>
              <a:rPr lang="en-US" i="1" dirty="0" smtClean="0"/>
              <a:t>end </a:t>
            </a:r>
            <a:r>
              <a:rPr lang="en-US" dirty="0" smtClean="0"/>
              <a:t>of the file.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897" y="3027519"/>
            <a:ext cx="8140909" cy="2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0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36" y="1782114"/>
            <a:ext cx="70675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86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48" y="734364"/>
            <a:ext cx="69437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9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36" y="1143939"/>
            <a:ext cx="69151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33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23" y="1092960"/>
            <a:ext cx="70389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3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a random-access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61" y="2285955"/>
            <a:ext cx="69723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1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398" y="1039164"/>
            <a:ext cx="7058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70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48" y="1517761"/>
            <a:ext cx="7096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53" y="25997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MY" sz="5000" dirty="0" smtClean="0"/>
              <a:t>Thank you</a:t>
            </a:r>
            <a:endParaRPr lang="en-MY" sz="5000" dirty="0"/>
          </a:p>
        </p:txBody>
      </p:sp>
    </p:spTree>
    <p:extLst>
      <p:ext uri="{BB962C8B-B14F-4D97-AF65-F5344CB8AC3E}">
        <p14:creationId xmlns:p14="http://schemas.microsoft.com/office/powerpoint/2010/main" val="25533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48" y="1515414"/>
            <a:ext cx="71723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7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765286"/>
            <a:ext cx="7010400" cy="2828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923" y="3861884"/>
            <a:ext cx="70389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1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Line 11 states that </a:t>
            </a:r>
            <a:r>
              <a:rPr lang="en-US" dirty="0" err="1"/>
              <a:t>cfPtr</a:t>
            </a:r>
            <a:r>
              <a:rPr lang="en-US" dirty="0"/>
              <a:t> is a </a:t>
            </a:r>
            <a:r>
              <a:rPr lang="en-US" i="1" dirty="0"/>
              <a:t>pointer to a FILE </a:t>
            </a:r>
            <a:r>
              <a:rPr lang="en-US" i="1" dirty="0" smtClean="0"/>
              <a:t>structure</a:t>
            </a:r>
            <a:r>
              <a:rPr lang="en-US" dirty="0" smtClean="0"/>
              <a:t>. A </a:t>
            </a:r>
            <a:r>
              <a:rPr lang="en-US" dirty="0"/>
              <a:t>C program administers each file with a separate FILE </a:t>
            </a:r>
            <a:r>
              <a:rPr lang="en-US" dirty="0" smtClean="0"/>
              <a:t>structure.</a:t>
            </a:r>
          </a:p>
          <a:p>
            <a:pPr algn="just"/>
            <a:r>
              <a:rPr lang="en-US" dirty="0"/>
              <a:t>Each open file must have a separately declared pointer of type FILE that’s used to </a:t>
            </a:r>
            <a:r>
              <a:rPr lang="en-US" dirty="0" smtClean="0"/>
              <a:t>refer to </a:t>
            </a:r>
            <a:r>
              <a:rPr lang="en-US" dirty="0"/>
              <a:t>the file. Line 14 names the file—"</a:t>
            </a:r>
            <a:r>
              <a:rPr lang="en-US" dirty="0" smtClean="0"/>
              <a:t>clients.txt"—</a:t>
            </a:r>
            <a:r>
              <a:rPr lang="en-US" dirty="0"/>
              <a:t>to be used by the program and </a:t>
            </a:r>
            <a:r>
              <a:rPr lang="en-US" dirty="0" smtClean="0"/>
              <a:t>establishes a </a:t>
            </a:r>
            <a:r>
              <a:rPr lang="en-US" dirty="0"/>
              <a:t>“line of communication” with the file.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file pointer </a:t>
            </a:r>
            <a:r>
              <a:rPr lang="en-US" dirty="0" err="1"/>
              <a:t>cfPtr</a:t>
            </a:r>
            <a:r>
              <a:rPr lang="en-US" dirty="0"/>
              <a:t> is assigned a </a:t>
            </a:r>
            <a:r>
              <a:rPr lang="en-US" i="1" dirty="0" smtClean="0"/>
              <a:t>pointer to </a:t>
            </a:r>
            <a:r>
              <a:rPr lang="en-US" i="1" dirty="0"/>
              <a:t>the FILE structure </a:t>
            </a:r>
            <a:r>
              <a:rPr lang="en-US" dirty="0"/>
              <a:t>for the file opened with </a:t>
            </a:r>
            <a:r>
              <a:rPr lang="en-US" dirty="0" err="1"/>
              <a:t>fopen</a:t>
            </a:r>
            <a:r>
              <a:rPr lang="en-US" dirty="0"/>
              <a:t>. Function </a:t>
            </a:r>
            <a:r>
              <a:rPr lang="en-US" dirty="0" err="1"/>
              <a:t>fopen</a:t>
            </a:r>
            <a:r>
              <a:rPr lang="en-US" dirty="0"/>
              <a:t> takes two </a:t>
            </a:r>
            <a:r>
              <a:rPr lang="en-US" dirty="0" smtClean="0"/>
              <a:t>arguments: a </a:t>
            </a:r>
            <a:r>
              <a:rPr lang="en-US" dirty="0"/>
              <a:t>filename (which can include path information leading to the file’s location) and a </a:t>
            </a:r>
            <a:r>
              <a:rPr lang="en-US" b="1" dirty="0" smtClean="0"/>
              <a:t>file open </a:t>
            </a:r>
            <a:r>
              <a:rPr lang="en-US" b="1" dirty="0"/>
              <a:t>mode</a:t>
            </a:r>
            <a:r>
              <a:rPr lang="en-US" dirty="0"/>
              <a:t>. The file open mode "w" indicates that the file is to be opened for </a:t>
            </a:r>
            <a:r>
              <a:rPr lang="en-US" dirty="0" smtClean="0"/>
              <a:t>writing.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9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If a </a:t>
            </a:r>
            <a:r>
              <a:rPr lang="en-US" dirty="0"/>
              <a:t>file </a:t>
            </a:r>
            <a:r>
              <a:rPr lang="en-US" i="1" dirty="0"/>
              <a:t>does not exist </a:t>
            </a:r>
            <a:r>
              <a:rPr lang="en-US" dirty="0"/>
              <a:t>and it’s opened for writing, </a:t>
            </a:r>
            <a:r>
              <a:rPr lang="en-US" dirty="0" err="1"/>
              <a:t>fopen</a:t>
            </a:r>
            <a:r>
              <a:rPr lang="en-US" dirty="0"/>
              <a:t> </a:t>
            </a:r>
            <a:r>
              <a:rPr lang="en-US" i="1" dirty="0"/>
              <a:t>creates the file</a:t>
            </a:r>
            <a:r>
              <a:rPr lang="en-US" dirty="0"/>
              <a:t>. If an existing file </a:t>
            </a:r>
            <a:r>
              <a:rPr lang="en-US" dirty="0" smtClean="0"/>
              <a:t>is opened </a:t>
            </a:r>
            <a:r>
              <a:rPr lang="en-US" dirty="0"/>
              <a:t>for writing, the contents of the file are </a:t>
            </a:r>
            <a:r>
              <a:rPr lang="en-US" i="1" dirty="0"/>
              <a:t>discarded without warning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program, the </a:t>
            </a:r>
            <a:r>
              <a:rPr lang="en-US" dirty="0"/>
              <a:t>if statement is used to determine whether the file pointer </a:t>
            </a:r>
            <a:r>
              <a:rPr lang="en-US" dirty="0" err="1"/>
              <a:t>cfPtr</a:t>
            </a:r>
            <a:r>
              <a:rPr lang="en-US" dirty="0"/>
              <a:t> is </a:t>
            </a:r>
            <a:r>
              <a:rPr lang="en-US" b="1" dirty="0"/>
              <a:t>NULL </a:t>
            </a:r>
            <a:r>
              <a:rPr lang="en-US" dirty="0"/>
              <a:t>(i.e., the </a:t>
            </a:r>
            <a:r>
              <a:rPr lang="en-US" dirty="0" smtClean="0"/>
              <a:t>file is </a:t>
            </a:r>
            <a:r>
              <a:rPr lang="en-US" dirty="0"/>
              <a:t>not opened). If it’s NULL, the program prints an error message and terminates. </a:t>
            </a:r>
            <a:r>
              <a:rPr lang="en-US" dirty="0" smtClean="0"/>
              <a:t>Otherwise, the </a:t>
            </a:r>
            <a:r>
              <a:rPr lang="en-US" dirty="0"/>
              <a:t>program processes the input and writes it to the file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program prompts the user to enter the various fields for each record or to </a:t>
            </a:r>
            <a:r>
              <a:rPr lang="en-US" dirty="0" smtClean="0"/>
              <a:t>enter </a:t>
            </a:r>
            <a:r>
              <a:rPr lang="en-US" i="1" dirty="0" smtClean="0"/>
              <a:t>end-of-file </a:t>
            </a:r>
            <a:r>
              <a:rPr lang="en-US" dirty="0"/>
              <a:t>when data entry is complete. Figure </a:t>
            </a:r>
            <a:r>
              <a:rPr lang="en-US" dirty="0" smtClean="0"/>
              <a:t>below </a:t>
            </a:r>
            <a:r>
              <a:rPr lang="en-US" dirty="0"/>
              <a:t>lists the key combinations for </a:t>
            </a:r>
            <a:r>
              <a:rPr lang="en-US" dirty="0" smtClean="0"/>
              <a:t>entering end-of-file </a:t>
            </a:r>
            <a:r>
              <a:rPr lang="en-US" dirty="0"/>
              <a:t>for various computer systems.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3" y="5410871"/>
            <a:ext cx="65436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0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Line 25 writes data to the file </a:t>
            </a:r>
            <a:r>
              <a:rPr lang="en-US" dirty="0" smtClean="0"/>
              <a:t>clients.txt. Function </a:t>
            </a:r>
            <a:r>
              <a:rPr lang="en-US" dirty="0" err="1"/>
              <a:t>fprintf</a:t>
            </a:r>
            <a:r>
              <a:rPr lang="en-US" dirty="0"/>
              <a:t> is equivalent </a:t>
            </a:r>
            <a:r>
              <a:rPr lang="en-US" dirty="0" smtClean="0"/>
              <a:t>to </a:t>
            </a:r>
            <a:r>
              <a:rPr lang="en-US" dirty="0" err="1" smtClean="0"/>
              <a:t>printf</a:t>
            </a:r>
            <a:r>
              <a:rPr lang="en-US" dirty="0" smtClean="0"/>
              <a:t> except that </a:t>
            </a:r>
            <a:r>
              <a:rPr lang="en-US" dirty="0" err="1" smtClean="0"/>
              <a:t>fprintf</a:t>
            </a:r>
            <a:r>
              <a:rPr lang="en-US" dirty="0" smtClean="0"/>
              <a:t> also receives as an argument a file pointer for the file to which the </a:t>
            </a:r>
            <a:r>
              <a:rPr lang="en-US" dirty="0"/>
              <a:t>data will be written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After the user enters end-of-file, the program closes the clients.dat file with </a:t>
            </a:r>
            <a:r>
              <a:rPr lang="en-US" b="1" dirty="0" err="1" smtClean="0"/>
              <a:t>fclose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terminates. Function </a:t>
            </a:r>
            <a:r>
              <a:rPr lang="en-US" dirty="0" err="1"/>
              <a:t>fclose</a:t>
            </a:r>
            <a:r>
              <a:rPr lang="en-US" dirty="0"/>
              <a:t> also receives the file pointer (rather than the </a:t>
            </a:r>
            <a:r>
              <a:rPr lang="en-US" dirty="0" smtClean="0"/>
              <a:t>filename) as </a:t>
            </a:r>
            <a:r>
              <a:rPr lang="en-US" dirty="0"/>
              <a:t>an argument. </a:t>
            </a:r>
            <a:endParaRPr lang="en-US" dirty="0" smtClean="0"/>
          </a:p>
          <a:p>
            <a:pPr lvl="1" algn="just"/>
            <a:r>
              <a:rPr lang="en-US" i="1" dirty="0" smtClean="0"/>
              <a:t>If </a:t>
            </a:r>
            <a:r>
              <a:rPr lang="en-US" i="1" dirty="0"/>
              <a:t>function </a:t>
            </a:r>
            <a:r>
              <a:rPr lang="en-US" i="1" dirty="0" err="1"/>
              <a:t>fclose</a:t>
            </a:r>
            <a:r>
              <a:rPr lang="en-US" i="1" dirty="0"/>
              <a:t> is not called explicitly, the operating system normally </a:t>
            </a:r>
            <a:r>
              <a:rPr lang="en-US" i="1" dirty="0" smtClean="0"/>
              <a:t>will close </a:t>
            </a:r>
            <a:r>
              <a:rPr lang="en-US" i="1" dirty="0"/>
              <a:t>the file when program execution terminates. </a:t>
            </a:r>
            <a:r>
              <a:rPr lang="en-US" dirty="0"/>
              <a:t>This is an example of operating </a:t>
            </a:r>
            <a:r>
              <a:rPr lang="en-US" dirty="0" smtClean="0"/>
              <a:t>system “housekeeping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7375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3" y="1910556"/>
            <a:ext cx="65436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4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a sequential-access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212" y="2097088"/>
            <a:ext cx="664640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68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2020</TotalTime>
  <Words>885</Words>
  <Application>Microsoft Office PowerPoint</Application>
  <PresentationFormat>Widescreen</PresentationFormat>
  <Paragraphs>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Tw Cen MT</vt:lpstr>
      <vt:lpstr>Circuit</vt:lpstr>
      <vt:lpstr>C file processing</vt:lpstr>
      <vt:lpstr>Creating a sequential access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open modes</vt:lpstr>
      <vt:lpstr>Reading data from a sequential-access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Random-access files</vt:lpstr>
      <vt:lpstr>PowerPoint Presentation</vt:lpstr>
      <vt:lpstr>PowerPoint Presentation</vt:lpstr>
      <vt:lpstr>PowerPoint Presentation</vt:lpstr>
      <vt:lpstr>Writing data randomly to a random-access file</vt:lpstr>
      <vt:lpstr>PowerPoint Presentation</vt:lpstr>
      <vt:lpstr>PowerPoint Presentation</vt:lpstr>
      <vt:lpstr>PowerPoint Presentation</vt:lpstr>
      <vt:lpstr>PowerPoint Presentation</vt:lpstr>
      <vt:lpstr>Reading data from a random-access file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Chew WJ</dc:creator>
  <cp:lastModifiedBy>Chew Wei Jen</cp:lastModifiedBy>
  <cp:revision>64</cp:revision>
  <dcterms:created xsi:type="dcterms:W3CDTF">2019-04-01T15:55:01Z</dcterms:created>
  <dcterms:modified xsi:type="dcterms:W3CDTF">2019-06-24T23:53:21Z</dcterms:modified>
</cp:coreProperties>
</file>