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14" r:id="rId3"/>
    <p:sldId id="257"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303" r:id="rId23"/>
    <p:sldId id="298" r:id="rId24"/>
    <p:sldId id="299" r:id="rId25"/>
    <p:sldId id="300" r:id="rId26"/>
    <p:sldId id="301" r:id="rId27"/>
    <p:sldId id="302" r:id="rId28"/>
    <p:sldId id="305" r:id="rId29"/>
    <p:sldId id="306" r:id="rId30"/>
    <p:sldId id="307" r:id="rId31"/>
    <p:sldId id="308" r:id="rId32"/>
    <p:sldId id="309" r:id="rId33"/>
    <p:sldId id="310" r:id="rId34"/>
    <p:sldId id="311" r:id="rId35"/>
    <p:sldId id="312" r:id="rId36"/>
    <p:sldId id="313" r:id="rId37"/>
    <p:sldId id="27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7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06/04/2022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06/04/2022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06/04/2022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06/04/2022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06/04/2022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06/04/2022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06/04/2022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06/04/2022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06/04/2022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06/04/2022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06/04/2022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06/04/2022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06/04/2022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06/04/2022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06/04/2022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06/04/2022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06/04/2022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06/04/2022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a:t>Structured program development in c</a:t>
            </a:r>
          </a:p>
        </p:txBody>
      </p:sp>
      <p:sp>
        <p:nvSpPr>
          <p:cNvPr id="3" name="Subtitle 2"/>
          <p:cNvSpPr>
            <a:spLocks noGrp="1"/>
          </p:cNvSpPr>
          <p:nvPr>
            <p:ph type="subTitle" idx="1"/>
          </p:nvPr>
        </p:nvSpPr>
        <p:spPr/>
        <p:txBody>
          <a:bodyPr/>
          <a:lstStyle/>
          <a:p>
            <a:endParaRPr lang="en-MY"/>
          </a:p>
        </p:txBody>
      </p:sp>
    </p:spTree>
    <p:extLst>
      <p:ext uri="{BB962C8B-B14F-4D97-AF65-F5344CB8AC3E}">
        <p14:creationId xmlns:p14="http://schemas.microsoft.com/office/powerpoint/2010/main" val="1122039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cap="none" dirty="0"/>
              <a:t>if</a:t>
            </a:r>
            <a:r>
              <a:rPr lang="en-US" dirty="0"/>
              <a:t> selection statement</a:t>
            </a:r>
          </a:p>
        </p:txBody>
      </p:sp>
      <p:sp>
        <p:nvSpPr>
          <p:cNvPr id="3" name="Content Placeholder 2"/>
          <p:cNvSpPr>
            <a:spLocks noGrp="1"/>
          </p:cNvSpPr>
          <p:nvPr>
            <p:ph idx="1"/>
          </p:nvPr>
        </p:nvSpPr>
        <p:spPr/>
        <p:txBody>
          <a:bodyPr/>
          <a:lstStyle/>
          <a:p>
            <a:r>
              <a:rPr lang="en-US" dirty="0"/>
              <a:t>Selection statements are used to choose among alternative courses of actions</a:t>
            </a:r>
          </a:p>
          <a:p>
            <a:r>
              <a:rPr lang="en-US" dirty="0"/>
              <a:t>Pseudocode:</a:t>
            </a:r>
          </a:p>
          <a:p>
            <a:endParaRPr lang="en-US" dirty="0"/>
          </a:p>
          <a:p>
            <a:r>
              <a:rPr lang="en-US" dirty="0"/>
              <a:t>C Program:</a:t>
            </a:r>
          </a:p>
          <a:p>
            <a:endParaRPr lang="en-US" dirty="0"/>
          </a:p>
        </p:txBody>
      </p:sp>
      <p:pic>
        <p:nvPicPr>
          <p:cNvPr id="5" name="Picture 4"/>
          <p:cNvPicPr>
            <a:picLocks noChangeAspect="1"/>
          </p:cNvPicPr>
          <p:nvPr/>
        </p:nvPicPr>
        <p:blipFill>
          <a:blip r:embed="rId2"/>
          <a:stretch>
            <a:fillRect/>
          </a:stretch>
        </p:blipFill>
        <p:spPr>
          <a:xfrm>
            <a:off x="1489388" y="3401219"/>
            <a:ext cx="3314700" cy="619125"/>
          </a:xfrm>
          <a:prstGeom prst="rect">
            <a:avLst/>
          </a:prstGeom>
        </p:spPr>
      </p:pic>
      <p:pic>
        <p:nvPicPr>
          <p:cNvPr id="6" name="Picture 5"/>
          <p:cNvPicPr>
            <a:picLocks noChangeAspect="1"/>
          </p:cNvPicPr>
          <p:nvPr/>
        </p:nvPicPr>
        <p:blipFill>
          <a:blip r:embed="rId3"/>
          <a:stretch>
            <a:fillRect/>
          </a:stretch>
        </p:blipFill>
        <p:spPr>
          <a:xfrm>
            <a:off x="1489388" y="4529859"/>
            <a:ext cx="1914525" cy="857250"/>
          </a:xfrm>
          <a:prstGeom prst="rect">
            <a:avLst/>
          </a:prstGeom>
        </p:spPr>
      </p:pic>
    </p:spTree>
    <p:extLst>
      <p:ext uri="{BB962C8B-B14F-4D97-AF65-F5344CB8AC3E}">
        <p14:creationId xmlns:p14="http://schemas.microsoft.com/office/powerpoint/2010/main" val="62699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r>
              <a:rPr lang="en-US" dirty="0"/>
              <a:t>Flowchart:</a:t>
            </a:r>
          </a:p>
        </p:txBody>
      </p:sp>
      <p:pic>
        <p:nvPicPr>
          <p:cNvPr id="4" name="Picture 3"/>
          <p:cNvPicPr>
            <a:picLocks noChangeAspect="1"/>
          </p:cNvPicPr>
          <p:nvPr/>
        </p:nvPicPr>
        <p:blipFill>
          <a:blip r:embed="rId2"/>
          <a:stretch>
            <a:fillRect/>
          </a:stretch>
        </p:blipFill>
        <p:spPr>
          <a:xfrm>
            <a:off x="1464703" y="1264679"/>
            <a:ext cx="3467100" cy="1933575"/>
          </a:xfrm>
          <a:prstGeom prst="rect">
            <a:avLst/>
          </a:prstGeom>
        </p:spPr>
      </p:pic>
    </p:spTree>
    <p:extLst>
      <p:ext uri="{BB962C8B-B14F-4D97-AF65-F5344CB8AC3E}">
        <p14:creationId xmlns:p14="http://schemas.microsoft.com/office/powerpoint/2010/main" val="2711314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cap="none" dirty="0"/>
              <a:t>if…else</a:t>
            </a:r>
            <a:r>
              <a:rPr lang="en-US" dirty="0"/>
              <a:t> selection statement</a:t>
            </a:r>
          </a:p>
        </p:txBody>
      </p:sp>
      <p:sp>
        <p:nvSpPr>
          <p:cNvPr id="3" name="Content Placeholder 2"/>
          <p:cNvSpPr>
            <a:spLocks noGrp="1"/>
          </p:cNvSpPr>
          <p:nvPr>
            <p:ph idx="1"/>
          </p:nvPr>
        </p:nvSpPr>
        <p:spPr/>
        <p:txBody>
          <a:bodyPr/>
          <a:lstStyle/>
          <a:p>
            <a:r>
              <a:rPr lang="en-US" dirty="0"/>
              <a:t>The statement allows the you to specify that different actions are to be performed when the condition is true and when it’s false.</a:t>
            </a:r>
          </a:p>
          <a:p>
            <a:r>
              <a:rPr lang="en-US" dirty="0"/>
              <a:t>Pseudocode:</a:t>
            </a:r>
          </a:p>
          <a:p>
            <a:endParaRPr lang="en-US" dirty="0"/>
          </a:p>
          <a:p>
            <a:endParaRPr lang="en-US" dirty="0"/>
          </a:p>
          <a:p>
            <a:r>
              <a:rPr lang="en-US" dirty="0"/>
              <a:t>C program:</a:t>
            </a:r>
          </a:p>
          <a:p>
            <a:endParaRPr lang="en-US" dirty="0"/>
          </a:p>
        </p:txBody>
      </p:sp>
      <p:pic>
        <p:nvPicPr>
          <p:cNvPr id="4" name="Picture 3"/>
          <p:cNvPicPr>
            <a:picLocks noChangeAspect="1"/>
          </p:cNvPicPr>
          <p:nvPr/>
        </p:nvPicPr>
        <p:blipFill>
          <a:blip r:embed="rId2"/>
          <a:stretch>
            <a:fillRect/>
          </a:stretch>
        </p:blipFill>
        <p:spPr>
          <a:xfrm>
            <a:off x="1480063" y="3827640"/>
            <a:ext cx="3590925" cy="1057275"/>
          </a:xfrm>
          <a:prstGeom prst="rect">
            <a:avLst/>
          </a:prstGeom>
        </p:spPr>
      </p:pic>
      <p:pic>
        <p:nvPicPr>
          <p:cNvPr id="5" name="Picture 4"/>
          <p:cNvPicPr>
            <a:picLocks noChangeAspect="1"/>
          </p:cNvPicPr>
          <p:nvPr/>
        </p:nvPicPr>
        <p:blipFill>
          <a:blip r:embed="rId3"/>
          <a:stretch>
            <a:fillRect/>
          </a:stretch>
        </p:blipFill>
        <p:spPr>
          <a:xfrm>
            <a:off x="1480063" y="5419725"/>
            <a:ext cx="1914525" cy="1438275"/>
          </a:xfrm>
          <a:prstGeom prst="rect">
            <a:avLst/>
          </a:prstGeom>
        </p:spPr>
      </p:pic>
    </p:spTree>
    <p:extLst>
      <p:ext uri="{BB962C8B-B14F-4D97-AF65-F5344CB8AC3E}">
        <p14:creationId xmlns:p14="http://schemas.microsoft.com/office/powerpoint/2010/main" val="940791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31065"/>
            <a:ext cx="9905999" cy="5160136"/>
          </a:xfrm>
        </p:spPr>
        <p:txBody>
          <a:bodyPr/>
          <a:lstStyle/>
          <a:p>
            <a:r>
              <a:rPr lang="en-US" dirty="0"/>
              <a:t>Flowchart:</a:t>
            </a:r>
          </a:p>
        </p:txBody>
      </p:sp>
      <p:pic>
        <p:nvPicPr>
          <p:cNvPr id="4" name="Picture 3"/>
          <p:cNvPicPr>
            <a:picLocks noChangeAspect="1"/>
          </p:cNvPicPr>
          <p:nvPr/>
        </p:nvPicPr>
        <p:blipFill>
          <a:blip r:embed="rId2"/>
          <a:stretch>
            <a:fillRect/>
          </a:stretch>
        </p:blipFill>
        <p:spPr>
          <a:xfrm>
            <a:off x="1479662" y="1243684"/>
            <a:ext cx="4905375" cy="2181225"/>
          </a:xfrm>
          <a:prstGeom prst="rect">
            <a:avLst/>
          </a:prstGeom>
        </p:spPr>
      </p:pic>
    </p:spTree>
    <p:extLst>
      <p:ext uri="{BB962C8B-B14F-4D97-AF65-F5344CB8AC3E}">
        <p14:creationId xmlns:p14="http://schemas.microsoft.com/office/powerpoint/2010/main" val="1843584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lstStyle/>
          <a:p>
            <a:r>
              <a:rPr lang="en-US" dirty="0"/>
              <a:t>C also provides conditional operator (</a:t>
            </a:r>
            <a:r>
              <a:rPr lang="en-US" dirty="0">
                <a:latin typeface="Times New Roman" panose="02020603050405020304" pitchFamily="18" charset="0"/>
                <a:cs typeface="Times New Roman" panose="02020603050405020304" pitchFamily="18" charset="0"/>
              </a:rPr>
              <a:t>?</a:t>
            </a:r>
            <a:r>
              <a:rPr lang="en-US" dirty="0"/>
              <a:t>:), which is closely related to the </a:t>
            </a:r>
            <a:r>
              <a:rPr lang="en-US" i="1" dirty="0"/>
              <a:t>if…else</a:t>
            </a:r>
            <a:r>
              <a:rPr lang="en-US" dirty="0"/>
              <a:t> statement.</a:t>
            </a:r>
          </a:p>
          <a:p>
            <a:r>
              <a:rPr lang="en-US" dirty="0"/>
              <a:t>It takes 3 operands</a:t>
            </a:r>
          </a:p>
          <a:p>
            <a:pPr lvl="1"/>
            <a:r>
              <a:rPr lang="en-US" dirty="0"/>
              <a:t>First operand is a condition</a:t>
            </a:r>
          </a:p>
          <a:p>
            <a:pPr lvl="1"/>
            <a:r>
              <a:rPr lang="en-US" dirty="0"/>
              <a:t>Second operand is the value for the entire conditional expression if the condition is true</a:t>
            </a:r>
          </a:p>
          <a:p>
            <a:pPr lvl="1"/>
            <a:r>
              <a:rPr lang="en-US" dirty="0"/>
              <a:t>Third operand is the value for the entire conditional expression if the condition is false</a:t>
            </a:r>
          </a:p>
          <a:p>
            <a:r>
              <a:rPr lang="en-US" dirty="0"/>
              <a:t>C Program:</a:t>
            </a:r>
          </a:p>
          <a:p>
            <a:endParaRPr lang="en-US" dirty="0"/>
          </a:p>
          <a:p>
            <a:endParaRPr lang="en-US" dirty="0"/>
          </a:p>
        </p:txBody>
      </p:sp>
      <p:pic>
        <p:nvPicPr>
          <p:cNvPr id="4" name="Picture 3"/>
          <p:cNvPicPr>
            <a:picLocks noChangeAspect="1"/>
          </p:cNvPicPr>
          <p:nvPr/>
        </p:nvPicPr>
        <p:blipFill>
          <a:blip r:embed="rId2"/>
          <a:stretch>
            <a:fillRect/>
          </a:stretch>
        </p:blipFill>
        <p:spPr>
          <a:xfrm>
            <a:off x="1476911" y="4149614"/>
            <a:ext cx="3829050" cy="295275"/>
          </a:xfrm>
          <a:prstGeom prst="rect">
            <a:avLst/>
          </a:prstGeom>
        </p:spPr>
      </p:pic>
    </p:spTree>
    <p:extLst>
      <p:ext uri="{BB962C8B-B14F-4D97-AF65-F5344CB8AC3E}">
        <p14:creationId xmlns:p14="http://schemas.microsoft.com/office/powerpoint/2010/main" val="28812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31065"/>
            <a:ext cx="9905999" cy="5160136"/>
          </a:xfrm>
        </p:spPr>
        <p:txBody>
          <a:bodyPr/>
          <a:lstStyle/>
          <a:p>
            <a:r>
              <a:rPr lang="en-US" dirty="0"/>
              <a:t>Nested </a:t>
            </a:r>
            <a:r>
              <a:rPr lang="en-US" i="1" dirty="0"/>
              <a:t>if…else</a:t>
            </a:r>
            <a:r>
              <a:rPr lang="en-US" dirty="0"/>
              <a:t> statements:</a:t>
            </a:r>
          </a:p>
          <a:p>
            <a:pPr lvl="1"/>
            <a:r>
              <a:rPr lang="en-US" dirty="0"/>
              <a:t>Placing </a:t>
            </a:r>
            <a:r>
              <a:rPr lang="en-US" i="1" dirty="0"/>
              <a:t>if…else</a:t>
            </a:r>
            <a:r>
              <a:rPr lang="en-US" dirty="0"/>
              <a:t> statements inside </a:t>
            </a:r>
            <a:r>
              <a:rPr lang="en-US" i="1" dirty="0"/>
              <a:t>if…else</a:t>
            </a:r>
            <a:r>
              <a:rPr lang="en-US" dirty="0"/>
              <a:t> statements</a:t>
            </a:r>
          </a:p>
          <a:p>
            <a:pPr lvl="1"/>
            <a:r>
              <a:rPr lang="en-US" dirty="0"/>
              <a:t>Pseudocode:</a:t>
            </a:r>
          </a:p>
        </p:txBody>
      </p:sp>
      <p:pic>
        <p:nvPicPr>
          <p:cNvPr id="4" name="Picture 3"/>
          <p:cNvPicPr>
            <a:picLocks noChangeAspect="1"/>
          </p:cNvPicPr>
          <p:nvPr/>
        </p:nvPicPr>
        <p:blipFill>
          <a:blip r:embed="rId2"/>
          <a:stretch>
            <a:fillRect/>
          </a:stretch>
        </p:blipFill>
        <p:spPr>
          <a:xfrm>
            <a:off x="1926397" y="2110391"/>
            <a:ext cx="5248275" cy="3305175"/>
          </a:xfrm>
          <a:prstGeom prst="rect">
            <a:avLst/>
          </a:prstGeom>
        </p:spPr>
      </p:pic>
    </p:spTree>
    <p:extLst>
      <p:ext uri="{BB962C8B-B14F-4D97-AF65-F5344CB8AC3E}">
        <p14:creationId xmlns:p14="http://schemas.microsoft.com/office/powerpoint/2010/main" val="2701299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pPr lvl="1"/>
            <a:r>
              <a:rPr lang="en-US" dirty="0"/>
              <a:t>C Program:</a:t>
            </a:r>
          </a:p>
        </p:txBody>
      </p:sp>
      <p:pic>
        <p:nvPicPr>
          <p:cNvPr id="4" name="Picture 3"/>
          <p:cNvPicPr>
            <a:picLocks noChangeAspect="1"/>
          </p:cNvPicPr>
          <p:nvPr/>
        </p:nvPicPr>
        <p:blipFill>
          <a:blip r:embed="rId2"/>
          <a:stretch>
            <a:fillRect/>
          </a:stretch>
        </p:blipFill>
        <p:spPr>
          <a:xfrm>
            <a:off x="1931830" y="1127237"/>
            <a:ext cx="3048000" cy="3933825"/>
          </a:xfrm>
          <a:prstGeom prst="rect">
            <a:avLst/>
          </a:prstGeom>
        </p:spPr>
      </p:pic>
    </p:spTree>
    <p:extLst>
      <p:ext uri="{BB962C8B-B14F-4D97-AF65-F5344CB8AC3E}">
        <p14:creationId xmlns:p14="http://schemas.microsoft.com/office/powerpoint/2010/main" val="2971991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cap="none" dirty="0"/>
              <a:t>while</a:t>
            </a:r>
            <a:r>
              <a:rPr lang="en-US" dirty="0"/>
              <a:t> iteration statement</a:t>
            </a:r>
          </a:p>
        </p:txBody>
      </p:sp>
      <p:sp>
        <p:nvSpPr>
          <p:cNvPr id="3" name="Content Placeholder 2"/>
          <p:cNvSpPr>
            <a:spLocks noGrp="1"/>
          </p:cNvSpPr>
          <p:nvPr>
            <p:ph idx="1"/>
          </p:nvPr>
        </p:nvSpPr>
        <p:spPr/>
        <p:txBody>
          <a:bodyPr/>
          <a:lstStyle/>
          <a:p>
            <a:r>
              <a:rPr lang="en-US" dirty="0"/>
              <a:t>An iteration statement / repetition statement / loop allows you to specify that an action is to be repeated while some condition remains true.</a:t>
            </a:r>
          </a:p>
          <a:p>
            <a:r>
              <a:rPr lang="en-US" dirty="0"/>
              <a:t>Pseudocode:</a:t>
            </a:r>
          </a:p>
          <a:p>
            <a:endParaRPr lang="en-US" dirty="0"/>
          </a:p>
          <a:p>
            <a:r>
              <a:rPr lang="en-US" dirty="0"/>
              <a:t>C Program:</a:t>
            </a:r>
          </a:p>
          <a:p>
            <a:endParaRPr lang="en-US" dirty="0"/>
          </a:p>
        </p:txBody>
      </p:sp>
      <p:pic>
        <p:nvPicPr>
          <p:cNvPr id="5" name="Picture 4"/>
          <p:cNvPicPr>
            <a:picLocks noChangeAspect="1"/>
          </p:cNvPicPr>
          <p:nvPr/>
        </p:nvPicPr>
        <p:blipFill>
          <a:blip r:embed="rId2"/>
          <a:stretch>
            <a:fillRect/>
          </a:stretch>
        </p:blipFill>
        <p:spPr>
          <a:xfrm>
            <a:off x="1472819" y="4943877"/>
            <a:ext cx="2324100" cy="1143000"/>
          </a:xfrm>
          <a:prstGeom prst="rect">
            <a:avLst/>
          </a:prstGeom>
        </p:spPr>
      </p:pic>
      <p:pic>
        <p:nvPicPr>
          <p:cNvPr id="6" name="Picture 5"/>
          <p:cNvPicPr>
            <a:picLocks noChangeAspect="1"/>
          </p:cNvPicPr>
          <p:nvPr/>
        </p:nvPicPr>
        <p:blipFill>
          <a:blip r:embed="rId3"/>
          <a:stretch>
            <a:fillRect/>
          </a:stretch>
        </p:blipFill>
        <p:spPr>
          <a:xfrm>
            <a:off x="1472819" y="3677444"/>
            <a:ext cx="5191125" cy="685800"/>
          </a:xfrm>
          <a:prstGeom prst="rect">
            <a:avLst/>
          </a:prstGeom>
        </p:spPr>
      </p:pic>
    </p:spTree>
    <p:extLst>
      <p:ext uri="{BB962C8B-B14F-4D97-AF65-F5344CB8AC3E}">
        <p14:creationId xmlns:p14="http://schemas.microsoft.com/office/powerpoint/2010/main" val="1214770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31065"/>
            <a:ext cx="9905999" cy="5160136"/>
          </a:xfrm>
        </p:spPr>
        <p:txBody>
          <a:bodyPr/>
          <a:lstStyle/>
          <a:p>
            <a:r>
              <a:rPr lang="en-US" dirty="0"/>
              <a:t>Flowchart:</a:t>
            </a:r>
          </a:p>
        </p:txBody>
      </p:sp>
      <p:pic>
        <p:nvPicPr>
          <p:cNvPr id="4" name="Picture 3"/>
          <p:cNvPicPr>
            <a:picLocks noChangeAspect="1"/>
          </p:cNvPicPr>
          <p:nvPr/>
        </p:nvPicPr>
        <p:blipFill>
          <a:blip r:embed="rId2"/>
          <a:stretch>
            <a:fillRect/>
          </a:stretch>
        </p:blipFill>
        <p:spPr>
          <a:xfrm>
            <a:off x="1475100" y="1224231"/>
            <a:ext cx="3343275" cy="1704975"/>
          </a:xfrm>
          <a:prstGeom prst="rect">
            <a:avLst/>
          </a:prstGeom>
        </p:spPr>
      </p:pic>
    </p:spTree>
    <p:extLst>
      <p:ext uri="{BB962C8B-B14F-4D97-AF65-F5344CB8AC3E}">
        <p14:creationId xmlns:p14="http://schemas.microsoft.com/office/powerpoint/2010/main" val="25711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r>
              <a:rPr lang="en-US" dirty="0"/>
              <a:t>A class of ten students took a quiz. The grades (integers in the range of 0 to 100) for this quiz are available to you. Determine the class average on the quiz.</a:t>
            </a:r>
          </a:p>
        </p:txBody>
      </p:sp>
    </p:spTree>
    <p:extLst>
      <p:ext uri="{BB962C8B-B14F-4D97-AF65-F5344CB8AC3E}">
        <p14:creationId xmlns:p14="http://schemas.microsoft.com/office/powerpoint/2010/main" val="327859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973F-0ADE-404E-87AE-F8462CEEF24A}"/>
              </a:ext>
            </a:extLst>
          </p:cNvPr>
          <p:cNvSpPr>
            <a:spLocks noGrp="1"/>
          </p:cNvSpPr>
          <p:nvPr>
            <p:ph type="title"/>
          </p:nvPr>
        </p:nvSpPr>
        <p:spPr/>
        <p:txBody>
          <a:bodyPr/>
          <a:lstStyle/>
          <a:p>
            <a:r>
              <a:rPr lang="en-US" dirty="0"/>
              <a:t>Module learning outcomes (MLO)</a:t>
            </a:r>
          </a:p>
        </p:txBody>
      </p:sp>
      <p:graphicFrame>
        <p:nvGraphicFramePr>
          <p:cNvPr id="4" name="Table 4">
            <a:extLst>
              <a:ext uri="{FF2B5EF4-FFF2-40B4-BE49-F238E27FC236}">
                <a16:creationId xmlns:a16="http://schemas.microsoft.com/office/drawing/2014/main" id="{C6B5DC48-16FE-4CB2-BC19-11ECB480C9D6}"/>
              </a:ext>
            </a:extLst>
          </p:cNvPr>
          <p:cNvGraphicFramePr>
            <a:graphicFrameLocks noGrp="1"/>
          </p:cNvGraphicFramePr>
          <p:nvPr>
            <p:ph idx="1"/>
          </p:nvPr>
        </p:nvGraphicFramePr>
        <p:xfrm>
          <a:off x="1141413" y="2249488"/>
          <a:ext cx="9906000" cy="1981200"/>
        </p:xfrm>
        <a:graphic>
          <a:graphicData uri="http://schemas.openxmlformats.org/drawingml/2006/table">
            <a:tbl>
              <a:tblPr firstRow="1" bandRow="1">
                <a:tableStyleId>{5C22544A-7EE6-4342-B048-85BDC9FD1C3A}</a:tableStyleId>
              </a:tblPr>
              <a:tblGrid>
                <a:gridCol w="1059527">
                  <a:extLst>
                    <a:ext uri="{9D8B030D-6E8A-4147-A177-3AD203B41FA5}">
                      <a16:colId xmlns:a16="http://schemas.microsoft.com/office/drawing/2014/main" val="787695874"/>
                    </a:ext>
                  </a:extLst>
                </a:gridCol>
                <a:gridCol w="8846473">
                  <a:extLst>
                    <a:ext uri="{9D8B030D-6E8A-4147-A177-3AD203B41FA5}">
                      <a16:colId xmlns:a16="http://schemas.microsoft.com/office/drawing/2014/main" val="4083002240"/>
                    </a:ext>
                  </a:extLst>
                </a:gridCol>
              </a:tblGrid>
              <a:tr h="370840">
                <a:tc>
                  <a:txBody>
                    <a:bodyPr/>
                    <a:lstStyle/>
                    <a:p>
                      <a:endParaRPr lang="en-US" sz="2000" dirty="0"/>
                    </a:p>
                  </a:txBody>
                  <a:tcPr/>
                </a:tc>
                <a:tc>
                  <a:txBody>
                    <a:bodyPr/>
                    <a:lstStyle/>
                    <a:p>
                      <a:pPr algn="ctr"/>
                      <a:r>
                        <a:rPr lang="en-US" sz="2000" dirty="0"/>
                        <a:t>Description</a:t>
                      </a:r>
                    </a:p>
                  </a:txBody>
                  <a:tcPr/>
                </a:tc>
                <a:extLst>
                  <a:ext uri="{0D108BD9-81ED-4DB2-BD59-A6C34878D82A}">
                    <a16:rowId xmlns:a16="http://schemas.microsoft.com/office/drawing/2014/main" val="727866482"/>
                  </a:ext>
                </a:extLst>
              </a:tr>
              <a:tr h="370840">
                <a:tc>
                  <a:txBody>
                    <a:bodyPr/>
                    <a:lstStyle/>
                    <a:p>
                      <a:pPr algn="ctr"/>
                      <a:r>
                        <a:rPr lang="en-US" sz="2000" dirty="0"/>
                        <a:t>MLO1</a:t>
                      </a:r>
                    </a:p>
                  </a:txBody>
                  <a:tcPr/>
                </a:tc>
                <a:tc>
                  <a:txBody>
                    <a:bodyPr/>
                    <a:lstStyle/>
                    <a:p>
                      <a:pPr algn="ctr"/>
                      <a:r>
                        <a:rPr lang="en-US" sz="2000" dirty="0" err="1"/>
                        <a:t>Analyse</a:t>
                      </a:r>
                      <a:r>
                        <a:rPr lang="en-US" sz="2000" dirty="0"/>
                        <a:t> C program codes to determine the output </a:t>
                      </a:r>
                    </a:p>
                  </a:txBody>
                  <a:tcPr/>
                </a:tc>
                <a:extLst>
                  <a:ext uri="{0D108BD9-81ED-4DB2-BD59-A6C34878D82A}">
                    <a16:rowId xmlns:a16="http://schemas.microsoft.com/office/drawing/2014/main" val="2542128478"/>
                  </a:ext>
                </a:extLst>
              </a:tr>
              <a:tr h="370840">
                <a:tc>
                  <a:txBody>
                    <a:bodyPr/>
                    <a:lstStyle/>
                    <a:p>
                      <a:pPr algn="ctr"/>
                      <a:r>
                        <a:rPr lang="en-US" sz="2000" dirty="0"/>
                        <a:t>MLO2</a:t>
                      </a:r>
                    </a:p>
                  </a:txBody>
                  <a:tcPr/>
                </a:tc>
                <a:tc>
                  <a:txBody>
                    <a:bodyPr/>
                    <a:lstStyle/>
                    <a:p>
                      <a:pPr algn="ctr"/>
                      <a:r>
                        <a:rPr lang="en-US" sz="2000" dirty="0"/>
                        <a:t>Develop C programs involving decision structures and loops</a:t>
                      </a:r>
                    </a:p>
                  </a:txBody>
                  <a:tcPr/>
                </a:tc>
                <a:extLst>
                  <a:ext uri="{0D108BD9-81ED-4DB2-BD59-A6C34878D82A}">
                    <a16:rowId xmlns:a16="http://schemas.microsoft.com/office/drawing/2014/main" val="1990888599"/>
                  </a:ext>
                </a:extLst>
              </a:tr>
              <a:tr h="370840">
                <a:tc>
                  <a:txBody>
                    <a:bodyPr/>
                    <a:lstStyle/>
                    <a:p>
                      <a:pPr algn="ctr"/>
                      <a:r>
                        <a:rPr lang="en-US" sz="2000" dirty="0"/>
                        <a:t>MLO3</a:t>
                      </a:r>
                    </a:p>
                  </a:txBody>
                  <a:tcPr/>
                </a:tc>
                <a:tc>
                  <a:txBody>
                    <a:bodyPr/>
                    <a:lstStyle/>
                    <a:p>
                      <a:pPr algn="ctr"/>
                      <a:r>
                        <a:rPr lang="en-US" sz="2000" dirty="0"/>
                        <a:t>Develop C programs involving functions</a:t>
                      </a:r>
                    </a:p>
                  </a:txBody>
                  <a:tcPr/>
                </a:tc>
                <a:extLst>
                  <a:ext uri="{0D108BD9-81ED-4DB2-BD59-A6C34878D82A}">
                    <a16:rowId xmlns:a16="http://schemas.microsoft.com/office/drawing/2014/main" val="4273259794"/>
                  </a:ext>
                </a:extLst>
              </a:tr>
              <a:tr h="370840">
                <a:tc>
                  <a:txBody>
                    <a:bodyPr/>
                    <a:lstStyle/>
                    <a:p>
                      <a:pPr algn="ctr"/>
                      <a:r>
                        <a:rPr lang="en-US" sz="2000" dirty="0"/>
                        <a:t>MLO4</a:t>
                      </a:r>
                    </a:p>
                  </a:txBody>
                  <a:tcPr/>
                </a:tc>
                <a:tc>
                  <a:txBody>
                    <a:bodyPr/>
                    <a:lstStyle/>
                    <a:p>
                      <a:pPr algn="ctr"/>
                      <a:r>
                        <a:rPr lang="en-US" sz="2000" dirty="0"/>
                        <a:t>Write, compile and debug programs in C language</a:t>
                      </a:r>
                    </a:p>
                  </a:txBody>
                  <a:tcPr/>
                </a:tc>
                <a:extLst>
                  <a:ext uri="{0D108BD9-81ED-4DB2-BD59-A6C34878D82A}">
                    <a16:rowId xmlns:a16="http://schemas.microsoft.com/office/drawing/2014/main" val="2042333232"/>
                  </a:ext>
                </a:extLst>
              </a:tr>
            </a:tbl>
          </a:graphicData>
        </a:graphic>
      </p:graphicFrame>
      <p:sp>
        <p:nvSpPr>
          <p:cNvPr id="5" name="Arrow: Right 4">
            <a:extLst>
              <a:ext uri="{FF2B5EF4-FFF2-40B4-BE49-F238E27FC236}">
                <a16:creationId xmlns:a16="http://schemas.microsoft.com/office/drawing/2014/main" id="{19CCA956-93F6-4819-9150-53ACEA3A0B28}"/>
              </a:ext>
            </a:extLst>
          </p:cNvPr>
          <p:cNvSpPr/>
          <p:nvPr/>
        </p:nvSpPr>
        <p:spPr>
          <a:xfrm>
            <a:off x="581167" y="2681501"/>
            <a:ext cx="46402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1F3FDC3-03D7-4634-A862-68EE364849CB}"/>
              </a:ext>
            </a:extLst>
          </p:cNvPr>
          <p:cNvSpPr/>
          <p:nvPr/>
        </p:nvSpPr>
        <p:spPr>
          <a:xfrm>
            <a:off x="581167" y="3111311"/>
            <a:ext cx="46402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36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92428"/>
            <a:ext cx="9905999" cy="5198773"/>
          </a:xfrm>
        </p:spPr>
        <p:txBody>
          <a:bodyPr/>
          <a:lstStyle/>
          <a:p>
            <a:r>
              <a:rPr lang="en-US" dirty="0"/>
              <a:t>Pseudocode:</a:t>
            </a:r>
          </a:p>
        </p:txBody>
      </p:sp>
      <p:pic>
        <p:nvPicPr>
          <p:cNvPr id="5" name="Picture 4"/>
          <p:cNvPicPr>
            <a:picLocks noChangeAspect="1"/>
          </p:cNvPicPr>
          <p:nvPr/>
        </p:nvPicPr>
        <p:blipFill>
          <a:blip r:embed="rId2"/>
          <a:stretch>
            <a:fillRect/>
          </a:stretch>
        </p:blipFill>
        <p:spPr>
          <a:xfrm>
            <a:off x="1469130" y="1206455"/>
            <a:ext cx="4621997" cy="2734480"/>
          </a:xfrm>
          <a:prstGeom prst="rect">
            <a:avLst/>
          </a:prstGeom>
        </p:spPr>
      </p:pic>
    </p:spTree>
    <p:extLst>
      <p:ext uri="{BB962C8B-B14F-4D97-AF65-F5344CB8AC3E}">
        <p14:creationId xmlns:p14="http://schemas.microsoft.com/office/powerpoint/2010/main" val="3077259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lstStyle/>
          <a:p>
            <a:r>
              <a:rPr lang="en-US" dirty="0"/>
              <a:t>C Program:</a:t>
            </a:r>
          </a:p>
        </p:txBody>
      </p:sp>
      <p:pic>
        <p:nvPicPr>
          <p:cNvPr id="8" name="Picture 7"/>
          <p:cNvPicPr>
            <a:picLocks noChangeAspect="1"/>
          </p:cNvPicPr>
          <p:nvPr/>
        </p:nvPicPr>
        <p:blipFill>
          <a:blip r:embed="rId2"/>
          <a:stretch>
            <a:fillRect/>
          </a:stretch>
        </p:blipFill>
        <p:spPr>
          <a:xfrm>
            <a:off x="1437470" y="1107985"/>
            <a:ext cx="6457950" cy="5543550"/>
          </a:xfrm>
          <a:prstGeom prst="rect">
            <a:avLst/>
          </a:prstGeom>
        </p:spPr>
      </p:pic>
    </p:spTree>
    <p:extLst>
      <p:ext uri="{BB962C8B-B14F-4D97-AF65-F5344CB8AC3E}">
        <p14:creationId xmlns:p14="http://schemas.microsoft.com/office/powerpoint/2010/main" val="3411697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r>
              <a:rPr lang="en-US" dirty="0"/>
              <a:t>Output</a:t>
            </a:r>
          </a:p>
        </p:txBody>
      </p:sp>
      <p:pic>
        <p:nvPicPr>
          <p:cNvPr id="4" name="Picture 3"/>
          <p:cNvPicPr>
            <a:picLocks noChangeAspect="1"/>
          </p:cNvPicPr>
          <p:nvPr/>
        </p:nvPicPr>
        <p:blipFill>
          <a:blip r:embed="rId2"/>
          <a:stretch>
            <a:fillRect/>
          </a:stretch>
        </p:blipFill>
        <p:spPr>
          <a:xfrm>
            <a:off x="1450953" y="1301167"/>
            <a:ext cx="2442985" cy="2910223"/>
          </a:xfrm>
          <a:prstGeom prst="rect">
            <a:avLst/>
          </a:prstGeom>
        </p:spPr>
      </p:pic>
    </p:spTree>
    <p:extLst>
      <p:ext uri="{BB962C8B-B14F-4D97-AF65-F5344CB8AC3E}">
        <p14:creationId xmlns:p14="http://schemas.microsoft.com/office/powerpoint/2010/main" val="1102420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lstStyle/>
          <a:p>
            <a:r>
              <a:rPr lang="en-US" dirty="0"/>
              <a:t>Develop a class-averaging program that will process an arbitrary number of grades each time the program is run</a:t>
            </a:r>
          </a:p>
        </p:txBody>
      </p:sp>
    </p:spTree>
    <p:extLst>
      <p:ext uri="{BB962C8B-B14F-4D97-AF65-F5344CB8AC3E}">
        <p14:creationId xmlns:p14="http://schemas.microsoft.com/office/powerpoint/2010/main" val="3723469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92428"/>
            <a:ext cx="9905999" cy="5198773"/>
          </a:xfrm>
        </p:spPr>
        <p:txBody>
          <a:bodyPr/>
          <a:lstStyle/>
          <a:p>
            <a:r>
              <a:rPr lang="en-US" dirty="0"/>
              <a:t>Pseudocode:</a:t>
            </a:r>
          </a:p>
        </p:txBody>
      </p:sp>
      <p:pic>
        <p:nvPicPr>
          <p:cNvPr id="4" name="Picture 3"/>
          <p:cNvPicPr>
            <a:picLocks noChangeAspect="1"/>
          </p:cNvPicPr>
          <p:nvPr/>
        </p:nvPicPr>
        <p:blipFill>
          <a:blip r:embed="rId2"/>
          <a:stretch>
            <a:fillRect/>
          </a:stretch>
        </p:blipFill>
        <p:spPr>
          <a:xfrm>
            <a:off x="1506561" y="1140383"/>
            <a:ext cx="4784630" cy="3727831"/>
          </a:xfrm>
          <a:prstGeom prst="rect">
            <a:avLst/>
          </a:prstGeom>
        </p:spPr>
      </p:pic>
    </p:spTree>
    <p:extLst>
      <p:ext uri="{BB962C8B-B14F-4D97-AF65-F5344CB8AC3E}">
        <p14:creationId xmlns:p14="http://schemas.microsoft.com/office/powerpoint/2010/main" val="4219188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r>
              <a:rPr lang="en-US" dirty="0"/>
              <a:t>C Program:</a:t>
            </a:r>
          </a:p>
        </p:txBody>
      </p:sp>
      <p:pic>
        <p:nvPicPr>
          <p:cNvPr id="5" name="Picture 4"/>
          <p:cNvPicPr>
            <a:picLocks noChangeAspect="1"/>
          </p:cNvPicPr>
          <p:nvPr/>
        </p:nvPicPr>
        <p:blipFill>
          <a:blip r:embed="rId2"/>
          <a:stretch>
            <a:fillRect/>
          </a:stretch>
        </p:blipFill>
        <p:spPr>
          <a:xfrm>
            <a:off x="1470807" y="1164666"/>
            <a:ext cx="6391275" cy="4067175"/>
          </a:xfrm>
          <a:prstGeom prst="rect">
            <a:avLst/>
          </a:prstGeom>
        </p:spPr>
      </p:pic>
    </p:spTree>
    <p:extLst>
      <p:ext uri="{BB962C8B-B14F-4D97-AF65-F5344CB8AC3E}">
        <p14:creationId xmlns:p14="http://schemas.microsoft.com/office/powerpoint/2010/main" val="3086753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41412" y="903063"/>
            <a:ext cx="6524625" cy="4562475"/>
          </a:xfrm>
          <a:prstGeom prst="rect">
            <a:avLst/>
          </a:prstGeom>
        </p:spPr>
      </p:pic>
    </p:spTree>
    <p:extLst>
      <p:ext uri="{BB962C8B-B14F-4D97-AF65-F5344CB8AC3E}">
        <p14:creationId xmlns:p14="http://schemas.microsoft.com/office/powerpoint/2010/main" val="2812716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592428"/>
            <a:ext cx="9905999" cy="5198773"/>
          </a:xfrm>
        </p:spPr>
        <p:txBody>
          <a:bodyPr/>
          <a:lstStyle/>
          <a:p>
            <a:r>
              <a:rPr lang="en-US" dirty="0"/>
              <a:t>Output 1:</a:t>
            </a:r>
          </a:p>
          <a:p>
            <a:endParaRPr lang="en-US" dirty="0"/>
          </a:p>
          <a:p>
            <a:endParaRPr lang="en-US" dirty="0"/>
          </a:p>
          <a:p>
            <a:endParaRPr lang="en-US" dirty="0"/>
          </a:p>
          <a:p>
            <a:endParaRPr lang="en-US" dirty="0"/>
          </a:p>
          <a:p>
            <a:r>
              <a:rPr lang="en-US" dirty="0"/>
              <a:t>Output 2:</a:t>
            </a:r>
          </a:p>
          <a:p>
            <a:endParaRPr lang="en-US" dirty="0"/>
          </a:p>
        </p:txBody>
      </p:sp>
      <p:pic>
        <p:nvPicPr>
          <p:cNvPr id="4" name="Picture 3"/>
          <p:cNvPicPr>
            <a:picLocks noChangeAspect="1"/>
          </p:cNvPicPr>
          <p:nvPr/>
        </p:nvPicPr>
        <p:blipFill>
          <a:blip r:embed="rId2"/>
          <a:stretch>
            <a:fillRect/>
          </a:stretch>
        </p:blipFill>
        <p:spPr>
          <a:xfrm>
            <a:off x="1443105" y="1173788"/>
            <a:ext cx="3107728" cy="2148961"/>
          </a:xfrm>
          <a:prstGeom prst="rect">
            <a:avLst/>
          </a:prstGeom>
        </p:spPr>
      </p:pic>
      <p:pic>
        <p:nvPicPr>
          <p:cNvPr id="5" name="Picture 4"/>
          <p:cNvPicPr>
            <a:picLocks noChangeAspect="1"/>
          </p:cNvPicPr>
          <p:nvPr/>
        </p:nvPicPr>
        <p:blipFill>
          <a:blip r:embed="rId3"/>
          <a:stretch>
            <a:fillRect/>
          </a:stretch>
        </p:blipFill>
        <p:spPr>
          <a:xfrm>
            <a:off x="1443104" y="4080724"/>
            <a:ext cx="3116449" cy="581427"/>
          </a:xfrm>
          <a:prstGeom prst="rect">
            <a:avLst/>
          </a:prstGeom>
        </p:spPr>
      </p:pic>
    </p:spTree>
    <p:extLst>
      <p:ext uri="{BB962C8B-B14F-4D97-AF65-F5344CB8AC3E}">
        <p14:creationId xmlns:p14="http://schemas.microsoft.com/office/powerpoint/2010/main" val="1185542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Converting between types explicitly and implicitly</a:t>
            </a:r>
          </a:p>
        </p:txBody>
      </p:sp>
      <p:sp>
        <p:nvSpPr>
          <p:cNvPr id="3" name="Content Placeholder 2"/>
          <p:cNvSpPr>
            <a:spLocks noGrp="1"/>
          </p:cNvSpPr>
          <p:nvPr>
            <p:ph idx="1"/>
          </p:nvPr>
        </p:nvSpPr>
        <p:spPr/>
        <p:txBody>
          <a:bodyPr/>
          <a:lstStyle/>
          <a:p>
            <a:r>
              <a:rPr lang="en-US" dirty="0"/>
              <a:t>Dividing two integers results in integer division in which any fractional part of the calculation is truncated (i.e. lost)</a:t>
            </a:r>
          </a:p>
          <a:p>
            <a:r>
              <a:rPr lang="en-US" dirty="0"/>
              <a:t>To produce a floating-point calculation with integer values, we must create temporary values that are floating-point numbers.</a:t>
            </a:r>
          </a:p>
          <a:p>
            <a:r>
              <a:rPr lang="en-US" dirty="0"/>
              <a:t>C provides unary cast operators to accomplish this task.</a:t>
            </a:r>
          </a:p>
          <a:p>
            <a:endParaRPr lang="en-US" dirty="0"/>
          </a:p>
        </p:txBody>
      </p:sp>
      <p:pic>
        <p:nvPicPr>
          <p:cNvPr id="4" name="Picture 3"/>
          <p:cNvPicPr>
            <a:picLocks noChangeAspect="1"/>
          </p:cNvPicPr>
          <p:nvPr/>
        </p:nvPicPr>
        <p:blipFill>
          <a:blip r:embed="rId2"/>
          <a:stretch>
            <a:fillRect/>
          </a:stretch>
        </p:blipFill>
        <p:spPr>
          <a:xfrm>
            <a:off x="1430920" y="4960915"/>
            <a:ext cx="4663491" cy="486848"/>
          </a:xfrm>
          <a:prstGeom prst="rect">
            <a:avLst/>
          </a:prstGeom>
        </p:spPr>
      </p:pic>
    </p:spTree>
    <p:extLst>
      <p:ext uri="{BB962C8B-B14F-4D97-AF65-F5344CB8AC3E}">
        <p14:creationId xmlns:p14="http://schemas.microsoft.com/office/powerpoint/2010/main" val="3027253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43944"/>
            <a:ext cx="9905999" cy="5147257"/>
          </a:xfrm>
        </p:spPr>
        <p:txBody>
          <a:bodyPr>
            <a:normAutofit/>
          </a:bodyPr>
          <a:lstStyle/>
          <a:p>
            <a:r>
              <a:rPr lang="en-US" dirty="0"/>
              <a:t>The cast operator creates a temporary floating-point copy of its operand (i.e. </a:t>
            </a:r>
            <a:r>
              <a:rPr lang="en-US" i="1" dirty="0"/>
              <a:t>total</a:t>
            </a:r>
            <a:r>
              <a:rPr lang="en-US" dirty="0"/>
              <a:t>)</a:t>
            </a:r>
          </a:p>
          <a:p>
            <a:pPr lvl="1"/>
            <a:r>
              <a:rPr lang="en-US" dirty="0"/>
              <a:t>The value stored in </a:t>
            </a:r>
            <a:r>
              <a:rPr lang="en-US" i="1" dirty="0"/>
              <a:t>total</a:t>
            </a:r>
            <a:r>
              <a:rPr lang="en-US" dirty="0"/>
              <a:t> is still an integer</a:t>
            </a:r>
          </a:p>
          <a:p>
            <a:r>
              <a:rPr lang="en-US" dirty="0"/>
              <a:t>Using the cast operator in this manner is called explicit conversion.</a:t>
            </a:r>
          </a:p>
          <a:p>
            <a:r>
              <a:rPr lang="en-US" dirty="0"/>
              <a:t>C evaluates arithmetic expressions only in which the data types of the operands are identical.</a:t>
            </a:r>
          </a:p>
          <a:p>
            <a:r>
              <a:rPr lang="en-US" dirty="0"/>
              <a:t>To ensure that the operands are of the same type, the compiler performs an operation called implicit conversion on selected operands</a:t>
            </a:r>
          </a:p>
          <a:p>
            <a:pPr lvl="1"/>
            <a:r>
              <a:rPr lang="en-US" dirty="0"/>
              <a:t>For an expression containing the data type </a:t>
            </a:r>
            <a:r>
              <a:rPr lang="en-US" dirty="0" err="1"/>
              <a:t>int</a:t>
            </a:r>
            <a:r>
              <a:rPr lang="en-US" dirty="0"/>
              <a:t> and float, copies of </a:t>
            </a:r>
            <a:r>
              <a:rPr lang="en-US" dirty="0" err="1"/>
              <a:t>int</a:t>
            </a:r>
            <a:r>
              <a:rPr lang="en-US" dirty="0"/>
              <a:t> operands are made and converted to float.</a:t>
            </a:r>
          </a:p>
        </p:txBody>
      </p:sp>
    </p:spTree>
    <p:extLst>
      <p:ext uri="{BB962C8B-B14F-4D97-AF65-F5344CB8AC3E}">
        <p14:creationId xmlns:p14="http://schemas.microsoft.com/office/powerpoint/2010/main" val="799333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algorithms</a:t>
            </a:r>
          </a:p>
        </p:txBody>
      </p:sp>
      <p:sp>
        <p:nvSpPr>
          <p:cNvPr id="3" name="Content Placeholder 2"/>
          <p:cNvSpPr>
            <a:spLocks noGrp="1"/>
          </p:cNvSpPr>
          <p:nvPr>
            <p:ph idx="1"/>
          </p:nvPr>
        </p:nvSpPr>
        <p:spPr/>
        <p:txBody>
          <a:bodyPr/>
          <a:lstStyle/>
          <a:p>
            <a:r>
              <a:rPr lang="en-MY" dirty="0"/>
              <a:t>The solution to any computing problem involves executing a series of actions in a specific order.</a:t>
            </a:r>
          </a:p>
          <a:p>
            <a:r>
              <a:rPr lang="en-MY" dirty="0"/>
              <a:t>A procedure for solving a problem in terms of actions to be executed and the order in which these actions are to be executed is called an algorithm.</a:t>
            </a:r>
          </a:p>
          <a:p>
            <a:r>
              <a:rPr lang="en-MY" dirty="0"/>
              <a:t>Specifying the order in which statements are to be executed in a computer program is called program controlled.</a:t>
            </a:r>
          </a:p>
        </p:txBody>
      </p:sp>
    </p:spTree>
    <p:extLst>
      <p:ext uri="{BB962C8B-B14F-4D97-AF65-F5344CB8AC3E}">
        <p14:creationId xmlns:p14="http://schemas.microsoft.com/office/powerpoint/2010/main" val="1089136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floating-point numbers</a:t>
            </a:r>
          </a:p>
        </p:txBody>
      </p:sp>
      <p:sp>
        <p:nvSpPr>
          <p:cNvPr id="3" name="Content Placeholder 2"/>
          <p:cNvSpPr>
            <a:spLocks noGrp="1"/>
          </p:cNvSpPr>
          <p:nvPr>
            <p:ph idx="1"/>
          </p:nvPr>
        </p:nvSpPr>
        <p:spPr/>
        <p:txBody>
          <a:bodyPr/>
          <a:lstStyle/>
          <a:p>
            <a:endParaRPr lang="en-US" dirty="0"/>
          </a:p>
          <a:p>
            <a:r>
              <a:rPr lang="en-US" dirty="0"/>
              <a:t>The </a:t>
            </a:r>
            <a:r>
              <a:rPr lang="en-US" i="1" dirty="0"/>
              <a:t>f</a:t>
            </a:r>
            <a:r>
              <a:rPr lang="en-US" dirty="0"/>
              <a:t> specifies that a floating point value is to be printed.</a:t>
            </a:r>
          </a:p>
          <a:p>
            <a:r>
              <a:rPr lang="en-US" dirty="0"/>
              <a:t>.2 is the precision with which the value will be displayed – with 2 digits to the right of the decimal point.</a:t>
            </a:r>
          </a:p>
          <a:p>
            <a:r>
              <a:rPr lang="en-US" dirty="0"/>
              <a:t>Without specifying the precision, the default precision of 6 is used (i.e. %.6f)</a:t>
            </a:r>
          </a:p>
          <a:p>
            <a:r>
              <a:rPr lang="en-US" dirty="0"/>
              <a:t>The printed value is rounded to the indicated number of decimal positions. </a:t>
            </a:r>
          </a:p>
        </p:txBody>
      </p:sp>
      <p:pic>
        <p:nvPicPr>
          <p:cNvPr id="5" name="Picture 4"/>
          <p:cNvPicPr>
            <a:picLocks noChangeAspect="1"/>
          </p:cNvPicPr>
          <p:nvPr/>
        </p:nvPicPr>
        <p:blipFill>
          <a:blip r:embed="rId2"/>
          <a:stretch>
            <a:fillRect/>
          </a:stretch>
        </p:blipFill>
        <p:spPr>
          <a:xfrm>
            <a:off x="2613068" y="2249487"/>
            <a:ext cx="5398741" cy="668026"/>
          </a:xfrm>
          <a:prstGeom prst="rect">
            <a:avLst/>
          </a:prstGeom>
        </p:spPr>
      </p:pic>
    </p:spTree>
    <p:extLst>
      <p:ext uri="{BB962C8B-B14F-4D97-AF65-F5344CB8AC3E}">
        <p14:creationId xmlns:p14="http://schemas.microsoft.com/office/powerpoint/2010/main" val="2112866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idx="1"/>
          </p:nvPr>
        </p:nvSpPr>
        <p:spPr/>
        <p:txBody>
          <a:bodyPr/>
          <a:lstStyle/>
          <a:p>
            <a:r>
              <a:rPr lang="en-US" dirty="0"/>
              <a:t>C provides several assignment operators for abbreviating assignment expressions.</a:t>
            </a:r>
          </a:p>
          <a:p>
            <a:r>
              <a:rPr lang="en-US" dirty="0"/>
              <a:t>C=C+3; can be abbreviated with the addition assignment operator += as C+=3;</a:t>
            </a:r>
          </a:p>
          <a:p>
            <a:r>
              <a:rPr lang="en-US" dirty="0"/>
              <a:t>The += adds the value of the expression on the right of the operator to the value of the variable on the left of the operator and stores the result in the variable on the left of the operator.</a:t>
            </a:r>
          </a:p>
        </p:txBody>
      </p:sp>
    </p:spTree>
    <p:extLst>
      <p:ext uri="{BB962C8B-B14F-4D97-AF65-F5344CB8AC3E}">
        <p14:creationId xmlns:p14="http://schemas.microsoft.com/office/powerpoint/2010/main" val="2892933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41412" y="618186"/>
            <a:ext cx="9905999" cy="5173015"/>
          </a:xfrm>
        </p:spPr>
        <p:txBody>
          <a:bodyPr/>
          <a:lstStyle/>
          <a:p>
            <a:endParaRPr lang="en-US"/>
          </a:p>
        </p:txBody>
      </p:sp>
      <p:pic>
        <p:nvPicPr>
          <p:cNvPr id="6" name="Picture 5"/>
          <p:cNvPicPr>
            <a:picLocks noChangeAspect="1"/>
          </p:cNvPicPr>
          <p:nvPr/>
        </p:nvPicPr>
        <p:blipFill>
          <a:blip r:embed="rId2"/>
          <a:stretch>
            <a:fillRect/>
          </a:stretch>
        </p:blipFill>
        <p:spPr>
          <a:xfrm>
            <a:off x="1259835" y="1357647"/>
            <a:ext cx="9669151" cy="3291626"/>
          </a:xfrm>
          <a:prstGeom prst="rect">
            <a:avLst/>
          </a:prstGeom>
        </p:spPr>
      </p:pic>
    </p:spTree>
    <p:extLst>
      <p:ext uri="{BB962C8B-B14F-4D97-AF65-F5344CB8AC3E}">
        <p14:creationId xmlns:p14="http://schemas.microsoft.com/office/powerpoint/2010/main" val="1393676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 and decrement operators</a:t>
            </a:r>
          </a:p>
        </p:txBody>
      </p:sp>
      <p:sp>
        <p:nvSpPr>
          <p:cNvPr id="3" name="Content Placeholder 2"/>
          <p:cNvSpPr>
            <a:spLocks noGrp="1"/>
          </p:cNvSpPr>
          <p:nvPr>
            <p:ph idx="1"/>
          </p:nvPr>
        </p:nvSpPr>
        <p:spPr/>
        <p:txBody>
          <a:bodyPr>
            <a:normAutofit fontScale="92500"/>
          </a:bodyPr>
          <a:lstStyle/>
          <a:p>
            <a:r>
              <a:rPr lang="en-US" dirty="0"/>
              <a:t>C also provides the unary increment operator (++) and the unary decrement operator (--)</a:t>
            </a:r>
          </a:p>
          <a:p>
            <a:r>
              <a:rPr lang="en-US" dirty="0"/>
              <a:t>If the increment/decrement operators are placed before a variable (i.e. prefixed), the variable will be incremented/decremented by 1, then its new value is used in the expression in which it appears.</a:t>
            </a:r>
          </a:p>
          <a:p>
            <a:r>
              <a:rPr lang="en-US" dirty="0"/>
              <a:t>If the increment/decrement operators are placed after a variable (i.e. </a:t>
            </a:r>
            <a:r>
              <a:rPr lang="en-US" dirty="0" err="1"/>
              <a:t>postfixed</a:t>
            </a:r>
            <a:r>
              <a:rPr lang="en-US" dirty="0"/>
              <a:t>), the current value of the variable will be used in the expression in which it appears, then the variable value is incremented/decremented by 1.</a:t>
            </a:r>
          </a:p>
        </p:txBody>
      </p:sp>
    </p:spTree>
    <p:extLst>
      <p:ext uri="{BB962C8B-B14F-4D97-AF65-F5344CB8AC3E}">
        <p14:creationId xmlns:p14="http://schemas.microsoft.com/office/powerpoint/2010/main" val="114254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28672" y="1412148"/>
            <a:ext cx="7957177" cy="3301519"/>
          </a:xfrm>
          <a:prstGeom prst="rect">
            <a:avLst/>
          </a:prstGeom>
        </p:spPr>
      </p:pic>
    </p:spTree>
    <p:extLst>
      <p:ext uri="{BB962C8B-B14F-4D97-AF65-F5344CB8AC3E}">
        <p14:creationId xmlns:p14="http://schemas.microsoft.com/office/powerpoint/2010/main" val="832707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31065"/>
            <a:ext cx="9905999" cy="5160136"/>
          </a:xfrm>
        </p:spPr>
        <p:txBody>
          <a:bodyPr/>
          <a:lstStyle/>
          <a:p>
            <a:r>
              <a:rPr lang="en-US" dirty="0"/>
              <a:t>C Program:</a:t>
            </a:r>
          </a:p>
        </p:txBody>
      </p:sp>
      <p:pic>
        <p:nvPicPr>
          <p:cNvPr id="5" name="Picture 4"/>
          <p:cNvPicPr>
            <a:picLocks noChangeAspect="1"/>
          </p:cNvPicPr>
          <p:nvPr/>
        </p:nvPicPr>
        <p:blipFill>
          <a:blip r:embed="rId2"/>
          <a:stretch>
            <a:fillRect/>
          </a:stretch>
        </p:blipFill>
        <p:spPr>
          <a:xfrm>
            <a:off x="1464167" y="1260989"/>
            <a:ext cx="5901532" cy="4727687"/>
          </a:xfrm>
          <a:prstGeom prst="rect">
            <a:avLst/>
          </a:prstGeom>
        </p:spPr>
      </p:pic>
    </p:spTree>
    <p:extLst>
      <p:ext uri="{BB962C8B-B14F-4D97-AF65-F5344CB8AC3E}">
        <p14:creationId xmlns:p14="http://schemas.microsoft.com/office/powerpoint/2010/main" val="3287079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lstStyle/>
          <a:p>
            <a:r>
              <a:rPr lang="en-US" dirty="0"/>
              <a:t>Output:</a:t>
            </a:r>
          </a:p>
          <a:p>
            <a:endParaRPr lang="en-US" dirty="0"/>
          </a:p>
        </p:txBody>
      </p:sp>
      <p:pic>
        <p:nvPicPr>
          <p:cNvPr id="5" name="Picture 4"/>
          <p:cNvPicPr>
            <a:picLocks noChangeAspect="1"/>
          </p:cNvPicPr>
          <p:nvPr/>
        </p:nvPicPr>
        <p:blipFill>
          <a:blip r:embed="rId2"/>
          <a:stretch>
            <a:fillRect/>
          </a:stretch>
        </p:blipFill>
        <p:spPr>
          <a:xfrm>
            <a:off x="1445854" y="1281178"/>
            <a:ext cx="2848231" cy="1964297"/>
          </a:xfrm>
          <a:prstGeom prst="rect">
            <a:avLst/>
          </a:prstGeom>
        </p:spPr>
      </p:pic>
    </p:spTree>
    <p:extLst>
      <p:ext uri="{BB962C8B-B14F-4D97-AF65-F5344CB8AC3E}">
        <p14:creationId xmlns:p14="http://schemas.microsoft.com/office/powerpoint/2010/main" val="2088179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253" y="2599718"/>
            <a:ext cx="9905998" cy="1478570"/>
          </a:xfrm>
        </p:spPr>
        <p:txBody>
          <a:bodyPr>
            <a:normAutofit/>
          </a:bodyPr>
          <a:lstStyle/>
          <a:p>
            <a:pPr algn="ctr"/>
            <a:r>
              <a:rPr lang="en-MY" sz="5000" dirty="0"/>
              <a:t>Thank you</a:t>
            </a:r>
          </a:p>
        </p:txBody>
      </p:sp>
    </p:spTree>
    <p:extLst>
      <p:ext uri="{BB962C8B-B14F-4D97-AF65-F5344CB8AC3E}">
        <p14:creationId xmlns:p14="http://schemas.microsoft.com/office/powerpoint/2010/main" val="255336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pseudocode</a:t>
            </a:r>
          </a:p>
        </p:txBody>
      </p:sp>
      <p:sp>
        <p:nvSpPr>
          <p:cNvPr id="3" name="Content Placeholder 2"/>
          <p:cNvSpPr>
            <a:spLocks noGrp="1"/>
          </p:cNvSpPr>
          <p:nvPr>
            <p:ph idx="1"/>
          </p:nvPr>
        </p:nvSpPr>
        <p:spPr/>
        <p:txBody>
          <a:bodyPr>
            <a:normAutofit lnSpcReduction="10000"/>
          </a:bodyPr>
          <a:lstStyle/>
          <a:p>
            <a:r>
              <a:rPr lang="en-MY" dirty="0"/>
              <a:t>Pseudocode is an artificial and informal language that helps you develop algorithms</a:t>
            </a:r>
          </a:p>
          <a:p>
            <a:pPr lvl="1"/>
            <a:r>
              <a:rPr lang="en-MY" dirty="0"/>
              <a:t>Similar to everyday English.</a:t>
            </a:r>
          </a:p>
          <a:p>
            <a:pPr lvl="1"/>
            <a:r>
              <a:rPr lang="en-MY" dirty="0"/>
              <a:t>Not an actual computer programming language.</a:t>
            </a:r>
          </a:p>
          <a:p>
            <a:r>
              <a:rPr lang="en-MY" dirty="0"/>
              <a:t>Pseudocode programs are NOT executed on computers</a:t>
            </a:r>
          </a:p>
          <a:p>
            <a:pPr lvl="1"/>
            <a:r>
              <a:rPr lang="en-MY" dirty="0"/>
              <a:t>Used to help “think out” a program.</a:t>
            </a:r>
          </a:p>
          <a:p>
            <a:r>
              <a:rPr lang="en-MY" dirty="0"/>
              <a:t>Consists only of action and decision statements</a:t>
            </a:r>
          </a:p>
          <a:p>
            <a:pPr lvl="1"/>
            <a:r>
              <a:rPr lang="en-MY" dirty="0"/>
              <a:t>Not definitions (i.e. </a:t>
            </a:r>
            <a:r>
              <a:rPr lang="en-MY" dirty="0" err="1"/>
              <a:t>int</a:t>
            </a:r>
            <a:r>
              <a:rPr lang="en-MY" dirty="0"/>
              <a:t> x;)</a:t>
            </a:r>
          </a:p>
        </p:txBody>
      </p:sp>
    </p:spTree>
    <p:extLst>
      <p:ext uri="{BB962C8B-B14F-4D97-AF65-F5344CB8AC3E}">
        <p14:creationId xmlns:p14="http://schemas.microsoft.com/office/powerpoint/2010/main" val="427437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Control structures</a:t>
            </a:r>
          </a:p>
        </p:txBody>
      </p:sp>
      <p:sp>
        <p:nvSpPr>
          <p:cNvPr id="3" name="Content Placeholder 2"/>
          <p:cNvSpPr>
            <a:spLocks noGrp="1"/>
          </p:cNvSpPr>
          <p:nvPr>
            <p:ph idx="1"/>
          </p:nvPr>
        </p:nvSpPr>
        <p:spPr/>
        <p:txBody>
          <a:bodyPr/>
          <a:lstStyle/>
          <a:p>
            <a:r>
              <a:rPr lang="en-MY" dirty="0"/>
              <a:t>It has been demonstrated that all programs could be written in terms of only 3 controls structures:</a:t>
            </a:r>
          </a:p>
          <a:p>
            <a:pPr lvl="1"/>
            <a:r>
              <a:rPr lang="en-MY" dirty="0"/>
              <a:t>Sequence structure</a:t>
            </a:r>
          </a:p>
          <a:p>
            <a:pPr lvl="1"/>
            <a:r>
              <a:rPr lang="en-MY" dirty="0"/>
              <a:t>Selection structure</a:t>
            </a:r>
          </a:p>
          <a:p>
            <a:pPr lvl="1"/>
            <a:r>
              <a:rPr lang="en-MY" dirty="0"/>
              <a:t>Iteration structure</a:t>
            </a:r>
          </a:p>
        </p:txBody>
      </p:sp>
    </p:spTree>
    <p:extLst>
      <p:ext uri="{BB962C8B-B14F-4D97-AF65-F5344CB8AC3E}">
        <p14:creationId xmlns:p14="http://schemas.microsoft.com/office/powerpoint/2010/main" val="1641032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normAutofit/>
          </a:bodyPr>
          <a:lstStyle/>
          <a:p>
            <a:r>
              <a:rPr lang="en-MY" dirty="0"/>
              <a:t>FLOWCHARTS</a:t>
            </a:r>
          </a:p>
          <a:p>
            <a:pPr lvl="1"/>
            <a:r>
              <a:rPr lang="en-MY" dirty="0"/>
              <a:t>A graphical representation of an algorithm or of a portion of an algorithm.</a:t>
            </a:r>
          </a:p>
          <a:p>
            <a:pPr lvl="1"/>
            <a:r>
              <a:rPr lang="en-MY" dirty="0"/>
              <a:t>Drawn using certain special purpose symbols such as:</a:t>
            </a:r>
          </a:p>
          <a:p>
            <a:pPr lvl="2"/>
            <a:r>
              <a:rPr lang="en-MY" dirty="0"/>
              <a:t>Rectangles (action symbol)</a:t>
            </a:r>
          </a:p>
          <a:p>
            <a:pPr lvl="2"/>
            <a:r>
              <a:rPr lang="en-MY" dirty="0"/>
              <a:t>Diamonds (decision symbol)</a:t>
            </a:r>
          </a:p>
          <a:p>
            <a:pPr lvl="2"/>
            <a:r>
              <a:rPr lang="en-MY" dirty="0"/>
              <a:t>Rounded rectangles (Used as the first and last symbol of a complete algorithm. Contains the word “Begin” or “End”)</a:t>
            </a:r>
          </a:p>
          <a:p>
            <a:pPr lvl="2"/>
            <a:r>
              <a:rPr lang="en-MY" dirty="0"/>
              <a:t>Small circles (connector symbol. Used when drawing a portion of an algorithm)</a:t>
            </a:r>
          </a:p>
          <a:p>
            <a:pPr lvl="1"/>
            <a:r>
              <a:rPr lang="en-MY" dirty="0"/>
              <a:t>These symbols are connected by arrows called flowlines.</a:t>
            </a:r>
          </a:p>
          <a:p>
            <a:pPr lvl="1"/>
            <a:r>
              <a:rPr lang="en-MY" dirty="0"/>
              <a:t>Used for developing and representing algorithms, like pseudocode.</a:t>
            </a:r>
          </a:p>
          <a:p>
            <a:pPr lvl="1"/>
            <a:endParaRPr lang="en-MY" dirty="0"/>
          </a:p>
        </p:txBody>
      </p:sp>
    </p:spTree>
    <p:extLst>
      <p:ext uri="{BB962C8B-B14F-4D97-AF65-F5344CB8AC3E}">
        <p14:creationId xmlns:p14="http://schemas.microsoft.com/office/powerpoint/2010/main" val="153027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92428"/>
            <a:ext cx="9905999" cy="5198773"/>
          </a:xfrm>
        </p:spPr>
        <p:txBody>
          <a:bodyPr/>
          <a:lstStyle/>
          <a:p>
            <a:r>
              <a:rPr lang="en-MY" dirty="0"/>
              <a:t>SEQUENCE STRUCTURE</a:t>
            </a:r>
          </a:p>
          <a:p>
            <a:pPr lvl="1"/>
            <a:r>
              <a:rPr lang="en-MY" dirty="0"/>
              <a:t>Unless directed otherwise, the computer executes C statements one after the other in the order in which they are written.</a:t>
            </a:r>
          </a:p>
        </p:txBody>
      </p:sp>
      <p:pic>
        <p:nvPicPr>
          <p:cNvPr id="4" name="Picture 3"/>
          <p:cNvPicPr>
            <a:picLocks noChangeAspect="1"/>
          </p:cNvPicPr>
          <p:nvPr/>
        </p:nvPicPr>
        <p:blipFill>
          <a:blip r:embed="rId2"/>
          <a:stretch>
            <a:fillRect/>
          </a:stretch>
        </p:blipFill>
        <p:spPr>
          <a:xfrm>
            <a:off x="1968656" y="2052973"/>
            <a:ext cx="4391025" cy="2571750"/>
          </a:xfrm>
          <a:prstGeom prst="rect">
            <a:avLst/>
          </a:prstGeom>
        </p:spPr>
      </p:pic>
    </p:spTree>
    <p:extLst>
      <p:ext uri="{BB962C8B-B14F-4D97-AF65-F5344CB8AC3E}">
        <p14:creationId xmlns:p14="http://schemas.microsoft.com/office/powerpoint/2010/main" val="175310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normAutofit/>
          </a:bodyPr>
          <a:lstStyle/>
          <a:p>
            <a:r>
              <a:rPr lang="en-MY" dirty="0"/>
              <a:t>SELECTION STURCTURE</a:t>
            </a:r>
          </a:p>
          <a:p>
            <a:pPr lvl="1"/>
            <a:r>
              <a:rPr lang="en-MY" i="1" dirty="0"/>
              <a:t>if</a:t>
            </a:r>
            <a:r>
              <a:rPr lang="en-MY" dirty="0"/>
              <a:t> selection statement either selects/performs an action if a condition is TRUE or skips the action if the condition is FALSE. (single-selection statement)</a:t>
            </a:r>
          </a:p>
          <a:p>
            <a:pPr lvl="1"/>
            <a:r>
              <a:rPr lang="en-MY" i="1" dirty="0"/>
              <a:t>if…else</a:t>
            </a:r>
            <a:r>
              <a:rPr lang="en-MY" dirty="0"/>
              <a:t> selection statement performs an action if a condition is TRUE and performs a different action if the condition is FALSE. (double-selection statement)</a:t>
            </a:r>
          </a:p>
          <a:p>
            <a:pPr lvl="1"/>
            <a:r>
              <a:rPr lang="en-MY" i="1" dirty="0"/>
              <a:t>switch</a:t>
            </a:r>
            <a:r>
              <a:rPr lang="en-MY" dirty="0"/>
              <a:t> statement performs one of many different actions, depending on the value of an expression. (multiple-selection statement)</a:t>
            </a:r>
          </a:p>
        </p:txBody>
      </p:sp>
    </p:spTree>
    <p:extLst>
      <p:ext uri="{BB962C8B-B14F-4D97-AF65-F5344CB8AC3E}">
        <p14:creationId xmlns:p14="http://schemas.microsoft.com/office/powerpoint/2010/main" val="281821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lstStyle/>
          <a:p>
            <a:r>
              <a:rPr lang="en-MY" dirty="0"/>
              <a:t>ITERATION STRUCTURE</a:t>
            </a:r>
          </a:p>
          <a:p>
            <a:pPr lvl="1"/>
            <a:r>
              <a:rPr lang="en-MY" dirty="0"/>
              <a:t>C provides 3 types of iteration structure in the form of statements:</a:t>
            </a:r>
          </a:p>
          <a:p>
            <a:pPr lvl="2"/>
            <a:r>
              <a:rPr lang="en-MY" i="1" dirty="0"/>
              <a:t>while</a:t>
            </a:r>
          </a:p>
          <a:p>
            <a:pPr lvl="2"/>
            <a:r>
              <a:rPr lang="en-MY" i="1" dirty="0"/>
              <a:t>do…while</a:t>
            </a:r>
          </a:p>
          <a:p>
            <a:pPr lvl="2"/>
            <a:r>
              <a:rPr lang="en-MY" i="1" dirty="0"/>
              <a:t>for</a:t>
            </a:r>
          </a:p>
        </p:txBody>
      </p:sp>
    </p:spTree>
    <p:extLst>
      <p:ext uri="{BB962C8B-B14F-4D97-AF65-F5344CB8AC3E}">
        <p14:creationId xmlns:p14="http://schemas.microsoft.com/office/powerpoint/2010/main" val="1697677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490</TotalTime>
  <Words>1080</Words>
  <Application>Microsoft Office PowerPoint</Application>
  <PresentationFormat>Widescreen</PresentationFormat>
  <Paragraphs>119</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Times New Roman</vt:lpstr>
      <vt:lpstr>Tw Cen MT</vt:lpstr>
      <vt:lpstr>Circuit</vt:lpstr>
      <vt:lpstr>Structured program development in c</vt:lpstr>
      <vt:lpstr>Module learning outcomes (MLO)</vt:lpstr>
      <vt:lpstr>algorithms</vt:lpstr>
      <vt:lpstr>pseudocode</vt:lpstr>
      <vt:lpstr>Control structures</vt:lpstr>
      <vt:lpstr>PowerPoint Presentation</vt:lpstr>
      <vt:lpstr>PowerPoint Presentation</vt:lpstr>
      <vt:lpstr>PowerPoint Presentation</vt:lpstr>
      <vt:lpstr>PowerPoint Presentation</vt:lpstr>
      <vt:lpstr>The if selection statement</vt:lpstr>
      <vt:lpstr>PowerPoint Presentation</vt:lpstr>
      <vt:lpstr>The if…else selection statement</vt:lpstr>
      <vt:lpstr>PowerPoint Presentation</vt:lpstr>
      <vt:lpstr>PowerPoint Presentation</vt:lpstr>
      <vt:lpstr>PowerPoint Presentation</vt:lpstr>
      <vt:lpstr>PowerPoint Presentation</vt:lpstr>
      <vt:lpstr>The while iteration statement</vt:lpstr>
      <vt:lpstr>PowerPoint Presentation</vt:lpstr>
      <vt:lpstr>Example 1</vt:lpstr>
      <vt:lpstr>PowerPoint Presentation</vt:lpstr>
      <vt:lpstr>PowerPoint Presentation</vt:lpstr>
      <vt:lpstr>PowerPoint Presentation</vt:lpstr>
      <vt:lpstr>Example 2</vt:lpstr>
      <vt:lpstr>PowerPoint Presentation</vt:lpstr>
      <vt:lpstr>PowerPoint Presentation</vt:lpstr>
      <vt:lpstr>PowerPoint Presentation</vt:lpstr>
      <vt:lpstr>PowerPoint Presentation</vt:lpstr>
      <vt:lpstr>Converting between types explicitly and implicitly</vt:lpstr>
      <vt:lpstr>PowerPoint Presentation</vt:lpstr>
      <vt:lpstr>Formatting floating-point numbers</vt:lpstr>
      <vt:lpstr>Assignment operators</vt:lpstr>
      <vt:lpstr>PowerPoint Presentation</vt:lpstr>
      <vt:lpstr>Increment and decrement operators</vt:lpstr>
      <vt:lpstr>PowerPoint Presentation</vt:lpstr>
      <vt:lpstr>PowerPoint Presentation</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programming</dc:title>
  <dc:creator>Chew WJ</dc:creator>
  <cp:lastModifiedBy>Chew Wei Jen</cp:lastModifiedBy>
  <cp:revision>38</cp:revision>
  <dcterms:created xsi:type="dcterms:W3CDTF">2019-04-01T15:55:01Z</dcterms:created>
  <dcterms:modified xsi:type="dcterms:W3CDTF">2022-04-06T04:38:47Z</dcterms:modified>
</cp:coreProperties>
</file>