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257" r:id="rId4"/>
    <p:sldId id="280" r:id="rId5"/>
    <p:sldId id="281" r:id="rId6"/>
    <p:sldId id="289" r:id="rId7"/>
    <p:sldId id="282" r:id="rId8"/>
    <p:sldId id="290" r:id="rId9"/>
    <p:sldId id="291" r:id="rId10"/>
    <p:sldId id="283" r:id="rId11"/>
    <p:sldId id="284" r:id="rId12"/>
    <p:sldId id="285" r:id="rId13"/>
    <p:sldId id="286" r:id="rId14"/>
    <p:sldId id="292" r:id="rId15"/>
    <p:sldId id="299" r:id="rId16"/>
    <p:sldId id="287" r:id="rId17"/>
    <p:sldId id="288" r:id="rId18"/>
    <p:sldId id="293" r:id="rId19"/>
    <p:sldId id="294" r:id="rId20"/>
    <p:sldId id="298" r:id="rId21"/>
    <p:sldId id="295" r:id="rId22"/>
    <p:sldId id="296" r:id="rId23"/>
    <p:sldId id="300" r:id="rId24"/>
    <p:sldId id="297" r:id="rId25"/>
    <p:sldId id="301" r:id="rId26"/>
    <p:sldId id="302" r:id="rId27"/>
    <p:sldId id="311" r:id="rId28"/>
    <p:sldId id="303" r:id="rId29"/>
    <p:sldId id="304" r:id="rId30"/>
    <p:sldId id="305" r:id="rId31"/>
    <p:sldId id="306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 program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C Program: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21" y="1177411"/>
            <a:ext cx="6661511" cy="3201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01" y="4535912"/>
            <a:ext cx="5010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Increment expression acts like a standalone statement.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expressions above are all equivalent in the increment part of the </a:t>
            </a:r>
            <a:r>
              <a:rPr lang="en-US" i="1" dirty="0"/>
              <a:t>for</a:t>
            </a:r>
            <a:r>
              <a:rPr lang="en-US" dirty="0"/>
              <a:t> statement.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9" y="1194850"/>
            <a:ext cx="3127349" cy="10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Examples using the </a:t>
            </a:r>
            <a:r>
              <a:rPr lang="en-US" i="1" dirty="0"/>
              <a:t>for </a:t>
            </a:r>
            <a:r>
              <a:rPr lang="en-US" dirty="0"/>
              <a:t>statement: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1" y="1141860"/>
            <a:ext cx="7837280" cy="44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6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Sum up all the even integers from 2 to 100.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15" y="2251321"/>
            <a:ext cx="6001891" cy="3650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15" y="5902189"/>
            <a:ext cx="6001891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switch</a:t>
            </a:r>
            <a:r>
              <a:rPr lang="en-US" dirty="0"/>
              <a:t> multiple-selection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an algorithm will contain a series of decisions in which a variable or expression is tested separately for each of the constant integral values it may assume, and different actions are taken – multiple selection.</a:t>
            </a:r>
          </a:p>
          <a:p>
            <a:pPr lvl="1"/>
            <a:r>
              <a:rPr lang="en-US" i="1" dirty="0"/>
              <a:t>switch</a:t>
            </a:r>
            <a:r>
              <a:rPr lang="en-US" dirty="0"/>
              <a:t> multiple-selection statement is used to handle such decision making.</a:t>
            </a:r>
          </a:p>
          <a:p>
            <a:r>
              <a:rPr lang="en-US" dirty="0"/>
              <a:t>Consists of a series of case labels, an optional default case and statements to execute for each case.</a:t>
            </a:r>
          </a:p>
        </p:txBody>
      </p:sp>
    </p:spTree>
    <p:extLst>
      <p:ext uri="{BB962C8B-B14F-4D97-AF65-F5344CB8AC3E}">
        <p14:creationId xmlns:p14="http://schemas.microsoft.com/office/powerpoint/2010/main" val="96948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Flowchart: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05" y="1134078"/>
            <a:ext cx="62007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C Program: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91" y="1166677"/>
            <a:ext cx="56673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659707"/>
            <a:ext cx="9905999" cy="51314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16" y="659707"/>
            <a:ext cx="5972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3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78" y="784605"/>
            <a:ext cx="6353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3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03" y="1179154"/>
            <a:ext cx="71247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973F-0ADE-404E-87AE-F8462CE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outcomes (MLO)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B5DC48-16FE-4CB2-BC19-11ECB480C9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27">
                  <a:extLst>
                    <a:ext uri="{9D8B030D-6E8A-4147-A177-3AD203B41FA5}">
                      <a16:colId xmlns:a16="http://schemas.microsoft.com/office/drawing/2014/main" val="787695874"/>
                    </a:ext>
                  </a:extLst>
                </a:gridCol>
                <a:gridCol w="8846473">
                  <a:extLst>
                    <a:ext uri="{9D8B030D-6E8A-4147-A177-3AD203B41FA5}">
                      <a16:colId xmlns:a16="http://schemas.microsoft.com/office/drawing/2014/main" val="408300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Analyse</a:t>
                      </a:r>
                      <a:r>
                        <a:rPr lang="en-US" sz="2000" dirty="0"/>
                        <a:t> C program codes to determine the 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C programs involving decision structures and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8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C programs involving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Write, compile and debug programs in C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3232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19CCA956-93F6-4819-9150-53ACEA3A0B28}"/>
              </a:ext>
            </a:extLst>
          </p:cNvPr>
          <p:cNvSpPr/>
          <p:nvPr/>
        </p:nvSpPr>
        <p:spPr>
          <a:xfrm>
            <a:off x="581167" y="2681501"/>
            <a:ext cx="464024" cy="36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F3FDC3-03D7-4634-A862-68EE364849CB}"/>
              </a:ext>
            </a:extLst>
          </p:cNvPr>
          <p:cNvSpPr/>
          <p:nvPr/>
        </p:nvSpPr>
        <p:spPr>
          <a:xfrm>
            <a:off x="581167" y="3111311"/>
            <a:ext cx="464024" cy="36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do…while</a:t>
            </a:r>
            <a:r>
              <a:rPr lang="en-US" dirty="0"/>
              <a:t> iteration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i="1" dirty="0"/>
              <a:t>while</a:t>
            </a:r>
            <a:r>
              <a:rPr lang="en-US" dirty="0"/>
              <a:t> statement.</a:t>
            </a:r>
          </a:p>
          <a:p>
            <a:r>
              <a:rPr lang="en-US" dirty="0"/>
              <a:t>For </a:t>
            </a:r>
            <a:r>
              <a:rPr lang="en-US" i="1" dirty="0"/>
              <a:t>while</a:t>
            </a:r>
            <a:r>
              <a:rPr lang="en-US" dirty="0"/>
              <a:t> statement, the loop-continuation condition is tested at the beginning of the loop before the body of the loop is performed.</a:t>
            </a:r>
          </a:p>
          <a:p>
            <a:r>
              <a:rPr lang="en-US" dirty="0"/>
              <a:t>For </a:t>
            </a:r>
            <a:r>
              <a:rPr lang="en-US" i="1" dirty="0"/>
              <a:t>do…while</a:t>
            </a:r>
            <a:r>
              <a:rPr lang="en-US" dirty="0"/>
              <a:t> statement, the loop-continuation condition is tested after the loop body is performed.</a:t>
            </a:r>
          </a:p>
          <a:p>
            <a:pPr lvl="1"/>
            <a:r>
              <a:rPr lang="en-US" dirty="0"/>
              <a:t>Loop will always execute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226729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Flowchart: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85" y="1320285"/>
            <a:ext cx="3196309" cy="32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C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14" y="1208601"/>
            <a:ext cx="8760413" cy="3054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14" y="5084069"/>
            <a:ext cx="8849338" cy="5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break</a:t>
            </a:r>
            <a:r>
              <a:rPr lang="en-US" dirty="0"/>
              <a:t> and </a:t>
            </a:r>
            <a:r>
              <a:rPr lang="en-US" i="1" cap="none" dirty="0"/>
              <a:t>continue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alter the flow of control.</a:t>
            </a:r>
          </a:p>
          <a:p>
            <a:r>
              <a:rPr lang="en-US" dirty="0"/>
              <a:t>The </a:t>
            </a:r>
            <a:r>
              <a:rPr lang="en-US" i="1" dirty="0"/>
              <a:t>break</a:t>
            </a:r>
            <a:r>
              <a:rPr lang="en-US" dirty="0"/>
              <a:t> statement, when executed in a </a:t>
            </a:r>
            <a:r>
              <a:rPr lang="en-US" i="1" dirty="0"/>
              <a:t>while, for, do…while</a:t>
            </a:r>
            <a:r>
              <a:rPr lang="en-US" dirty="0"/>
              <a:t> or </a:t>
            </a:r>
            <a:r>
              <a:rPr lang="en-US" i="1" dirty="0"/>
              <a:t>switch</a:t>
            </a:r>
            <a:r>
              <a:rPr lang="en-US" dirty="0"/>
              <a:t> statement causes an immediate exit from that statement.</a:t>
            </a:r>
          </a:p>
          <a:p>
            <a:r>
              <a:rPr lang="en-US" dirty="0"/>
              <a:t>Used to escape early from a loop or to skip the remainder of a </a:t>
            </a:r>
            <a:r>
              <a:rPr lang="en-US" i="1" dirty="0"/>
              <a:t>switch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1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C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7" y="5660468"/>
            <a:ext cx="71151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47" y="1081927"/>
            <a:ext cx="7096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continue</a:t>
            </a:r>
            <a:r>
              <a:rPr lang="en-US" dirty="0"/>
              <a:t> statement, when executed in a </a:t>
            </a:r>
            <a:r>
              <a:rPr lang="en-US" i="1" dirty="0"/>
              <a:t>while, for </a:t>
            </a:r>
            <a:r>
              <a:rPr lang="en-US" dirty="0"/>
              <a:t>or</a:t>
            </a:r>
            <a:r>
              <a:rPr lang="en-US" i="1" dirty="0"/>
              <a:t> do…while </a:t>
            </a:r>
            <a:r>
              <a:rPr lang="en-US" dirty="0"/>
              <a:t>statement, skips the remaining statements in that control statement’s body and performs the next iteration of the loop.</a:t>
            </a:r>
          </a:p>
          <a:p>
            <a:r>
              <a:rPr lang="en-US" dirty="0"/>
              <a:t>C Program: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1" y="2565982"/>
            <a:ext cx="6953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6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36" y="1140518"/>
            <a:ext cx="70675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test multiple conditions in the process of making a decision.</a:t>
            </a:r>
          </a:p>
          <a:p>
            <a:r>
              <a:rPr lang="en-US" dirty="0"/>
              <a:t>Combine simple conditions to form more complex conditions.</a:t>
            </a:r>
          </a:p>
          <a:p>
            <a:r>
              <a:rPr lang="en-US" dirty="0"/>
              <a:t>The logical operators are:</a:t>
            </a:r>
          </a:p>
          <a:p>
            <a:pPr lvl="1"/>
            <a:r>
              <a:rPr lang="en-US" dirty="0"/>
              <a:t>&amp;&amp; (logical AND)</a:t>
            </a:r>
          </a:p>
          <a:p>
            <a:pPr lvl="1"/>
            <a:r>
              <a:rPr lang="en-US" dirty="0"/>
              <a:t>|| (logical OR)</a:t>
            </a:r>
          </a:p>
          <a:p>
            <a:pPr lvl="1"/>
            <a:r>
              <a:rPr lang="en-US" dirty="0"/>
              <a:t>! (logical NOT, also called logical negation)</a:t>
            </a:r>
          </a:p>
        </p:txBody>
      </p:sp>
    </p:spTree>
    <p:extLst>
      <p:ext uri="{BB962C8B-B14F-4D97-AF65-F5344CB8AC3E}">
        <p14:creationId xmlns:p14="http://schemas.microsoft.com/office/powerpoint/2010/main" val="77946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Logical AND (&amp;&amp;) Operator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seniorFemales</a:t>
            </a:r>
            <a:r>
              <a:rPr lang="en-US" dirty="0"/>
              <a:t> value will increment by 1 when both </a:t>
            </a:r>
            <a:r>
              <a:rPr lang="en-US" i="1" dirty="0"/>
              <a:t>gender</a:t>
            </a:r>
            <a:r>
              <a:rPr lang="en-US" dirty="0"/>
              <a:t> has the value of 1 and </a:t>
            </a:r>
            <a:r>
              <a:rPr lang="en-US" i="1" dirty="0"/>
              <a:t>age</a:t>
            </a:r>
            <a:r>
              <a:rPr lang="en-US" dirty="0"/>
              <a:t> is more than or equal to 65.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31" y="1160774"/>
            <a:ext cx="8875669" cy="629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95" y="3305981"/>
            <a:ext cx="5667231" cy="24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Logical OR (||) Operator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statement </a:t>
            </a:r>
            <a:r>
              <a:rPr lang="en-US" i="1" dirty="0"/>
              <a:t>Student grade is A </a:t>
            </a:r>
            <a:r>
              <a:rPr lang="en-US" dirty="0"/>
              <a:t>will be printed when the value of </a:t>
            </a:r>
            <a:r>
              <a:rPr lang="en-US" dirty="0" err="1"/>
              <a:t>semesterAverage</a:t>
            </a:r>
            <a:r>
              <a:rPr lang="en-US" dirty="0"/>
              <a:t> is more than or equal to 90 or when the value of </a:t>
            </a:r>
            <a:r>
              <a:rPr lang="en-US" dirty="0" err="1"/>
              <a:t>finalExam</a:t>
            </a:r>
            <a:r>
              <a:rPr lang="en-US" dirty="0"/>
              <a:t> is more than or equal to 90.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59" y="1152659"/>
            <a:ext cx="8214577" cy="573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94" y="3425781"/>
            <a:ext cx="5470034" cy="23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Iteration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Most programs involve iteration, or looping. It consists of a group of instructions that the computer executes repeatedly while some loop-continuation condition remains true</a:t>
            </a:r>
          </a:p>
          <a:p>
            <a:pPr lvl="1"/>
            <a:r>
              <a:rPr lang="en-MY" dirty="0"/>
              <a:t>Counter-controlled iteration.</a:t>
            </a:r>
          </a:p>
          <a:p>
            <a:pPr lvl="1"/>
            <a:r>
              <a:rPr lang="en-MY" dirty="0"/>
              <a:t>Sentinel-controlled iteration.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9136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Short-Circuit Evaluation</a:t>
            </a:r>
          </a:p>
          <a:p>
            <a:pPr lvl="1"/>
            <a:r>
              <a:rPr lang="en-US" dirty="0"/>
              <a:t>An expression containing &amp;&amp; or || operators is evaluated only until the truth or falsehood is known.</a:t>
            </a:r>
          </a:p>
          <a:p>
            <a:pPr lvl="1"/>
            <a:r>
              <a:rPr lang="en-US" dirty="0"/>
              <a:t>The evaluation of the condition </a:t>
            </a:r>
            <a:r>
              <a:rPr lang="en-US" i="1" dirty="0"/>
              <a:t>gender ==1 &amp;&amp; age &gt;=65 </a:t>
            </a:r>
            <a:r>
              <a:rPr lang="en-US" dirty="0"/>
              <a:t>will stop if </a:t>
            </a:r>
            <a:r>
              <a:rPr lang="en-US" i="1" dirty="0"/>
              <a:t>gender</a:t>
            </a:r>
            <a:r>
              <a:rPr lang="en-US" dirty="0"/>
              <a:t> is not equal to 1 (i.e. the entire expression is guaranteed to be false), and continue if </a:t>
            </a:r>
            <a:r>
              <a:rPr lang="en-US" i="1" dirty="0"/>
              <a:t>gender</a:t>
            </a:r>
            <a:r>
              <a:rPr lang="en-US" dirty="0"/>
              <a:t> is equal to 1 (i.e. the entire expression could still be true if </a:t>
            </a:r>
            <a:r>
              <a:rPr lang="en-US" i="1" dirty="0"/>
              <a:t>age &gt;=65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Can help reduce a program’s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313546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Logical Negation (!) Operator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statement </a:t>
            </a:r>
            <a:r>
              <a:rPr lang="en-US" i="1" dirty="0"/>
              <a:t>The next grade is …</a:t>
            </a:r>
            <a:r>
              <a:rPr lang="en-US" dirty="0"/>
              <a:t> will only be printed out if the grade value is not the same as the </a:t>
            </a:r>
            <a:r>
              <a:rPr lang="en-US" dirty="0" err="1"/>
              <a:t>sentinelValue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05" y="1146487"/>
            <a:ext cx="8908608" cy="66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83" y="2956171"/>
            <a:ext cx="5299961" cy="19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2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r>
              <a:rPr lang="en-US" dirty="0"/>
              <a:t>Counter-controlled iteration</a:t>
            </a:r>
          </a:p>
          <a:p>
            <a:pPr lvl="1"/>
            <a:r>
              <a:rPr lang="en-US" dirty="0"/>
              <a:t>Sometimes called definite iteration.</a:t>
            </a:r>
          </a:p>
          <a:p>
            <a:pPr lvl="1"/>
            <a:r>
              <a:rPr lang="en-US" dirty="0"/>
              <a:t>Know in advance exactly how many times the loop will be executed.</a:t>
            </a:r>
          </a:p>
          <a:p>
            <a:pPr lvl="1"/>
            <a:r>
              <a:rPr lang="en-US" dirty="0"/>
              <a:t>A control variable is used to count the number of iterations.</a:t>
            </a:r>
          </a:p>
          <a:p>
            <a:pPr lvl="1"/>
            <a:r>
              <a:rPr lang="en-US" dirty="0"/>
              <a:t>The control variable is incremented (usually by 1) each time the group of instructions is performed.</a:t>
            </a:r>
          </a:p>
          <a:p>
            <a:pPr lvl="1"/>
            <a:r>
              <a:rPr lang="en-US" dirty="0"/>
              <a:t>The loop terminates when the value of the control variable indicates that the correct number of iterations has been performed.</a:t>
            </a:r>
          </a:p>
        </p:txBody>
      </p:sp>
    </p:spTree>
    <p:extLst>
      <p:ext uri="{BB962C8B-B14F-4D97-AF65-F5344CB8AC3E}">
        <p14:creationId xmlns:p14="http://schemas.microsoft.com/office/powerpoint/2010/main" val="47902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Sentinel-controlled iteration</a:t>
            </a:r>
          </a:p>
          <a:p>
            <a:pPr lvl="1"/>
            <a:r>
              <a:rPr lang="en-US" dirty="0"/>
              <a:t>Sometimes called indefinite iteration.</a:t>
            </a:r>
          </a:p>
          <a:p>
            <a:pPr lvl="1"/>
            <a:r>
              <a:rPr lang="en-US" dirty="0"/>
              <a:t>Not known in advance how many times the loop will be executed.</a:t>
            </a:r>
          </a:p>
          <a:p>
            <a:pPr lvl="1"/>
            <a:r>
              <a:rPr lang="en-US" dirty="0"/>
              <a:t>The loop includes statements that obtain data each time the loop is performed.</a:t>
            </a:r>
          </a:p>
          <a:p>
            <a:pPr lvl="1"/>
            <a:r>
              <a:rPr lang="en-US" dirty="0"/>
              <a:t>The sentinel value indicates “end of the data”.</a:t>
            </a:r>
          </a:p>
          <a:p>
            <a:pPr lvl="1"/>
            <a:r>
              <a:rPr lang="en-US" dirty="0"/>
              <a:t>Sentinels must be distinct from regular data items.</a:t>
            </a:r>
          </a:p>
        </p:txBody>
      </p:sp>
    </p:spTree>
    <p:extLst>
      <p:ext uri="{BB962C8B-B14F-4D97-AF65-F5344CB8AC3E}">
        <p14:creationId xmlns:p14="http://schemas.microsoft.com/office/powerpoint/2010/main" val="79486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Counter-controlled iteration requires:</a:t>
            </a:r>
          </a:p>
          <a:p>
            <a:pPr lvl="1"/>
            <a:r>
              <a:rPr lang="en-US" dirty="0"/>
              <a:t>The name of a control variable (or loop counter).</a:t>
            </a:r>
          </a:p>
          <a:p>
            <a:pPr lvl="1"/>
            <a:r>
              <a:rPr lang="en-US" dirty="0"/>
              <a:t>The initial value of the control variable.</a:t>
            </a:r>
          </a:p>
          <a:p>
            <a:pPr lvl="1"/>
            <a:r>
              <a:rPr lang="en-US" dirty="0"/>
              <a:t>The increment (or decrement) by which the control variable is modified each time through the loop.</a:t>
            </a:r>
          </a:p>
          <a:p>
            <a:pPr lvl="1"/>
            <a:r>
              <a:rPr lang="en-US" dirty="0"/>
              <a:t>The condition that tests for the final value of the control variable (i.e. whether looping should continue).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186"/>
            <a:ext cx="9905999" cy="5173015"/>
          </a:xfrm>
        </p:spPr>
        <p:txBody>
          <a:bodyPr/>
          <a:lstStyle/>
          <a:p>
            <a:r>
              <a:rPr lang="en-US" dirty="0"/>
              <a:t>C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30" y="4475878"/>
            <a:ext cx="6887551" cy="2002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29" y="1080618"/>
            <a:ext cx="7189981" cy="27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for</a:t>
            </a:r>
            <a:r>
              <a:rPr lang="en-US" dirty="0"/>
              <a:t> iteration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for</a:t>
            </a:r>
            <a:r>
              <a:rPr lang="en-US" dirty="0"/>
              <a:t> iteration statement handles all the details of counter-controlled iteration.</a:t>
            </a:r>
          </a:p>
          <a:p>
            <a:r>
              <a:rPr lang="en-US" dirty="0"/>
              <a:t>The general format of the </a:t>
            </a:r>
            <a:r>
              <a:rPr lang="en-US" i="1" dirty="0"/>
              <a:t>for</a:t>
            </a:r>
            <a:r>
              <a:rPr lang="en-US" dirty="0"/>
              <a:t> statement is: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Expression 1 initializes the loop-control variable.</a:t>
            </a:r>
          </a:p>
          <a:p>
            <a:pPr lvl="1"/>
            <a:r>
              <a:rPr lang="en-US" dirty="0"/>
              <a:t>Expression 2 is the loop continuation condition.</a:t>
            </a:r>
          </a:p>
          <a:p>
            <a:pPr lvl="1"/>
            <a:r>
              <a:rPr lang="en-US" dirty="0"/>
              <a:t>Expression 3 increments the control variable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26" y="3271703"/>
            <a:ext cx="4245110" cy="10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r>
              <a:rPr lang="en-US" dirty="0"/>
              <a:t>Flowchart: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96" y="1160305"/>
            <a:ext cx="7374237" cy="34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7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860</TotalTime>
  <Words>851</Words>
  <Application>Microsoft Office PowerPoint</Application>
  <PresentationFormat>Widescreen</PresentationFormat>
  <Paragraphs>117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 Cen MT</vt:lpstr>
      <vt:lpstr>Circuit</vt:lpstr>
      <vt:lpstr>C program control</vt:lpstr>
      <vt:lpstr>Module learning outcomes (MLO)</vt:lpstr>
      <vt:lpstr>Iteration essentials</vt:lpstr>
      <vt:lpstr>PowerPoint Presentation</vt:lpstr>
      <vt:lpstr>PowerPoint Presentation</vt:lpstr>
      <vt:lpstr>Counter-controlled iteration</vt:lpstr>
      <vt:lpstr>PowerPoint Presentation</vt:lpstr>
      <vt:lpstr>for iteration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multiple-selection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do…while iteration statement</vt:lpstr>
      <vt:lpstr>PowerPoint Presentation</vt:lpstr>
      <vt:lpstr>PowerPoint Presentation</vt:lpstr>
      <vt:lpstr>break and continue statements</vt:lpstr>
      <vt:lpstr>PowerPoint Presentation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Wei Jen</cp:lastModifiedBy>
  <cp:revision>51</cp:revision>
  <dcterms:created xsi:type="dcterms:W3CDTF">2019-04-01T15:55:01Z</dcterms:created>
  <dcterms:modified xsi:type="dcterms:W3CDTF">2022-04-13T07:53:59Z</dcterms:modified>
</cp:coreProperties>
</file>