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16" r:id="rId3"/>
    <p:sldId id="280" r:id="rId4"/>
    <p:sldId id="281" r:id="rId5"/>
    <p:sldId id="287" r:id="rId6"/>
    <p:sldId id="288" r:id="rId7"/>
    <p:sldId id="282" r:id="rId8"/>
    <p:sldId id="283" r:id="rId9"/>
    <p:sldId id="284" r:id="rId10"/>
    <p:sldId id="285" r:id="rId11"/>
    <p:sldId id="289" r:id="rId12"/>
    <p:sldId id="290" r:id="rId13"/>
    <p:sldId id="291" r:id="rId14"/>
    <p:sldId id="292" r:id="rId15"/>
    <p:sldId id="293" r:id="rId16"/>
    <p:sldId id="294" r:id="rId17"/>
    <p:sldId id="295" r:id="rId18"/>
    <p:sldId id="298" r:id="rId19"/>
    <p:sldId id="296" r:id="rId20"/>
    <p:sldId id="297" r:id="rId21"/>
    <p:sldId id="313" r:id="rId22"/>
    <p:sldId id="286" r:id="rId23"/>
    <p:sldId id="299" r:id="rId24"/>
    <p:sldId id="311" r:id="rId25"/>
    <p:sldId id="300" r:id="rId26"/>
    <p:sldId id="301" r:id="rId27"/>
    <p:sldId id="302" r:id="rId28"/>
    <p:sldId id="303" r:id="rId29"/>
    <p:sldId id="312" r:id="rId30"/>
    <p:sldId id="304" r:id="rId31"/>
    <p:sldId id="305" r:id="rId32"/>
    <p:sldId id="306" r:id="rId33"/>
    <p:sldId id="314" r:id="rId34"/>
    <p:sldId id="307" r:id="rId35"/>
    <p:sldId id="315" r:id="rId36"/>
    <p:sldId id="308" r:id="rId37"/>
    <p:sldId id="309" r:id="rId38"/>
    <p:sldId id="310" r:id="rId39"/>
    <p:sldId id="27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7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27/04/2022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27/04/2022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27/04/2022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27/04/2022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27/04/2022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27/04/2022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27/04/2022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a:t>C arrays</a:t>
            </a:r>
          </a:p>
        </p:txBody>
      </p:sp>
      <p:sp>
        <p:nvSpPr>
          <p:cNvPr id="3" name="Subtitle 2"/>
          <p:cNvSpPr>
            <a:spLocks noGrp="1"/>
          </p:cNvSpPr>
          <p:nvPr>
            <p:ph type="subTitle" idx="1"/>
          </p:nvPr>
        </p:nvSpPr>
        <p:spPr/>
        <p:txBody>
          <a:bodyPr/>
          <a:lstStyle/>
          <a:p>
            <a:endParaRPr lang="en-MY"/>
          </a:p>
        </p:txBody>
      </p:sp>
    </p:spTree>
    <p:extLst>
      <p:ext uri="{BB962C8B-B14F-4D97-AF65-F5344CB8AC3E}">
        <p14:creationId xmlns:p14="http://schemas.microsoft.com/office/powerpoint/2010/main" val="1122039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endParaRPr lang="en-US" dirty="0"/>
          </a:p>
        </p:txBody>
      </p:sp>
      <p:pic>
        <p:nvPicPr>
          <p:cNvPr id="2" name="Picture 1"/>
          <p:cNvPicPr>
            <a:picLocks noChangeAspect="1"/>
          </p:cNvPicPr>
          <p:nvPr/>
        </p:nvPicPr>
        <p:blipFill>
          <a:blip r:embed="rId2"/>
          <a:stretch>
            <a:fillRect/>
          </a:stretch>
        </p:blipFill>
        <p:spPr>
          <a:xfrm>
            <a:off x="2541586" y="1411108"/>
            <a:ext cx="7105650" cy="2181225"/>
          </a:xfrm>
          <a:prstGeom prst="rect">
            <a:avLst/>
          </a:prstGeom>
        </p:spPr>
      </p:pic>
    </p:spTree>
    <p:extLst>
      <p:ext uri="{BB962C8B-B14F-4D97-AF65-F5344CB8AC3E}">
        <p14:creationId xmlns:p14="http://schemas.microsoft.com/office/powerpoint/2010/main" val="363177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pPr algn="just"/>
            <a:r>
              <a:rPr lang="en-US" dirty="0"/>
              <a:t>Summing the elements of an array</a:t>
            </a:r>
          </a:p>
        </p:txBody>
      </p:sp>
      <p:pic>
        <p:nvPicPr>
          <p:cNvPr id="2" name="Picture 1"/>
          <p:cNvPicPr>
            <a:picLocks noChangeAspect="1"/>
          </p:cNvPicPr>
          <p:nvPr/>
        </p:nvPicPr>
        <p:blipFill>
          <a:blip r:embed="rId2"/>
          <a:stretch>
            <a:fillRect/>
          </a:stretch>
        </p:blipFill>
        <p:spPr>
          <a:xfrm>
            <a:off x="2622548" y="1177142"/>
            <a:ext cx="6943725" cy="3705225"/>
          </a:xfrm>
          <a:prstGeom prst="rect">
            <a:avLst/>
          </a:prstGeom>
        </p:spPr>
      </p:pic>
      <p:pic>
        <p:nvPicPr>
          <p:cNvPr id="4" name="Picture 3"/>
          <p:cNvPicPr>
            <a:picLocks noChangeAspect="1"/>
          </p:cNvPicPr>
          <p:nvPr/>
        </p:nvPicPr>
        <p:blipFill>
          <a:blip r:embed="rId3"/>
          <a:stretch>
            <a:fillRect/>
          </a:stretch>
        </p:blipFill>
        <p:spPr>
          <a:xfrm>
            <a:off x="2551110" y="5036746"/>
            <a:ext cx="7086600" cy="600075"/>
          </a:xfrm>
          <a:prstGeom prst="rect">
            <a:avLst/>
          </a:prstGeom>
        </p:spPr>
      </p:pic>
    </p:spTree>
    <p:extLst>
      <p:ext uri="{BB962C8B-B14F-4D97-AF65-F5344CB8AC3E}">
        <p14:creationId xmlns:p14="http://schemas.microsoft.com/office/powerpoint/2010/main" val="327752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pPr algn="just"/>
            <a:r>
              <a:rPr lang="en-US" dirty="0"/>
              <a:t>Using arrays to summarize survey results</a:t>
            </a:r>
          </a:p>
        </p:txBody>
      </p:sp>
      <p:pic>
        <p:nvPicPr>
          <p:cNvPr id="2" name="Picture 1"/>
          <p:cNvPicPr>
            <a:picLocks noChangeAspect="1"/>
          </p:cNvPicPr>
          <p:nvPr/>
        </p:nvPicPr>
        <p:blipFill>
          <a:blip r:embed="rId2"/>
          <a:stretch>
            <a:fillRect/>
          </a:stretch>
        </p:blipFill>
        <p:spPr>
          <a:xfrm>
            <a:off x="2636836" y="1140920"/>
            <a:ext cx="6915150" cy="4962525"/>
          </a:xfrm>
          <a:prstGeom prst="rect">
            <a:avLst/>
          </a:prstGeom>
        </p:spPr>
      </p:pic>
    </p:spTree>
    <p:extLst>
      <p:ext uri="{BB962C8B-B14F-4D97-AF65-F5344CB8AC3E}">
        <p14:creationId xmlns:p14="http://schemas.microsoft.com/office/powerpoint/2010/main" val="411721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pPr algn="just"/>
            <a:endParaRPr lang="en-US" dirty="0"/>
          </a:p>
        </p:txBody>
      </p:sp>
      <p:pic>
        <p:nvPicPr>
          <p:cNvPr id="2" name="Picture 1"/>
          <p:cNvPicPr>
            <a:picLocks noChangeAspect="1"/>
          </p:cNvPicPr>
          <p:nvPr/>
        </p:nvPicPr>
        <p:blipFill>
          <a:blip r:embed="rId2"/>
          <a:stretch>
            <a:fillRect/>
          </a:stretch>
        </p:blipFill>
        <p:spPr>
          <a:xfrm>
            <a:off x="2698748" y="1066668"/>
            <a:ext cx="6791325" cy="1504950"/>
          </a:xfrm>
          <a:prstGeom prst="rect">
            <a:avLst/>
          </a:prstGeom>
        </p:spPr>
      </p:pic>
      <p:pic>
        <p:nvPicPr>
          <p:cNvPr id="4" name="Picture 3"/>
          <p:cNvPicPr>
            <a:picLocks noChangeAspect="1"/>
          </p:cNvPicPr>
          <p:nvPr/>
        </p:nvPicPr>
        <p:blipFill>
          <a:blip r:embed="rId3"/>
          <a:stretch>
            <a:fillRect/>
          </a:stretch>
        </p:blipFill>
        <p:spPr>
          <a:xfrm>
            <a:off x="2570160" y="2865552"/>
            <a:ext cx="7048500" cy="2305050"/>
          </a:xfrm>
          <a:prstGeom prst="rect">
            <a:avLst/>
          </a:prstGeom>
        </p:spPr>
      </p:pic>
    </p:spTree>
    <p:extLst>
      <p:ext uri="{BB962C8B-B14F-4D97-AF65-F5344CB8AC3E}">
        <p14:creationId xmlns:p14="http://schemas.microsoft.com/office/powerpoint/2010/main" val="4254563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pPr algn="just"/>
            <a:r>
              <a:rPr lang="en-US" dirty="0"/>
              <a:t>Graphing array elements with histograms</a:t>
            </a:r>
          </a:p>
        </p:txBody>
      </p:sp>
      <p:pic>
        <p:nvPicPr>
          <p:cNvPr id="2" name="Picture 1"/>
          <p:cNvPicPr>
            <a:picLocks noChangeAspect="1"/>
          </p:cNvPicPr>
          <p:nvPr/>
        </p:nvPicPr>
        <p:blipFill>
          <a:blip r:embed="rId2"/>
          <a:stretch>
            <a:fillRect/>
          </a:stretch>
        </p:blipFill>
        <p:spPr>
          <a:xfrm>
            <a:off x="2617786" y="1099802"/>
            <a:ext cx="6953250" cy="4838700"/>
          </a:xfrm>
          <a:prstGeom prst="rect">
            <a:avLst/>
          </a:prstGeom>
        </p:spPr>
      </p:pic>
    </p:spTree>
    <p:extLst>
      <p:ext uri="{BB962C8B-B14F-4D97-AF65-F5344CB8AC3E}">
        <p14:creationId xmlns:p14="http://schemas.microsoft.com/office/powerpoint/2010/main" val="1885161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pPr algn="just"/>
            <a:endParaRPr lang="en-US" dirty="0"/>
          </a:p>
        </p:txBody>
      </p:sp>
      <p:pic>
        <p:nvPicPr>
          <p:cNvPr id="2" name="Picture 1"/>
          <p:cNvPicPr>
            <a:picLocks noChangeAspect="1"/>
          </p:cNvPicPr>
          <p:nvPr/>
        </p:nvPicPr>
        <p:blipFill>
          <a:blip r:embed="rId2"/>
          <a:stretch>
            <a:fillRect/>
          </a:stretch>
        </p:blipFill>
        <p:spPr>
          <a:xfrm>
            <a:off x="2532061" y="1323438"/>
            <a:ext cx="7124700" cy="2305050"/>
          </a:xfrm>
          <a:prstGeom prst="rect">
            <a:avLst/>
          </a:prstGeom>
        </p:spPr>
      </p:pic>
    </p:spTree>
    <p:extLst>
      <p:ext uri="{BB962C8B-B14F-4D97-AF65-F5344CB8AC3E}">
        <p14:creationId xmlns:p14="http://schemas.microsoft.com/office/powerpoint/2010/main" val="4134718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pPr algn="just"/>
            <a:r>
              <a:rPr lang="en-US" dirty="0"/>
              <a:t>Rolling a die 6,000,000 times and summarizing the results in an array</a:t>
            </a:r>
          </a:p>
        </p:txBody>
      </p:sp>
      <p:pic>
        <p:nvPicPr>
          <p:cNvPr id="4" name="Picture 3"/>
          <p:cNvPicPr>
            <a:picLocks noChangeAspect="1"/>
          </p:cNvPicPr>
          <p:nvPr/>
        </p:nvPicPr>
        <p:blipFill>
          <a:blip r:embed="rId2"/>
          <a:stretch>
            <a:fillRect/>
          </a:stretch>
        </p:blipFill>
        <p:spPr>
          <a:xfrm>
            <a:off x="2641598" y="1201827"/>
            <a:ext cx="6905625" cy="5381625"/>
          </a:xfrm>
          <a:prstGeom prst="rect">
            <a:avLst/>
          </a:prstGeom>
        </p:spPr>
      </p:pic>
    </p:spTree>
    <p:extLst>
      <p:ext uri="{BB962C8B-B14F-4D97-AF65-F5344CB8AC3E}">
        <p14:creationId xmlns:p14="http://schemas.microsoft.com/office/powerpoint/2010/main" val="2181742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pPr algn="just"/>
            <a:endParaRPr lang="en-US" dirty="0"/>
          </a:p>
        </p:txBody>
      </p:sp>
      <p:pic>
        <p:nvPicPr>
          <p:cNvPr id="2" name="Picture 1"/>
          <p:cNvPicPr>
            <a:picLocks noChangeAspect="1"/>
          </p:cNvPicPr>
          <p:nvPr/>
        </p:nvPicPr>
        <p:blipFill>
          <a:blip r:embed="rId2"/>
          <a:stretch>
            <a:fillRect/>
          </a:stretch>
        </p:blipFill>
        <p:spPr>
          <a:xfrm>
            <a:off x="2555873" y="1579004"/>
            <a:ext cx="7077075" cy="1619250"/>
          </a:xfrm>
          <a:prstGeom prst="rect">
            <a:avLst/>
          </a:prstGeom>
        </p:spPr>
      </p:pic>
    </p:spTree>
    <p:extLst>
      <p:ext uri="{BB962C8B-B14F-4D97-AF65-F5344CB8AC3E}">
        <p14:creationId xmlns:p14="http://schemas.microsoft.com/office/powerpoint/2010/main" val="3972846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character arrays to store and manipulate strings</a:t>
            </a:r>
          </a:p>
        </p:txBody>
      </p:sp>
      <p:sp>
        <p:nvSpPr>
          <p:cNvPr id="3" name="Content Placeholder 2"/>
          <p:cNvSpPr>
            <a:spLocks noGrp="1"/>
          </p:cNvSpPr>
          <p:nvPr>
            <p:ph idx="1"/>
          </p:nvPr>
        </p:nvSpPr>
        <p:spPr/>
        <p:txBody>
          <a:bodyPr/>
          <a:lstStyle/>
          <a:p>
            <a:pPr algn="just"/>
            <a:r>
              <a:rPr lang="en-US" dirty="0"/>
              <a:t>Initializing a character array with a string</a:t>
            </a:r>
          </a:p>
          <a:p>
            <a:pPr lvl="1" algn="just"/>
            <a:r>
              <a:rPr lang="en-US" dirty="0"/>
              <a:t>char string1[ ] = “first”;</a:t>
            </a:r>
          </a:p>
          <a:p>
            <a:pPr lvl="1" algn="just"/>
            <a:r>
              <a:rPr lang="en-US" dirty="0"/>
              <a:t>The string contains 5 characters and a special string-termination character (null character). Thus, </a:t>
            </a:r>
            <a:r>
              <a:rPr lang="en-US" i="1" dirty="0"/>
              <a:t>string1</a:t>
            </a:r>
            <a:r>
              <a:rPr lang="en-US" dirty="0"/>
              <a:t> actually contains six elements.</a:t>
            </a:r>
          </a:p>
          <a:p>
            <a:pPr lvl="1" algn="just"/>
            <a:r>
              <a:rPr lang="en-US" dirty="0"/>
              <a:t>The escape sequence representing the null character is ‘\0’. All strings in C end with this character.</a:t>
            </a:r>
          </a:p>
          <a:p>
            <a:pPr lvl="1" algn="just"/>
            <a:r>
              <a:rPr lang="en-US" dirty="0"/>
              <a:t>A character array representing a string should always be defined large enough to hold the number of characters in the string and the terminating null character.</a:t>
            </a:r>
          </a:p>
        </p:txBody>
      </p:sp>
    </p:spTree>
    <p:extLst>
      <p:ext uri="{BB962C8B-B14F-4D97-AF65-F5344CB8AC3E}">
        <p14:creationId xmlns:p14="http://schemas.microsoft.com/office/powerpoint/2010/main" val="775874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pPr algn="just"/>
            <a:r>
              <a:rPr lang="en-US" dirty="0"/>
              <a:t>Initializing a character array with an initializer list of characters</a:t>
            </a:r>
          </a:p>
          <a:p>
            <a:pPr lvl="1" algn="just"/>
            <a:r>
              <a:rPr lang="en-US" dirty="0"/>
              <a:t>char string1[ ] = { ‘f’, ‘</a:t>
            </a:r>
            <a:r>
              <a:rPr lang="en-US" dirty="0" err="1"/>
              <a:t>i</a:t>
            </a:r>
            <a:r>
              <a:rPr lang="en-US" dirty="0"/>
              <a:t>‘, ‘r’, ‘s’, ‘t’, ‘\0’ };</a:t>
            </a:r>
          </a:p>
          <a:p>
            <a:pPr lvl="1" algn="just"/>
            <a:r>
              <a:rPr lang="en-US" dirty="0"/>
              <a:t>Character arrays can also be initialized with individual character constants in an initializer list but this can be tedious.</a:t>
            </a:r>
          </a:p>
          <a:p>
            <a:pPr algn="just"/>
            <a:r>
              <a:rPr lang="en-US" dirty="0"/>
              <a:t>Accessing the characters in a string</a:t>
            </a:r>
          </a:p>
          <a:p>
            <a:pPr lvl="1" algn="just"/>
            <a:r>
              <a:rPr lang="en-US" dirty="0"/>
              <a:t>Because a string is really an array of characters, we can access individual characters in a string directly using array index notation.</a:t>
            </a:r>
          </a:p>
          <a:p>
            <a:pPr lvl="1" algn="just"/>
            <a:r>
              <a:rPr lang="en-US" dirty="0"/>
              <a:t>For example, </a:t>
            </a:r>
            <a:r>
              <a:rPr lang="en-US" i="1" dirty="0"/>
              <a:t>string1[0]</a:t>
            </a:r>
            <a:r>
              <a:rPr lang="en-US" dirty="0"/>
              <a:t> is the character ‘f’ and </a:t>
            </a:r>
            <a:r>
              <a:rPr lang="en-US" i="1" dirty="0"/>
              <a:t>string1[3]</a:t>
            </a:r>
            <a:r>
              <a:rPr lang="en-US" dirty="0"/>
              <a:t> is the character ‘s’.</a:t>
            </a:r>
          </a:p>
          <a:p>
            <a:pPr algn="just"/>
            <a:r>
              <a:rPr lang="en-US" dirty="0"/>
              <a:t>Inputting into a character array</a:t>
            </a:r>
          </a:p>
          <a:p>
            <a:pPr lvl="1" algn="just"/>
            <a:r>
              <a:rPr lang="en-US" dirty="0"/>
              <a:t>We can also input a string directly into a character array from the keyboard using </a:t>
            </a:r>
            <a:r>
              <a:rPr lang="en-US" i="1" dirty="0" err="1"/>
              <a:t>scanf</a:t>
            </a:r>
            <a:r>
              <a:rPr lang="en-US" dirty="0"/>
              <a:t> and the conversion specifier </a:t>
            </a:r>
            <a:r>
              <a:rPr lang="en-US" i="1" dirty="0">
                <a:effectLst/>
              </a:rPr>
              <a:t>%s</a:t>
            </a:r>
            <a:endParaRPr lang="en-US" i="1" dirty="0"/>
          </a:p>
        </p:txBody>
      </p:sp>
    </p:spTree>
    <p:extLst>
      <p:ext uri="{BB962C8B-B14F-4D97-AF65-F5344CB8AC3E}">
        <p14:creationId xmlns:p14="http://schemas.microsoft.com/office/powerpoint/2010/main" val="157875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973F-0ADE-404E-87AE-F8462CEEF24A}"/>
              </a:ext>
            </a:extLst>
          </p:cNvPr>
          <p:cNvSpPr>
            <a:spLocks noGrp="1"/>
          </p:cNvSpPr>
          <p:nvPr>
            <p:ph type="title"/>
          </p:nvPr>
        </p:nvSpPr>
        <p:spPr/>
        <p:txBody>
          <a:bodyPr/>
          <a:lstStyle/>
          <a:p>
            <a:r>
              <a:rPr lang="en-US" dirty="0"/>
              <a:t>Module learning outcomes (MLO)</a:t>
            </a:r>
          </a:p>
        </p:txBody>
      </p:sp>
      <p:graphicFrame>
        <p:nvGraphicFramePr>
          <p:cNvPr id="4" name="Table 4">
            <a:extLst>
              <a:ext uri="{FF2B5EF4-FFF2-40B4-BE49-F238E27FC236}">
                <a16:creationId xmlns:a16="http://schemas.microsoft.com/office/drawing/2014/main" id="{C6B5DC48-16FE-4CB2-BC19-11ECB480C9D6}"/>
              </a:ext>
            </a:extLst>
          </p:cNvPr>
          <p:cNvGraphicFramePr>
            <a:graphicFrameLocks noGrp="1"/>
          </p:cNvGraphicFramePr>
          <p:nvPr>
            <p:ph idx="1"/>
          </p:nvPr>
        </p:nvGraphicFramePr>
        <p:xfrm>
          <a:off x="1141413" y="2249488"/>
          <a:ext cx="9906000" cy="1981200"/>
        </p:xfrm>
        <a:graphic>
          <a:graphicData uri="http://schemas.openxmlformats.org/drawingml/2006/table">
            <a:tbl>
              <a:tblPr firstRow="1" bandRow="1">
                <a:tableStyleId>{5C22544A-7EE6-4342-B048-85BDC9FD1C3A}</a:tableStyleId>
              </a:tblPr>
              <a:tblGrid>
                <a:gridCol w="1059527">
                  <a:extLst>
                    <a:ext uri="{9D8B030D-6E8A-4147-A177-3AD203B41FA5}">
                      <a16:colId xmlns:a16="http://schemas.microsoft.com/office/drawing/2014/main" val="787695874"/>
                    </a:ext>
                  </a:extLst>
                </a:gridCol>
                <a:gridCol w="8846473">
                  <a:extLst>
                    <a:ext uri="{9D8B030D-6E8A-4147-A177-3AD203B41FA5}">
                      <a16:colId xmlns:a16="http://schemas.microsoft.com/office/drawing/2014/main" val="4083002240"/>
                    </a:ext>
                  </a:extLst>
                </a:gridCol>
              </a:tblGrid>
              <a:tr h="370840">
                <a:tc>
                  <a:txBody>
                    <a:bodyPr/>
                    <a:lstStyle/>
                    <a:p>
                      <a:endParaRPr lang="en-US" sz="2000" dirty="0"/>
                    </a:p>
                  </a:txBody>
                  <a:tcPr/>
                </a:tc>
                <a:tc>
                  <a:txBody>
                    <a:bodyPr/>
                    <a:lstStyle/>
                    <a:p>
                      <a:pPr algn="ctr"/>
                      <a:r>
                        <a:rPr lang="en-US" sz="2000" dirty="0"/>
                        <a:t>Description</a:t>
                      </a:r>
                    </a:p>
                  </a:txBody>
                  <a:tcPr/>
                </a:tc>
                <a:extLst>
                  <a:ext uri="{0D108BD9-81ED-4DB2-BD59-A6C34878D82A}">
                    <a16:rowId xmlns:a16="http://schemas.microsoft.com/office/drawing/2014/main" val="727866482"/>
                  </a:ext>
                </a:extLst>
              </a:tr>
              <a:tr h="370840">
                <a:tc>
                  <a:txBody>
                    <a:bodyPr/>
                    <a:lstStyle/>
                    <a:p>
                      <a:pPr algn="ctr"/>
                      <a:r>
                        <a:rPr lang="en-US" sz="2000" dirty="0"/>
                        <a:t>MLO1</a:t>
                      </a:r>
                    </a:p>
                  </a:txBody>
                  <a:tcPr/>
                </a:tc>
                <a:tc>
                  <a:txBody>
                    <a:bodyPr/>
                    <a:lstStyle/>
                    <a:p>
                      <a:pPr algn="ctr"/>
                      <a:r>
                        <a:rPr lang="en-US" sz="2000" dirty="0" err="1"/>
                        <a:t>Analyse</a:t>
                      </a:r>
                      <a:r>
                        <a:rPr lang="en-US" sz="2000" dirty="0"/>
                        <a:t> C program codes to determine the output </a:t>
                      </a:r>
                    </a:p>
                  </a:txBody>
                  <a:tcPr/>
                </a:tc>
                <a:extLst>
                  <a:ext uri="{0D108BD9-81ED-4DB2-BD59-A6C34878D82A}">
                    <a16:rowId xmlns:a16="http://schemas.microsoft.com/office/drawing/2014/main" val="2542128478"/>
                  </a:ext>
                </a:extLst>
              </a:tr>
              <a:tr h="370840">
                <a:tc>
                  <a:txBody>
                    <a:bodyPr/>
                    <a:lstStyle/>
                    <a:p>
                      <a:pPr algn="ctr"/>
                      <a:r>
                        <a:rPr lang="en-US" sz="2000" dirty="0"/>
                        <a:t>MLO2</a:t>
                      </a:r>
                    </a:p>
                  </a:txBody>
                  <a:tcPr/>
                </a:tc>
                <a:tc>
                  <a:txBody>
                    <a:bodyPr/>
                    <a:lstStyle/>
                    <a:p>
                      <a:pPr algn="ctr"/>
                      <a:r>
                        <a:rPr lang="en-US" sz="2000" dirty="0"/>
                        <a:t>Develop C programs involving decision structures and loops</a:t>
                      </a:r>
                    </a:p>
                  </a:txBody>
                  <a:tcPr/>
                </a:tc>
                <a:extLst>
                  <a:ext uri="{0D108BD9-81ED-4DB2-BD59-A6C34878D82A}">
                    <a16:rowId xmlns:a16="http://schemas.microsoft.com/office/drawing/2014/main" val="1990888599"/>
                  </a:ext>
                </a:extLst>
              </a:tr>
              <a:tr h="370840">
                <a:tc>
                  <a:txBody>
                    <a:bodyPr/>
                    <a:lstStyle/>
                    <a:p>
                      <a:pPr algn="ctr"/>
                      <a:r>
                        <a:rPr lang="en-US" sz="2000" dirty="0"/>
                        <a:t>MLO3</a:t>
                      </a:r>
                    </a:p>
                  </a:txBody>
                  <a:tcPr/>
                </a:tc>
                <a:tc>
                  <a:txBody>
                    <a:bodyPr/>
                    <a:lstStyle/>
                    <a:p>
                      <a:pPr algn="ctr"/>
                      <a:r>
                        <a:rPr lang="en-US" sz="2000" dirty="0"/>
                        <a:t>Develop C programs involving functions</a:t>
                      </a:r>
                    </a:p>
                  </a:txBody>
                  <a:tcPr/>
                </a:tc>
                <a:extLst>
                  <a:ext uri="{0D108BD9-81ED-4DB2-BD59-A6C34878D82A}">
                    <a16:rowId xmlns:a16="http://schemas.microsoft.com/office/drawing/2014/main" val="4273259794"/>
                  </a:ext>
                </a:extLst>
              </a:tr>
              <a:tr h="370840">
                <a:tc>
                  <a:txBody>
                    <a:bodyPr/>
                    <a:lstStyle/>
                    <a:p>
                      <a:pPr algn="ctr"/>
                      <a:r>
                        <a:rPr lang="en-US" sz="2000" dirty="0"/>
                        <a:t>MLO4</a:t>
                      </a:r>
                    </a:p>
                  </a:txBody>
                  <a:tcPr/>
                </a:tc>
                <a:tc>
                  <a:txBody>
                    <a:bodyPr/>
                    <a:lstStyle/>
                    <a:p>
                      <a:pPr algn="ctr"/>
                      <a:r>
                        <a:rPr lang="en-US" sz="2000" dirty="0"/>
                        <a:t>Write, compile and debug programs in C language</a:t>
                      </a:r>
                    </a:p>
                  </a:txBody>
                  <a:tcPr/>
                </a:tc>
                <a:extLst>
                  <a:ext uri="{0D108BD9-81ED-4DB2-BD59-A6C34878D82A}">
                    <a16:rowId xmlns:a16="http://schemas.microsoft.com/office/drawing/2014/main" val="2042333232"/>
                  </a:ext>
                </a:extLst>
              </a:tr>
            </a:tbl>
          </a:graphicData>
        </a:graphic>
      </p:graphicFrame>
      <p:sp>
        <p:nvSpPr>
          <p:cNvPr id="6" name="Arrow: Right 5">
            <a:extLst>
              <a:ext uri="{FF2B5EF4-FFF2-40B4-BE49-F238E27FC236}">
                <a16:creationId xmlns:a16="http://schemas.microsoft.com/office/drawing/2014/main" id="{11F3FDC3-03D7-4634-A862-68EE364849CB}"/>
              </a:ext>
            </a:extLst>
          </p:cNvPr>
          <p:cNvSpPr/>
          <p:nvPr/>
        </p:nvSpPr>
        <p:spPr>
          <a:xfrm>
            <a:off x="581167" y="2647283"/>
            <a:ext cx="46402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36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normAutofit/>
          </a:bodyPr>
          <a:lstStyle/>
          <a:p>
            <a:pPr lvl="1" algn="just"/>
            <a:r>
              <a:rPr lang="en-US" i="1" dirty="0"/>
              <a:t>char string2[ 20 ]; </a:t>
            </a:r>
            <a:r>
              <a:rPr lang="en-US" dirty="0"/>
              <a:t>creates a character array capable of storing a string of at most 19 characters and a terminating null character.</a:t>
            </a:r>
          </a:p>
          <a:p>
            <a:pPr lvl="1" algn="just"/>
            <a:r>
              <a:rPr lang="en-US" i="1" dirty="0" err="1"/>
              <a:t>scanf</a:t>
            </a:r>
            <a:r>
              <a:rPr lang="en-US" i="1" dirty="0"/>
              <a:t>(“%19s” , string2); </a:t>
            </a:r>
            <a:r>
              <a:rPr lang="en-US" dirty="0"/>
              <a:t>reads a string from the keyboard into string2.</a:t>
            </a:r>
          </a:p>
          <a:p>
            <a:pPr lvl="1" algn="just"/>
            <a:r>
              <a:rPr lang="en-US" dirty="0"/>
              <a:t>The name of the array is passed to </a:t>
            </a:r>
            <a:r>
              <a:rPr lang="en-US" dirty="0" err="1"/>
              <a:t>scanf</a:t>
            </a:r>
            <a:r>
              <a:rPr lang="en-US" dirty="0"/>
              <a:t> without the preceding </a:t>
            </a:r>
            <a:r>
              <a:rPr lang="en-US" i="1" dirty="0"/>
              <a:t>&amp;</a:t>
            </a:r>
            <a:r>
              <a:rPr lang="en-US" dirty="0"/>
              <a:t> used with </a:t>
            </a:r>
            <a:r>
              <a:rPr lang="en-US" dirty="0" err="1"/>
              <a:t>nonstring</a:t>
            </a:r>
            <a:r>
              <a:rPr lang="en-US" dirty="0"/>
              <a:t> variables. This is because the value of an array name is the address of the start of the array, therefore the </a:t>
            </a:r>
            <a:r>
              <a:rPr lang="en-US" i="1" dirty="0"/>
              <a:t>&amp;</a:t>
            </a:r>
            <a:r>
              <a:rPr lang="en-US" dirty="0"/>
              <a:t> is not necessary.</a:t>
            </a:r>
          </a:p>
        </p:txBody>
      </p:sp>
      <p:pic>
        <p:nvPicPr>
          <p:cNvPr id="5" name="Picture 4"/>
          <p:cNvPicPr>
            <a:picLocks noChangeAspect="1"/>
          </p:cNvPicPr>
          <p:nvPr/>
        </p:nvPicPr>
        <p:blipFill>
          <a:blip r:embed="rId2"/>
          <a:stretch>
            <a:fillRect/>
          </a:stretch>
        </p:blipFill>
        <p:spPr>
          <a:xfrm>
            <a:off x="2541586" y="3023718"/>
            <a:ext cx="7105650" cy="3257550"/>
          </a:xfrm>
          <a:prstGeom prst="rect">
            <a:avLst/>
          </a:prstGeom>
        </p:spPr>
      </p:pic>
    </p:spTree>
    <p:extLst>
      <p:ext uri="{BB962C8B-B14F-4D97-AF65-F5344CB8AC3E}">
        <p14:creationId xmlns:p14="http://schemas.microsoft.com/office/powerpoint/2010/main" val="339749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92428"/>
            <a:ext cx="9905999" cy="5198773"/>
          </a:xfrm>
        </p:spPr>
        <p:txBody>
          <a:bodyPr/>
          <a:lstStyle/>
          <a:p>
            <a:pPr lvl="1" algn="just"/>
            <a:r>
              <a:rPr lang="en-US" dirty="0"/>
              <a:t>Function </a:t>
            </a:r>
            <a:r>
              <a:rPr lang="en-US" i="1" dirty="0" err="1"/>
              <a:t>scanf</a:t>
            </a:r>
            <a:r>
              <a:rPr lang="en-US" dirty="0"/>
              <a:t> will read characters until a space, tab, newline or end-of-file indicator is encountered.</a:t>
            </a:r>
          </a:p>
          <a:p>
            <a:pPr lvl="1" algn="just"/>
            <a:r>
              <a:rPr lang="en-US" dirty="0"/>
              <a:t>The string </a:t>
            </a:r>
            <a:r>
              <a:rPr lang="en-US" i="1" dirty="0"/>
              <a:t>string2</a:t>
            </a:r>
            <a:r>
              <a:rPr lang="en-US" dirty="0"/>
              <a:t> should be no longer than 19 characters to leave room for the terminating null character.</a:t>
            </a:r>
          </a:p>
          <a:p>
            <a:pPr lvl="2" algn="just"/>
            <a:r>
              <a:rPr lang="en-US" dirty="0"/>
              <a:t>If the user types in 20 or more characters, your program may crash or create a security vulnerability called buffer overflow.</a:t>
            </a:r>
          </a:p>
          <a:p>
            <a:pPr lvl="2" algn="just"/>
            <a:r>
              <a:rPr lang="en-US" dirty="0"/>
              <a:t>For this reason, we used the conversion specifier </a:t>
            </a:r>
            <a:r>
              <a:rPr lang="en-US" i="1" dirty="0"/>
              <a:t>%19s</a:t>
            </a:r>
            <a:r>
              <a:rPr lang="en-US" dirty="0"/>
              <a:t> so that </a:t>
            </a:r>
            <a:r>
              <a:rPr lang="en-US" i="1" dirty="0" err="1"/>
              <a:t>scanf</a:t>
            </a:r>
            <a:r>
              <a:rPr lang="en-US" dirty="0"/>
              <a:t> reads a maximum of 19 characters and does not write characters into memory beyond the end of the array </a:t>
            </a:r>
            <a:r>
              <a:rPr lang="en-US" i="1" dirty="0"/>
              <a:t>string2</a:t>
            </a:r>
            <a:r>
              <a:rPr lang="en-US" dirty="0"/>
              <a:t>.</a:t>
            </a:r>
            <a:endParaRPr lang="en-US" i="1" dirty="0"/>
          </a:p>
          <a:p>
            <a:endParaRPr lang="en-US" dirty="0"/>
          </a:p>
        </p:txBody>
      </p:sp>
    </p:spTree>
    <p:extLst>
      <p:ext uri="{BB962C8B-B14F-4D97-AF65-F5344CB8AC3E}">
        <p14:creationId xmlns:p14="http://schemas.microsoft.com/office/powerpoint/2010/main" val="284772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pPr algn="just"/>
            <a:r>
              <a:rPr lang="en-US" dirty="0"/>
              <a:t>Outputting a character array that represents a string</a:t>
            </a:r>
          </a:p>
          <a:p>
            <a:pPr lvl="1" algn="just"/>
            <a:r>
              <a:rPr lang="en-US" dirty="0" err="1"/>
              <a:t>printf</a:t>
            </a:r>
            <a:r>
              <a:rPr lang="en-US" dirty="0"/>
              <a:t> (“%s \n”,string2);</a:t>
            </a:r>
          </a:p>
          <a:p>
            <a:pPr algn="just"/>
            <a:r>
              <a:rPr lang="en-US" dirty="0"/>
              <a:t>Demonstrating character arrays</a:t>
            </a:r>
          </a:p>
        </p:txBody>
      </p:sp>
      <p:pic>
        <p:nvPicPr>
          <p:cNvPr id="4" name="Picture 3"/>
          <p:cNvPicPr>
            <a:picLocks noChangeAspect="1"/>
          </p:cNvPicPr>
          <p:nvPr/>
        </p:nvPicPr>
        <p:blipFill>
          <a:blip r:embed="rId2"/>
          <a:stretch>
            <a:fillRect/>
          </a:stretch>
        </p:blipFill>
        <p:spPr>
          <a:xfrm>
            <a:off x="2793998" y="2301763"/>
            <a:ext cx="6600825" cy="2924175"/>
          </a:xfrm>
          <a:prstGeom prst="rect">
            <a:avLst/>
          </a:prstGeom>
        </p:spPr>
      </p:pic>
    </p:spTree>
    <p:extLst>
      <p:ext uri="{BB962C8B-B14F-4D97-AF65-F5344CB8AC3E}">
        <p14:creationId xmlns:p14="http://schemas.microsoft.com/office/powerpoint/2010/main" val="3256272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pPr algn="just"/>
            <a:endParaRPr lang="en-US"/>
          </a:p>
        </p:txBody>
      </p:sp>
      <p:pic>
        <p:nvPicPr>
          <p:cNvPr id="4" name="Picture 3"/>
          <p:cNvPicPr>
            <a:picLocks noChangeAspect="1"/>
          </p:cNvPicPr>
          <p:nvPr/>
        </p:nvPicPr>
        <p:blipFill>
          <a:blip r:embed="rId2"/>
          <a:stretch>
            <a:fillRect/>
          </a:stretch>
        </p:blipFill>
        <p:spPr>
          <a:xfrm>
            <a:off x="2808286" y="1004418"/>
            <a:ext cx="6572250" cy="2200275"/>
          </a:xfrm>
          <a:prstGeom prst="rect">
            <a:avLst/>
          </a:prstGeom>
        </p:spPr>
      </p:pic>
      <p:pic>
        <p:nvPicPr>
          <p:cNvPr id="5" name="Picture 4"/>
          <p:cNvPicPr>
            <a:picLocks noChangeAspect="1"/>
          </p:cNvPicPr>
          <p:nvPr/>
        </p:nvPicPr>
        <p:blipFill>
          <a:blip r:embed="rId3"/>
          <a:stretch>
            <a:fillRect/>
          </a:stretch>
        </p:blipFill>
        <p:spPr>
          <a:xfrm>
            <a:off x="2555873" y="3407065"/>
            <a:ext cx="7077075" cy="1228725"/>
          </a:xfrm>
          <a:prstGeom prst="rect">
            <a:avLst/>
          </a:prstGeom>
        </p:spPr>
      </p:pic>
    </p:spTree>
    <p:extLst>
      <p:ext uri="{BB962C8B-B14F-4D97-AF65-F5344CB8AC3E}">
        <p14:creationId xmlns:p14="http://schemas.microsoft.com/office/powerpoint/2010/main" val="3034016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local arrays and automatic local arrays</a:t>
            </a:r>
          </a:p>
        </p:txBody>
      </p:sp>
      <p:sp>
        <p:nvSpPr>
          <p:cNvPr id="3" name="Content Placeholder 2"/>
          <p:cNvSpPr>
            <a:spLocks noGrp="1"/>
          </p:cNvSpPr>
          <p:nvPr>
            <p:ph idx="1"/>
          </p:nvPr>
        </p:nvSpPr>
        <p:spPr/>
        <p:txBody>
          <a:bodyPr/>
          <a:lstStyle/>
          <a:p>
            <a:r>
              <a:rPr lang="en-US" dirty="0"/>
              <a:t>We can apply static to a local array definition so that the array is not created and initialized each time the function is called and the array is not destroyed each time the function is exited in the program.</a:t>
            </a:r>
          </a:p>
          <a:p>
            <a:pPr lvl="1"/>
            <a:r>
              <a:rPr lang="en-US" dirty="0"/>
              <a:t>This reduces program execution time, particularly for programs with frequently called functions that contain large arrays.</a:t>
            </a:r>
          </a:p>
          <a:p>
            <a:r>
              <a:rPr lang="en-US" dirty="0"/>
              <a:t>Arrays that are static are initialized once at program startup.</a:t>
            </a:r>
          </a:p>
        </p:txBody>
      </p:sp>
    </p:spTree>
    <p:extLst>
      <p:ext uri="{BB962C8B-B14F-4D97-AF65-F5344CB8AC3E}">
        <p14:creationId xmlns:p14="http://schemas.microsoft.com/office/powerpoint/2010/main" val="882799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pPr algn="just"/>
            <a:endParaRPr lang="en-US"/>
          </a:p>
        </p:txBody>
      </p:sp>
      <p:pic>
        <p:nvPicPr>
          <p:cNvPr id="4" name="Picture 3"/>
          <p:cNvPicPr>
            <a:picLocks noChangeAspect="1"/>
          </p:cNvPicPr>
          <p:nvPr/>
        </p:nvPicPr>
        <p:blipFill>
          <a:blip r:embed="rId2"/>
          <a:stretch>
            <a:fillRect/>
          </a:stretch>
        </p:blipFill>
        <p:spPr>
          <a:xfrm>
            <a:off x="2627311" y="1152055"/>
            <a:ext cx="6934200" cy="4105275"/>
          </a:xfrm>
          <a:prstGeom prst="rect">
            <a:avLst/>
          </a:prstGeom>
        </p:spPr>
      </p:pic>
    </p:spTree>
    <p:extLst>
      <p:ext uri="{BB962C8B-B14F-4D97-AF65-F5344CB8AC3E}">
        <p14:creationId xmlns:p14="http://schemas.microsoft.com/office/powerpoint/2010/main" val="1510969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pPr algn="just"/>
            <a:endParaRPr lang="en-US"/>
          </a:p>
        </p:txBody>
      </p:sp>
      <p:pic>
        <p:nvPicPr>
          <p:cNvPr id="2" name="Picture 1"/>
          <p:cNvPicPr>
            <a:picLocks noChangeAspect="1"/>
          </p:cNvPicPr>
          <p:nvPr/>
        </p:nvPicPr>
        <p:blipFill>
          <a:blip r:embed="rId2"/>
          <a:stretch>
            <a:fillRect/>
          </a:stretch>
        </p:blipFill>
        <p:spPr>
          <a:xfrm>
            <a:off x="2622548" y="1196528"/>
            <a:ext cx="6943725" cy="3486150"/>
          </a:xfrm>
          <a:prstGeom prst="rect">
            <a:avLst/>
          </a:prstGeom>
        </p:spPr>
      </p:pic>
    </p:spTree>
    <p:extLst>
      <p:ext uri="{BB962C8B-B14F-4D97-AF65-F5344CB8AC3E}">
        <p14:creationId xmlns:p14="http://schemas.microsoft.com/office/powerpoint/2010/main" val="2920581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pPr algn="just"/>
            <a:endParaRPr lang="en-US"/>
          </a:p>
        </p:txBody>
      </p:sp>
      <p:pic>
        <p:nvPicPr>
          <p:cNvPr id="2" name="Picture 1"/>
          <p:cNvPicPr>
            <a:picLocks noChangeAspect="1"/>
          </p:cNvPicPr>
          <p:nvPr/>
        </p:nvPicPr>
        <p:blipFill>
          <a:blip r:embed="rId2"/>
          <a:stretch>
            <a:fillRect/>
          </a:stretch>
        </p:blipFill>
        <p:spPr>
          <a:xfrm>
            <a:off x="2660648" y="1252068"/>
            <a:ext cx="6867525" cy="3905250"/>
          </a:xfrm>
          <a:prstGeom prst="rect">
            <a:avLst/>
          </a:prstGeom>
        </p:spPr>
      </p:pic>
    </p:spTree>
    <p:extLst>
      <p:ext uri="{BB962C8B-B14F-4D97-AF65-F5344CB8AC3E}">
        <p14:creationId xmlns:p14="http://schemas.microsoft.com/office/powerpoint/2010/main" val="2177552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pPr algn="just"/>
            <a:endParaRPr lang="en-US"/>
          </a:p>
        </p:txBody>
      </p:sp>
      <p:pic>
        <p:nvPicPr>
          <p:cNvPr id="2" name="Picture 1"/>
          <p:cNvPicPr>
            <a:picLocks noChangeAspect="1"/>
          </p:cNvPicPr>
          <p:nvPr/>
        </p:nvPicPr>
        <p:blipFill>
          <a:blip r:embed="rId2"/>
          <a:stretch>
            <a:fillRect/>
          </a:stretch>
        </p:blipFill>
        <p:spPr>
          <a:xfrm>
            <a:off x="2555873" y="890118"/>
            <a:ext cx="7077075" cy="2314575"/>
          </a:xfrm>
          <a:prstGeom prst="rect">
            <a:avLst/>
          </a:prstGeom>
        </p:spPr>
      </p:pic>
      <p:pic>
        <p:nvPicPr>
          <p:cNvPr id="4" name="Picture 3"/>
          <p:cNvPicPr>
            <a:picLocks noChangeAspect="1"/>
          </p:cNvPicPr>
          <p:nvPr/>
        </p:nvPicPr>
        <p:blipFill>
          <a:blip r:embed="rId3"/>
          <a:stretch>
            <a:fillRect/>
          </a:stretch>
        </p:blipFill>
        <p:spPr>
          <a:xfrm>
            <a:off x="2555872" y="3417262"/>
            <a:ext cx="7077075" cy="2314575"/>
          </a:xfrm>
          <a:prstGeom prst="rect">
            <a:avLst/>
          </a:prstGeom>
        </p:spPr>
      </p:pic>
    </p:spTree>
    <p:extLst>
      <p:ext uri="{BB962C8B-B14F-4D97-AF65-F5344CB8AC3E}">
        <p14:creationId xmlns:p14="http://schemas.microsoft.com/office/powerpoint/2010/main" val="292893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to functions</a:t>
            </a:r>
          </a:p>
        </p:txBody>
      </p:sp>
      <p:pic>
        <p:nvPicPr>
          <p:cNvPr id="4" name="Content Placeholder 3"/>
          <p:cNvPicPr>
            <a:picLocks noGrp="1" noChangeAspect="1"/>
          </p:cNvPicPr>
          <p:nvPr>
            <p:ph idx="1"/>
          </p:nvPr>
        </p:nvPicPr>
        <p:blipFill>
          <a:blip r:embed="rId2"/>
          <a:stretch>
            <a:fillRect/>
          </a:stretch>
        </p:blipFill>
        <p:spPr>
          <a:xfrm>
            <a:off x="2713877" y="2097088"/>
            <a:ext cx="6761069" cy="4445380"/>
          </a:xfrm>
          <a:prstGeom prst="rect">
            <a:avLst/>
          </a:prstGeom>
        </p:spPr>
      </p:pic>
    </p:spTree>
    <p:extLst>
      <p:ext uri="{BB962C8B-B14F-4D97-AF65-F5344CB8AC3E}">
        <p14:creationId xmlns:p14="http://schemas.microsoft.com/office/powerpoint/2010/main" val="265026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lstStyle/>
          <a:p>
            <a:pPr algn="just"/>
            <a:r>
              <a:rPr lang="en-US" dirty="0"/>
              <a:t>Arrays are data structures consisting of related data items of the same type.</a:t>
            </a:r>
          </a:p>
          <a:p>
            <a:pPr algn="just"/>
            <a:r>
              <a:rPr lang="en-US" dirty="0"/>
              <a:t>To refer to a particular location or element in the array, we specify the array’s name and the position number of the particular element in the array.</a:t>
            </a:r>
          </a:p>
          <a:p>
            <a:endParaRPr lang="en-US" dirty="0"/>
          </a:p>
        </p:txBody>
      </p:sp>
      <p:pic>
        <p:nvPicPr>
          <p:cNvPr id="4" name="Picture 3"/>
          <p:cNvPicPr>
            <a:picLocks noChangeAspect="1"/>
          </p:cNvPicPr>
          <p:nvPr/>
        </p:nvPicPr>
        <p:blipFill>
          <a:blip r:embed="rId2"/>
          <a:stretch>
            <a:fillRect/>
          </a:stretch>
        </p:blipFill>
        <p:spPr>
          <a:xfrm>
            <a:off x="4131961" y="3767271"/>
            <a:ext cx="3924899" cy="2994137"/>
          </a:xfrm>
          <a:prstGeom prst="rect">
            <a:avLst/>
          </a:prstGeom>
        </p:spPr>
      </p:pic>
    </p:spTree>
    <p:extLst>
      <p:ext uri="{BB962C8B-B14F-4D97-AF65-F5344CB8AC3E}">
        <p14:creationId xmlns:p14="http://schemas.microsoft.com/office/powerpoint/2010/main" val="983686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pPr algn="just"/>
            <a:endParaRPr lang="en-US"/>
          </a:p>
        </p:txBody>
      </p:sp>
      <p:pic>
        <p:nvPicPr>
          <p:cNvPr id="2" name="Picture 1"/>
          <p:cNvPicPr>
            <a:picLocks noChangeAspect="1"/>
          </p:cNvPicPr>
          <p:nvPr/>
        </p:nvPicPr>
        <p:blipFill>
          <a:blip r:embed="rId2"/>
          <a:stretch>
            <a:fillRect/>
          </a:stretch>
        </p:blipFill>
        <p:spPr>
          <a:xfrm>
            <a:off x="2503486" y="1161446"/>
            <a:ext cx="7181850" cy="3762375"/>
          </a:xfrm>
          <a:prstGeom prst="rect">
            <a:avLst/>
          </a:prstGeom>
        </p:spPr>
      </p:pic>
    </p:spTree>
    <p:extLst>
      <p:ext uri="{BB962C8B-B14F-4D97-AF65-F5344CB8AC3E}">
        <p14:creationId xmlns:p14="http://schemas.microsoft.com/office/powerpoint/2010/main" val="1054763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pPr algn="just"/>
            <a:endParaRPr lang="en-US"/>
          </a:p>
        </p:txBody>
      </p:sp>
      <p:pic>
        <p:nvPicPr>
          <p:cNvPr id="2" name="Picture 1"/>
          <p:cNvPicPr>
            <a:picLocks noChangeAspect="1"/>
          </p:cNvPicPr>
          <p:nvPr/>
        </p:nvPicPr>
        <p:blipFill>
          <a:blip r:embed="rId2"/>
          <a:stretch>
            <a:fillRect/>
          </a:stretch>
        </p:blipFill>
        <p:spPr>
          <a:xfrm>
            <a:off x="2636836" y="1231979"/>
            <a:ext cx="6915150" cy="3552825"/>
          </a:xfrm>
          <a:prstGeom prst="rect">
            <a:avLst/>
          </a:prstGeom>
        </p:spPr>
      </p:pic>
    </p:spTree>
    <p:extLst>
      <p:ext uri="{BB962C8B-B14F-4D97-AF65-F5344CB8AC3E}">
        <p14:creationId xmlns:p14="http://schemas.microsoft.com/office/powerpoint/2010/main" val="2304712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pPr algn="just"/>
            <a:endParaRPr lang="en-US"/>
          </a:p>
        </p:txBody>
      </p:sp>
      <p:pic>
        <p:nvPicPr>
          <p:cNvPr id="2" name="Picture 1"/>
          <p:cNvPicPr>
            <a:picLocks noChangeAspect="1"/>
          </p:cNvPicPr>
          <p:nvPr/>
        </p:nvPicPr>
        <p:blipFill>
          <a:blip r:embed="rId2"/>
          <a:stretch>
            <a:fillRect/>
          </a:stretch>
        </p:blipFill>
        <p:spPr>
          <a:xfrm>
            <a:off x="2551111" y="1358050"/>
            <a:ext cx="7086600" cy="2647950"/>
          </a:xfrm>
          <a:prstGeom prst="rect">
            <a:avLst/>
          </a:prstGeom>
        </p:spPr>
      </p:pic>
    </p:spTree>
    <p:extLst>
      <p:ext uri="{BB962C8B-B14F-4D97-AF65-F5344CB8AC3E}">
        <p14:creationId xmlns:p14="http://schemas.microsoft.com/office/powerpoint/2010/main" val="2103420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arrays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13023" y="2249487"/>
            <a:ext cx="6962775" cy="3876675"/>
          </a:xfrm>
          <a:prstGeom prst="rect">
            <a:avLst/>
          </a:prstGeom>
        </p:spPr>
      </p:pic>
    </p:spTree>
    <p:extLst>
      <p:ext uri="{BB962C8B-B14F-4D97-AF65-F5344CB8AC3E}">
        <p14:creationId xmlns:p14="http://schemas.microsoft.com/office/powerpoint/2010/main" val="3631469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pPr algn="just"/>
            <a:endParaRPr lang="en-US" dirty="0"/>
          </a:p>
        </p:txBody>
      </p:sp>
      <p:pic>
        <p:nvPicPr>
          <p:cNvPr id="2" name="Picture 1"/>
          <p:cNvPicPr>
            <a:picLocks noChangeAspect="1"/>
          </p:cNvPicPr>
          <p:nvPr/>
        </p:nvPicPr>
        <p:blipFill>
          <a:blip r:embed="rId2"/>
          <a:stretch>
            <a:fillRect/>
          </a:stretch>
        </p:blipFill>
        <p:spPr>
          <a:xfrm>
            <a:off x="3103561" y="618186"/>
            <a:ext cx="5981700" cy="4648200"/>
          </a:xfrm>
          <a:prstGeom prst="rect">
            <a:avLst/>
          </a:prstGeom>
        </p:spPr>
      </p:pic>
      <p:pic>
        <p:nvPicPr>
          <p:cNvPr id="4" name="Picture 3"/>
          <p:cNvPicPr>
            <a:picLocks noChangeAspect="1"/>
          </p:cNvPicPr>
          <p:nvPr/>
        </p:nvPicPr>
        <p:blipFill>
          <a:blip r:embed="rId3"/>
          <a:stretch>
            <a:fillRect/>
          </a:stretch>
        </p:blipFill>
        <p:spPr>
          <a:xfrm>
            <a:off x="2551111" y="5503573"/>
            <a:ext cx="7086600" cy="1095375"/>
          </a:xfrm>
          <a:prstGeom prst="rect">
            <a:avLst/>
          </a:prstGeom>
        </p:spPr>
      </p:pic>
    </p:spTree>
    <p:extLst>
      <p:ext uri="{BB962C8B-B14F-4D97-AF65-F5344CB8AC3E}">
        <p14:creationId xmlns:p14="http://schemas.microsoft.com/office/powerpoint/2010/main" val="858049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normAutofit fontScale="92500" lnSpcReduction="10000"/>
          </a:bodyPr>
          <a:lstStyle/>
          <a:p>
            <a:r>
              <a:rPr lang="en-US" dirty="0"/>
              <a:t>A common use of multidimensional arrays is to represent tables of values consisting of information arranged in rows and columns.</a:t>
            </a:r>
          </a:p>
          <a:p>
            <a:r>
              <a:rPr lang="en-US" dirty="0"/>
              <a:t>To identify a particular table element, we must specify two indices: The first (by convention) identifies the element’s row and the second (by convention) identifies the element’s column.</a:t>
            </a:r>
          </a:p>
          <a:p>
            <a:r>
              <a:rPr lang="en-US" dirty="0"/>
              <a:t>Tables or arrays that require two indices to identify a particular element are called two-dimensional arrays.</a:t>
            </a:r>
          </a:p>
          <a:p>
            <a:r>
              <a:rPr lang="en-US" dirty="0"/>
              <a:t>Multidimensional arrays can have more than two indices.</a:t>
            </a:r>
          </a:p>
        </p:txBody>
      </p:sp>
    </p:spTree>
    <p:extLst>
      <p:ext uri="{BB962C8B-B14F-4D97-AF65-F5344CB8AC3E}">
        <p14:creationId xmlns:p14="http://schemas.microsoft.com/office/powerpoint/2010/main" val="1142384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pPr algn="just"/>
            <a:endParaRPr lang="en-US"/>
          </a:p>
        </p:txBody>
      </p:sp>
      <p:pic>
        <p:nvPicPr>
          <p:cNvPr id="2" name="Picture 1"/>
          <p:cNvPicPr>
            <a:picLocks noChangeAspect="1"/>
          </p:cNvPicPr>
          <p:nvPr/>
        </p:nvPicPr>
        <p:blipFill>
          <a:blip r:embed="rId2"/>
          <a:stretch>
            <a:fillRect/>
          </a:stretch>
        </p:blipFill>
        <p:spPr>
          <a:xfrm>
            <a:off x="2212349" y="1545867"/>
            <a:ext cx="7454218" cy="3317652"/>
          </a:xfrm>
          <a:prstGeom prst="rect">
            <a:avLst/>
          </a:prstGeom>
        </p:spPr>
      </p:pic>
    </p:spTree>
    <p:extLst>
      <p:ext uri="{BB962C8B-B14F-4D97-AF65-F5344CB8AC3E}">
        <p14:creationId xmlns:p14="http://schemas.microsoft.com/office/powerpoint/2010/main" val="3673668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pPr algn="just"/>
            <a:endParaRPr lang="en-US"/>
          </a:p>
        </p:txBody>
      </p:sp>
      <p:pic>
        <p:nvPicPr>
          <p:cNvPr id="2" name="Picture 1"/>
          <p:cNvPicPr>
            <a:picLocks noChangeAspect="1"/>
          </p:cNvPicPr>
          <p:nvPr/>
        </p:nvPicPr>
        <p:blipFill>
          <a:blip r:embed="rId2"/>
          <a:stretch>
            <a:fillRect/>
          </a:stretch>
        </p:blipFill>
        <p:spPr>
          <a:xfrm>
            <a:off x="2660648" y="1066330"/>
            <a:ext cx="6867525" cy="4276725"/>
          </a:xfrm>
          <a:prstGeom prst="rect">
            <a:avLst/>
          </a:prstGeom>
        </p:spPr>
      </p:pic>
    </p:spTree>
    <p:extLst>
      <p:ext uri="{BB962C8B-B14F-4D97-AF65-F5344CB8AC3E}">
        <p14:creationId xmlns:p14="http://schemas.microsoft.com/office/powerpoint/2010/main" val="74121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18186"/>
            <a:ext cx="9905999" cy="5173015"/>
          </a:xfrm>
        </p:spPr>
        <p:txBody>
          <a:bodyPr/>
          <a:lstStyle/>
          <a:p>
            <a:pPr algn="just"/>
            <a:endParaRPr lang="en-US"/>
          </a:p>
        </p:txBody>
      </p:sp>
      <p:pic>
        <p:nvPicPr>
          <p:cNvPr id="4" name="Picture 3"/>
          <p:cNvPicPr>
            <a:picLocks noChangeAspect="1"/>
          </p:cNvPicPr>
          <p:nvPr/>
        </p:nvPicPr>
        <p:blipFill>
          <a:blip r:embed="rId2"/>
          <a:stretch>
            <a:fillRect/>
          </a:stretch>
        </p:blipFill>
        <p:spPr>
          <a:xfrm>
            <a:off x="2574923" y="730406"/>
            <a:ext cx="7038975" cy="3362325"/>
          </a:xfrm>
          <a:prstGeom prst="rect">
            <a:avLst/>
          </a:prstGeom>
        </p:spPr>
      </p:pic>
      <p:pic>
        <p:nvPicPr>
          <p:cNvPr id="5" name="Picture 4"/>
          <p:cNvPicPr>
            <a:picLocks noChangeAspect="1"/>
          </p:cNvPicPr>
          <p:nvPr/>
        </p:nvPicPr>
        <p:blipFill>
          <a:blip r:embed="rId3"/>
          <a:stretch>
            <a:fillRect/>
          </a:stretch>
        </p:blipFill>
        <p:spPr>
          <a:xfrm>
            <a:off x="2546347" y="4323478"/>
            <a:ext cx="7096125" cy="1971675"/>
          </a:xfrm>
          <a:prstGeom prst="rect">
            <a:avLst/>
          </a:prstGeom>
        </p:spPr>
      </p:pic>
    </p:spTree>
    <p:extLst>
      <p:ext uri="{BB962C8B-B14F-4D97-AF65-F5344CB8AC3E}">
        <p14:creationId xmlns:p14="http://schemas.microsoft.com/office/powerpoint/2010/main" val="1527646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253" y="2599718"/>
            <a:ext cx="9905998" cy="1478570"/>
          </a:xfrm>
        </p:spPr>
        <p:txBody>
          <a:bodyPr>
            <a:normAutofit/>
          </a:bodyPr>
          <a:lstStyle/>
          <a:p>
            <a:pPr algn="ctr"/>
            <a:r>
              <a:rPr lang="en-MY" sz="5000" dirty="0"/>
              <a:t>Thank you</a:t>
            </a:r>
          </a:p>
        </p:txBody>
      </p:sp>
    </p:spTree>
    <p:extLst>
      <p:ext uri="{BB962C8B-B14F-4D97-AF65-F5344CB8AC3E}">
        <p14:creationId xmlns:p14="http://schemas.microsoft.com/office/powerpoint/2010/main" val="255336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pPr algn="just"/>
            <a:r>
              <a:rPr lang="en-US" dirty="0"/>
              <a:t>The figure shows an integer array called c, containing 12 elements.</a:t>
            </a:r>
          </a:p>
          <a:p>
            <a:pPr algn="just"/>
            <a:r>
              <a:rPr lang="en-US" dirty="0"/>
              <a:t>Any one of these elements may be referred to by giving the array’s name followed by the position number of particular element in square brackets ([ ]).</a:t>
            </a:r>
          </a:p>
          <a:p>
            <a:pPr algn="just"/>
            <a:r>
              <a:rPr lang="en-US" dirty="0"/>
              <a:t>The first element in every array is the zeroth element (i.e. the one with position number 0).</a:t>
            </a:r>
          </a:p>
          <a:p>
            <a:pPr algn="just"/>
            <a:r>
              <a:rPr lang="en-US" dirty="0"/>
              <a:t>The position number in square brackets is called the element’s index or subscript.</a:t>
            </a:r>
          </a:p>
          <a:p>
            <a:pPr lvl="1" algn="just"/>
            <a:r>
              <a:rPr lang="en-US" dirty="0"/>
              <a:t>Index must be an integer.</a:t>
            </a:r>
          </a:p>
          <a:p>
            <a:pPr algn="just"/>
            <a:endParaRPr lang="en-US" dirty="0"/>
          </a:p>
        </p:txBody>
      </p:sp>
    </p:spTree>
    <p:extLst>
      <p:ext uri="{BB962C8B-B14F-4D97-AF65-F5344CB8AC3E}">
        <p14:creationId xmlns:p14="http://schemas.microsoft.com/office/powerpoint/2010/main" val="1717708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arrays</a:t>
            </a:r>
          </a:p>
        </p:txBody>
      </p:sp>
      <p:sp>
        <p:nvSpPr>
          <p:cNvPr id="3" name="Content Placeholder 2"/>
          <p:cNvSpPr>
            <a:spLocks noGrp="1"/>
          </p:cNvSpPr>
          <p:nvPr>
            <p:ph idx="1"/>
          </p:nvPr>
        </p:nvSpPr>
        <p:spPr/>
        <p:txBody>
          <a:bodyPr/>
          <a:lstStyle/>
          <a:p>
            <a:pPr algn="just"/>
            <a:r>
              <a:rPr lang="en-US" dirty="0"/>
              <a:t>Arrays occupy space in memory. You specify the type of each element and the number of elements each array requires so that the computer may reserve the appropriate amount of memory</a:t>
            </a:r>
          </a:p>
          <a:p>
            <a:pPr algn="just"/>
            <a:r>
              <a:rPr lang="en-US" dirty="0" err="1"/>
              <a:t>int</a:t>
            </a:r>
            <a:r>
              <a:rPr lang="en-US" dirty="0"/>
              <a:t> b[100] , x[27];</a:t>
            </a:r>
          </a:p>
          <a:p>
            <a:pPr lvl="1" algn="just"/>
            <a:r>
              <a:rPr lang="en-US" dirty="0"/>
              <a:t>Reserves 100 elements for integer array b and 27 elements for integer array x.</a:t>
            </a:r>
          </a:p>
          <a:p>
            <a:pPr lvl="1" algn="just"/>
            <a:r>
              <a:rPr lang="en-US" dirty="0"/>
              <a:t>These arrays have indices of 0-99 and 0-26 respectively.</a:t>
            </a:r>
          </a:p>
          <a:p>
            <a:pPr lvl="1" algn="just"/>
            <a:r>
              <a:rPr lang="en-US" dirty="0"/>
              <a:t>Array may contain other data types.</a:t>
            </a:r>
          </a:p>
        </p:txBody>
      </p:sp>
    </p:spTree>
    <p:extLst>
      <p:ext uri="{BB962C8B-B14F-4D97-AF65-F5344CB8AC3E}">
        <p14:creationId xmlns:p14="http://schemas.microsoft.com/office/powerpoint/2010/main" val="224368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examples</a:t>
            </a:r>
          </a:p>
        </p:txBody>
      </p:sp>
      <p:sp>
        <p:nvSpPr>
          <p:cNvPr id="5" name="Content Placeholder 4"/>
          <p:cNvSpPr>
            <a:spLocks noGrp="1"/>
          </p:cNvSpPr>
          <p:nvPr>
            <p:ph idx="1"/>
          </p:nvPr>
        </p:nvSpPr>
        <p:spPr>
          <a:xfrm>
            <a:off x="1141412" y="1609859"/>
            <a:ext cx="9905999" cy="4181342"/>
          </a:xfrm>
        </p:spPr>
        <p:txBody>
          <a:bodyPr/>
          <a:lstStyle/>
          <a:p>
            <a:pPr algn="just"/>
            <a:r>
              <a:rPr lang="en-US" dirty="0"/>
              <a:t>Defining an array and using a loop to set the array’s element values</a:t>
            </a:r>
          </a:p>
        </p:txBody>
      </p:sp>
      <p:pic>
        <p:nvPicPr>
          <p:cNvPr id="6" name="Picture 5"/>
          <p:cNvPicPr>
            <a:picLocks noChangeAspect="1"/>
          </p:cNvPicPr>
          <p:nvPr/>
        </p:nvPicPr>
        <p:blipFill>
          <a:blip r:embed="rId2"/>
          <a:stretch>
            <a:fillRect/>
          </a:stretch>
        </p:blipFill>
        <p:spPr>
          <a:xfrm>
            <a:off x="2655886" y="2249487"/>
            <a:ext cx="6877050" cy="4086225"/>
          </a:xfrm>
          <a:prstGeom prst="rect">
            <a:avLst/>
          </a:prstGeom>
        </p:spPr>
      </p:pic>
    </p:spTree>
    <p:extLst>
      <p:ext uri="{BB962C8B-B14F-4D97-AF65-F5344CB8AC3E}">
        <p14:creationId xmlns:p14="http://schemas.microsoft.com/office/powerpoint/2010/main" val="362991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endParaRPr lang="en-US" dirty="0"/>
          </a:p>
        </p:txBody>
      </p:sp>
      <p:pic>
        <p:nvPicPr>
          <p:cNvPr id="2" name="Picture 1"/>
          <p:cNvPicPr>
            <a:picLocks noChangeAspect="1"/>
          </p:cNvPicPr>
          <p:nvPr/>
        </p:nvPicPr>
        <p:blipFill>
          <a:blip r:embed="rId2"/>
          <a:stretch>
            <a:fillRect/>
          </a:stretch>
        </p:blipFill>
        <p:spPr>
          <a:xfrm>
            <a:off x="2546348" y="1288155"/>
            <a:ext cx="7096125" cy="2324100"/>
          </a:xfrm>
          <a:prstGeom prst="rect">
            <a:avLst/>
          </a:prstGeom>
        </p:spPr>
      </p:pic>
    </p:spTree>
    <p:extLst>
      <p:ext uri="{BB962C8B-B14F-4D97-AF65-F5344CB8AC3E}">
        <p14:creationId xmlns:p14="http://schemas.microsoft.com/office/powerpoint/2010/main" val="179258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76518"/>
            <a:ext cx="9905999" cy="5314683"/>
          </a:xfrm>
        </p:spPr>
        <p:txBody>
          <a:bodyPr/>
          <a:lstStyle/>
          <a:p>
            <a:pPr algn="just"/>
            <a:r>
              <a:rPr lang="en-US" dirty="0"/>
              <a:t>Initializing an array in a definition with an initializer list</a:t>
            </a:r>
          </a:p>
        </p:txBody>
      </p:sp>
      <p:pic>
        <p:nvPicPr>
          <p:cNvPr id="2" name="Picture 1"/>
          <p:cNvPicPr>
            <a:picLocks noChangeAspect="1"/>
          </p:cNvPicPr>
          <p:nvPr/>
        </p:nvPicPr>
        <p:blipFill>
          <a:blip r:embed="rId2"/>
          <a:stretch>
            <a:fillRect/>
          </a:stretch>
        </p:blipFill>
        <p:spPr>
          <a:xfrm>
            <a:off x="2579685" y="940158"/>
            <a:ext cx="7058025" cy="3390900"/>
          </a:xfrm>
          <a:prstGeom prst="rect">
            <a:avLst/>
          </a:prstGeom>
        </p:spPr>
      </p:pic>
      <p:pic>
        <p:nvPicPr>
          <p:cNvPr id="5" name="Picture 4"/>
          <p:cNvPicPr>
            <a:picLocks noChangeAspect="1"/>
          </p:cNvPicPr>
          <p:nvPr/>
        </p:nvPicPr>
        <p:blipFill>
          <a:blip r:embed="rId3"/>
          <a:stretch>
            <a:fillRect/>
          </a:stretch>
        </p:blipFill>
        <p:spPr>
          <a:xfrm>
            <a:off x="2593973" y="4434089"/>
            <a:ext cx="7029450" cy="2276475"/>
          </a:xfrm>
          <a:prstGeom prst="rect">
            <a:avLst/>
          </a:prstGeom>
        </p:spPr>
      </p:pic>
    </p:spTree>
    <p:extLst>
      <p:ext uri="{BB962C8B-B14F-4D97-AF65-F5344CB8AC3E}">
        <p14:creationId xmlns:p14="http://schemas.microsoft.com/office/powerpoint/2010/main" val="345802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5307"/>
            <a:ext cx="9905999" cy="5185894"/>
          </a:xfrm>
        </p:spPr>
        <p:txBody>
          <a:bodyPr/>
          <a:lstStyle/>
          <a:p>
            <a:pPr algn="just"/>
            <a:r>
              <a:rPr lang="en-US" dirty="0"/>
              <a:t>Specifying an array’s size with a symbolic constant and initializing array elements with calculations</a:t>
            </a:r>
          </a:p>
        </p:txBody>
      </p:sp>
      <p:pic>
        <p:nvPicPr>
          <p:cNvPr id="4" name="Picture 3"/>
          <p:cNvPicPr>
            <a:picLocks noChangeAspect="1"/>
          </p:cNvPicPr>
          <p:nvPr/>
        </p:nvPicPr>
        <p:blipFill>
          <a:blip r:embed="rId2"/>
          <a:stretch>
            <a:fillRect/>
          </a:stretch>
        </p:blipFill>
        <p:spPr>
          <a:xfrm>
            <a:off x="2317748" y="1674722"/>
            <a:ext cx="7553325" cy="4410075"/>
          </a:xfrm>
          <a:prstGeom prst="rect">
            <a:avLst/>
          </a:prstGeom>
        </p:spPr>
      </p:pic>
    </p:spTree>
    <p:extLst>
      <p:ext uri="{BB962C8B-B14F-4D97-AF65-F5344CB8AC3E}">
        <p14:creationId xmlns:p14="http://schemas.microsoft.com/office/powerpoint/2010/main" val="1029806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1453</TotalTime>
  <Words>904</Words>
  <Application>Microsoft Office PowerPoint</Application>
  <PresentationFormat>Widescreen</PresentationFormat>
  <Paragraphs>69</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Tw Cen MT</vt:lpstr>
      <vt:lpstr>Circuit</vt:lpstr>
      <vt:lpstr>C arrays</vt:lpstr>
      <vt:lpstr>Module learning outcomes (MLO)</vt:lpstr>
      <vt:lpstr>arrays</vt:lpstr>
      <vt:lpstr>PowerPoint Presentation</vt:lpstr>
      <vt:lpstr>Defining arrays</vt:lpstr>
      <vt:lpstr>Array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character arrays to store and manipulate strings</vt:lpstr>
      <vt:lpstr>PowerPoint Presentation</vt:lpstr>
      <vt:lpstr>PowerPoint Presentation</vt:lpstr>
      <vt:lpstr>PowerPoint Presentation</vt:lpstr>
      <vt:lpstr>PowerPoint Presentation</vt:lpstr>
      <vt:lpstr>PowerPoint Presentation</vt:lpstr>
      <vt:lpstr>Static local arrays and automatic local arrays</vt:lpstr>
      <vt:lpstr>PowerPoint Presentation</vt:lpstr>
      <vt:lpstr>PowerPoint Presentation</vt:lpstr>
      <vt:lpstr>PowerPoint Presentation</vt:lpstr>
      <vt:lpstr>PowerPoint Presentation</vt:lpstr>
      <vt:lpstr>Passing arrays to functions</vt:lpstr>
      <vt:lpstr>PowerPoint Presentation</vt:lpstr>
      <vt:lpstr>PowerPoint Presentation</vt:lpstr>
      <vt:lpstr>PowerPoint Presentation</vt:lpstr>
      <vt:lpstr>Sorting arrays</vt:lpstr>
      <vt:lpstr>PowerPoint Presentation</vt:lpstr>
      <vt:lpstr>Multidimensional arrays</vt:lpstr>
      <vt:lpstr>PowerPoint Presentation</vt:lpstr>
      <vt:lpstr>PowerPoint Presentation</vt:lpstr>
      <vt:lpstr>PowerPoint Presentation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programming</dc:title>
  <dc:creator>Chew WJ</dc:creator>
  <cp:lastModifiedBy>Chew Wei Jen</cp:lastModifiedBy>
  <cp:revision>75</cp:revision>
  <dcterms:created xsi:type="dcterms:W3CDTF">2019-04-01T15:55:01Z</dcterms:created>
  <dcterms:modified xsi:type="dcterms:W3CDTF">2022-04-27T09:41:20Z</dcterms:modified>
</cp:coreProperties>
</file>