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24/06/2021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24/06/2021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24/06/2021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a:t>C characters and strings</a:t>
            </a:r>
          </a:p>
        </p:txBody>
      </p:sp>
      <p:sp>
        <p:nvSpPr>
          <p:cNvPr id="3" name="Subtitle 2"/>
          <p:cNvSpPr>
            <a:spLocks noGrp="1"/>
          </p:cNvSpPr>
          <p:nvPr>
            <p:ph type="subTitle" idx="1"/>
          </p:nvPr>
        </p:nvSpPr>
        <p:spPr/>
        <p:txBody>
          <a:bodyPr/>
          <a:lstStyle/>
          <a:p>
            <a:endParaRPr lang="en-MY"/>
          </a:p>
        </p:txBody>
      </p:sp>
    </p:spTree>
    <p:extLst>
      <p:ext uri="{BB962C8B-B14F-4D97-AF65-F5344CB8AC3E}">
        <p14:creationId xmlns:p14="http://schemas.microsoft.com/office/powerpoint/2010/main" val="112203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7CF5-75CD-411B-9872-9FB1AD53FB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93612F-6E0A-441B-BA43-D881D45EA2C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2E15B0B-3A2D-40A8-A24A-EBAF82074DB3}"/>
              </a:ext>
            </a:extLst>
          </p:cNvPr>
          <p:cNvPicPr>
            <a:picLocks noChangeAspect="1"/>
          </p:cNvPicPr>
          <p:nvPr/>
        </p:nvPicPr>
        <p:blipFill>
          <a:blip r:embed="rId2"/>
          <a:stretch>
            <a:fillRect/>
          </a:stretch>
        </p:blipFill>
        <p:spPr>
          <a:xfrm>
            <a:off x="2798761" y="2371725"/>
            <a:ext cx="6591300" cy="2114550"/>
          </a:xfrm>
          <a:prstGeom prst="rect">
            <a:avLst/>
          </a:prstGeom>
        </p:spPr>
      </p:pic>
    </p:spTree>
    <p:extLst>
      <p:ext uri="{BB962C8B-B14F-4D97-AF65-F5344CB8AC3E}">
        <p14:creationId xmlns:p14="http://schemas.microsoft.com/office/powerpoint/2010/main" val="209538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93EC-FA8D-407B-8259-442F5D460E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64C6BC-405A-44D4-98C8-45BEB210B86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50C4391-E1A1-4F5B-A8F3-8714BB8D9872}"/>
              </a:ext>
            </a:extLst>
          </p:cNvPr>
          <p:cNvPicPr>
            <a:picLocks noChangeAspect="1"/>
          </p:cNvPicPr>
          <p:nvPr/>
        </p:nvPicPr>
        <p:blipFill>
          <a:blip r:embed="rId2"/>
          <a:stretch>
            <a:fillRect/>
          </a:stretch>
        </p:blipFill>
        <p:spPr>
          <a:xfrm>
            <a:off x="2770186" y="1357803"/>
            <a:ext cx="6648450" cy="5095875"/>
          </a:xfrm>
          <a:prstGeom prst="rect">
            <a:avLst/>
          </a:prstGeom>
        </p:spPr>
      </p:pic>
    </p:spTree>
    <p:extLst>
      <p:ext uri="{BB962C8B-B14F-4D97-AF65-F5344CB8AC3E}">
        <p14:creationId xmlns:p14="http://schemas.microsoft.com/office/powerpoint/2010/main" val="2104688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C573-1DE9-4275-83AE-E9D61C84B10B}"/>
              </a:ext>
            </a:extLst>
          </p:cNvPr>
          <p:cNvSpPr>
            <a:spLocks noGrp="1"/>
          </p:cNvSpPr>
          <p:nvPr>
            <p:ph type="title"/>
          </p:nvPr>
        </p:nvSpPr>
        <p:spPr/>
        <p:txBody>
          <a:bodyPr/>
          <a:lstStyle/>
          <a:p>
            <a:r>
              <a:rPr lang="en-US" dirty="0"/>
              <a:t>Standard Input/Output Library Functions</a:t>
            </a:r>
          </a:p>
        </p:txBody>
      </p:sp>
      <p:sp>
        <p:nvSpPr>
          <p:cNvPr id="3" name="Content Placeholder 2">
            <a:extLst>
              <a:ext uri="{FF2B5EF4-FFF2-40B4-BE49-F238E27FC236}">
                <a16:creationId xmlns:a16="http://schemas.microsoft.com/office/drawing/2014/main" id="{04D0AF3F-ADFC-4A57-A9F2-9CEC026D12BD}"/>
              </a:ext>
            </a:extLst>
          </p:cNvPr>
          <p:cNvSpPr>
            <a:spLocks noGrp="1"/>
          </p:cNvSpPr>
          <p:nvPr>
            <p:ph idx="1"/>
          </p:nvPr>
        </p:nvSpPr>
        <p:spPr/>
        <p:txBody>
          <a:bodyPr/>
          <a:lstStyle/>
          <a:p>
            <a:r>
              <a:rPr lang="en-US" dirty="0"/>
              <a:t>This section presents several functions from the standard input/output library (&lt;</a:t>
            </a:r>
            <a:r>
              <a:rPr lang="en-US" dirty="0" err="1"/>
              <a:t>stdio.h</a:t>
            </a:r>
            <a:r>
              <a:rPr lang="en-US" dirty="0"/>
              <a:t>&gt;) specifically for manipulating character and string data.</a:t>
            </a:r>
          </a:p>
        </p:txBody>
      </p:sp>
    </p:spTree>
    <p:extLst>
      <p:ext uri="{BB962C8B-B14F-4D97-AF65-F5344CB8AC3E}">
        <p14:creationId xmlns:p14="http://schemas.microsoft.com/office/powerpoint/2010/main" val="135310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ECCC-D437-4B51-9FEB-A34327D1C1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AC24ED-923F-406B-BABA-7E22302E116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8047307-CA5C-4737-BF08-FD778AFD5B15}"/>
              </a:ext>
            </a:extLst>
          </p:cNvPr>
          <p:cNvPicPr>
            <a:picLocks noChangeAspect="1"/>
          </p:cNvPicPr>
          <p:nvPr/>
        </p:nvPicPr>
        <p:blipFill>
          <a:blip r:embed="rId2"/>
          <a:stretch>
            <a:fillRect/>
          </a:stretch>
        </p:blipFill>
        <p:spPr>
          <a:xfrm>
            <a:off x="2841623" y="618518"/>
            <a:ext cx="6505575" cy="5686425"/>
          </a:xfrm>
          <a:prstGeom prst="rect">
            <a:avLst/>
          </a:prstGeom>
        </p:spPr>
      </p:pic>
    </p:spTree>
    <p:extLst>
      <p:ext uri="{BB962C8B-B14F-4D97-AF65-F5344CB8AC3E}">
        <p14:creationId xmlns:p14="http://schemas.microsoft.com/office/powerpoint/2010/main" val="40108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7BF2-460C-4830-9C6F-2431507C7FC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3AD0B8B-DB15-4B4A-AC5D-4B72A10224DF}"/>
              </a:ext>
            </a:extLst>
          </p:cNvPr>
          <p:cNvSpPr>
            <a:spLocks noGrp="1"/>
          </p:cNvSpPr>
          <p:nvPr>
            <p:ph idx="1"/>
          </p:nvPr>
        </p:nvSpPr>
        <p:spPr/>
        <p:txBody>
          <a:bodyPr/>
          <a:lstStyle/>
          <a:p>
            <a:pPr algn="just"/>
            <a:r>
              <a:rPr lang="en-US" i="1" dirty="0"/>
              <a:t>Functions </a:t>
            </a:r>
            <a:r>
              <a:rPr lang="en-US" i="1" dirty="0" err="1"/>
              <a:t>fgets</a:t>
            </a:r>
            <a:r>
              <a:rPr lang="en-US" i="1" dirty="0"/>
              <a:t> and </a:t>
            </a:r>
            <a:r>
              <a:rPr lang="en-US" i="1" dirty="0" err="1"/>
              <a:t>putchar</a:t>
            </a:r>
            <a:endParaRPr lang="en-US" i="1" dirty="0"/>
          </a:p>
          <a:p>
            <a:pPr algn="just"/>
            <a:r>
              <a:rPr lang="en-US" dirty="0"/>
              <a:t>Functions </a:t>
            </a:r>
            <a:r>
              <a:rPr lang="en-US" dirty="0" err="1"/>
              <a:t>fgets</a:t>
            </a:r>
            <a:r>
              <a:rPr lang="en-US" dirty="0"/>
              <a:t> and </a:t>
            </a:r>
            <a:r>
              <a:rPr lang="en-US" dirty="0" err="1"/>
              <a:t>putchar</a:t>
            </a:r>
            <a:r>
              <a:rPr lang="en-US" dirty="0"/>
              <a:t> can be used to read a line of text from the standard input (keyboard) and output the characters of the line.</a:t>
            </a:r>
          </a:p>
        </p:txBody>
      </p:sp>
    </p:spTree>
    <p:extLst>
      <p:ext uri="{BB962C8B-B14F-4D97-AF65-F5344CB8AC3E}">
        <p14:creationId xmlns:p14="http://schemas.microsoft.com/office/powerpoint/2010/main" val="153653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2D84-0616-46B5-B1D1-758E4C9C5C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6DCADF-9B21-4C28-9654-5F57E203C2A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A0F97B3-CC69-4C51-B95D-E54E60CD9055}"/>
              </a:ext>
            </a:extLst>
          </p:cNvPr>
          <p:cNvPicPr>
            <a:picLocks noChangeAspect="1"/>
          </p:cNvPicPr>
          <p:nvPr/>
        </p:nvPicPr>
        <p:blipFill>
          <a:blip r:embed="rId2"/>
          <a:stretch>
            <a:fillRect/>
          </a:stretch>
        </p:blipFill>
        <p:spPr>
          <a:xfrm>
            <a:off x="3298823" y="843805"/>
            <a:ext cx="5591175" cy="4772025"/>
          </a:xfrm>
          <a:prstGeom prst="rect">
            <a:avLst/>
          </a:prstGeom>
        </p:spPr>
      </p:pic>
    </p:spTree>
    <p:extLst>
      <p:ext uri="{BB962C8B-B14F-4D97-AF65-F5344CB8AC3E}">
        <p14:creationId xmlns:p14="http://schemas.microsoft.com/office/powerpoint/2010/main" val="381778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B038-2479-41F6-89AB-B0DDE189CF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6A1CEB-92FE-4D8D-A54C-75DD14700BD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2BD4AE4-5DEE-428F-814A-4344F1A90924}"/>
              </a:ext>
            </a:extLst>
          </p:cNvPr>
          <p:cNvPicPr>
            <a:picLocks noChangeAspect="1"/>
          </p:cNvPicPr>
          <p:nvPr/>
        </p:nvPicPr>
        <p:blipFill>
          <a:blip r:embed="rId2"/>
          <a:stretch>
            <a:fillRect/>
          </a:stretch>
        </p:blipFill>
        <p:spPr>
          <a:xfrm>
            <a:off x="3222623" y="2370689"/>
            <a:ext cx="5743575" cy="923925"/>
          </a:xfrm>
          <a:prstGeom prst="rect">
            <a:avLst/>
          </a:prstGeom>
        </p:spPr>
      </p:pic>
      <p:pic>
        <p:nvPicPr>
          <p:cNvPr id="7" name="Picture 6">
            <a:extLst>
              <a:ext uri="{FF2B5EF4-FFF2-40B4-BE49-F238E27FC236}">
                <a16:creationId xmlns:a16="http://schemas.microsoft.com/office/drawing/2014/main" id="{668599AC-8988-4573-ABF8-C494A265F939}"/>
              </a:ext>
            </a:extLst>
          </p:cNvPr>
          <p:cNvPicPr>
            <a:picLocks noChangeAspect="1"/>
          </p:cNvPicPr>
          <p:nvPr/>
        </p:nvPicPr>
        <p:blipFill>
          <a:blip r:embed="rId3"/>
          <a:stretch>
            <a:fillRect/>
          </a:stretch>
        </p:blipFill>
        <p:spPr>
          <a:xfrm>
            <a:off x="3241672" y="3674786"/>
            <a:ext cx="5705475" cy="1019175"/>
          </a:xfrm>
          <a:prstGeom prst="rect">
            <a:avLst/>
          </a:prstGeom>
        </p:spPr>
      </p:pic>
    </p:spTree>
    <p:extLst>
      <p:ext uri="{BB962C8B-B14F-4D97-AF65-F5344CB8AC3E}">
        <p14:creationId xmlns:p14="http://schemas.microsoft.com/office/powerpoint/2010/main" val="360179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EA00-6CA4-4D45-A23D-9A1FC4AA39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40CA32-CD16-42A9-9C14-3B351210D864}"/>
              </a:ext>
            </a:extLst>
          </p:cNvPr>
          <p:cNvSpPr>
            <a:spLocks noGrp="1"/>
          </p:cNvSpPr>
          <p:nvPr>
            <p:ph idx="1"/>
          </p:nvPr>
        </p:nvSpPr>
        <p:spPr/>
        <p:txBody>
          <a:bodyPr/>
          <a:lstStyle/>
          <a:p>
            <a:pPr algn="just"/>
            <a:r>
              <a:rPr lang="en-US" i="1" dirty="0"/>
              <a:t>Function </a:t>
            </a:r>
            <a:r>
              <a:rPr lang="en-US" i="1" dirty="0" err="1"/>
              <a:t>getchar</a:t>
            </a:r>
            <a:endParaRPr lang="en-US" i="1" dirty="0"/>
          </a:p>
          <a:p>
            <a:pPr algn="just"/>
            <a:r>
              <a:rPr lang="en-US" dirty="0"/>
              <a:t>Functions </a:t>
            </a:r>
            <a:r>
              <a:rPr lang="en-US" dirty="0" err="1"/>
              <a:t>getchar</a:t>
            </a:r>
            <a:r>
              <a:rPr lang="en-US" dirty="0"/>
              <a:t> and puts can be used to read characters from the standard input into character array sentence and display the characters as a string.</a:t>
            </a:r>
          </a:p>
        </p:txBody>
      </p:sp>
    </p:spTree>
    <p:extLst>
      <p:ext uri="{BB962C8B-B14F-4D97-AF65-F5344CB8AC3E}">
        <p14:creationId xmlns:p14="http://schemas.microsoft.com/office/powerpoint/2010/main" val="19515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43C8-B48A-422E-A74B-029A001B4D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957765-8796-4959-B919-1A1021186FD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6416A94-2C57-4E43-A02F-143322FB68A1}"/>
              </a:ext>
            </a:extLst>
          </p:cNvPr>
          <p:cNvPicPr>
            <a:picLocks noChangeAspect="1"/>
          </p:cNvPicPr>
          <p:nvPr/>
        </p:nvPicPr>
        <p:blipFill>
          <a:blip r:embed="rId2"/>
          <a:stretch>
            <a:fillRect/>
          </a:stretch>
        </p:blipFill>
        <p:spPr>
          <a:xfrm>
            <a:off x="3270248" y="1052512"/>
            <a:ext cx="5648325" cy="4752975"/>
          </a:xfrm>
          <a:prstGeom prst="rect">
            <a:avLst/>
          </a:prstGeom>
        </p:spPr>
      </p:pic>
    </p:spTree>
    <p:extLst>
      <p:ext uri="{BB962C8B-B14F-4D97-AF65-F5344CB8AC3E}">
        <p14:creationId xmlns:p14="http://schemas.microsoft.com/office/powerpoint/2010/main" val="45572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C99C-9D85-4CCE-936E-9BD2EF814751}"/>
              </a:ext>
            </a:extLst>
          </p:cNvPr>
          <p:cNvSpPr>
            <a:spLocks noGrp="1"/>
          </p:cNvSpPr>
          <p:nvPr>
            <p:ph type="title"/>
          </p:nvPr>
        </p:nvSpPr>
        <p:spPr/>
        <p:txBody>
          <a:bodyPr>
            <a:normAutofit fontScale="90000"/>
          </a:bodyPr>
          <a:lstStyle/>
          <a:p>
            <a:r>
              <a:rPr lang="en-US" dirty="0"/>
              <a:t>String-Manipulation Functions of the String-</a:t>
            </a:r>
            <a:br>
              <a:rPr lang="en-US" dirty="0"/>
            </a:br>
            <a:r>
              <a:rPr lang="en-US" dirty="0"/>
              <a:t>Handling Library</a:t>
            </a:r>
          </a:p>
        </p:txBody>
      </p:sp>
      <p:sp>
        <p:nvSpPr>
          <p:cNvPr id="3" name="Content Placeholder 2">
            <a:extLst>
              <a:ext uri="{FF2B5EF4-FFF2-40B4-BE49-F238E27FC236}">
                <a16:creationId xmlns:a16="http://schemas.microsoft.com/office/drawing/2014/main" id="{CFB29475-A6CD-470A-BFF4-268FFD4D3095}"/>
              </a:ext>
            </a:extLst>
          </p:cNvPr>
          <p:cNvSpPr>
            <a:spLocks noGrp="1"/>
          </p:cNvSpPr>
          <p:nvPr>
            <p:ph idx="1"/>
          </p:nvPr>
        </p:nvSpPr>
        <p:spPr/>
        <p:txBody>
          <a:bodyPr/>
          <a:lstStyle/>
          <a:p>
            <a:pPr algn="just"/>
            <a:r>
              <a:rPr lang="en-US" dirty="0"/>
              <a:t>The string-handling library (&lt;</a:t>
            </a:r>
            <a:r>
              <a:rPr lang="en-US" dirty="0" err="1"/>
              <a:t>string.h</a:t>
            </a:r>
            <a:r>
              <a:rPr lang="en-US" dirty="0"/>
              <a:t>&gt;) provides many useful functions for manipulating string data (copying strings and concatenating strings), comparing strings, searching strings for characters and other strings, tokenizing strings (separating strings into logical pieces) and determining the length of strings.</a:t>
            </a:r>
          </a:p>
        </p:txBody>
      </p:sp>
    </p:spTree>
    <p:extLst>
      <p:ext uri="{BB962C8B-B14F-4D97-AF65-F5344CB8AC3E}">
        <p14:creationId xmlns:p14="http://schemas.microsoft.com/office/powerpoint/2010/main" val="15480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7901-7D18-41F4-86D0-5B804F00FB33}"/>
              </a:ext>
            </a:extLst>
          </p:cNvPr>
          <p:cNvSpPr>
            <a:spLocks noGrp="1"/>
          </p:cNvSpPr>
          <p:nvPr>
            <p:ph type="title"/>
          </p:nvPr>
        </p:nvSpPr>
        <p:spPr/>
        <p:txBody>
          <a:bodyPr/>
          <a:lstStyle/>
          <a:p>
            <a:r>
              <a:rPr lang="en-US" dirty="0"/>
              <a:t>Fundamentals of Strings and Characters</a:t>
            </a:r>
          </a:p>
        </p:txBody>
      </p:sp>
      <p:sp>
        <p:nvSpPr>
          <p:cNvPr id="3" name="Content Placeholder 2">
            <a:extLst>
              <a:ext uri="{FF2B5EF4-FFF2-40B4-BE49-F238E27FC236}">
                <a16:creationId xmlns:a16="http://schemas.microsoft.com/office/drawing/2014/main" id="{FBB1B98E-CAA5-4346-AAB9-9E14EE825E0E}"/>
              </a:ext>
            </a:extLst>
          </p:cNvPr>
          <p:cNvSpPr>
            <a:spLocks noGrp="1"/>
          </p:cNvSpPr>
          <p:nvPr>
            <p:ph idx="1"/>
          </p:nvPr>
        </p:nvSpPr>
        <p:spPr/>
        <p:txBody>
          <a:bodyPr>
            <a:normAutofit fontScale="92500" lnSpcReduction="10000"/>
          </a:bodyPr>
          <a:lstStyle/>
          <a:p>
            <a:pPr algn="just"/>
            <a:r>
              <a:rPr lang="en-US" dirty="0"/>
              <a:t>Characters are the fundamental building blocks of source programs. Every program is composed of a sequence of characters that—when grouped together meaningfully—is interpreted by the computer as a series of instructions used to accomplish a task. </a:t>
            </a:r>
          </a:p>
          <a:p>
            <a:pPr algn="just"/>
            <a:r>
              <a:rPr lang="en-US" dirty="0"/>
              <a:t>A program may contain character constants. </a:t>
            </a:r>
          </a:p>
          <a:p>
            <a:pPr algn="just"/>
            <a:r>
              <a:rPr lang="en-US" dirty="0"/>
              <a:t>A character constant is an int value represented as a character in single quotes.</a:t>
            </a:r>
          </a:p>
          <a:p>
            <a:pPr algn="just"/>
            <a:r>
              <a:rPr lang="en-US" dirty="0"/>
              <a:t>For example, 'z' represents the integer value of z, and '\n' the integer value of newline (122 and 10 in ASCII, respectively).</a:t>
            </a:r>
          </a:p>
        </p:txBody>
      </p:sp>
    </p:spTree>
    <p:extLst>
      <p:ext uri="{BB962C8B-B14F-4D97-AF65-F5344CB8AC3E}">
        <p14:creationId xmlns:p14="http://schemas.microsoft.com/office/powerpoint/2010/main" val="727103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AB41-C1EB-4F8B-AB23-2D7C065201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44B22B-8DAA-4DEE-A765-71FC23E2478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AE6DBBB-D55B-4030-8DC3-833A21764493}"/>
              </a:ext>
            </a:extLst>
          </p:cNvPr>
          <p:cNvPicPr>
            <a:picLocks noChangeAspect="1"/>
          </p:cNvPicPr>
          <p:nvPr/>
        </p:nvPicPr>
        <p:blipFill>
          <a:blip r:embed="rId2"/>
          <a:stretch>
            <a:fillRect/>
          </a:stretch>
        </p:blipFill>
        <p:spPr>
          <a:xfrm>
            <a:off x="2746373" y="2325687"/>
            <a:ext cx="6696075" cy="3533775"/>
          </a:xfrm>
          <a:prstGeom prst="rect">
            <a:avLst/>
          </a:prstGeom>
        </p:spPr>
      </p:pic>
    </p:spTree>
    <p:extLst>
      <p:ext uri="{BB962C8B-B14F-4D97-AF65-F5344CB8AC3E}">
        <p14:creationId xmlns:p14="http://schemas.microsoft.com/office/powerpoint/2010/main" val="3271638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7FAD-D692-4B9A-A62E-3041B7D391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5EA2A4-72CE-41A3-94F4-EA1AFD4B7F4C}"/>
              </a:ext>
            </a:extLst>
          </p:cNvPr>
          <p:cNvSpPr>
            <a:spLocks noGrp="1"/>
          </p:cNvSpPr>
          <p:nvPr>
            <p:ph idx="1"/>
          </p:nvPr>
        </p:nvSpPr>
        <p:spPr/>
        <p:txBody>
          <a:bodyPr>
            <a:normAutofit/>
          </a:bodyPr>
          <a:lstStyle/>
          <a:p>
            <a:pPr algn="just"/>
            <a:r>
              <a:rPr lang="en-US" i="1" dirty="0"/>
              <a:t>Functions </a:t>
            </a:r>
            <a:r>
              <a:rPr lang="en-US" i="1" dirty="0" err="1"/>
              <a:t>strcpy</a:t>
            </a:r>
            <a:r>
              <a:rPr lang="en-US" i="1" dirty="0"/>
              <a:t> and </a:t>
            </a:r>
            <a:r>
              <a:rPr lang="en-US" i="1" dirty="0" err="1"/>
              <a:t>strncpy</a:t>
            </a:r>
            <a:endParaRPr lang="en-US" i="1" dirty="0"/>
          </a:p>
          <a:p>
            <a:pPr algn="just"/>
            <a:r>
              <a:rPr lang="en-US" dirty="0" err="1"/>
              <a:t>strcpy</a:t>
            </a:r>
            <a:r>
              <a:rPr lang="en-US" dirty="0"/>
              <a:t> can be used to copy the entire string in one array into another array while </a:t>
            </a:r>
            <a:r>
              <a:rPr lang="en-US" dirty="0" err="1"/>
              <a:t>strncpy</a:t>
            </a:r>
            <a:r>
              <a:rPr lang="en-US" dirty="0"/>
              <a:t> can be used to copy the first X number of characters of an array into another array. </a:t>
            </a:r>
          </a:p>
          <a:p>
            <a:pPr algn="just"/>
            <a:r>
              <a:rPr lang="en-US" dirty="0"/>
              <a:t>A null character ('\0') is appended to array z, because the call to </a:t>
            </a:r>
            <a:r>
              <a:rPr lang="en-US" dirty="0" err="1"/>
              <a:t>strncpy</a:t>
            </a:r>
            <a:r>
              <a:rPr lang="en-US" dirty="0"/>
              <a:t> in the program does not write a terminating null character (the third argument is less than the string length of the second argument).</a:t>
            </a:r>
          </a:p>
        </p:txBody>
      </p:sp>
    </p:spTree>
    <p:extLst>
      <p:ext uri="{BB962C8B-B14F-4D97-AF65-F5344CB8AC3E}">
        <p14:creationId xmlns:p14="http://schemas.microsoft.com/office/powerpoint/2010/main" val="291887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79B4-052D-4388-8163-4BB8452C3E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91818-25CC-4C1D-867A-0F2B2DEE68B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2FCC3ED-90C4-4657-A707-C26B2CC5991A}"/>
              </a:ext>
            </a:extLst>
          </p:cNvPr>
          <p:cNvPicPr>
            <a:picLocks noChangeAspect="1"/>
          </p:cNvPicPr>
          <p:nvPr/>
        </p:nvPicPr>
        <p:blipFill>
          <a:blip r:embed="rId2"/>
          <a:stretch>
            <a:fillRect/>
          </a:stretch>
        </p:blipFill>
        <p:spPr>
          <a:xfrm>
            <a:off x="2498723" y="534007"/>
            <a:ext cx="7191375" cy="5705475"/>
          </a:xfrm>
          <a:prstGeom prst="rect">
            <a:avLst/>
          </a:prstGeom>
        </p:spPr>
      </p:pic>
    </p:spTree>
    <p:extLst>
      <p:ext uri="{BB962C8B-B14F-4D97-AF65-F5344CB8AC3E}">
        <p14:creationId xmlns:p14="http://schemas.microsoft.com/office/powerpoint/2010/main" val="2210187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9627-19E1-46F9-990D-A958A0CF02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E7B04A-8250-40D5-845A-56188AB3792D}"/>
              </a:ext>
            </a:extLst>
          </p:cNvPr>
          <p:cNvSpPr>
            <a:spLocks noGrp="1"/>
          </p:cNvSpPr>
          <p:nvPr>
            <p:ph idx="1"/>
          </p:nvPr>
        </p:nvSpPr>
        <p:spPr/>
        <p:txBody>
          <a:bodyPr>
            <a:normAutofit fontScale="92500" lnSpcReduction="20000"/>
          </a:bodyPr>
          <a:lstStyle/>
          <a:p>
            <a:pPr algn="just"/>
            <a:r>
              <a:rPr lang="en-US" i="1" dirty="0"/>
              <a:t>Functions </a:t>
            </a:r>
            <a:r>
              <a:rPr lang="en-US" i="1" dirty="0" err="1"/>
              <a:t>strcat</a:t>
            </a:r>
            <a:r>
              <a:rPr lang="en-US" i="1" dirty="0"/>
              <a:t> and </a:t>
            </a:r>
            <a:r>
              <a:rPr lang="en-US" i="1" dirty="0" err="1"/>
              <a:t>strncat</a:t>
            </a:r>
            <a:endParaRPr lang="en-US" i="1" dirty="0"/>
          </a:p>
          <a:p>
            <a:pPr algn="just"/>
            <a:r>
              <a:rPr lang="en-US" dirty="0"/>
              <a:t>Function </a:t>
            </a:r>
            <a:r>
              <a:rPr lang="en-US" dirty="0" err="1"/>
              <a:t>strcat</a:t>
            </a:r>
            <a:r>
              <a:rPr lang="en-US" dirty="0"/>
              <a:t> appends its second argument (a string) to its first argument (a character array containing a string). </a:t>
            </a:r>
          </a:p>
          <a:p>
            <a:pPr algn="just"/>
            <a:r>
              <a:rPr lang="en-US" dirty="0"/>
              <a:t>The first character of the second argument replaces the null ('\0’) that terminates the string in the first argument. </a:t>
            </a:r>
          </a:p>
          <a:p>
            <a:pPr lvl="1" algn="just"/>
            <a:r>
              <a:rPr lang="en-US" dirty="0"/>
              <a:t>You must ensure that the array used to store the first string is large enough to store the first string, the second string and the terminating null character copied from the second string. </a:t>
            </a:r>
          </a:p>
          <a:p>
            <a:pPr algn="just"/>
            <a:r>
              <a:rPr lang="en-US" dirty="0"/>
              <a:t>Function </a:t>
            </a:r>
            <a:r>
              <a:rPr lang="en-US" dirty="0" err="1"/>
              <a:t>strncat</a:t>
            </a:r>
            <a:r>
              <a:rPr lang="en-US" dirty="0"/>
              <a:t> appends a specified number of characters from the second string to the first string. A terminating null character is automatically appended to the result.</a:t>
            </a:r>
          </a:p>
        </p:txBody>
      </p:sp>
    </p:spTree>
    <p:extLst>
      <p:ext uri="{BB962C8B-B14F-4D97-AF65-F5344CB8AC3E}">
        <p14:creationId xmlns:p14="http://schemas.microsoft.com/office/powerpoint/2010/main" val="3441790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C861-5C20-4B94-B3F6-418168CC65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75E681-A1CB-4D49-B177-23EC20E384C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C2026D2-440F-4148-9505-8CF77DA4F76A}"/>
              </a:ext>
            </a:extLst>
          </p:cNvPr>
          <p:cNvPicPr>
            <a:picLocks noChangeAspect="1"/>
          </p:cNvPicPr>
          <p:nvPr/>
        </p:nvPicPr>
        <p:blipFill>
          <a:blip r:embed="rId2"/>
          <a:stretch>
            <a:fillRect/>
          </a:stretch>
        </p:blipFill>
        <p:spPr>
          <a:xfrm>
            <a:off x="2555873" y="618518"/>
            <a:ext cx="7077075" cy="5591175"/>
          </a:xfrm>
          <a:prstGeom prst="rect">
            <a:avLst/>
          </a:prstGeom>
        </p:spPr>
      </p:pic>
    </p:spTree>
    <p:extLst>
      <p:ext uri="{BB962C8B-B14F-4D97-AF65-F5344CB8AC3E}">
        <p14:creationId xmlns:p14="http://schemas.microsoft.com/office/powerpoint/2010/main" val="3014514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8BDD-D65A-4570-8C1D-4119C12B66CC}"/>
              </a:ext>
            </a:extLst>
          </p:cNvPr>
          <p:cNvSpPr>
            <a:spLocks noGrp="1"/>
          </p:cNvSpPr>
          <p:nvPr>
            <p:ph type="title"/>
          </p:nvPr>
        </p:nvSpPr>
        <p:spPr/>
        <p:txBody>
          <a:bodyPr/>
          <a:lstStyle/>
          <a:p>
            <a:r>
              <a:rPr lang="en-US" dirty="0"/>
              <a:t>Comparison Functions of the String-Handling Library</a:t>
            </a:r>
          </a:p>
        </p:txBody>
      </p:sp>
      <p:sp>
        <p:nvSpPr>
          <p:cNvPr id="3" name="Content Placeholder 2">
            <a:extLst>
              <a:ext uri="{FF2B5EF4-FFF2-40B4-BE49-F238E27FC236}">
                <a16:creationId xmlns:a16="http://schemas.microsoft.com/office/drawing/2014/main" id="{E2A9790A-3138-486E-BAAA-44EBFFDEF5AC}"/>
              </a:ext>
            </a:extLst>
          </p:cNvPr>
          <p:cNvSpPr>
            <a:spLocks noGrp="1"/>
          </p:cNvSpPr>
          <p:nvPr>
            <p:ph idx="1"/>
          </p:nvPr>
        </p:nvSpPr>
        <p:spPr/>
        <p:txBody>
          <a:bodyPr/>
          <a:lstStyle/>
          <a:p>
            <a:r>
              <a:rPr lang="en-US" dirty="0"/>
              <a:t>This section presents the string-handling library’s string-comparison functions, </a:t>
            </a:r>
            <a:r>
              <a:rPr lang="en-US" dirty="0" err="1"/>
              <a:t>strcmp</a:t>
            </a:r>
            <a:r>
              <a:rPr lang="en-US" dirty="0"/>
              <a:t> and </a:t>
            </a:r>
            <a:r>
              <a:rPr lang="en-US" dirty="0" err="1"/>
              <a:t>strncmp</a:t>
            </a:r>
            <a:r>
              <a:rPr lang="en-US" dirty="0"/>
              <a:t>.</a:t>
            </a:r>
          </a:p>
        </p:txBody>
      </p:sp>
      <p:pic>
        <p:nvPicPr>
          <p:cNvPr id="5" name="Picture 4">
            <a:extLst>
              <a:ext uri="{FF2B5EF4-FFF2-40B4-BE49-F238E27FC236}">
                <a16:creationId xmlns:a16="http://schemas.microsoft.com/office/drawing/2014/main" id="{6DF1330D-3E13-4521-8A27-1E9FAA542D16}"/>
              </a:ext>
            </a:extLst>
          </p:cNvPr>
          <p:cNvPicPr>
            <a:picLocks noChangeAspect="1"/>
          </p:cNvPicPr>
          <p:nvPr/>
        </p:nvPicPr>
        <p:blipFill>
          <a:blip r:embed="rId2"/>
          <a:stretch>
            <a:fillRect/>
          </a:stretch>
        </p:blipFill>
        <p:spPr>
          <a:xfrm>
            <a:off x="2832098" y="3332509"/>
            <a:ext cx="6524625" cy="2428875"/>
          </a:xfrm>
          <a:prstGeom prst="rect">
            <a:avLst/>
          </a:prstGeom>
        </p:spPr>
      </p:pic>
    </p:spTree>
    <p:extLst>
      <p:ext uri="{BB962C8B-B14F-4D97-AF65-F5344CB8AC3E}">
        <p14:creationId xmlns:p14="http://schemas.microsoft.com/office/powerpoint/2010/main" val="1429612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B178-DE06-49DA-A60F-009FF44CE8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280EB7-7F52-4961-8A51-053B233DCCA2}"/>
              </a:ext>
            </a:extLst>
          </p:cNvPr>
          <p:cNvSpPr>
            <a:spLocks noGrp="1"/>
          </p:cNvSpPr>
          <p:nvPr>
            <p:ph idx="1"/>
          </p:nvPr>
        </p:nvSpPr>
        <p:spPr/>
        <p:txBody>
          <a:bodyPr>
            <a:normAutofit fontScale="92500" lnSpcReduction="10000"/>
          </a:bodyPr>
          <a:lstStyle/>
          <a:p>
            <a:pPr algn="just"/>
            <a:r>
              <a:rPr lang="en-US" dirty="0"/>
              <a:t>Function </a:t>
            </a:r>
            <a:r>
              <a:rPr lang="en-US" dirty="0" err="1"/>
              <a:t>strcmp</a:t>
            </a:r>
            <a:r>
              <a:rPr lang="en-US" dirty="0"/>
              <a:t> compares its first string argument with its second string argument, character by character. </a:t>
            </a:r>
          </a:p>
          <a:p>
            <a:pPr algn="just"/>
            <a:r>
              <a:rPr lang="en-US" dirty="0"/>
              <a:t>The function returns 0 if the strings are equal, a negative value if the first string is less than the second string and a positive value if the first string is greater than the second string. </a:t>
            </a:r>
          </a:p>
          <a:p>
            <a:pPr algn="just"/>
            <a:r>
              <a:rPr lang="en-US" dirty="0"/>
              <a:t>Function </a:t>
            </a:r>
            <a:r>
              <a:rPr lang="en-US" dirty="0" err="1"/>
              <a:t>strncmp</a:t>
            </a:r>
            <a:r>
              <a:rPr lang="en-US" dirty="0"/>
              <a:t> is equivalent to </a:t>
            </a:r>
            <a:r>
              <a:rPr lang="en-US" dirty="0" err="1"/>
              <a:t>strcmp</a:t>
            </a:r>
            <a:r>
              <a:rPr lang="en-US" dirty="0"/>
              <a:t>, except that </a:t>
            </a:r>
            <a:r>
              <a:rPr lang="en-US" dirty="0" err="1"/>
              <a:t>strncmp</a:t>
            </a:r>
            <a:r>
              <a:rPr lang="en-US" dirty="0"/>
              <a:t> compares up to a specified number of characters. </a:t>
            </a:r>
          </a:p>
          <a:p>
            <a:pPr algn="just"/>
            <a:r>
              <a:rPr lang="en-US" dirty="0"/>
              <a:t>Function </a:t>
            </a:r>
            <a:r>
              <a:rPr lang="en-US" dirty="0" err="1"/>
              <a:t>strncmp</a:t>
            </a:r>
            <a:r>
              <a:rPr lang="en-US" dirty="0"/>
              <a:t> does not compare characters following a null character in a string.</a:t>
            </a:r>
          </a:p>
        </p:txBody>
      </p:sp>
    </p:spTree>
    <p:extLst>
      <p:ext uri="{BB962C8B-B14F-4D97-AF65-F5344CB8AC3E}">
        <p14:creationId xmlns:p14="http://schemas.microsoft.com/office/powerpoint/2010/main" val="3328316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AF4E-3133-4992-A6CF-5821A5D785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7E9DFD-B84E-4926-A3E9-5338159D040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C9DB9F4-9C44-4236-8DE0-F63CC2C3245B}"/>
              </a:ext>
            </a:extLst>
          </p:cNvPr>
          <p:cNvPicPr>
            <a:picLocks noChangeAspect="1"/>
          </p:cNvPicPr>
          <p:nvPr/>
        </p:nvPicPr>
        <p:blipFill>
          <a:blip r:embed="rId2"/>
          <a:stretch>
            <a:fillRect/>
          </a:stretch>
        </p:blipFill>
        <p:spPr>
          <a:xfrm>
            <a:off x="2565396" y="432988"/>
            <a:ext cx="7058025" cy="4105275"/>
          </a:xfrm>
          <a:prstGeom prst="rect">
            <a:avLst/>
          </a:prstGeom>
        </p:spPr>
      </p:pic>
      <p:pic>
        <p:nvPicPr>
          <p:cNvPr id="9" name="Picture 8">
            <a:extLst>
              <a:ext uri="{FF2B5EF4-FFF2-40B4-BE49-F238E27FC236}">
                <a16:creationId xmlns:a16="http://schemas.microsoft.com/office/drawing/2014/main" id="{8A42BAE1-A8F6-4A4D-9451-178E413EA0A4}"/>
              </a:ext>
            </a:extLst>
          </p:cNvPr>
          <p:cNvPicPr>
            <a:picLocks noChangeAspect="1"/>
          </p:cNvPicPr>
          <p:nvPr/>
        </p:nvPicPr>
        <p:blipFill>
          <a:blip r:embed="rId3"/>
          <a:stretch>
            <a:fillRect/>
          </a:stretch>
        </p:blipFill>
        <p:spPr>
          <a:xfrm>
            <a:off x="2574920" y="4585488"/>
            <a:ext cx="7038975" cy="1990725"/>
          </a:xfrm>
          <a:prstGeom prst="rect">
            <a:avLst/>
          </a:prstGeom>
        </p:spPr>
      </p:pic>
    </p:spTree>
    <p:extLst>
      <p:ext uri="{BB962C8B-B14F-4D97-AF65-F5344CB8AC3E}">
        <p14:creationId xmlns:p14="http://schemas.microsoft.com/office/powerpoint/2010/main" val="3907679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E0EF-151C-4693-82B5-07F457C92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995473-015B-41D6-8028-58FEC87AE4E0}"/>
              </a:ext>
            </a:extLst>
          </p:cNvPr>
          <p:cNvSpPr>
            <a:spLocks noGrp="1"/>
          </p:cNvSpPr>
          <p:nvPr>
            <p:ph idx="1"/>
          </p:nvPr>
        </p:nvSpPr>
        <p:spPr/>
        <p:txBody>
          <a:bodyPr>
            <a:normAutofit fontScale="92500" lnSpcReduction="10000"/>
          </a:bodyPr>
          <a:lstStyle/>
          <a:p>
            <a:pPr algn="just"/>
            <a:r>
              <a:rPr lang="en-US" dirty="0"/>
              <a:t>To understand just what it means for one string to be “greater than” or “less than” another, consider the process of alphabetizing a series of last names.</a:t>
            </a:r>
          </a:p>
          <a:p>
            <a:pPr algn="just"/>
            <a:r>
              <a:rPr lang="en-US" dirty="0"/>
              <a:t>The reader would, no doubt, place “Jones” before “Smith,” because the first letter of “Jones” comes before the first letter of “Smith” in the alphabet. </a:t>
            </a:r>
          </a:p>
          <a:p>
            <a:pPr algn="just"/>
            <a:r>
              <a:rPr lang="en-US" dirty="0"/>
              <a:t>But the alphabet is more than just a list of 26 letters—it’s an ordered list of characters. Each letter occurs in a specific position within the list. </a:t>
            </a:r>
          </a:p>
          <a:p>
            <a:pPr algn="just"/>
            <a:r>
              <a:rPr lang="en-US" dirty="0"/>
              <a:t>“Z” is more than merely a letter of the alphabet; “Z” is specifically the 26th letter of the alphabet.</a:t>
            </a:r>
          </a:p>
        </p:txBody>
      </p:sp>
    </p:spTree>
    <p:extLst>
      <p:ext uri="{BB962C8B-B14F-4D97-AF65-F5344CB8AC3E}">
        <p14:creationId xmlns:p14="http://schemas.microsoft.com/office/powerpoint/2010/main" val="548342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FE14-70E4-41B7-8D04-4A1AFFDB6F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71B5DB-7D5B-4953-BB5E-89ECAB5BB7D4}"/>
              </a:ext>
            </a:extLst>
          </p:cNvPr>
          <p:cNvSpPr>
            <a:spLocks noGrp="1"/>
          </p:cNvSpPr>
          <p:nvPr>
            <p:ph idx="1"/>
          </p:nvPr>
        </p:nvSpPr>
        <p:spPr/>
        <p:txBody>
          <a:bodyPr>
            <a:normAutofit/>
          </a:bodyPr>
          <a:lstStyle/>
          <a:p>
            <a:pPr algn="just"/>
            <a:r>
              <a:rPr lang="en-US" dirty="0"/>
              <a:t>How do the string comparison functions know that one particular letter comes before another? </a:t>
            </a:r>
          </a:p>
          <a:p>
            <a:pPr lvl="1" algn="just"/>
            <a:r>
              <a:rPr lang="en-US" dirty="0"/>
              <a:t>All characters are represented inside the computer as numeric codes in character sets such as ASCII and Unicode; when the computer compares two strings, it actually compares the numeric codes of the characters in the strings.</a:t>
            </a:r>
          </a:p>
          <a:p>
            <a:pPr algn="just"/>
            <a:endParaRPr lang="en-US" dirty="0"/>
          </a:p>
        </p:txBody>
      </p:sp>
    </p:spTree>
    <p:extLst>
      <p:ext uri="{BB962C8B-B14F-4D97-AF65-F5344CB8AC3E}">
        <p14:creationId xmlns:p14="http://schemas.microsoft.com/office/powerpoint/2010/main" val="15524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9850-23D9-41EA-B93C-0336D18E14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E8AECF-B31B-4C75-A2E5-ACD3A52EAF84}"/>
              </a:ext>
            </a:extLst>
          </p:cNvPr>
          <p:cNvSpPr>
            <a:spLocks noGrp="1"/>
          </p:cNvSpPr>
          <p:nvPr>
            <p:ph idx="1"/>
          </p:nvPr>
        </p:nvSpPr>
        <p:spPr/>
        <p:txBody>
          <a:bodyPr/>
          <a:lstStyle/>
          <a:p>
            <a:pPr algn="just"/>
            <a:r>
              <a:rPr lang="en-US" dirty="0"/>
              <a:t>A string is a series of characters treated as a single unit. A string may include letters, digits and various special characters such as +, -, *, / and $. </a:t>
            </a:r>
          </a:p>
          <a:p>
            <a:pPr algn="just"/>
            <a:r>
              <a:rPr lang="en-US" dirty="0"/>
              <a:t>String literals, or string constants, in C are written in double quotation marks as follows:</a:t>
            </a:r>
          </a:p>
        </p:txBody>
      </p:sp>
      <p:pic>
        <p:nvPicPr>
          <p:cNvPr id="5" name="Picture 4">
            <a:extLst>
              <a:ext uri="{FF2B5EF4-FFF2-40B4-BE49-F238E27FC236}">
                <a16:creationId xmlns:a16="http://schemas.microsoft.com/office/drawing/2014/main" id="{A4BE2C1A-F5E5-4422-AAE5-A8909D357995}"/>
              </a:ext>
            </a:extLst>
          </p:cNvPr>
          <p:cNvPicPr>
            <a:picLocks noChangeAspect="1"/>
          </p:cNvPicPr>
          <p:nvPr/>
        </p:nvPicPr>
        <p:blipFill>
          <a:blip r:embed="rId2"/>
          <a:stretch>
            <a:fillRect/>
          </a:stretch>
        </p:blipFill>
        <p:spPr>
          <a:xfrm>
            <a:off x="3794469" y="4311927"/>
            <a:ext cx="3781425" cy="990600"/>
          </a:xfrm>
          <a:prstGeom prst="rect">
            <a:avLst/>
          </a:prstGeom>
        </p:spPr>
      </p:pic>
    </p:spTree>
    <p:extLst>
      <p:ext uri="{BB962C8B-B14F-4D97-AF65-F5344CB8AC3E}">
        <p14:creationId xmlns:p14="http://schemas.microsoft.com/office/powerpoint/2010/main" val="2723152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253" y="2599718"/>
            <a:ext cx="9905998" cy="1478570"/>
          </a:xfrm>
        </p:spPr>
        <p:txBody>
          <a:bodyPr>
            <a:normAutofit/>
          </a:bodyPr>
          <a:lstStyle/>
          <a:p>
            <a:pPr algn="ctr"/>
            <a:r>
              <a:rPr lang="en-MY" sz="5000" dirty="0"/>
              <a:t>Thank you</a:t>
            </a:r>
          </a:p>
        </p:txBody>
      </p:sp>
    </p:spTree>
    <p:extLst>
      <p:ext uri="{BB962C8B-B14F-4D97-AF65-F5344CB8AC3E}">
        <p14:creationId xmlns:p14="http://schemas.microsoft.com/office/powerpoint/2010/main" val="255336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C0F9-3E07-424F-BE74-14E32D91B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3C1035-49CE-4BA3-8C27-6FA2D8361F61}"/>
              </a:ext>
            </a:extLst>
          </p:cNvPr>
          <p:cNvSpPr>
            <a:spLocks noGrp="1"/>
          </p:cNvSpPr>
          <p:nvPr>
            <p:ph idx="1"/>
          </p:nvPr>
        </p:nvSpPr>
        <p:spPr/>
        <p:txBody>
          <a:bodyPr>
            <a:normAutofit/>
          </a:bodyPr>
          <a:lstStyle/>
          <a:p>
            <a:pPr algn="just"/>
            <a:r>
              <a:rPr lang="en-US" dirty="0"/>
              <a:t>A string in C is an array of characters ending in the null character ('\0’). </a:t>
            </a:r>
          </a:p>
          <a:p>
            <a:pPr algn="just"/>
            <a:r>
              <a:rPr lang="en-US" dirty="0"/>
              <a:t>A string is accessed via a pointer to the first character in the string. </a:t>
            </a:r>
          </a:p>
          <a:p>
            <a:pPr lvl="1" algn="just"/>
            <a:r>
              <a:rPr lang="en-US" dirty="0"/>
              <a:t>The value of a string is the address of its first character. </a:t>
            </a:r>
          </a:p>
          <a:p>
            <a:pPr algn="just"/>
            <a:r>
              <a:rPr lang="en-US" dirty="0"/>
              <a:t>Thus, in C, it’s appropriate to say that a string is a pointer—in fact, a pointer to the string’s first character. </a:t>
            </a:r>
          </a:p>
          <a:p>
            <a:pPr algn="just"/>
            <a:r>
              <a:rPr lang="en-US" dirty="0"/>
              <a:t>In this sense, strings are like arrays, because an array is also a pointer to its first element.</a:t>
            </a:r>
          </a:p>
        </p:txBody>
      </p:sp>
    </p:spTree>
    <p:extLst>
      <p:ext uri="{BB962C8B-B14F-4D97-AF65-F5344CB8AC3E}">
        <p14:creationId xmlns:p14="http://schemas.microsoft.com/office/powerpoint/2010/main" val="313802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CA95-5F59-482D-9F1D-CB48B12128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018436-98F6-4FDD-86A2-F75B0D5483BD}"/>
              </a:ext>
            </a:extLst>
          </p:cNvPr>
          <p:cNvSpPr>
            <a:spLocks noGrp="1"/>
          </p:cNvSpPr>
          <p:nvPr>
            <p:ph idx="1"/>
          </p:nvPr>
        </p:nvSpPr>
        <p:spPr/>
        <p:txBody>
          <a:bodyPr>
            <a:normAutofit/>
          </a:bodyPr>
          <a:lstStyle/>
          <a:p>
            <a:pPr algn="just"/>
            <a:r>
              <a:rPr lang="en-US" dirty="0"/>
              <a:t>A character array or a variable of type char * can be initialized with a string in a definition.</a:t>
            </a:r>
          </a:p>
          <a:p>
            <a:pPr algn="just"/>
            <a:endParaRPr lang="en-US" dirty="0"/>
          </a:p>
          <a:p>
            <a:pPr algn="just"/>
            <a:r>
              <a:rPr lang="en-US" dirty="0"/>
              <a:t>Each initialize a variable to the string "blue". The first definition creates a 5-element array color containing the characters 'b', 'l', 'u', 'e' and '\0'. The second definition creates pointer variable </a:t>
            </a:r>
            <a:r>
              <a:rPr lang="en-US" dirty="0" err="1"/>
              <a:t>colorPtr</a:t>
            </a:r>
            <a:r>
              <a:rPr lang="en-US" dirty="0"/>
              <a:t> that points to the string "blue" somewhere in memory.</a:t>
            </a:r>
          </a:p>
        </p:txBody>
      </p:sp>
      <p:pic>
        <p:nvPicPr>
          <p:cNvPr id="5" name="Picture 4">
            <a:extLst>
              <a:ext uri="{FF2B5EF4-FFF2-40B4-BE49-F238E27FC236}">
                <a16:creationId xmlns:a16="http://schemas.microsoft.com/office/drawing/2014/main" id="{D2067A66-685B-4627-908B-845F8E691414}"/>
              </a:ext>
            </a:extLst>
          </p:cNvPr>
          <p:cNvPicPr>
            <a:picLocks noChangeAspect="1"/>
          </p:cNvPicPr>
          <p:nvPr/>
        </p:nvPicPr>
        <p:blipFill>
          <a:blip r:embed="rId2"/>
          <a:stretch>
            <a:fillRect/>
          </a:stretch>
        </p:blipFill>
        <p:spPr>
          <a:xfrm>
            <a:off x="4015201" y="3209925"/>
            <a:ext cx="2809875" cy="438150"/>
          </a:xfrm>
          <a:prstGeom prst="rect">
            <a:avLst/>
          </a:prstGeom>
        </p:spPr>
      </p:pic>
    </p:spTree>
    <p:extLst>
      <p:ext uri="{BB962C8B-B14F-4D97-AF65-F5344CB8AC3E}">
        <p14:creationId xmlns:p14="http://schemas.microsoft.com/office/powerpoint/2010/main" val="142761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97E0-F730-41B6-AFC0-6F19C650BB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8EFB00-0118-43F8-B03A-24F348D6BDA9}"/>
              </a:ext>
            </a:extLst>
          </p:cNvPr>
          <p:cNvSpPr>
            <a:spLocks noGrp="1"/>
          </p:cNvSpPr>
          <p:nvPr>
            <p:ph idx="1"/>
          </p:nvPr>
        </p:nvSpPr>
        <p:spPr/>
        <p:txBody>
          <a:bodyPr>
            <a:normAutofit/>
          </a:bodyPr>
          <a:lstStyle/>
          <a:p>
            <a:pPr algn="just"/>
            <a:r>
              <a:rPr lang="en-US" dirty="0"/>
              <a:t>The preceding array definition could also have been written</a:t>
            </a:r>
          </a:p>
          <a:p>
            <a:pPr algn="just"/>
            <a:endParaRPr lang="en-US" dirty="0"/>
          </a:p>
          <a:p>
            <a:pPr algn="just"/>
            <a:r>
              <a:rPr lang="en-US" dirty="0"/>
              <a:t>When defining a character array to contain a string, the array must be large enough to store the string and its terminating null character. </a:t>
            </a:r>
          </a:p>
          <a:p>
            <a:pPr algn="just"/>
            <a:r>
              <a:rPr lang="en-US" dirty="0"/>
              <a:t>The preceding definition automatically determines the size of the array based on the number of initializers in the initializer list.</a:t>
            </a:r>
          </a:p>
        </p:txBody>
      </p:sp>
      <p:pic>
        <p:nvPicPr>
          <p:cNvPr id="5" name="Picture 4">
            <a:extLst>
              <a:ext uri="{FF2B5EF4-FFF2-40B4-BE49-F238E27FC236}">
                <a16:creationId xmlns:a16="http://schemas.microsoft.com/office/drawing/2014/main" id="{EE6993E2-E523-4DD2-A48D-45CDC50276DA}"/>
              </a:ext>
            </a:extLst>
          </p:cNvPr>
          <p:cNvPicPr>
            <a:picLocks noChangeAspect="1"/>
          </p:cNvPicPr>
          <p:nvPr/>
        </p:nvPicPr>
        <p:blipFill>
          <a:blip r:embed="rId2"/>
          <a:stretch>
            <a:fillRect/>
          </a:stretch>
        </p:blipFill>
        <p:spPr>
          <a:xfrm>
            <a:off x="3664227" y="2857293"/>
            <a:ext cx="3962400" cy="295275"/>
          </a:xfrm>
          <a:prstGeom prst="rect">
            <a:avLst/>
          </a:prstGeom>
        </p:spPr>
      </p:pic>
    </p:spTree>
    <p:extLst>
      <p:ext uri="{BB962C8B-B14F-4D97-AF65-F5344CB8AC3E}">
        <p14:creationId xmlns:p14="http://schemas.microsoft.com/office/powerpoint/2010/main" val="167459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0D-13D0-447E-9DA6-F226224A80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3CA0CA-519C-4D2A-9E44-B78B81BD535D}"/>
              </a:ext>
            </a:extLst>
          </p:cNvPr>
          <p:cNvSpPr>
            <a:spLocks noGrp="1"/>
          </p:cNvSpPr>
          <p:nvPr>
            <p:ph idx="1"/>
          </p:nvPr>
        </p:nvSpPr>
        <p:spPr/>
        <p:txBody>
          <a:bodyPr>
            <a:normAutofit/>
          </a:bodyPr>
          <a:lstStyle/>
          <a:p>
            <a:pPr algn="just"/>
            <a:r>
              <a:rPr lang="en-US" dirty="0"/>
              <a:t>A string can be stored in an array using </a:t>
            </a:r>
            <a:r>
              <a:rPr lang="en-US" dirty="0" err="1"/>
              <a:t>scanf</a:t>
            </a:r>
            <a:r>
              <a:rPr lang="en-US" dirty="0"/>
              <a:t>. For example, the following statement stores a string in character array word[20]:</a:t>
            </a:r>
          </a:p>
          <a:p>
            <a:pPr algn="just"/>
            <a:endParaRPr lang="en-US" dirty="0"/>
          </a:p>
          <a:p>
            <a:pPr algn="just"/>
            <a:r>
              <a:rPr lang="en-US" dirty="0"/>
              <a:t>The string entered by the user is stored in word. </a:t>
            </a:r>
          </a:p>
          <a:p>
            <a:pPr algn="just"/>
            <a:r>
              <a:rPr lang="en-US" dirty="0"/>
              <a:t>Variable word is an array, which is, of course, a pointer, so the &amp; is not needed with argument word. </a:t>
            </a:r>
          </a:p>
        </p:txBody>
      </p:sp>
      <p:pic>
        <p:nvPicPr>
          <p:cNvPr id="5" name="Picture 4">
            <a:extLst>
              <a:ext uri="{FF2B5EF4-FFF2-40B4-BE49-F238E27FC236}">
                <a16:creationId xmlns:a16="http://schemas.microsoft.com/office/drawing/2014/main" id="{DDAA8DDC-B60E-40A5-84A4-3E4355021D10}"/>
              </a:ext>
            </a:extLst>
          </p:cNvPr>
          <p:cNvPicPr>
            <a:picLocks noChangeAspect="1"/>
          </p:cNvPicPr>
          <p:nvPr/>
        </p:nvPicPr>
        <p:blipFill>
          <a:blip r:embed="rId2"/>
          <a:stretch>
            <a:fillRect/>
          </a:stretch>
        </p:blipFill>
        <p:spPr>
          <a:xfrm>
            <a:off x="4704728" y="3290887"/>
            <a:ext cx="2066925" cy="276225"/>
          </a:xfrm>
          <a:prstGeom prst="rect">
            <a:avLst/>
          </a:prstGeom>
        </p:spPr>
      </p:pic>
    </p:spTree>
    <p:extLst>
      <p:ext uri="{BB962C8B-B14F-4D97-AF65-F5344CB8AC3E}">
        <p14:creationId xmlns:p14="http://schemas.microsoft.com/office/powerpoint/2010/main" val="406419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2773-FB8E-44D9-AF19-9F105BEF98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D9EB7A-1044-4519-A391-E5C60E1A0D3F}"/>
              </a:ext>
            </a:extLst>
          </p:cNvPr>
          <p:cNvSpPr>
            <a:spLocks noGrp="1"/>
          </p:cNvSpPr>
          <p:nvPr>
            <p:ph idx="1"/>
          </p:nvPr>
        </p:nvSpPr>
        <p:spPr/>
        <p:txBody>
          <a:bodyPr/>
          <a:lstStyle/>
          <a:p>
            <a:pPr algn="just"/>
            <a:r>
              <a:rPr lang="en-US" dirty="0"/>
              <a:t>Recall that function </a:t>
            </a:r>
            <a:r>
              <a:rPr lang="en-US" dirty="0" err="1"/>
              <a:t>scanf</a:t>
            </a:r>
            <a:r>
              <a:rPr lang="en-US" dirty="0"/>
              <a:t> will read characters until a space, tab, newline or end-of-file indicator is encountered. </a:t>
            </a:r>
          </a:p>
          <a:p>
            <a:pPr lvl="1" algn="just"/>
            <a:r>
              <a:rPr lang="en-US" dirty="0"/>
              <a:t>So, it’s possible that, without the field width 19 in the conversion specifier %19s, the user input could exceed 19 characters and that your program might crash!</a:t>
            </a:r>
          </a:p>
          <a:p>
            <a:pPr algn="just"/>
            <a:endParaRPr lang="en-US" dirty="0"/>
          </a:p>
          <a:p>
            <a:pPr algn="just"/>
            <a:endParaRPr lang="en-US" dirty="0"/>
          </a:p>
        </p:txBody>
      </p:sp>
    </p:spTree>
    <p:extLst>
      <p:ext uri="{BB962C8B-B14F-4D97-AF65-F5344CB8AC3E}">
        <p14:creationId xmlns:p14="http://schemas.microsoft.com/office/powerpoint/2010/main" val="194965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FB12-157A-4841-8C80-47A9B0D07E58}"/>
              </a:ext>
            </a:extLst>
          </p:cNvPr>
          <p:cNvSpPr>
            <a:spLocks noGrp="1"/>
          </p:cNvSpPr>
          <p:nvPr>
            <p:ph type="title"/>
          </p:nvPr>
        </p:nvSpPr>
        <p:spPr/>
        <p:txBody>
          <a:bodyPr/>
          <a:lstStyle/>
          <a:p>
            <a:r>
              <a:rPr lang="en-US" dirty="0"/>
              <a:t>Character-Handling Library</a:t>
            </a:r>
          </a:p>
        </p:txBody>
      </p:sp>
      <p:sp>
        <p:nvSpPr>
          <p:cNvPr id="3" name="Content Placeholder 2">
            <a:extLst>
              <a:ext uri="{FF2B5EF4-FFF2-40B4-BE49-F238E27FC236}">
                <a16:creationId xmlns:a16="http://schemas.microsoft.com/office/drawing/2014/main" id="{42768CBE-AEDB-45B9-B10A-2C24184754B3}"/>
              </a:ext>
            </a:extLst>
          </p:cNvPr>
          <p:cNvSpPr>
            <a:spLocks noGrp="1"/>
          </p:cNvSpPr>
          <p:nvPr>
            <p:ph idx="1"/>
          </p:nvPr>
        </p:nvSpPr>
        <p:spPr/>
        <p:txBody>
          <a:bodyPr/>
          <a:lstStyle/>
          <a:p>
            <a:pPr algn="just"/>
            <a:r>
              <a:rPr lang="en-US" dirty="0"/>
              <a:t>The character-handling library (&lt;</a:t>
            </a:r>
            <a:r>
              <a:rPr lang="en-US" dirty="0" err="1"/>
              <a:t>ctype.h</a:t>
            </a:r>
            <a:r>
              <a:rPr lang="en-US" dirty="0"/>
              <a:t>&gt;) includes several functions that perform useful tests and manipulations of character data. </a:t>
            </a:r>
          </a:p>
          <a:p>
            <a:pPr algn="just"/>
            <a:r>
              <a:rPr lang="en-US" dirty="0"/>
              <a:t>Each function receives an unsigned char (represented as an int) or EOF as an argument.</a:t>
            </a:r>
          </a:p>
          <a:p>
            <a:pPr algn="just"/>
            <a:r>
              <a:rPr lang="en-US" dirty="0"/>
              <a:t>EOF normally has the value –1.</a:t>
            </a:r>
          </a:p>
        </p:txBody>
      </p:sp>
    </p:spTree>
    <p:extLst>
      <p:ext uri="{BB962C8B-B14F-4D97-AF65-F5344CB8AC3E}">
        <p14:creationId xmlns:p14="http://schemas.microsoft.com/office/powerpoint/2010/main" val="2439083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2652</TotalTime>
  <Words>1167</Words>
  <Application>Microsoft Office PowerPoint</Application>
  <PresentationFormat>Widescreen</PresentationFormat>
  <Paragraphs>59</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Tw Cen MT</vt:lpstr>
      <vt:lpstr>Circuit</vt:lpstr>
      <vt:lpstr>C characters and strings</vt:lpstr>
      <vt:lpstr>Fundamentals of Strings and Characters</vt:lpstr>
      <vt:lpstr>PowerPoint Presentation</vt:lpstr>
      <vt:lpstr>PowerPoint Presentation</vt:lpstr>
      <vt:lpstr>PowerPoint Presentation</vt:lpstr>
      <vt:lpstr>PowerPoint Presentation</vt:lpstr>
      <vt:lpstr>PowerPoint Presentation</vt:lpstr>
      <vt:lpstr>PowerPoint Presentation</vt:lpstr>
      <vt:lpstr>Character-Handling Library</vt:lpstr>
      <vt:lpstr>PowerPoint Presentation</vt:lpstr>
      <vt:lpstr>PowerPoint Presentation</vt:lpstr>
      <vt:lpstr>Standard Input/Output Library Functions</vt:lpstr>
      <vt:lpstr>PowerPoint Presentation</vt:lpstr>
      <vt:lpstr>PowerPoint Presentation</vt:lpstr>
      <vt:lpstr>PowerPoint Presentation</vt:lpstr>
      <vt:lpstr>PowerPoint Presentation</vt:lpstr>
      <vt:lpstr>PowerPoint Presentation</vt:lpstr>
      <vt:lpstr>PowerPoint Presentation</vt:lpstr>
      <vt:lpstr>String-Manipulation Functions of the String- Handling Library</vt:lpstr>
      <vt:lpstr>PowerPoint Presentation</vt:lpstr>
      <vt:lpstr>PowerPoint Presentation</vt:lpstr>
      <vt:lpstr>PowerPoint Presentation</vt:lpstr>
      <vt:lpstr>PowerPoint Presentation</vt:lpstr>
      <vt:lpstr>PowerPoint Presentation</vt:lpstr>
      <vt:lpstr>Comparison Functions of the String-Handling Library</vt:lpstr>
      <vt:lpstr>PowerPoint Presentation</vt:lpstr>
      <vt:lpstr>PowerPoint Presentation</vt:lpstr>
      <vt:lpstr>PowerPoint Presentation</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Chew WJ</dc:creator>
  <cp:lastModifiedBy>Chew Wei Jen</cp:lastModifiedBy>
  <cp:revision>73</cp:revision>
  <dcterms:created xsi:type="dcterms:W3CDTF">2019-04-01T15:55:01Z</dcterms:created>
  <dcterms:modified xsi:type="dcterms:W3CDTF">2021-06-24T03:05:41Z</dcterms:modified>
</cp:coreProperties>
</file>