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6858000" cx="12192000"/>
  <p:notesSz cx="6858000" cy="9144000"/>
  <p:embeddedFontLst>
    <p:embeddedFont>
      <p:font typeface="Arial Black"/>
      <p:regular r:id="rId60"/>
    </p:embeddedFont>
    <p:embeddedFont>
      <p:font typeface="Century Gothic"/>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65" roundtripDataSignature="AMtx7mjudUB4A2rcRiMlf6q/LzwdEvgw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7A1F287-1465-4D65-A1B3-1656FEEF97E6}">
  <a:tblStyle styleId="{47A1F287-1465-4D65-A1B3-1656FEEF97E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76FE3156-1BC6-44CD-AEB8-C496D65D52E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enturyGothic-bold.fntdata"/><Relationship Id="rId61" Type="http://schemas.openxmlformats.org/officeDocument/2006/relationships/font" Target="fonts/CenturyGothic-regular.fntdata"/><Relationship Id="rId20" Type="http://schemas.openxmlformats.org/officeDocument/2006/relationships/slide" Target="slides/slide14.xml"/><Relationship Id="rId64" Type="http://schemas.openxmlformats.org/officeDocument/2006/relationships/font" Target="fonts/CenturyGothic-boldItalic.fntdata"/><Relationship Id="rId63" Type="http://schemas.openxmlformats.org/officeDocument/2006/relationships/font" Target="fonts/CenturyGothic-italic.fntdata"/><Relationship Id="rId22" Type="http://schemas.openxmlformats.org/officeDocument/2006/relationships/slide" Target="slides/slide16.xml"/><Relationship Id="rId21" Type="http://schemas.openxmlformats.org/officeDocument/2006/relationships/slide" Target="slides/slide15.xml"/><Relationship Id="rId65"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ArialBlack-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831de7356a_2_1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831de7356a_2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831de7356a_2_2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g831de7356a_2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831de7356a_2_2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g831de7356a_2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g831de7356a_2_2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3" name="Google Shape;433;g831de7356a_2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8390b43e8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8390b43e8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g8390b43e8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8390b43e8a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8390b43e8a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8390b43e8a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7457d548be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457d548be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7457d548be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831de7356a_2_2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g831de7356a_2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831de7356a_2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g831de7356a_2_2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g831de7356a_2_2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831de7356a_2_2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g831de7356a_2_2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g831de7356a_2_2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831de7356a_2_2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g831de7356a_2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831de7356a_2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g831de7356a_2_2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g831de7356a_2_2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g831de7356a_2_2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2" name="Google Shape;502;g831de7356a_2_2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3" name="Google Shape;503;g831de7356a_2_2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831de7356a_2_2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g831de7356a_2_2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3" name="Google Shape;513;g831de7356a_2_2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831de7356a_2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g831de7356a_2_2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3" name="Google Shape;523;g831de7356a_2_2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831de7356a_2_3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g831de7356a_2_3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1" name="Google Shape;531;g831de7356a_2_3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831de7356a_2_3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g831de7356a_2_3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9" name="Google Shape;539;g831de7356a_2_3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831de7356a_2_1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g831de7356a_2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731c87bf39_3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731c87bf39_3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g731c87bf39_3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731c87bf39_3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31c87bf39_3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g731c87bf39_3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731c87c00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731c87c008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g731c87c008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g731c87c008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731c87c008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g731c87c008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731c87c008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731c87c008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g731c87c008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7" name="Shape 607"/>
        <p:cNvGrpSpPr/>
        <p:nvPr/>
      </p:nvGrpSpPr>
      <p:grpSpPr>
        <a:xfrm>
          <a:off x="0" y="0"/>
          <a:ext cx="0" cy="0"/>
          <a:chOff x="0" y="0"/>
          <a:chExt cx="0" cy="0"/>
        </a:xfrm>
      </p:grpSpPr>
      <p:sp>
        <p:nvSpPr>
          <p:cNvPr id="608" name="Google Shape;608;g731c87c008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731c87c008_2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g731c87c008_2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731c87c008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31c87c008_2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g731c87c008_2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731c87c008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731c87c008_2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g731c87c008_2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731c87c008_2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731c87c008_2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g731c87c008_2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831de7356a_2_1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g831de7356a_2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5" name="Shape 635"/>
        <p:cNvGrpSpPr/>
        <p:nvPr/>
      </p:nvGrpSpPr>
      <p:grpSpPr>
        <a:xfrm>
          <a:off x="0" y="0"/>
          <a:ext cx="0" cy="0"/>
          <a:chOff x="0" y="0"/>
          <a:chExt cx="0" cy="0"/>
        </a:xfrm>
      </p:grpSpPr>
      <p:sp>
        <p:nvSpPr>
          <p:cNvPr id="636" name="Google Shape;636;g731c87c008_2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731c87c008_2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g731c87c008_2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2" name="Shape 642"/>
        <p:cNvGrpSpPr/>
        <p:nvPr/>
      </p:nvGrpSpPr>
      <p:grpSpPr>
        <a:xfrm>
          <a:off x="0" y="0"/>
          <a:ext cx="0" cy="0"/>
          <a:chOff x="0" y="0"/>
          <a:chExt cx="0" cy="0"/>
        </a:xfrm>
      </p:grpSpPr>
      <p:sp>
        <p:nvSpPr>
          <p:cNvPr id="643" name="Google Shape;643;g731c87c008_2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731c87c008_2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g731c87c008_2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g731c87bf3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731c87bf39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g731c87bf39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g731c87bf39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731c87bf39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g731c87bf39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731c87bf39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31c87bf39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g731c87bf39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g7457d548be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7457d548be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g7457d548be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g7457d548be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457d548be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g7457d548be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g731e2662bf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31e2662bf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g731e2662bf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831de7356a_2_1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g831de7356a_2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7457d548b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457d548b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g7457d548b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731c87c008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1c87c008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g731c87c008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g73b982a8b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3b982a8b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g73b982a8b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831de7356a_2_2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g831de7356a_2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7457d548be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7457d548be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7457d548be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83317a2773_4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g83317a2773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83317a2773_4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g83317a2773_4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g83317a2773_4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2" name="Shape 42"/>
        <p:cNvGrpSpPr/>
        <p:nvPr/>
      </p:nvGrpSpPr>
      <p:grpSpPr>
        <a:xfrm>
          <a:off x="0" y="0"/>
          <a:ext cx="0" cy="0"/>
          <a:chOff x="0" y="0"/>
          <a:chExt cx="0" cy="0"/>
        </a:xfrm>
      </p:grpSpPr>
      <p:sp>
        <p:nvSpPr>
          <p:cNvPr id="43" name="Google Shape;43;p2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45" name="Google Shape;45;p22"/>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6" name="Google Shape;46;p22"/>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47" name="Google Shape;47;p22"/>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48" name="Google Shape;48;p2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108" name="Shape 108"/>
        <p:cNvGrpSpPr/>
        <p:nvPr/>
      </p:nvGrpSpPr>
      <p:grpSpPr>
        <a:xfrm>
          <a:off x="0" y="0"/>
          <a:ext cx="0" cy="0"/>
          <a:chOff x="0" y="0"/>
          <a:chExt cx="0" cy="0"/>
        </a:xfrm>
      </p:grpSpPr>
      <p:sp>
        <p:nvSpPr>
          <p:cNvPr id="109" name="Google Shape;109;p3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3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115" name="Shape 115"/>
        <p:cNvGrpSpPr/>
        <p:nvPr/>
      </p:nvGrpSpPr>
      <p:grpSpPr>
        <a:xfrm>
          <a:off x="0" y="0"/>
          <a:ext cx="0" cy="0"/>
          <a:chOff x="0" y="0"/>
          <a:chExt cx="0" cy="0"/>
        </a:xfrm>
      </p:grpSpPr>
      <p:sp>
        <p:nvSpPr>
          <p:cNvPr id="116" name="Google Shape;116;p3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3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3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23" name="Google Shape;123;p3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
        <p:nvSpPr>
          <p:cNvPr id="124" name="Google Shape;124;p3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125" name="Shape 125"/>
        <p:cNvGrpSpPr/>
        <p:nvPr/>
      </p:nvGrpSpPr>
      <p:grpSpPr>
        <a:xfrm>
          <a:off x="0" y="0"/>
          <a:ext cx="0" cy="0"/>
          <a:chOff x="0" y="0"/>
          <a:chExt cx="0" cy="0"/>
        </a:xfrm>
      </p:grpSpPr>
      <p:sp>
        <p:nvSpPr>
          <p:cNvPr id="126" name="Google Shape;126;p3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3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132" name="Shape 132"/>
        <p:cNvGrpSpPr/>
        <p:nvPr/>
      </p:nvGrpSpPr>
      <p:grpSpPr>
        <a:xfrm>
          <a:off x="0" y="0"/>
          <a:ext cx="0" cy="0"/>
          <a:chOff x="0" y="0"/>
          <a:chExt cx="0" cy="0"/>
        </a:xfrm>
      </p:grpSpPr>
      <p:sp>
        <p:nvSpPr>
          <p:cNvPr id="133" name="Google Shape;133;p3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3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3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40" name="Google Shape;140;p3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
        <p:nvSpPr>
          <p:cNvPr id="141" name="Google Shape;141;p3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142" name="Shape 142"/>
        <p:cNvGrpSpPr/>
        <p:nvPr/>
      </p:nvGrpSpPr>
      <p:grpSpPr>
        <a:xfrm>
          <a:off x="0" y="0"/>
          <a:ext cx="0" cy="0"/>
          <a:chOff x="0" y="0"/>
          <a:chExt cx="0" cy="0"/>
        </a:xfrm>
      </p:grpSpPr>
      <p:sp>
        <p:nvSpPr>
          <p:cNvPr id="143" name="Google Shape;143;p3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3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3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50" name="Shape 150"/>
        <p:cNvGrpSpPr/>
        <p:nvPr/>
      </p:nvGrpSpPr>
      <p:grpSpPr>
        <a:xfrm>
          <a:off x="0" y="0"/>
          <a:ext cx="0" cy="0"/>
          <a:chOff x="0" y="0"/>
          <a:chExt cx="0" cy="0"/>
        </a:xfrm>
      </p:grpSpPr>
      <p:sp>
        <p:nvSpPr>
          <p:cNvPr id="151" name="Google Shape;151;p3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3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3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3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97" name="Shape 197"/>
        <p:cNvGrpSpPr/>
        <p:nvPr/>
      </p:nvGrpSpPr>
      <p:grpSpPr>
        <a:xfrm>
          <a:off x="0" y="0"/>
          <a:ext cx="0" cy="0"/>
          <a:chOff x="0" y="0"/>
          <a:chExt cx="0" cy="0"/>
        </a:xfrm>
      </p:grpSpPr>
      <p:sp>
        <p:nvSpPr>
          <p:cNvPr id="198" name="Google Shape;198;g831de7356a_2_3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g831de7356a_2_33"/>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200" name="Google Shape;200;g831de7356a_2_33"/>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01" name="Google Shape;201;g831de7356a_2_33"/>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202" name="Google Shape;202;g831de7356a_2_33"/>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03" name="Google Shape;203;g831de7356a_2_3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g831de7356a_2_3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g831de7356a_2_3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831de7356a_2_3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07" name="Shape 207"/>
        <p:cNvGrpSpPr/>
        <p:nvPr/>
      </p:nvGrpSpPr>
      <p:grpSpPr>
        <a:xfrm>
          <a:off x="0" y="0"/>
          <a:ext cx="0" cy="0"/>
          <a:chOff x="0" y="0"/>
          <a:chExt cx="0" cy="0"/>
        </a:xfrm>
      </p:grpSpPr>
      <p:sp>
        <p:nvSpPr>
          <p:cNvPr id="208" name="Google Shape;208;g831de7356a_2_43"/>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168DBA"/>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g831de7356a_2_43"/>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2000"/>
              <a:buNone/>
              <a:defRPr sz="20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210" name="Google Shape;210;g831de7356a_2_4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g831de7356a_2_4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g831de7356a_2_43"/>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831de7356a_2_43"/>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4" name="Shape 214"/>
        <p:cNvGrpSpPr/>
        <p:nvPr/>
      </p:nvGrpSpPr>
      <p:grpSpPr>
        <a:xfrm>
          <a:off x="0" y="0"/>
          <a:ext cx="0" cy="0"/>
          <a:chOff x="0" y="0"/>
          <a:chExt cx="0" cy="0"/>
        </a:xfrm>
      </p:grpSpPr>
      <p:sp>
        <p:nvSpPr>
          <p:cNvPr id="215" name="Google Shape;215;g831de7356a_2_50"/>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g831de7356a_2_50"/>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17" name="Google Shape;217;g831de7356a_2_5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8" name="Google Shape;218;g831de7356a_2_5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g831de7356a_2_5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831de7356a_2_5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2" name="Shape 52"/>
        <p:cNvGrpSpPr/>
        <p:nvPr/>
      </p:nvGrpSpPr>
      <p:grpSpPr>
        <a:xfrm>
          <a:off x="0" y="0"/>
          <a:ext cx="0" cy="0"/>
          <a:chOff x="0" y="0"/>
          <a:chExt cx="0" cy="0"/>
        </a:xfrm>
      </p:grpSpPr>
      <p:sp>
        <p:nvSpPr>
          <p:cNvPr id="53" name="Google Shape;53;p23"/>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3"/>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5" name="Google Shape;55;p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3"/>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21" name="Shape 221"/>
        <p:cNvGrpSpPr/>
        <p:nvPr/>
      </p:nvGrpSpPr>
      <p:grpSpPr>
        <a:xfrm>
          <a:off x="0" y="0"/>
          <a:ext cx="0" cy="0"/>
          <a:chOff x="0" y="0"/>
          <a:chExt cx="0" cy="0"/>
        </a:xfrm>
      </p:grpSpPr>
      <p:sp>
        <p:nvSpPr>
          <p:cNvPr id="222" name="Google Shape;222;g831de7356a_2_5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g831de7356a_2_5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g831de7356a_2_5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g831de7356a_2_5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831de7356a_2_5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27" name="Shape 227"/>
        <p:cNvGrpSpPr/>
        <p:nvPr/>
      </p:nvGrpSpPr>
      <p:grpSpPr>
        <a:xfrm>
          <a:off x="0" y="0"/>
          <a:ext cx="0" cy="0"/>
          <a:chOff x="0" y="0"/>
          <a:chExt cx="0" cy="0"/>
        </a:xfrm>
      </p:grpSpPr>
      <p:sp>
        <p:nvSpPr>
          <p:cNvPr id="228" name="Google Shape;228;g831de7356a_2_63"/>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168DBA"/>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g831de7356a_2_63"/>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Autofit/>
          </a:bodyPr>
          <a:lstStyle>
            <a:lvl1pPr lvl="0" algn="l">
              <a:lnSpc>
                <a:spcPct val="100000"/>
              </a:lnSpc>
              <a:spcBef>
                <a:spcPts val="1000"/>
              </a:spcBef>
              <a:spcAft>
                <a:spcPts val="0"/>
              </a:spcAft>
              <a:buSzPts val="1800"/>
              <a:buNone/>
              <a:defRPr>
                <a:solidFill>
                  <a:srgbClr val="595959"/>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0"/>
              </a:spcAft>
              <a:buSzPts val="1200"/>
              <a:buNone/>
              <a:defRPr>
                <a:solidFill>
                  <a:srgbClr val="888888"/>
                </a:solidFill>
              </a:defRPr>
            </a:lvl9pPr>
          </a:lstStyle>
          <a:p/>
        </p:txBody>
      </p:sp>
      <p:sp>
        <p:nvSpPr>
          <p:cNvPr id="230" name="Google Shape;230;g831de7356a_2_6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g831de7356a_2_6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g831de7356a_2_63"/>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831de7356a_2_63"/>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34" name="Shape 234"/>
        <p:cNvGrpSpPr/>
        <p:nvPr/>
      </p:nvGrpSpPr>
      <p:grpSpPr>
        <a:xfrm>
          <a:off x="0" y="0"/>
          <a:ext cx="0" cy="0"/>
          <a:chOff x="0" y="0"/>
          <a:chExt cx="0" cy="0"/>
        </a:xfrm>
      </p:grpSpPr>
      <p:sp>
        <p:nvSpPr>
          <p:cNvPr id="235" name="Google Shape;235;g831de7356a_2_7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g831de7356a_2_70"/>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37" name="Google Shape;237;g831de7356a_2_70"/>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38" name="Google Shape;238;g831de7356a_2_7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g831de7356a_2_7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g831de7356a_2_7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831de7356a_2_7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42" name="Shape 242"/>
        <p:cNvGrpSpPr/>
        <p:nvPr/>
      </p:nvGrpSpPr>
      <p:grpSpPr>
        <a:xfrm>
          <a:off x="0" y="0"/>
          <a:ext cx="0" cy="0"/>
          <a:chOff x="0" y="0"/>
          <a:chExt cx="0" cy="0"/>
        </a:xfrm>
      </p:grpSpPr>
      <p:sp>
        <p:nvSpPr>
          <p:cNvPr id="243" name="Google Shape;243;g831de7356a_2_7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g831de7356a_2_7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g831de7356a_2_7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831de7356a_2_7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247" name="Shape 247"/>
        <p:cNvGrpSpPr/>
        <p:nvPr/>
      </p:nvGrpSpPr>
      <p:grpSpPr>
        <a:xfrm>
          <a:off x="0" y="0"/>
          <a:ext cx="0" cy="0"/>
          <a:chOff x="0" y="0"/>
          <a:chExt cx="0" cy="0"/>
        </a:xfrm>
      </p:grpSpPr>
      <p:sp>
        <p:nvSpPr>
          <p:cNvPr id="248" name="Google Shape;248;g831de7356a_2_83"/>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168DBA"/>
              </a:buClr>
              <a:buSzPts val="2000"/>
              <a:buFont typeface="Century Gothic"/>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g831de7356a_2_83"/>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50" name="Google Shape;250;g831de7356a_2_83"/>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400"/>
              <a:buNone/>
              <a:defRPr sz="14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251" name="Google Shape;251;g831de7356a_2_8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g831de7356a_2_8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g831de7356a_2_8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831de7356a_2_8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255" name="Shape 255"/>
        <p:cNvGrpSpPr/>
        <p:nvPr/>
      </p:nvGrpSpPr>
      <p:grpSpPr>
        <a:xfrm>
          <a:off x="0" y="0"/>
          <a:ext cx="0" cy="0"/>
          <a:chOff x="0" y="0"/>
          <a:chExt cx="0" cy="0"/>
        </a:xfrm>
      </p:grpSpPr>
      <p:sp>
        <p:nvSpPr>
          <p:cNvPr id="256" name="Google Shape;256;g831de7356a_2_91"/>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168DBA"/>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g831de7356a_2_91"/>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58" name="Google Shape;258;g831de7356a_2_91"/>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200"/>
              <a:buNone/>
              <a:defRPr sz="12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259" name="Google Shape;259;g831de7356a_2_9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g831de7356a_2_9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g831de7356a_2_9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831de7356a_2_9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aption">
  <p:cSld name="Title and Caption">
    <p:spTree>
      <p:nvGrpSpPr>
        <p:cNvPr id="263" name="Shape 263"/>
        <p:cNvGrpSpPr/>
        <p:nvPr/>
      </p:nvGrpSpPr>
      <p:grpSpPr>
        <a:xfrm>
          <a:off x="0" y="0"/>
          <a:ext cx="0" cy="0"/>
          <a:chOff x="0" y="0"/>
          <a:chExt cx="0" cy="0"/>
        </a:xfrm>
      </p:grpSpPr>
      <p:sp>
        <p:nvSpPr>
          <p:cNvPr id="264" name="Google Shape;264;g831de7356a_2_99"/>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68DBA"/>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g831de7356a_2_99"/>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266" name="Google Shape;266;g831de7356a_2_9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g831de7356a_2_9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g831de7356a_2_99"/>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831de7356a_2_99"/>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with Caption">
  <p:cSld name="Quote with Caption">
    <p:spTree>
      <p:nvGrpSpPr>
        <p:cNvPr id="270" name="Shape 270"/>
        <p:cNvGrpSpPr/>
        <p:nvPr/>
      </p:nvGrpSpPr>
      <p:grpSpPr>
        <a:xfrm>
          <a:off x="0" y="0"/>
          <a:ext cx="0" cy="0"/>
          <a:chOff x="0" y="0"/>
          <a:chExt cx="0" cy="0"/>
        </a:xfrm>
      </p:grpSpPr>
      <p:sp>
        <p:nvSpPr>
          <p:cNvPr id="271" name="Google Shape;271;g831de7356a_2_106"/>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68DBA"/>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g831de7356a_2_106"/>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600"/>
              <a:buFont typeface="Century Gothic"/>
              <a:buNone/>
              <a:defRPr sz="1600">
                <a:solidFill>
                  <a:srgbClr val="7F7F7F"/>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73" name="Google Shape;273;g831de7356a_2_106"/>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274" name="Google Shape;274;g831de7356a_2_10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g831de7356a_2_10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6" name="Google Shape;276;g831de7356a_2_106"/>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g831de7356a_2_106"/>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
        <p:nvSpPr>
          <p:cNvPr id="278" name="Google Shape;278;g831de7356a_2_106"/>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79" name="Google Shape;279;g831de7356a_2_106"/>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ame Card">
  <p:cSld name="Name Card">
    <p:spTree>
      <p:nvGrpSpPr>
        <p:cNvPr id="280" name="Shape 280"/>
        <p:cNvGrpSpPr/>
        <p:nvPr/>
      </p:nvGrpSpPr>
      <p:grpSpPr>
        <a:xfrm>
          <a:off x="0" y="0"/>
          <a:ext cx="0" cy="0"/>
          <a:chOff x="0" y="0"/>
          <a:chExt cx="0" cy="0"/>
        </a:xfrm>
      </p:grpSpPr>
      <p:sp>
        <p:nvSpPr>
          <p:cNvPr id="281" name="Google Shape;281;g831de7356a_2_116"/>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168DBA"/>
              </a:buClr>
              <a:buSzPts val="4800"/>
              <a:buFont typeface="Century Gothic"/>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g831de7356a_2_116"/>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83" name="Google Shape;283;g831de7356a_2_1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g831de7356a_2_1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g831de7356a_2_116"/>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831de7356a_2_116"/>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Name Card">
  <p:cSld name="Quote Name Card">
    <p:spTree>
      <p:nvGrpSpPr>
        <p:cNvPr id="287" name="Shape 287"/>
        <p:cNvGrpSpPr/>
        <p:nvPr/>
      </p:nvGrpSpPr>
      <p:grpSpPr>
        <a:xfrm>
          <a:off x="0" y="0"/>
          <a:ext cx="0" cy="0"/>
          <a:chOff x="0" y="0"/>
          <a:chExt cx="0" cy="0"/>
        </a:xfrm>
      </p:grpSpPr>
      <p:sp>
        <p:nvSpPr>
          <p:cNvPr id="288" name="Google Shape;288;g831de7356a_2_123"/>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68DBA"/>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g831de7356a_2_123"/>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90" name="Google Shape;290;g831de7356a_2_123"/>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291" name="Google Shape;291;g831de7356a_2_12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2" name="Google Shape;292;g831de7356a_2_12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g831de7356a_2_12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831de7356a_2_12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
        <p:nvSpPr>
          <p:cNvPr id="295" name="Google Shape;295;g831de7356a_2_123"/>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96" name="Google Shape;296;g831de7356a_2_123"/>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IN"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9" name="Shape 59"/>
        <p:cNvGrpSpPr/>
        <p:nvPr/>
      </p:nvGrpSpPr>
      <p:grpSpPr>
        <a:xfrm>
          <a:off x="0" y="0"/>
          <a:ext cx="0" cy="0"/>
          <a:chOff x="0" y="0"/>
          <a:chExt cx="0" cy="0"/>
        </a:xfrm>
      </p:grpSpPr>
      <p:sp>
        <p:nvSpPr>
          <p:cNvPr id="60" name="Google Shape;60;p2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2" name="Google Shape;62;p2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rue or False">
  <p:cSld name="True or False">
    <p:spTree>
      <p:nvGrpSpPr>
        <p:cNvPr id="297" name="Shape 297"/>
        <p:cNvGrpSpPr/>
        <p:nvPr/>
      </p:nvGrpSpPr>
      <p:grpSpPr>
        <a:xfrm>
          <a:off x="0" y="0"/>
          <a:ext cx="0" cy="0"/>
          <a:chOff x="0" y="0"/>
          <a:chExt cx="0" cy="0"/>
        </a:xfrm>
      </p:grpSpPr>
      <p:sp>
        <p:nvSpPr>
          <p:cNvPr id="298" name="Google Shape;298;g831de7356a_2_133"/>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68DBA"/>
              </a:buClr>
              <a:buSzPts val="4800"/>
              <a:buFont typeface="Century Gothic"/>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g831de7356a_2_133"/>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00" name="Google Shape;300;g831de7356a_2_133"/>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01" name="Google Shape;301;g831de7356a_2_13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2" name="Google Shape;302;g831de7356a_2_13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g831de7356a_2_13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831de7356a_2_13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305" name="Shape 305"/>
        <p:cNvGrpSpPr/>
        <p:nvPr/>
      </p:nvGrpSpPr>
      <p:grpSpPr>
        <a:xfrm>
          <a:off x="0" y="0"/>
          <a:ext cx="0" cy="0"/>
          <a:chOff x="0" y="0"/>
          <a:chExt cx="0" cy="0"/>
        </a:xfrm>
      </p:grpSpPr>
      <p:sp>
        <p:nvSpPr>
          <p:cNvPr id="306" name="Google Shape;306;g831de7356a_2_14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7" name="Google Shape;307;g831de7356a_2_141"/>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08" name="Google Shape;308;g831de7356a_2_14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g831de7356a_2_14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0" name="Google Shape;310;g831de7356a_2_14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831de7356a_2_14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312" name="Shape 312"/>
        <p:cNvGrpSpPr/>
        <p:nvPr/>
      </p:nvGrpSpPr>
      <p:grpSpPr>
        <a:xfrm>
          <a:off x="0" y="0"/>
          <a:ext cx="0" cy="0"/>
          <a:chOff x="0" y="0"/>
          <a:chExt cx="0" cy="0"/>
        </a:xfrm>
      </p:grpSpPr>
      <p:sp>
        <p:nvSpPr>
          <p:cNvPr id="313" name="Google Shape;313;g831de7356a_2_148"/>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4" name="Google Shape;314;g831de7356a_2_148"/>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15" name="Google Shape;315;g831de7356a_2_14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g831de7356a_2_14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7" name="Google Shape;317;g831de7356a_2_14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831de7356a_2_14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66" name="Shape 66"/>
        <p:cNvGrpSpPr/>
        <p:nvPr/>
      </p:nvGrpSpPr>
      <p:grpSpPr>
        <a:xfrm>
          <a:off x="0" y="0"/>
          <a:ext cx="0" cy="0"/>
          <a:chOff x="0" y="0"/>
          <a:chExt cx="0" cy="0"/>
        </a:xfrm>
      </p:grpSpPr>
      <p:sp>
        <p:nvSpPr>
          <p:cNvPr id="67" name="Google Shape;67;p25"/>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69" name="Google Shape;69;p2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5"/>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3" name="Shape 73"/>
        <p:cNvGrpSpPr/>
        <p:nvPr/>
      </p:nvGrpSpPr>
      <p:grpSpPr>
        <a:xfrm>
          <a:off x="0" y="0"/>
          <a:ext cx="0" cy="0"/>
          <a:chOff x="0" y="0"/>
          <a:chExt cx="0" cy="0"/>
        </a:xfrm>
      </p:grpSpPr>
      <p:sp>
        <p:nvSpPr>
          <p:cNvPr id="74" name="Google Shape;74;p2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6" name="Google Shape;76;p26"/>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2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 name="Shape 81"/>
        <p:cNvGrpSpPr/>
        <p:nvPr/>
      </p:nvGrpSpPr>
      <p:grpSpPr>
        <a:xfrm>
          <a:off x="0" y="0"/>
          <a:ext cx="0" cy="0"/>
          <a:chOff x="0" y="0"/>
          <a:chExt cx="0" cy="0"/>
        </a:xfrm>
      </p:grpSpPr>
      <p:sp>
        <p:nvSpPr>
          <p:cNvPr id="82" name="Google Shape;82;p2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7" name="Shape 87"/>
        <p:cNvGrpSpPr/>
        <p:nvPr/>
      </p:nvGrpSpPr>
      <p:grpSpPr>
        <a:xfrm>
          <a:off x="0" y="0"/>
          <a:ext cx="0" cy="0"/>
          <a:chOff x="0" y="0"/>
          <a:chExt cx="0" cy="0"/>
        </a:xfrm>
      </p:grpSpPr>
      <p:sp>
        <p:nvSpPr>
          <p:cNvPr id="88" name="Google Shape;88;p2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92" name="Shape 92"/>
        <p:cNvGrpSpPr/>
        <p:nvPr/>
      </p:nvGrpSpPr>
      <p:grpSpPr>
        <a:xfrm>
          <a:off x="0" y="0"/>
          <a:ext cx="0" cy="0"/>
          <a:chOff x="0" y="0"/>
          <a:chExt cx="0" cy="0"/>
        </a:xfrm>
      </p:grpSpPr>
      <p:sp>
        <p:nvSpPr>
          <p:cNvPr id="93" name="Google Shape;93;p2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2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2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3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03" name="Google Shape;103;p3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3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theme" Target="../theme/theme1.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4DCE3"/>
            </a:gs>
          </a:gsLst>
          <a:lin ang="5400000" scaled="0"/>
        </a:gradFill>
      </p:bgPr>
    </p:bg>
    <p:spTree>
      <p:nvGrpSpPr>
        <p:cNvPr id="9" name="Shape 9"/>
        <p:cNvGrpSpPr/>
        <p:nvPr/>
      </p:nvGrpSpPr>
      <p:grpSpPr>
        <a:xfrm>
          <a:off x="0" y="0"/>
          <a:ext cx="0" cy="0"/>
          <a:chOff x="0" y="0"/>
          <a:chExt cx="0" cy="0"/>
        </a:xfrm>
      </p:grpSpPr>
      <p:grpSp>
        <p:nvGrpSpPr>
          <p:cNvPr id="10" name="Google Shape;10;p21"/>
          <p:cNvGrpSpPr/>
          <p:nvPr/>
        </p:nvGrpSpPr>
        <p:grpSpPr>
          <a:xfrm>
            <a:off x="1" y="228600"/>
            <a:ext cx="2851516" cy="6638628"/>
            <a:chOff x="2487613" y="285750"/>
            <a:chExt cx="2428875" cy="5654676"/>
          </a:xfrm>
        </p:grpSpPr>
        <p:sp>
          <p:nvSpPr>
            <p:cNvPr id="11" name="Google Shape;11;p2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1"/>
          <p:cNvGrpSpPr/>
          <p:nvPr/>
        </p:nvGrpSpPr>
        <p:grpSpPr>
          <a:xfrm>
            <a:off x="27222" y="157"/>
            <a:ext cx="2356674" cy="6853096"/>
            <a:chOff x="6627813" y="195610"/>
            <a:chExt cx="1952625" cy="5678141"/>
          </a:xfrm>
        </p:grpSpPr>
        <p:sp>
          <p:nvSpPr>
            <p:cNvPr id="24" name="Google Shape;24;p21"/>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2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2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2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FFFF"/>
            </a:gs>
            <a:gs pos="100000">
              <a:srgbClr val="C4DCE3"/>
            </a:gs>
          </a:gsLst>
          <a:lin ang="5400000" scaled="0"/>
        </a:gradFill>
      </p:bgPr>
    </p:bg>
    <p:spTree>
      <p:nvGrpSpPr>
        <p:cNvPr id="164" name="Shape 164"/>
        <p:cNvGrpSpPr/>
        <p:nvPr/>
      </p:nvGrpSpPr>
      <p:grpSpPr>
        <a:xfrm>
          <a:off x="0" y="0"/>
          <a:ext cx="0" cy="0"/>
          <a:chOff x="0" y="0"/>
          <a:chExt cx="0" cy="0"/>
        </a:xfrm>
      </p:grpSpPr>
      <p:grpSp>
        <p:nvGrpSpPr>
          <p:cNvPr id="165" name="Google Shape;165;g831de7356a_2_0"/>
          <p:cNvGrpSpPr/>
          <p:nvPr/>
        </p:nvGrpSpPr>
        <p:grpSpPr>
          <a:xfrm>
            <a:off x="1" y="228600"/>
            <a:ext cx="2851516" cy="6638628"/>
            <a:chOff x="2487613" y="285750"/>
            <a:chExt cx="2428875" cy="5654676"/>
          </a:xfrm>
        </p:grpSpPr>
        <p:sp>
          <p:nvSpPr>
            <p:cNvPr id="166" name="Google Shape;166;g831de7356a_2_0"/>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831de7356a_2_0"/>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g831de7356a_2_0"/>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831de7356a_2_0"/>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831de7356a_2_0"/>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831de7356a_2_0"/>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831de7356a_2_0"/>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g831de7356a_2_0"/>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g831de7356a_2_0"/>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831de7356a_2_0"/>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g831de7356a_2_0"/>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831de7356a_2_0"/>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g831de7356a_2_0"/>
          <p:cNvGrpSpPr/>
          <p:nvPr/>
        </p:nvGrpSpPr>
        <p:grpSpPr>
          <a:xfrm>
            <a:off x="27222" y="157"/>
            <a:ext cx="2356674" cy="6853096"/>
            <a:chOff x="6627813" y="195610"/>
            <a:chExt cx="1952625" cy="5678141"/>
          </a:xfrm>
        </p:grpSpPr>
        <p:sp>
          <p:nvSpPr>
            <p:cNvPr id="179" name="Google Shape;179;g831de7356a_2_0"/>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831de7356a_2_0"/>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g831de7356a_2_0"/>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g831de7356a_2_0"/>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g831de7356a_2_0"/>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831de7356a_2_0"/>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831de7356a_2_0"/>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831de7356a_2_0"/>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831de7356a_2_0"/>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831de7356a_2_0"/>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831de7356a_2_0"/>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831de7356a_2_0"/>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g831de7356a_2_0"/>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831de7356a_2_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93" name="Google Shape;193;g831de7356a_2_0"/>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lnSpc>
                <a:spcPct val="100000"/>
              </a:lnSpc>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lnSpc>
                <a:spcPct val="100000"/>
              </a:lnSpc>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94" name="Google Shape;194;g831de7356a_2_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95" name="Google Shape;195;g831de7356a_2_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96" name="Google Shape;196;g831de7356a_2_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www.researchgate.net/figure/Values-of-QRS-complex-duration-RR-intervals-and-heart-rates-of-test-and-normal-ECG_tbl1_299405889" TargetMode="External"/><Relationship Id="rId4" Type="http://schemas.openxmlformats.org/officeDocument/2006/relationships/hyperlink" Target="https://emedicine.medscape.com/article/2172196-overview" TargetMode="External"/><Relationship Id="rId5" Type="http://schemas.openxmlformats.org/officeDocument/2006/relationships/hyperlink" Target="https://physionet.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hyperlink" Target="https://www.eetimes.com/techniques-for-accurate-ecg-signal-process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g831de7356a_2_155"/>
          <p:cNvSpPr txBox="1"/>
          <p:nvPr>
            <p:ph type="title"/>
          </p:nvPr>
        </p:nvSpPr>
        <p:spPr>
          <a:xfrm>
            <a:off x="1681625" y="1588176"/>
            <a:ext cx="8911800" cy="995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C00000"/>
              </a:buClr>
              <a:buSzPts val="3600"/>
              <a:buFont typeface="Arial Black"/>
              <a:buNone/>
            </a:pPr>
            <a:r>
              <a:rPr lang="en-IN" sz="3240">
                <a:solidFill>
                  <a:srgbClr val="C00000"/>
                </a:solidFill>
                <a:latin typeface="Arial Black"/>
                <a:ea typeface="Arial Black"/>
                <a:cs typeface="Arial Black"/>
                <a:sym typeface="Arial Black"/>
              </a:rPr>
              <a:t>Project Title: </a:t>
            </a:r>
            <a:r>
              <a:rPr lang="en-IN" sz="2700">
                <a:solidFill>
                  <a:srgbClr val="C00000"/>
                </a:solidFill>
                <a:latin typeface="Arial Black"/>
                <a:ea typeface="Arial Black"/>
                <a:cs typeface="Arial Black"/>
                <a:sym typeface="Arial Black"/>
              </a:rPr>
              <a:t>Heartbeat measurement using ECG signal processing </a:t>
            </a:r>
            <a:endParaRPr sz="2700">
              <a:solidFill>
                <a:srgbClr val="C00000"/>
              </a:solidFill>
              <a:latin typeface="Arial Black"/>
              <a:ea typeface="Arial Black"/>
              <a:cs typeface="Arial Black"/>
              <a:sym typeface="Arial Black"/>
            </a:endParaRPr>
          </a:p>
        </p:txBody>
      </p:sp>
      <p:sp>
        <p:nvSpPr>
          <p:cNvPr id="324" name="Google Shape;324;g831de7356a_2_155"/>
          <p:cNvSpPr txBox="1"/>
          <p:nvPr>
            <p:ph idx="1" type="body"/>
          </p:nvPr>
        </p:nvSpPr>
        <p:spPr>
          <a:xfrm>
            <a:off x="1681625" y="3647151"/>
            <a:ext cx="4332300" cy="3693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rPr lang="en-IN"/>
              <a:t>Presented by: </a:t>
            </a:r>
            <a:endParaRPr/>
          </a:p>
          <a:p>
            <a:pPr indent="0" lvl="0" marL="0" rtl="0" algn="l">
              <a:lnSpc>
                <a:spcPct val="100000"/>
              </a:lnSpc>
              <a:spcBef>
                <a:spcPts val="1000"/>
              </a:spcBef>
              <a:spcAft>
                <a:spcPts val="0"/>
              </a:spcAft>
              <a:buSzPts val="2400"/>
              <a:buNone/>
            </a:pPr>
            <a:r>
              <a:rPr lang="en-IN"/>
              <a:t>GROUP No._11___</a:t>
            </a:r>
            <a:endParaRPr/>
          </a:p>
          <a:p>
            <a:pPr indent="0" lvl="0" marL="0" rtl="0" algn="l">
              <a:lnSpc>
                <a:spcPct val="100000"/>
              </a:lnSpc>
              <a:spcBef>
                <a:spcPts val="1000"/>
              </a:spcBef>
              <a:spcAft>
                <a:spcPts val="0"/>
              </a:spcAft>
              <a:buSzPts val="2400"/>
              <a:buNone/>
            </a:pPr>
            <a:r>
              <a:rPr lang="en-IN"/>
              <a:t>Project Group Members</a:t>
            </a:r>
            <a:endParaRPr/>
          </a:p>
        </p:txBody>
      </p:sp>
      <p:sp>
        <p:nvSpPr>
          <p:cNvPr id="325" name="Google Shape;325;g831de7356a_2_155"/>
          <p:cNvSpPr txBox="1"/>
          <p:nvPr>
            <p:ph idx="2" type="body"/>
          </p:nvPr>
        </p:nvSpPr>
        <p:spPr>
          <a:xfrm>
            <a:off x="1559400" y="4097750"/>
            <a:ext cx="5928600" cy="25989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Font typeface="Noto Sans Symbols"/>
              <a:buChar char="▪"/>
            </a:pPr>
            <a:r>
              <a:rPr lang="en-IN"/>
              <a:t>Roll number: 3180   Name: Saloni Wamburkar(TL) </a:t>
            </a:r>
            <a:endParaRPr/>
          </a:p>
          <a:p>
            <a:pPr indent="-342900" lvl="0" marL="342900" rtl="0" algn="l">
              <a:lnSpc>
                <a:spcPct val="100000"/>
              </a:lnSpc>
              <a:spcBef>
                <a:spcPts val="1000"/>
              </a:spcBef>
              <a:spcAft>
                <a:spcPts val="0"/>
              </a:spcAft>
              <a:buSzPts val="1800"/>
              <a:buFont typeface="Noto Sans Symbols"/>
              <a:buChar char="▪"/>
            </a:pPr>
            <a:r>
              <a:rPr lang="en-IN"/>
              <a:t>Roll number: 3105   Name: Nikita Awalkar</a:t>
            </a:r>
            <a:endParaRPr/>
          </a:p>
          <a:p>
            <a:pPr indent="-342900" lvl="0" marL="342900" rtl="0" algn="l">
              <a:lnSpc>
                <a:spcPct val="100000"/>
              </a:lnSpc>
              <a:spcBef>
                <a:spcPts val="1000"/>
              </a:spcBef>
              <a:spcAft>
                <a:spcPts val="0"/>
              </a:spcAft>
              <a:buSzPts val="1800"/>
              <a:buFont typeface="Noto Sans Symbols"/>
              <a:buChar char="▪"/>
            </a:pPr>
            <a:r>
              <a:rPr lang="en-IN"/>
              <a:t>Roll number: 3109   Name: Siddhi Chikode </a:t>
            </a:r>
            <a:endParaRPr/>
          </a:p>
          <a:p>
            <a:pPr indent="-342900" lvl="0" marL="342900" rtl="0" algn="l">
              <a:lnSpc>
                <a:spcPct val="100000"/>
              </a:lnSpc>
              <a:spcBef>
                <a:spcPts val="1000"/>
              </a:spcBef>
              <a:spcAft>
                <a:spcPts val="0"/>
              </a:spcAft>
              <a:buSzPts val="1800"/>
              <a:buFont typeface="Noto Sans Symbols"/>
              <a:buChar char="▪"/>
            </a:pPr>
            <a:r>
              <a:rPr lang="en-IN"/>
              <a:t>Roll number: 3114   Name: Rutuja Deshmukh</a:t>
            </a:r>
            <a:endParaRPr/>
          </a:p>
          <a:p>
            <a:pPr indent="-342900" lvl="0" marL="342900" rtl="0" algn="l">
              <a:lnSpc>
                <a:spcPct val="100000"/>
              </a:lnSpc>
              <a:spcBef>
                <a:spcPts val="1000"/>
              </a:spcBef>
              <a:spcAft>
                <a:spcPts val="0"/>
              </a:spcAft>
              <a:buSzPts val="1800"/>
              <a:buFont typeface="Noto Sans Symbols"/>
              <a:buChar char="▪"/>
            </a:pPr>
            <a:r>
              <a:rPr lang="en-IN"/>
              <a:t>Roll number: 3148   Name: Shweta Padamwar</a:t>
            </a:r>
            <a:endParaRPr/>
          </a:p>
          <a:p>
            <a:pPr indent="0" lvl="0" marL="0" rtl="0" algn="l">
              <a:lnSpc>
                <a:spcPct val="100000"/>
              </a:lnSpc>
              <a:spcBef>
                <a:spcPts val="1000"/>
              </a:spcBef>
              <a:spcAft>
                <a:spcPts val="0"/>
              </a:spcAft>
              <a:buSzPts val="1800"/>
              <a:buNone/>
            </a:pPr>
            <a:r>
              <a:rPr b="1" lang="en-IN"/>
              <a:t>T.Y.(E&amp;TC) Div. A</a:t>
            </a:r>
            <a:endParaRPr b="1"/>
          </a:p>
        </p:txBody>
      </p:sp>
      <p:sp>
        <p:nvSpPr>
          <p:cNvPr id="326" name="Google Shape;326;g831de7356a_2_155"/>
          <p:cNvSpPr txBox="1"/>
          <p:nvPr>
            <p:ph idx="3" type="body"/>
          </p:nvPr>
        </p:nvSpPr>
        <p:spPr>
          <a:xfrm>
            <a:off x="7561592" y="4982184"/>
            <a:ext cx="3999001" cy="57626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2400"/>
              <a:buNone/>
            </a:pPr>
            <a:r>
              <a:rPr lang="en-IN"/>
              <a:t>Guided by:</a:t>
            </a:r>
            <a:endParaRPr/>
          </a:p>
        </p:txBody>
      </p:sp>
      <p:sp>
        <p:nvSpPr>
          <p:cNvPr id="327" name="Google Shape;327;g831de7356a_2_155"/>
          <p:cNvSpPr txBox="1"/>
          <p:nvPr>
            <p:ph idx="4" type="body"/>
          </p:nvPr>
        </p:nvSpPr>
        <p:spPr>
          <a:xfrm>
            <a:off x="7488008" y="5558446"/>
            <a:ext cx="4338674" cy="87123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IN"/>
              <a:t>Dr. Ashwini Deshpande</a:t>
            </a:r>
            <a:endParaRPr/>
          </a:p>
          <a:p>
            <a:pPr indent="-342900" lvl="0" marL="342900" rtl="0" algn="l">
              <a:lnSpc>
                <a:spcPct val="100000"/>
              </a:lnSpc>
              <a:spcBef>
                <a:spcPts val="1000"/>
              </a:spcBef>
              <a:spcAft>
                <a:spcPts val="0"/>
              </a:spcAft>
              <a:buSzPts val="1800"/>
              <a:buChar char="●"/>
            </a:pPr>
            <a:r>
              <a:rPr lang="en-IN"/>
              <a:t>E&amp;TC Department, CCEW, Pune</a:t>
            </a:r>
            <a:endParaRPr/>
          </a:p>
        </p:txBody>
      </p:sp>
      <p:sp>
        <p:nvSpPr>
          <p:cNvPr id="328" name="Google Shape;328;g831de7356a_2_155"/>
          <p:cNvSpPr/>
          <p:nvPr/>
        </p:nvSpPr>
        <p:spPr>
          <a:xfrm>
            <a:off x="2393482" y="-35139"/>
            <a:ext cx="8502316"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488292"/>
                </a:solidFill>
                <a:latin typeface="Century Gothic"/>
                <a:ea typeface="Century Gothic"/>
                <a:cs typeface="Century Gothic"/>
                <a:sym typeface="Century Gothic"/>
              </a:rPr>
              <a:t>M.K.S.S.S’s Cummins College of Engineering for Women</a:t>
            </a:r>
            <a:endParaRPr b="0" i="0" sz="1800" u="none" cap="none" strike="noStrike">
              <a:solidFill>
                <a:srgbClr val="488292"/>
              </a:solidFill>
              <a:latin typeface="Century Gothic"/>
              <a:ea typeface="Century Gothic"/>
              <a:cs typeface="Century Gothic"/>
              <a:sym typeface="Century Gothic"/>
            </a:endParaRPr>
          </a:p>
        </p:txBody>
      </p:sp>
      <p:sp>
        <p:nvSpPr>
          <p:cNvPr id="329" name="Google Shape;329;g831de7356a_2_155"/>
          <p:cNvSpPr/>
          <p:nvPr/>
        </p:nvSpPr>
        <p:spPr>
          <a:xfrm>
            <a:off x="3125304" y="353418"/>
            <a:ext cx="7173728"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488292"/>
                </a:solidFill>
                <a:latin typeface="Century Gothic"/>
                <a:ea typeface="Century Gothic"/>
                <a:cs typeface="Century Gothic"/>
                <a:sym typeface="Century Gothic"/>
              </a:rPr>
              <a:t>Department of Electronics &amp; Telecommunication Engineering </a:t>
            </a:r>
            <a:endParaRPr b="0" i="0" sz="1800" u="none" cap="none" strike="noStrike">
              <a:solidFill>
                <a:srgbClr val="488292"/>
              </a:solidFill>
              <a:latin typeface="Century Gothic"/>
              <a:ea typeface="Century Gothic"/>
              <a:cs typeface="Century Gothic"/>
              <a:sym typeface="Century Gothic"/>
            </a:endParaRPr>
          </a:p>
        </p:txBody>
      </p:sp>
      <p:sp>
        <p:nvSpPr>
          <p:cNvPr id="330" name="Google Shape;330;g831de7356a_2_155"/>
          <p:cNvSpPr txBox="1"/>
          <p:nvPr/>
        </p:nvSpPr>
        <p:spPr>
          <a:xfrm>
            <a:off x="1681633" y="760933"/>
            <a:ext cx="8911687" cy="82723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Arial Black"/>
              <a:buNone/>
            </a:pPr>
            <a:r>
              <a:rPr b="0" i="0" lang="en-IN" sz="1800" u="none" cap="none" strike="noStrike">
                <a:solidFill>
                  <a:schemeClr val="dk2"/>
                </a:solidFill>
                <a:latin typeface="Arial Black"/>
                <a:ea typeface="Arial Black"/>
                <a:cs typeface="Arial Black"/>
                <a:sym typeface="Arial Black"/>
              </a:rPr>
              <a:t>Course: Digital Signal Processing (EC-3201)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1800"/>
              <a:buFont typeface="Arial Black"/>
              <a:buNone/>
            </a:pPr>
            <a:r>
              <a:rPr b="0" i="0" lang="en-IN" sz="1800" u="none" cap="none" strike="noStrike">
                <a:solidFill>
                  <a:schemeClr val="dk2"/>
                </a:solidFill>
                <a:latin typeface="Arial Black"/>
                <a:ea typeface="Arial Black"/>
                <a:cs typeface="Arial Black"/>
                <a:sym typeface="Arial Black"/>
              </a:rPr>
              <a:t>A.Y. 2019-2020    SEM. II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2"/>
              </a:buClr>
              <a:buSzPts val="1800"/>
              <a:buFont typeface="Arial Black"/>
              <a:buNone/>
            </a:pPr>
            <a:r>
              <a:rPr b="0" i="0" lang="en-IN" sz="1800" u="none" cap="none" strike="noStrike">
                <a:solidFill>
                  <a:schemeClr val="dk2"/>
                </a:solidFill>
                <a:latin typeface="Arial Black"/>
                <a:ea typeface="Arial Black"/>
                <a:cs typeface="Arial Black"/>
                <a:sym typeface="Arial Black"/>
              </a:rPr>
              <a:t>PROJECT BASED LEARNING</a:t>
            </a:r>
            <a:endParaRPr b="0" i="0" sz="1800" u="none" cap="none" strike="noStrike">
              <a:solidFill>
                <a:schemeClr val="dk2"/>
              </a:solidFill>
              <a:latin typeface="Century Gothic"/>
              <a:ea typeface="Century Gothic"/>
              <a:cs typeface="Century Gothic"/>
              <a:sym typeface="Century Gothic"/>
            </a:endParaRPr>
          </a:p>
        </p:txBody>
      </p:sp>
      <p:sp>
        <p:nvSpPr>
          <p:cNvPr id="331" name="Google Shape;331;g831de7356a_2_15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g831de7356a_2_208"/>
          <p:cNvSpPr txBox="1"/>
          <p:nvPr>
            <p:ph type="title"/>
          </p:nvPr>
        </p:nvSpPr>
        <p:spPr>
          <a:xfrm>
            <a:off x="531803" y="122094"/>
            <a:ext cx="8911800" cy="665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68DBA"/>
              </a:buClr>
              <a:buSzPts val="3600"/>
              <a:buFont typeface="Century Gothic"/>
              <a:buNone/>
            </a:pPr>
            <a:r>
              <a:rPr lang="en-IN"/>
              <a:t>                              </a:t>
            </a:r>
            <a:r>
              <a:rPr b="1" lang="en-IN"/>
              <a:t>Block Diagram</a:t>
            </a:r>
            <a:endParaRPr b="1"/>
          </a:p>
        </p:txBody>
      </p:sp>
      <p:sp>
        <p:nvSpPr>
          <p:cNvPr id="405" name="Google Shape;405;g831de7356a_2_208"/>
          <p:cNvSpPr txBox="1"/>
          <p:nvPr>
            <p:ph idx="1" type="body"/>
          </p:nvPr>
        </p:nvSpPr>
        <p:spPr>
          <a:xfrm>
            <a:off x="685850" y="1357125"/>
            <a:ext cx="10695600" cy="458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rPr lang="en-IN" sz="2400"/>
              <a:t>        </a:t>
            </a:r>
            <a:endParaRPr sz="2400"/>
          </a:p>
          <a:p>
            <a:pPr indent="0" lvl="0" marL="342900" rtl="0" algn="l">
              <a:lnSpc>
                <a:spcPct val="100000"/>
              </a:lnSpc>
              <a:spcBef>
                <a:spcPts val="0"/>
              </a:spcBef>
              <a:spcAft>
                <a:spcPts val="0"/>
              </a:spcAft>
              <a:buSzPts val="1800"/>
              <a:buNone/>
            </a:pPr>
            <a:r>
              <a:rPr lang="en-IN" sz="2400"/>
              <a:t>    </a:t>
            </a:r>
            <a:endParaRPr sz="2400"/>
          </a:p>
          <a:p>
            <a:pPr indent="0" lvl="0" marL="342900" rtl="0" algn="l">
              <a:lnSpc>
                <a:spcPct val="100000"/>
              </a:lnSpc>
              <a:spcBef>
                <a:spcPts val="0"/>
              </a:spcBef>
              <a:spcAft>
                <a:spcPts val="0"/>
              </a:spcAft>
              <a:buSzPts val="1800"/>
              <a:buNone/>
            </a:pPr>
            <a:r>
              <a:rPr lang="en-IN" sz="2400"/>
              <a:t> ECG</a:t>
            </a:r>
            <a:endParaRPr sz="2400"/>
          </a:p>
          <a:p>
            <a:pPr indent="0" lvl="0" marL="0" rtl="0" algn="l">
              <a:lnSpc>
                <a:spcPct val="100000"/>
              </a:lnSpc>
              <a:spcBef>
                <a:spcPts val="0"/>
              </a:spcBef>
              <a:spcAft>
                <a:spcPts val="0"/>
              </a:spcAft>
              <a:buSzPts val="1800"/>
              <a:buNone/>
            </a:pPr>
            <a:r>
              <a:rPr lang="en-IN" sz="2400"/>
              <a:t>    Signal</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t/>
            </a:r>
            <a:endParaRPr sz="2400"/>
          </a:p>
          <a:p>
            <a:pPr indent="0" lvl="0" marL="0" rtl="0" algn="l">
              <a:lnSpc>
                <a:spcPct val="100000"/>
              </a:lnSpc>
              <a:spcBef>
                <a:spcPts val="0"/>
              </a:spcBef>
              <a:spcAft>
                <a:spcPts val="0"/>
              </a:spcAft>
              <a:buSzPts val="1800"/>
              <a:buNone/>
            </a:pPr>
            <a:r>
              <a:t/>
            </a:r>
            <a:endParaRPr sz="2400"/>
          </a:p>
        </p:txBody>
      </p:sp>
      <p:sp>
        <p:nvSpPr>
          <p:cNvPr id="406" name="Google Shape;406;g831de7356a_2_20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en-IN"/>
              <a:t>‹#›</a:t>
            </a:fld>
            <a:endParaRPr/>
          </a:p>
        </p:txBody>
      </p:sp>
      <p:sp>
        <p:nvSpPr>
          <p:cNvPr id="407" name="Google Shape;407;g831de7356a_2_208"/>
          <p:cNvSpPr/>
          <p:nvPr/>
        </p:nvSpPr>
        <p:spPr>
          <a:xfrm>
            <a:off x="2973750" y="2217925"/>
            <a:ext cx="1356900" cy="1225500"/>
          </a:xfrm>
          <a:prstGeom prst="roundRect">
            <a:avLst>
              <a:gd fmla="val 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Frequency Analysis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8" name="Google Shape;408;g831de7356a_2_208"/>
          <p:cNvSpPr/>
          <p:nvPr/>
        </p:nvSpPr>
        <p:spPr>
          <a:xfrm>
            <a:off x="5929850" y="2217925"/>
            <a:ext cx="1400700" cy="122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Noise Filter</a:t>
            </a:r>
            <a:endParaRPr b="0" i="0" sz="1800" u="none" cap="none" strike="noStrike">
              <a:solidFill>
                <a:srgbClr val="000000"/>
              </a:solidFill>
              <a:latin typeface="Arial"/>
              <a:ea typeface="Arial"/>
              <a:cs typeface="Arial"/>
              <a:sym typeface="Arial"/>
            </a:endParaRPr>
          </a:p>
        </p:txBody>
      </p:sp>
      <p:sp>
        <p:nvSpPr>
          <p:cNvPr id="409" name="Google Shape;409;g831de7356a_2_208"/>
          <p:cNvSpPr/>
          <p:nvPr/>
        </p:nvSpPr>
        <p:spPr>
          <a:xfrm>
            <a:off x="2973750" y="4363250"/>
            <a:ext cx="1400700" cy="1261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Digital display</a:t>
            </a:r>
            <a:endParaRPr b="0" i="0" sz="1800" u="none" cap="none" strike="noStrike">
              <a:solidFill>
                <a:srgbClr val="000000"/>
              </a:solidFill>
              <a:latin typeface="Arial"/>
              <a:ea typeface="Arial"/>
              <a:cs typeface="Arial"/>
              <a:sym typeface="Arial"/>
            </a:endParaRPr>
          </a:p>
        </p:txBody>
      </p:sp>
      <p:sp>
        <p:nvSpPr>
          <p:cNvPr id="410" name="Google Shape;410;g831de7356a_2_208"/>
          <p:cNvSpPr/>
          <p:nvPr/>
        </p:nvSpPr>
        <p:spPr>
          <a:xfrm>
            <a:off x="5951712" y="4370975"/>
            <a:ext cx="1400700" cy="122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Heart rate</a:t>
            </a:r>
            <a:endParaRPr b="0" i="0" sz="1800" u="none" cap="none" strike="noStrike">
              <a:solidFill>
                <a:srgbClr val="000000"/>
              </a:solidFill>
              <a:latin typeface="Arial"/>
              <a:ea typeface="Arial"/>
              <a:cs typeface="Arial"/>
              <a:sym typeface="Arial"/>
            </a:endParaRPr>
          </a:p>
        </p:txBody>
      </p:sp>
      <p:sp>
        <p:nvSpPr>
          <p:cNvPr id="411" name="Google Shape;411;g831de7356a_2_208"/>
          <p:cNvSpPr/>
          <p:nvPr/>
        </p:nvSpPr>
        <p:spPr>
          <a:xfrm>
            <a:off x="4330650" y="2480425"/>
            <a:ext cx="1577400" cy="70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831de7356a_2_208"/>
          <p:cNvSpPr/>
          <p:nvPr/>
        </p:nvSpPr>
        <p:spPr>
          <a:xfrm>
            <a:off x="2086350" y="2655650"/>
            <a:ext cx="8874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831de7356a_2_208"/>
          <p:cNvSpPr/>
          <p:nvPr/>
        </p:nvSpPr>
        <p:spPr>
          <a:xfrm>
            <a:off x="7352400" y="2480425"/>
            <a:ext cx="1577400" cy="700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831de7356a_2_208"/>
          <p:cNvSpPr/>
          <p:nvPr/>
        </p:nvSpPr>
        <p:spPr>
          <a:xfrm>
            <a:off x="4374450" y="4691000"/>
            <a:ext cx="1577400" cy="6057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831de7356a_2_208"/>
          <p:cNvSpPr/>
          <p:nvPr/>
        </p:nvSpPr>
        <p:spPr>
          <a:xfrm>
            <a:off x="7352400" y="4691000"/>
            <a:ext cx="1577400" cy="700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831de7356a_2_208"/>
          <p:cNvSpPr/>
          <p:nvPr/>
        </p:nvSpPr>
        <p:spPr>
          <a:xfrm>
            <a:off x="8951650" y="2217925"/>
            <a:ext cx="2289000" cy="354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Peak detection: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900" lvl="0" marL="457200" marR="0" rtl="0" algn="l">
              <a:lnSpc>
                <a:spcPct val="100000"/>
              </a:lnSpc>
              <a:spcBef>
                <a:spcPts val="0"/>
              </a:spcBef>
              <a:spcAft>
                <a:spcPts val="0"/>
              </a:spcAft>
              <a:buClr>
                <a:srgbClr val="000000"/>
              </a:buClr>
              <a:buSzPts val="1800"/>
              <a:buFont typeface="Arial"/>
              <a:buAutoNum type="arabicPeriod"/>
            </a:pPr>
            <a:r>
              <a:rPr b="0" i="0" lang="en-IN" sz="1800" u="none" cap="none" strike="noStrike">
                <a:solidFill>
                  <a:srgbClr val="000000"/>
                </a:solidFill>
                <a:latin typeface="Arial"/>
                <a:ea typeface="Arial"/>
                <a:cs typeface="Arial"/>
                <a:sym typeface="Arial"/>
              </a:rPr>
              <a:t>R peak detection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8"/>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68DBA"/>
              </a:buClr>
              <a:buSzPts val="4000"/>
              <a:buFont typeface="Century Gothic"/>
              <a:buNone/>
            </a:pPr>
            <a:r>
              <a:rPr lang="en-IN"/>
              <a:t>PHASE- II EVALUATION </a:t>
            </a:r>
            <a:br>
              <a:rPr lang="en-IN"/>
            </a:br>
            <a:r>
              <a:rPr lang="en-IN"/>
              <a:t>MARCH- WEEK 4</a:t>
            </a:r>
            <a:endParaRPr/>
          </a:p>
        </p:txBody>
      </p:sp>
      <p:sp>
        <p:nvSpPr>
          <p:cNvPr id="422" name="Google Shape;422;p8"/>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IN">
                <a:solidFill>
                  <a:schemeClr val="dk2"/>
                </a:solidFill>
                <a:latin typeface="Arial Black"/>
                <a:ea typeface="Arial Black"/>
                <a:cs typeface="Arial Black"/>
                <a:sym typeface="Arial Black"/>
              </a:rPr>
              <a:t>COURSE: DSP  (PROJECT BASED LEARNING)</a:t>
            </a:r>
            <a:endParaRPr>
              <a:solidFill>
                <a:schemeClr val="dk2"/>
              </a:solidFill>
            </a:endParaRPr>
          </a:p>
          <a:p>
            <a:pPr indent="0" lvl="0" marL="0" rtl="0" algn="l">
              <a:spcBef>
                <a:spcPts val="1000"/>
              </a:spcBef>
              <a:spcAft>
                <a:spcPts val="0"/>
              </a:spcAft>
              <a:buSzPts val="2000"/>
              <a:buNone/>
            </a:pPr>
            <a:r>
              <a:t/>
            </a:r>
            <a:endParaRPr/>
          </a:p>
        </p:txBody>
      </p:sp>
      <p:sp>
        <p:nvSpPr>
          <p:cNvPr id="423" name="Google Shape;423;p8"/>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g831de7356a_2_23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68DBA"/>
              </a:buClr>
              <a:buSzPts val="1800"/>
              <a:buNone/>
            </a:pPr>
            <a:r>
              <a:rPr lang="en-IN"/>
              <a:t>Phase-II Work</a:t>
            </a:r>
            <a:endParaRPr/>
          </a:p>
        </p:txBody>
      </p:sp>
      <p:sp>
        <p:nvSpPr>
          <p:cNvPr id="429" name="Google Shape;429;g831de7356a_2_23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Font typeface="Noto Sans Symbols"/>
              <a:buChar char="⮚"/>
            </a:pPr>
            <a:r>
              <a:rPr lang="en-IN" sz="2800">
                <a:solidFill>
                  <a:srgbClr val="BE1598"/>
                </a:solidFill>
              </a:rPr>
              <a:t>Methodology</a:t>
            </a:r>
            <a:endParaRPr/>
          </a:p>
          <a:p>
            <a:pPr indent="-342900" lvl="1" marL="914400" rtl="0" algn="l">
              <a:lnSpc>
                <a:spcPct val="100000"/>
              </a:lnSpc>
              <a:spcBef>
                <a:spcPts val="1000"/>
              </a:spcBef>
              <a:spcAft>
                <a:spcPts val="0"/>
              </a:spcAft>
              <a:buSzPts val="1800"/>
              <a:buFont typeface="Noto Sans Symbols"/>
              <a:buChar char="⮚"/>
            </a:pPr>
            <a:r>
              <a:rPr lang="en-IN" sz="2600">
                <a:solidFill>
                  <a:srgbClr val="BE1598"/>
                </a:solidFill>
              </a:rPr>
              <a:t>DSP Technique or Method used</a:t>
            </a:r>
            <a:endParaRPr/>
          </a:p>
          <a:p>
            <a:pPr indent="-342900" lvl="1" marL="914400" rtl="0" algn="l">
              <a:lnSpc>
                <a:spcPct val="100000"/>
              </a:lnSpc>
              <a:spcBef>
                <a:spcPts val="1000"/>
              </a:spcBef>
              <a:spcAft>
                <a:spcPts val="0"/>
              </a:spcAft>
              <a:buSzPts val="1800"/>
              <a:buFont typeface="Noto Sans Symbols"/>
              <a:buChar char="⮚"/>
            </a:pPr>
            <a:r>
              <a:rPr lang="en-IN" sz="2600">
                <a:solidFill>
                  <a:srgbClr val="BE1598"/>
                </a:solidFill>
              </a:rPr>
              <a:t>Detail Design</a:t>
            </a:r>
            <a:endParaRPr/>
          </a:p>
          <a:p>
            <a:pPr indent="-342900" lvl="0" marL="457200" rtl="0" algn="l">
              <a:lnSpc>
                <a:spcPct val="100000"/>
              </a:lnSpc>
              <a:spcBef>
                <a:spcPts val="1000"/>
              </a:spcBef>
              <a:spcAft>
                <a:spcPts val="0"/>
              </a:spcAft>
              <a:buSzPts val="1800"/>
              <a:buFont typeface="Noto Sans Symbols"/>
              <a:buChar char="⮚"/>
            </a:pPr>
            <a:r>
              <a:rPr lang="en-IN" sz="2800">
                <a:solidFill>
                  <a:srgbClr val="BE1598"/>
                </a:solidFill>
              </a:rPr>
              <a:t>Algorithm</a:t>
            </a:r>
            <a:endParaRPr/>
          </a:p>
          <a:p>
            <a:pPr indent="-228600" lvl="0" marL="457200" rtl="0" algn="l">
              <a:lnSpc>
                <a:spcPct val="100000"/>
              </a:lnSpc>
              <a:spcBef>
                <a:spcPts val="1000"/>
              </a:spcBef>
              <a:spcAft>
                <a:spcPts val="0"/>
              </a:spcAft>
              <a:buSzPts val="1800"/>
              <a:buNone/>
            </a:pPr>
            <a:r>
              <a:t/>
            </a:r>
            <a:endParaRPr/>
          </a:p>
        </p:txBody>
      </p:sp>
      <p:sp>
        <p:nvSpPr>
          <p:cNvPr id="430" name="Google Shape;430;g831de7356a_2_23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g831de7356a_2_239"/>
          <p:cNvSpPr txBox="1"/>
          <p:nvPr>
            <p:ph type="title"/>
          </p:nvPr>
        </p:nvSpPr>
        <p:spPr>
          <a:xfrm>
            <a:off x="889200" y="329899"/>
            <a:ext cx="8911800" cy="82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68DBA"/>
              </a:buClr>
              <a:buSzPts val="1800"/>
              <a:buNone/>
            </a:pPr>
            <a:r>
              <a:rPr lang="en-IN"/>
              <a:t>       </a:t>
            </a:r>
            <a:r>
              <a:rPr b="1" lang="en-IN"/>
              <a:t>Methodology</a:t>
            </a:r>
            <a:endParaRPr b="1"/>
          </a:p>
        </p:txBody>
      </p:sp>
      <p:sp>
        <p:nvSpPr>
          <p:cNvPr id="436" name="Google Shape;436;g831de7356a_2_239"/>
          <p:cNvSpPr txBox="1"/>
          <p:nvPr>
            <p:ph idx="1" type="body"/>
          </p:nvPr>
        </p:nvSpPr>
        <p:spPr>
          <a:xfrm>
            <a:off x="372725" y="1152800"/>
            <a:ext cx="11726400" cy="552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b="1" lang="en-IN" sz="2000">
                <a:solidFill>
                  <a:srgbClr val="000000"/>
                </a:solidFill>
              </a:rPr>
              <a:t> </a:t>
            </a:r>
            <a:r>
              <a:rPr b="1" lang="en-IN" sz="2000">
                <a:solidFill>
                  <a:srgbClr val="000000"/>
                </a:solidFill>
              </a:rPr>
              <a:t>DSP Techniques used: </a:t>
            </a:r>
            <a:endParaRPr b="1" sz="2000">
              <a:solidFill>
                <a:srgbClr val="000000"/>
              </a:solidFill>
            </a:endParaRPr>
          </a:p>
          <a:p>
            <a:pPr indent="0" lvl="0" marL="0" rtl="0" algn="l">
              <a:lnSpc>
                <a:spcPct val="100000"/>
              </a:lnSpc>
              <a:spcBef>
                <a:spcPts val="1000"/>
              </a:spcBef>
              <a:spcAft>
                <a:spcPts val="0"/>
              </a:spcAft>
              <a:buSzPts val="1800"/>
              <a:buNone/>
            </a:pPr>
            <a:r>
              <a:rPr lang="en-IN" sz="2000">
                <a:solidFill>
                  <a:srgbClr val="000000"/>
                </a:solidFill>
              </a:rPr>
              <a:t>1.Fast Fourier Transform (FFT): FFT is a mathematical method for transforming a function of time into a function of frequency. It is used to transform signals from the time domain to the frequency domain and is useful for the analysis of time-dependent phenomena. In our case, we’ve chosen this method to remove the low frequency components, mainly in the ‘R’ peak detection of the QRS segment of the ECG signal.</a:t>
            </a:r>
            <a:endParaRPr sz="2000">
              <a:solidFill>
                <a:srgbClr val="000000"/>
              </a:solidFill>
            </a:endParaRPr>
          </a:p>
          <a:p>
            <a:pPr indent="0" lvl="0" marL="0" rtl="0" algn="l">
              <a:lnSpc>
                <a:spcPct val="100000"/>
              </a:lnSpc>
              <a:spcBef>
                <a:spcPts val="1000"/>
              </a:spcBef>
              <a:spcAft>
                <a:spcPts val="0"/>
              </a:spcAft>
              <a:buSzPts val="1800"/>
              <a:buNone/>
            </a:pPr>
            <a:r>
              <a:rPr lang="en-IN" sz="2000">
                <a:solidFill>
                  <a:srgbClr val="000000"/>
                </a:solidFill>
              </a:rPr>
              <a:t>2. Inverse Fast Fourier Transform (IFFT): Is used to transform signals from the frequency domain, back to the time domain.</a:t>
            </a:r>
            <a:endParaRPr sz="2000">
              <a:solidFill>
                <a:srgbClr val="000000"/>
              </a:solidFill>
            </a:endParaRPr>
          </a:p>
          <a:p>
            <a:pPr indent="0" lvl="0" marL="0" rtl="0" algn="l">
              <a:lnSpc>
                <a:spcPct val="100000"/>
              </a:lnSpc>
              <a:spcBef>
                <a:spcPts val="1000"/>
              </a:spcBef>
              <a:spcAft>
                <a:spcPts val="0"/>
              </a:spcAft>
              <a:buSzPts val="1800"/>
              <a:buNone/>
            </a:pPr>
            <a:r>
              <a:rPr b="1" lang="en-IN" sz="2000">
                <a:solidFill>
                  <a:srgbClr val="000000"/>
                </a:solidFill>
              </a:rPr>
              <a:t>Filters used:</a:t>
            </a:r>
            <a:r>
              <a:rPr lang="en-IN" sz="2000">
                <a:solidFill>
                  <a:srgbClr val="000000"/>
                </a:solidFill>
              </a:rPr>
              <a:t> </a:t>
            </a:r>
            <a:endParaRPr sz="2000">
              <a:solidFill>
                <a:srgbClr val="000000"/>
              </a:solidFill>
            </a:endParaRPr>
          </a:p>
          <a:p>
            <a:pPr indent="0" lvl="0" marL="0" rtl="0" algn="l">
              <a:lnSpc>
                <a:spcPct val="100000"/>
              </a:lnSpc>
              <a:spcBef>
                <a:spcPts val="1000"/>
              </a:spcBef>
              <a:spcAft>
                <a:spcPts val="0"/>
              </a:spcAft>
              <a:buSzPts val="1800"/>
              <a:buNone/>
            </a:pPr>
            <a:r>
              <a:rPr lang="en-IN" sz="2000">
                <a:solidFill>
                  <a:srgbClr val="000000"/>
                </a:solidFill>
              </a:rPr>
              <a:t>1.FIR (Finite Impulse Response) - Windowing method and thresholding.</a:t>
            </a:r>
            <a:endParaRPr sz="2000">
              <a:solidFill>
                <a:srgbClr val="000000"/>
              </a:solidFill>
            </a:endParaRPr>
          </a:p>
          <a:p>
            <a:pPr indent="0" lvl="0" marL="0" rtl="0" algn="l">
              <a:lnSpc>
                <a:spcPct val="115000"/>
              </a:lnSpc>
              <a:spcBef>
                <a:spcPts val="0"/>
              </a:spcBef>
              <a:spcAft>
                <a:spcPts val="0"/>
              </a:spcAft>
              <a:buSzPts val="1100"/>
              <a:buNone/>
            </a:pPr>
            <a:r>
              <a:t/>
            </a:r>
            <a:endParaRPr sz="2000">
              <a:solidFill>
                <a:schemeClr val="accent1"/>
              </a:solidFill>
              <a:latin typeface="Noto Sans Symbols"/>
              <a:ea typeface="Noto Sans Symbols"/>
              <a:cs typeface="Noto Sans Symbols"/>
              <a:sym typeface="Noto Sans Symbols"/>
            </a:endParaRPr>
          </a:p>
          <a:p>
            <a:pPr indent="0" lvl="0" marL="0" rtl="0" algn="l">
              <a:lnSpc>
                <a:spcPct val="100000"/>
              </a:lnSpc>
              <a:spcBef>
                <a:spcPts val="1000"/>
              </a:spcBef>
              <a:spcAft>
                <a:spcPts val="0"/>
              </a:spcAft>
              <a:buSzPts val="1800"/>
              <a:buNone/>
            </a:pPr>
            <a:r>
              <a:t/>
            </a:r>
            <a:endParaRPr sz="2000">
              <a:solidFill>
                <a:srgbClr val="000000"/>
              </a:solidFill>
            </a:endParaRPr>
          </a:p>
        </p:txBody>
      </p:sp>
      <p:sp>
        <p:nvSpPr>
          <p:cNvPr id="437" name="Google Shape;437;g831de7356a_2_23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sp>
        <p:nvSpPr>
          <p:cNvPr id="443" name="Google Shape;443;g8390b43e8a_0_0"/>
          <p:cNvSpPr txBox="1"/>
          <p:nvPr>
            <p:ph type="title"/>
          </p:nvPr>
        </p:nvSpPr>
        <p:spPr>
          <a:xfrm>
            <a:off x="444200" y="223825"/>
            <a:ext cx="10080900" cy="929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a:solidFill>
                  <a:srgbClr val="3C78D8"/>
                </a:solidFill>
              </a:rPr>
              <a:t>          </a:t>
            </a:r>
            <a:r>
              <a:rPr b="1" lang="en-IN">
                <a:solidFill>
                  <a:srgbClr val="168DBA"/>
                </a:solidFill>
              </a:rPr>
              <a:t>Standard values for ECG signal:</a:t>
            </a:r>
            <a:endParaRPr b="1">
              <a:solidFill>
                <a:srgbClr val="168DBA"/>
              </a:solidFill>
            </a:endParaRPr>
          </a:p>
          <a:p>
            <a:pPr indent="0" lvl="0" marL="0" rtl="0" algn="l">
              <a:spcBef>
                <a:spcPts val="0"/>
              </a:spcBef>
              <a:spcAft>
                <a:spcPts val="0"/>
              </a:spcAft>
              <a:buNone/>
            </a:pPr>
            <a:r>
              <a:t/>
            </a:r>
            <a:endParaRPr b="1">
              <a:solidFill>
                <a:srgbClr val="3C78D8"/>
              </a:solidFill>
            </a:endParaRPr>
          </a:p>
          <a:p>
            <a:pPr indent="-381000" lvl="0" marL="457200" rtl="0" algn="l">
              <a:spcBef>
                <a:spcPts val="0"/>
              </a:spcBef>
              <a:spcAft>
                <a:spcPts val="0"/>
              </a:spcAft>
              <a:buSzPts val="2400"/>
              <a:buChar char="❖"/>
            </a:pPr>
            <a:r>
              <a:rPr lang="en-IN" sz="2400"/>
              <a:t>Normal values for segments and their duration:</a:t>
            </a:r>
            <a:endParaRPr sz="2400"/>
          </a:p>
        </p:txBody>
      </p:sp>
      <p:sp>
        <p:nvSpPr>
          <p:cNvPr id="444" name="Google Shape;444;g8390b43e8a_0_0"/>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000"/>
              <a:buFont typeface="Arial"/>
              <a:buNone/>
            </a:pPr>
            <a:fld id="{00000000-1234-1234-1234-123412341234}" type="slidenum">
              <a:rPr lang="en-IN"/>
              <a:t>‹#›</a:t>
            </a:fld>
            <a:endParaRPr/>
          </a:p>
        </p:txBody>
      </p:sp>
      <p:graphicFrame>
        <p:nvGraphicFramePr>
          <p:cNvPr id="445" name="Google Shape;445;g8390b43e8a_0_0"/>
          <p:cNvGraphicFramePr/>
          <p:nvPr/>
        </p:nvGraphicFramePr>
        <p:xfrm>
          <a:off x="1505550" y="1780500"/>
          <a:ext cx="3000000" cy="3000000"/>
        </p:xfrm>
        <a:graphic>
          <a:graphicData uri="http://schemas.openxmlformats.org/drawingml/2006/table">
            <a:tbl>
              <a:tblPr>
                <a:noFill/>
                <a:tableStyleId>{76FE3156-1BC6-44CD-AEB8-C496D65D52EA}</a:tableStyleId>
              </a:tblPr>
              <a:tblGrid>
                <a:gridCol w="1031625"/>
                <a:gridCol w="2891375"/>
                <a:gridCol w="3588825"/>
              </a:tblGrid>
              <a:tr h="381000">
                <a:tc>
                  <a:txBody>
                    <a:bodyPr/>
                    <a:lstStyle/>
                    <a:p>
                      <a:pPr indent="0" lvl="0" marL="0" rtl="0" algn="l">
                        <a:spcBef>
                          <a:spcPts val="0"/>
                        </a:spcBef>
                        <a:spcAft>
                          <a:spcPts val="0"/>
                        </a:spcAft>
                        <a:buNone/>
                      </a:pPr>
                      <a:r>
                        <a:rPr b="1" lang="en-IN" sz="1800">
                          <a:latin typeface="Century Gothic"/>
                          <a:ea typeface="Century Gothic"/>
                          <a:cs typeface="Century Gothic"/>
                          <a:sym typeface="Century Gothic"/>
                        </a:rPr>
                        <a:t>Sr No.</a:t>
                      </a:r>
                      <a:endParaRPr b="1" sz="18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IN" sz="1800">
                          <a:latin typeface="Century Gothic"/>
                          <a:ea typeface="Century Gothic"/>
                          <a:cs typeface="Century Gothic"/>
                          <a:sym typeface="Century Gothic"/>
                        </a:rPr>
                        <a:t>              </a:t>
                      </a:r>
                      <a:r>
                        <a:rPr b="1" lang="en-IN" sz="1800">
                          <a:latin typeface="Century Gothic"/>
                          <a:ea typeface="Century Gothic"/>
                          <a:cs typeface="Century Gothic"/>
                          <a:sym typeface="Century Gothic"/>
                        </a:rPr>
                        <a:t>Waves </a:t>
                      </a:r>
                      <a:endParaRPr b="1" sz="18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IN" sz="1800">
                          <a:latin typeface="Century Gothic"/>
                          <a:ea typeface="Century Gothic"/>
                          <a:cs typeface="Century Gothic"/>
                          <a:sym typeface="Century Gothic"/>
                        </a:rPr>
                        <a:t>         </a:t>
                      </a:r>
                      <a:r>
                        <a:rPr b="1" lang="en-IN" sz="1800">
                          <a:latin typeface="Century Gothic"/>
                          <a:ea typeface="Century Gothic"/>
                          <a:cs typeface="Century Gothic"/>
                          <a:sym typeface="Century Gothic"/>
                        </a:rPr>
                        <a:t>Intervals(Duration)</a:t>
                      </a:r>
                      <a:endParaRPr b="1" sz="18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1.</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RR interval</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                 0.6 - 1.2 seconds</a:t>
                      </a:r>
                      <a:endParaRPr sz="16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2.</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P wave</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                 80 ms</a:t>
                      </a:r>
                      <a:endParaRPr sz="1600">
                        <a:latin typeface="Century Gothic"/>
                        <a:ea typeface="Century Gothic"/>
                        <a:cs typeface="Century Gothic"/>
                        <a:sym typeface="Century Gothic"/>
                      </a:endParaRPr>
                    </a:p>
                  </a:txBody>
                  <a:tcPr marT="91425" marB="91425" marR="91425" marL="91425"/>
                </a:tc>
              </a:tr>
              <a:tr h="395525">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3.</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PR interval</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                120 - 200 ms</a:t>
                      </a:r>
                      <a:endParaRPr sz="16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4.</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PR segment</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                 50 - 120 ms</a:t>
                      </a:r>
                      <a:endParaRPr sz="16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5.</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QRS complex</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                 80 - 100 ms</a:t>
                      </a:r>
                      <a:endParaRPr sz="16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6..</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ST segment</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                 80 - 120 ms</a:t>
                      </a:r>
                      <a:endParaRPr sz="16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7.</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T wave</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                 160 ms</a:t>
                      </a:r>
                      <a:endParaRPr sz="16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8.</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ST interval</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                  320 ms</a:t>
                      </a:r>
                      <a:endParaRPr sz="1600">
                        <a:latin typeface="Century Gothic"/>
                        <a:ea typeface="Century Gothic"/>
                        <a:cs typeface="Century Gothic"/>
                        <a:sym typeface="Century Gothic"/>
                      </a:endParaRPr>
                    </a:p>
                  </a:txBody>
                  <a:tcPr marT="91425" marB="91425" marR="91425" marL="91425"/>
                </a:tc>
              </a:tr>
              <a:tr h="17445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9.</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QT interval</a:t>
                      </a:r>
                      <a:endParaRPr sz="1600">
                        <a:latin typeface="Century Gothic"/>
                        <a:ea typeface="Century Gothic"/>
                        <a:cs typeface="Century Gothic"/>
                        <a:sym typeface="Century Gothic"/>
                      </a:endParaRPr>
                    </a:p>
                  </a:txBody>
                  <a:tcPr marT="91425" marB="91425" marR="91425" marL="91425"/>
                </a:tc>
                <a:tc>
                  <a:txBody>
                    <a:bodyPr/>
                    <a:lstStyle/>
                    <a:p>
                      <a:pPr indent="0" lvl="0" marL="0" rtl="0" algn="just">
                        <a:spcBef>
                          <a:spcPts val="0"/>
                        </a:spcBef>
                        <a:spcAft>
                          <a:spcPts val="0"/>
                        </a:spcAft>
                        <a:buNone/>
                      </a:pPr>
                      <a:r>
                        <a:rPr lang="en-IN" sz="1600">
                          <a:latin typeface="Century Gothic"/>
                          <a:ea typeface="Century Gothic"/>
                          <a:cs typeface="Century Gothic"/>
                          <a:sym typeface="Century Gothic"/>
                        </a:rPr>
                        <a:t>420 ms or less if heart rate is 60 beats per minute(bpm)</a:t>
                      </a:r>
                      <a:endParaRPr sz="1600">
                        <a:latin typeface="Century Gothic"/>
                        <a:ea typeface="Century Gothic"/>
                        <a:cs typeface="Century Gothic"/>
                        <a:sym typeface="Century Gothic"/>
                      </a:endParaRPr>
                    </a:p>
                  </a:txBody>
                  <a:tcPr marT="91425" marB="91425" marR="91425" marL="91425"/>
                </a:tc>
              </a:tr>
              <a:tr h="10000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10.</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PQ interval</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                  0.15 seconds</a:t>
                      </a:r>
                      <a:endParaRPr sz="1600">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g8390b43e8a_0_10"/>
          <p:cNvSpPr txBox="1"/>
          <p:nvPr>
            <p:ph type="title"/>
          </p:nvPr>
        </p:nvSpPr>
        <p:spPr>
          <a:xfrm>
            <a:off x="714225" y="132800"/>
            <a:ext cx="9862800" cy="849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a:t>        </a:t>
            </a:r>
            <a:r>
              <a:rPr b="1" lang="en-IN">
                <a:solidFill>
                  <a:srgbClr val="168DBA"/>
                </a:solidFill>
              </a:rPr>
              <a:t>Standard values for ECG signals:</a:t>
            </a:r>
            <a:endParaRPr b="1">
              <a:solidFill>
                <a:srgbClr val="168DBA"/>
              </a:solidFill>
            </a:endParaRPr>
          </a:p>
          <a:p>
            <a:pPr indent="0" lvl="0" marL="0" rtl="0" algn="l">
              <a:spcBef>
                <a:spcPts val="0"/>
              </a:spcBef>
              <a:spcAft>
                <a:spcPts val="0"/>
              </a:spcAft>
              <a:buNone/>
            </a:pPr>
            <a:r>
              <a:t/>
            </a:r>
            <a:endParaRPr/>
          </a:p>
          <a:p>
            <a:pPr indent="-381000" lvl="0" marL="457200" rtl="0" algn="l">
              <a:spcBef>
                <a:spcPts val="0"/>
              </a:spcBef>
              <a:spcAft>
                <a:spcPts val="0"/>
              </a:spcAft>
              <a:buSzPts val="2400"/>
              <a:buChar char="❖"/>
            </a:pPr>
            <a:r>
              <a:rPr lang="en-IN" sz="2400"/>
              <a:t>Different signals and their heart-rate values in the form of Normal and Abnormal conditions:</a:t>
            </a:r>
            <a:endParaRPr sz="2400"/>
          </a:p>
        </p:txBody>
      </p:sp>
      <p:sp>
        <p:nvSpPr>
          <p:cNvPr id="452" name="Google Shape;452;g8390b43e8a_0_10"/>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000"/>
              <a:buFont typeface="Arial"/>
              <a:buNone/>
            </a:pPr>
            <a:fld id="{00000000-1234-1234-1234-123412341234}" type="slidenum">
              <a:rPr lang="en-IN"/>
              <a:t>‹#›</a:t>
            </a:fld>
            <a:endParaRPr/>
          </a:p>
        </p:txBody>
      </p:sp>
      <p:graphicFrame>
        <p:nvGraphicFramePr>
          <p:cNvPr id="453" name="Google Shape;453;g8390b43e8a_0_10"/>
          <p:cNvGraphicFramePr/>
          <p:nvPr/>
        </p:nvGraphicFramePr>
        <p:xfrm>
          <a:off x="952500" y="2208550"/>
          <a:ext cx="3000000" cy="3000000"/>
        </p:xfrm>
        <a:graphic>
          <a:graphicData uri="http://schemas.openxmlformats.org/drawingml/2006/table">
            <a:tbl>
              <a:tblPr>
                <a:noFill/>
                <a:tableStyleId>{76FE3156-1BC6-44CD-AEB8-C496D65D52EA}</a:tableStyleId>
              </a:tblPr>
              <a:tblGrid>
                <a:gridCol w="857250"/>
                <a:gridCol w="2324750"/>
                <a:gridCol w="1961500"/>
                <a:gridCol w="1583750"/>
                <a:gridCol w="1845250"/>
                <a:gridCol w="1714500"/>
              </a:tblGrid>
              <a:tr h="381000">
                <a:tc>
                  <a:txBody>
                    <a:bodyPr/>
                    <a:lstStyle/>
                    <a:p>
                      <a:pPr indent="0" lvl="0" marL="0" rtl="0" algn="l">
                        <a:spcBef>
                          <a:spcPts val="0"/>
                        </a:spcBef>
                        <a:spcAft>
                          <a:spcPts val="0"/>
                        </a:spcAft>
                        <a:buNone/>
                      </a:pPr>
                      <a:r>
                        <a:rPr b="1" lang="en-IN" sz="2000">
                          <a:latin typeface="Century Gothic"/>
                          <a:ea typeface="Century Gothic"/>
                          <a:cs typeface="Century Gothic"/>
                          <a:sym typeface="Century Gothic"/>
                        </a:rPr>
                        <a:t>Sr No</a:t>
                      </a:r>
                      <a:r>
                        <a:rPr b="1" lang="en-IN" sz="1800">
                          <a:latin typeface="Century Gothic"/>
                          <a:ea typeface="Century Gothic"/>
                          <a:cs typeface="Century Gothic"/>
                          <a:sym typeface="Century Gothic"/>
                        </a:rPr>
                        <a:t>.</a:t>
                      </a:r>
                      <a:endParaRPr b="1" sz="18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IN" sz="2000">
                          <a:latin typeface="Century Gothic"/>
                          <a:ea typeface="Century Gothic"/>
                          <a:cs typeface="Century Gothic"/>
                          <a:sym typeface="Century Gothic"/>
                        </a:rPr>
                        <a:t>Signals</a:t>
                      </a:r>
                      <a:endParaRPr b="1"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IN" sz="2000">
                          <a:latin typeface="Century Gothic"/>
                          <a:ea typeface="Century Gothic"/>
                          <a:cs typeface="Century Gothic"/>
                          <a:sym typeface="Century Gothic"/>
                        </a:rPr>
                        <a:t>RR interval(Sec)</a:t>
                      </a:r>
                      <a:endParaRPr b="1"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IN" sz="2000">
                          <a:latin typeface="Century Gothic"/>
                          <a:ea typeface="Century Gothic"/>
                          <a:cs typeface="Century Gothic"/>
                          <a:sym typeface="Century Gothic"/>
                        </a:rPr>
                        <a:t>Heart rate(bpm)</a:t>
                      </a:r>
                      <a:endParaRPr b="1"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IN" sz="2000">
                          <a:latin typeface="Century Gothic"/>
                          <a:ea typeface="Century Gothic"/>
                          <a:cs typeface="Century Gothic"/>
                          <a:sym typeface="Century Gothic"/>
                        </a:rPr>
                        <a:t>QRS duration(sec)</a:t>
                      </a:r>
                      <a:endParaRPr b="1" sz="20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IN" sz="2000">
                          <a:latin typeface="Century Gothic"/>
                          <a:ea typeface="Century Gothic"/>
                          <a:cs typeface="Century Gothic"/>
                          <a:sym typeface="Century Gothic"/>
                        </a:rPr>
                        <a:t>Conditions</a:t>
                      </a:r>
                      <a:endParaRPr b="1" sz="20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1.</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Normal Signal </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0.791</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75.84</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0.094</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solidFill>
                            <a:schemeClr val="dk1"/>
                          </a:solidFill>
                          <a:latin typeface="Century Gothic"/>
                          <a:ea typeface="Century Gothic"/>
                          <a:cs typeface="Century Gothic"/>
                          <a:sym typeface="Century Gothic"/>
                        </a:rPr>
                        <a:t>    STANDARD </a:t>
                      </a:r>
                      <a:endParaRPr sz="16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2.</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solidFill>
                            <a:schemeClr val="dk1"/>
                          </a:solidFill>
                          <a:latin typeface="Century Gothic"/>
                          <a:ea typeface="Century Gothic"/>
                          <a:cs typeface="Century Gothic"/>
                          <a:sym typeface="Century Gothic"/>
                        </a:rPr>
                        <a:t>Signal A</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0.877</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68.41</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0.093</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solidFill>
                            <a:schemeClr val="dk1"/>
                          </a:solidFill>
                          <a:latin typeface="Century Gothic"/>
                          <a:ea typeface="Century Gothic"/>
                          <a:cs typeface="Century Gothic"/>
                          <a:sym typeface="Century Gothic"/>
                        </a:rPr>
                        <a:t>      </a:t>
                      </a:r>
                      <a:r>
                        <a:rPr lang="en-IN" sz="1600">
                          <a:solidFill>
                            <a:schemeClr val="dk1"/>
                          </a:solidFill>
                          <a:latin typeface="Century Gothic"/>
                          <a:ea typeface="Century Gothic"/>
                          <a:cs typeface="Century Gothic"/>
                          <a:sym typeface="Century Gothic"/>
                        </a:rPr>
                        <a:t>NORMAL</a:t>
                      </a:r>
                      <a:endParaRPr sz="16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3.</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solidFill>
                            <a:schemeClr val="dk1"/>
                          </a:solidFill>
                          <a:latin typeface="Century Gothic"/>
                          <a:ea typeface="Century Gothic"/>
                          <a:cs typeface="Century Gothic"/>
                          <a:sym typeface="Century Gothic"/>
                        </a:rPr>
                        <a:t>Signal B</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0.911</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65.83</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0.088</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solidFill>
                            <a:schemeClr val="dk1"/>
                          </a:solidFill>
                          <a:latin typeface="Century Gothic"/>
                          <a:ea typeface="Century Gothic"/>
                          <a:cs typeface="Century Gothic"/>
                          <a:sym typeface="Century Gothic"/>
                        </a:rPr>
                        <a:t>      </a:t>
                      </a:r>
                      <a:r>
                        <a:rPr lang="en-IN" sz="1600">
                          <a:solidFill>
                            <a:schemeClr val="dk1"/>
                          </a:solidFill>
                          <a:latin typeface="Century Gothic"/>
                          <a:ea typeface="Century Gothic"/>
                          <a:cs typeface="Century Gothic"/>
                          <a:sym typeface="Century Gothic"/>
                        </a:rPr>
                        <a:t>NORMAL</a:t>
                      </a:r>
                      <a:endParaRPr sz="16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4.</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solidFill>
                            <a:schemeClr val="dk1"/>
                          </a:solidFill>
                          <a:latin typeface="Century Gothic"/>
                          <a:ea typeface="Century Gothic"/>
                          <a:cs typeface="Century Gothic"/>
                          <a:sym typeface="Century Gothic"/>
                        </a:rPr>
                        <a:t>Signal C</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1.059</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56.65</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0.238</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solidFill>
                            <a:schemeClr val="dk1"/>
                          </a:solidFill>
                          <a:latin typeface="Century Gothic"/>
                          <a:ea typeface="Century Gothic"/>
                          <a:cs typeface="Century Gothic"/>
                          <a:sym typeface="Century Gothic"/>
                        </a:rPr>
                        <a:t>    </a:t>
                      </a:r>
                      <a:r>
                        <a:rPr lang="en-IN" sz="1600">
                          <a:solidFill>
                            <a:schemeClr val="dk1"/>
                          </a:solidFill>
                          <a:latin typeface="Century Gothic"/>
                          <a:ea typeface="Century Gothic"/>
                          <a:cs typeface="Century Gothic"/>
                          <a:sym typeface="Century Gothic"/>
                        </a:rPr>
                        <a:t>ABNORMAL</a:t>
                      </a:r>
                      <a:endParaRPr sz="16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5.</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solidFill>
                            <a:schemeClr val="dk1"/>
                          </a:solidFill>
                          <a:latin typeface="Century Gothic"/>
                          <a:ea typeface="Century Gothic"/>
                          <a:cs typeface="Century Gothic"/>
                          <a:sym typeface="Century Gothic"/>
                        </a:rPr>
                        <a:t>Signal D</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0.80</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75.00</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0.080</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solidFill>
                            <a:schemeClr val="dk1"/>
                          </a:solidFill>
                          <a:latin typeface="Century Gothic"/>
                          <a:ea typeface="Century Gothic"/>
                          <a:cs typeface="Century Gothic"/>
                          <a:sym typeface="Century Gothic"/>
                        </a:rPr>
                        <a:t>      </a:t>
                      </a:r>
                      <a:r>
                        <a:rPr lang="en-IN" sz="1600">
                          <a:solidFill>
                            <a:schemeClr val="dk1"/>
                          </a:solidFill>
                          <a:latin typeface="Century Gothic"/>
                          <a:ea typeface="Century Gothic"/>
                          <a:cs typeface="Century Gothic"/>
                          <a:sym typeface="Century Gothic"/>
                        </a:rPr>
                        <a:t>NORMAL</a:t>
                      </a:r>
                      <a:endParaRPr sz="16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6.</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solidFill>
                            <a:schemeClr val="dk1"/>
                          </a:solidFill>
                          <a:latin typeface="Century Gothic"/>
                          <a:ea typeface="Century Gothic"/>
                          <a:cs typeface="Century Gothic"/>
                          <a:sym typeface="Century Gothic"/>
                        </a:rPr>
                        <a:t>Signal E</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0.516</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116.07</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0.197</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solidFill>
                            <a:schemeClr val="dk1"/>
                          </a:solidFill>
                          <a:latin typeface="Century Gothic"/>
                          <a:ea typeface="Century Gothic"/>
                          <a:cs typeface="Century Gothic"/>
                          <a:sym typeface="Century Gothic"/>
                        </a:rPr>
                        <a:t>   </a:t>
                      </a:r>
                      <a:r>
                        <a:rPr lang="en-IN" sz="1600">
                          <a:solidFill>
                            <a:schemeClr val="dk1"/>
                          </a:solidFill>
                          <a:latin typeface="Century Gothic"/>
                          <a:ea typeface="Century Gothic"/>
                          <a:cs typeface="Century Gothic"/>
                          <a:sym typeface="Century Gothic"/>
                        </a:rPr>
                        <a:t>ABNORMAL</a:t>
                      </a:r>
                      <a:endParaRPr sz="16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7.</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solidFill>
                            <a:schemeClr val="dk1"/>
                          </a:solidFill>
                          <a:latin typeface="Century Gothic"/>
                          <a:ea typeface="Century Gothic"/>
                          <a:cs typeface="Century Gothic"/>
                          <a:sym typeface="Century Gothic"/>
                        </a:rPr>
                        <a:t>Signal F</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0.78</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76.90</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0.083</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solidFill>
                            <a:schemeClr val="dk1"/>
                          </a:solidFill>
                          <a:latin typeface="Century Gothic"/>
                          <a:ea typeface="Century Gothic"/>
                          <a:cs typeface="Century Gothic"/>
                          <a:sym typeface="Century Gothic"/>
                        </a:rPr>
                        <a:t>     </a:t>
                      </a:r>
                      <a:r>
                        <a:rPr lang="en-IN" sz="1600">
                          <a:solidFill>
                            <a:schemeClr val="dk1"/>
                          </a:solidFill>
                          <a:latin typeface="Century Gothic"/>
                          <a:ea typeface="Century Gothic"/>
                          <a:cs typeface="Century Gothic"/>
                          <a:sym typeface="Century Gothic"/>
                        </a:rPr>
                        <a:t>NORMAL</a:t>
                      </a:r>
                      <a:endParaRPr sz="16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8.</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solidFill>
                            <a:schemeClr val="dk1"/>
                          </a:solidFill>
                          <a:latin typeface="Century Gothic"/>
                          <a:ea typeface="Century Gothic"/>
                          <a:cs typeface="Century Gothic"/>
                          <a:sym typeface="Century Gothic"/>
                        </a:rPr>
                        <a:t>Signal G</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0.45</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133.33</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0.162</a:t>
                      </a:r>
                      <a:endParaRPr sz="16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IN" sz="1600">
                          <a:latin typeface="Century Gothic"/>
                          <a:ea typeface="Century Gothic"/>
                          <a:cs typeface="Century Gothic"/>
                          <a:sym typeface="Century Gothic"/>
                        </a:rPr>
                        <a:t>   ABNORMAL</a:t>
                      </a:r>
                      <a:endParaRPr sz="1600">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g7457d548be_0_12"/>
          <p:cNvSpPr txBox="1"/>
          <p:nvPr>
            <p:ph type="title"/>
          </p:nvPr>
        </p:nvSpPr>
        <p:spPr>
          <a:xfrm>
            <a:off x="1021300" y="230851"/>
            <a:ext cx="8911800" cy="755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a:t>                 </a:t>
            </a:r>
            <a:r>
              <a:rPr b="1" lang="en-IN"/>
              <a:t>A normal ECG waveform</a:t>
            </a:r>
            <a:endParaRPr b="1"/>
          </a:p>
        </p:txBody>
      </p:sp>
      <p:sp>
        <p:nvSpPr>
          <p:cNvPr id="460" name="Google Shape;460;g7457d548be_0_12"/>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000"/>
              <a:buFont typeface="Arial"/>
              <a:buNone/>
            </a:pPr>
            <a:fld id="{00000000-1234-1234-1234-123412341234}" type="slidenum">
              <a:rPr lang="en-IN"/>
              <a:t>‹#›</a:t>
            </a:fld>
            <a:endParaRPr/>
          </a:p>
        </p:txBody>
      </p:sp>
      <p:pic>
        <p:nvPicPr>
          <p:cNvPr id="461" name="Google Shape;461;g7457d548be_0_12"/>
          <p:cNvPicPr preferRelativeResize="0"/>
          <p:nvPr/>
        </p:nvPicPr>
        <p:blipFill>
          <a:blip r:embed="rId3">
            <a:alphaModFix/>
          </a:blip>
          <a:stretch>
            <a:fillRect/>
          </a:stretch>
        </p:blipFill>
        <p:spPr>
          <a:xfrm>
            <a:off x="3511850" y="1244935"/>
            <a:ext cx="5168293" cy="51175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g831de7356a_2_245"/>
          <p:cNvSpPr txBox="1"/>
          <p:nvPr>
            <p:ph type="title"/>
          </p:nvPr>
        </p:nvSpPr>
        <p:spPr>
          <a:xfrm>
            <a:off x="228100" y="121180"/>
            <a:ext cx="8911800" cy="666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68DBA"/>
              </a:buClr>
              <a:buSzPts val="1800"/>
              <a:buNone/>
            </a:pPr>
            <a:r>
              <a:rPr lang="en-IN"/>
              <a:t>           </a:t>
            </a:r>
            <a:r>
              <a:rPr b="1" lang="en-IN"/>
              <a:t>Detailed Design</a:t>
            </a:r>
            <a:endParaRPr b="1"/>
          </a:p>
        </p:txBody>
      </p:sp>
      <p:sp>
        <p:nvSpPr>
          <p:cNvPr id="467" name="Google Shape;467;g831de7356a_2_24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en-IN"/>
              <a:t>‹#›</a:t>
            </a:fld>
            <a:endParaRPr/>
          </a:p>
        </p:txBody>
      </p:sp>
      <p:sp>
        <p:nvSpPr>
          <p:cNvPr id="468" name="Google Shape;468;g831de7356a_2_245"/>
          <p:cNvSpPr txBox="1"/>
          <p:nvPr/>
        </p:nvSpPr>
        <p:spPr>
          <a:xfrm>
            <a:off x="343975" y="787775"/>
            <a:ext cx="11548800" cy="591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400"/>
              <a:buFont typeface="Arial"/>
              <a:buNone/>
            </a:pPr>
            <a:r>
              <a:t/>
            </a:r>
            <a:endParaRPr b="1" i="0" sz="2400" u="none" cap="none" strike="noStrike">
              <a:solidFill>
                <a:srgbClr val="3F3F3F"/>
              </a:solidFill>
              <a:latin typeface="Century Gothic"/>
              <a:ea typeface="Century Gothic"/>
              <a:cs typeface="Century Gothic"/>
              <a:sym typeface="Century Gothic"/>
            </a:endParaRPr>
          </a:p>
          <a:p>
            <a:pPr indent="0" lvl="0" marL="0" marR="0" rtl="0" algn="l">
              <a:lnSpc>
                <a:spcPct val="115000"/>
              </a:lnSpc>
              <a:spcBef>
                <a:spcPts val="0"/>
              </a:spcBef>
              <a:spcAft>
                <a:spcPts val="0"/>
              </a:spcAft>
              <a:buClr>
                <a:srgbClr val="000000"/>
              </a:buClr>
              <a:buSzPts val="2400"/>
              <a:buFont typeface="Arial"/>
              <a:buNone/>
            </a:pPr>
            <a:r>
              <a:rPr b="1" i="0" lang="en-IN" sz="2400" u="none" cap="none" strike="noStrike">
                <a:solidFill>
                  <a:srgbClr val="3F3F3F"/>
                </a:solidFill>
                <a:latin typeface="Century Gothic"/>
                <a:ea typeface="Century Gothic"/>
                <a:cs typeface="Century Gothic"/>
                <a:sym typeface="Century Gothic"/>
              </a:rPr>
              <a:t>1.Fast Fourier Transform(FFT):- </a:t>
            </a:r>
            <a:r>
              <a:rPr i="0" lang="en-IN" sz="2000" u="none" cap="none" strike="noStrike">
                <a:solidFill>
                  <a:srgbClr val="000000"/>
                </a:solidFill>
                <a:latin typeface="Century Gothic"/>
                <a:ea typeface="Century Gothic"/>
                <a:cs typeface="Century Gothic"/>
                <a:sym typeface="Century Gothic"/>
              </a:rPr>
              <a:t>FFT is an algorithm for computing the DFT of a sequence. It is particularly useful in areas like signal and image processing, where its uses range from filtering, convolution and frequency analysis to power spectrum estimation.</a:t>
            </a:r>
            <a:endParaRPr i="0" sz="2000" u="none" cap="none" strike="noStrike">
              <a:solidFill>
                <a:srgbClr val="000000"/>
              </a:solidFill>
              <a:latin typeface="Century Gothic"/>
              <a:ea typeface="Century Gothic"/>
              <a:cs typeface="Century Gothic"/>
              <a:sym typeface="Century Gothic"/>
            </a:endParaRPr>
          </a:p>
          <a:p>
            <a:pPr indent="-355600" lvl="0" marL="457200" marR="0" rtl="0" algn="l">
              <a:lnSpc>
                <a:spcPct val="115000"/>
              </a:lnSpc>
              <a:spcBef>
                <a:spcPts val="0"/>
              </a:spcBef>
              <a:spcAft>
                <a:spcPts val="0"/>
              </a:spcAft>
              <a:buClr>
                <a:srgbClr val="000000"/>
              </a:buClr>
              <a:buSzPts val="2000"/>
              <a:buFont typeface="Century Gothic"/>
              <a:buAutoNum type="arabicPeriod"/>
            </a:pPr>
            <a:r>
              <a:rPr i="0" lang="en-IN" sz="2000" u="none" cap="none" strike="noStrike">
                <a:solidFill>
                  <a:srgbClr val="000000"/>
                </a:solidFill>
                <a:latin typeface="Century Gothic"/>
                <a:ea typeface="Century Gothic"/>
                <a:cs typeface="Century Gothic"/>
                <a:sym typeface="Century Gothic"/>
              </a:rPr>
              <a:t>To remove the low frequency components, we make use of the fft function in MATLAB.</a:t>
            </a:r>
            <a:endParaRPr i="0" sz="2000" u="none" cap="none" strike="noStrike">
              <a:solidFill>
                <a:srgbClr val="000000"/>
              </a:solidFill>
              <a:latin typeface="Century Gothic"/>
              <a:ea typeface="Century Gothic"/>
              <a:cs typeface="Century Gothic"/>
              <a:sym typeface="Century Gothic"/>
            </a:endParaRPr>
          </a:p>
          <a:p>
            <a:pPr indent="-355600" lvl="0" marL="457200" marR="0" rtl="0" algn="l">
              <a:lnSpc>
                <a:spcPct val="115000"/>
              </a:lnSpc>
              <a:spcBef>
                <a:spcPts val="0"/>
              </a:spcBef>
              <a:spcAft>
                <a:spcPts val="0"/>
              </a:spcAft>
              <a:buClr>
                <a:srgbClr val="000000"/>
              </a:buClr>
              <a:buSzPts val="2000"/>
              <a:buFont typeface="Century Gothic"/>
              <a:buAutoNum type="arabicPeriod"/>
            </a:pPr>
            <a:r>
              <a:rPr i="0" lang="en-IN" sz="2000" u="none" cap="none" strike="noStrike">
                <a:solidFill>
                  <a:srgbClr val="000000"/>
                </a:solidFill>
                <a:latin typeface="Century Gothic"/>
                <a:ea typeface="Century Gothic"/>
                <a:cs typeface="Century Gothic"/>
                <a:sym typeface="Century Gothic"/>
              </a:rPr>
              <a:t> FFT function is applied to the original ecg signal and this value is stored in a variable fre</a:t>
            </a:r>
            <a:r>
              <a:rPr lang="en-IN" sz="2000">
                <a:latin typeface="Century Gothic"/>
                <a:ea typeface="Century Gothic"/>
                <a:cs typeface="Century Gothic"/>
                <a:sym typeface="Century Gothic"/>
              </a:rPr>
              <a:t>q_domain_res</a:t>
            </a:r>
            <a:r>
              <a:rPr i="0" lang="en-IN" sz="2000" u="none" cap="none" strike="noStrike">
                <a:solidFill>
                  <a:srgbClr val="000000"/>
                </a:solidFill>
                <a:latin typeface="Century Gothic"/>
                <a:ea typeface="Century Gothic"/>
                <a:cs typeface="Century Gothic"/>
                <a:sym typeface="Century Gothic"/>
              </a:rPr>
              <a:t>.</a:t>
            </a:r>
            <a:endParaRPr i="0" sz="2000" u="none" cap="none" strike="noStrike">
              <a:solidFill>
                <a:srgbClr val="000000"/>
              </a:solidFill>
              <a:latin typeface="Century Gothic"/>
              <a:ea typeface="Century Gothic"/>
              <a:cs typeface="Century Gothic"/>
              <a:sym typeface="Century Gothic"/>
            </a:endParaRPr>
          </a:p>
          <a:p>
            <a:pPr indent="-355600" lvl="0" marL="457200" marR="0" rtl="0" algn="l">
              <a:lnSpc>
                <a:spcPct val="115000"/>
              </a:lnSpc>
              <a:spcBef>
                <a:spcPts val="0"/>
              </a:spcBef>
              <a:spcAft>
                <a:spcPts val="0"/>
              </a:spcAft>
              <a:buClr>
                <a:srgbClr val="000000"/>
              </a:buClr>
              <a:buSzPts val="2000"/>
              <a:buFont typeface="Century Gothic"/>
              <a:buChar char="●"/>
            </a:pPr>
            <a:r>
              <a:rPr i="0" lang="en-IN" sz="2000" u="none" cap="none" strike="noStrike">
                <a:solidFill>
                  <a:srgbClr val="000000"/>
                </a:solidFill>
                <a:latin typeface="Century Gothic"/>
                <a:ea typeface="Century Gothic"/>
                <a:cs typeface="Century Gothic"/>
                <a:sym typeface="Century Gothic"/>
              </a:rPr>
              <a:t>  fre</a:t>
            </a:r>
            <a:r>
              <a:rPr lang="en-IN" sz="2000">
                <a:latin typeface="Century Gothic"/>
                <a:ea typeface="Century Gothic"/>
                <a:cs typeface="Century Gothic"/>
                <a:sym typeface="Century Gothic"/>
              </a:rPr>
              <a:t>q_domain_res</a:t>
            </a:r>
            <a:r>
              <a:rPr i="0" lang="en-IN" sz="2000" u="none" cap="none" strike="noStrike">
                <a:solidFill>
                  <a:srgbClr val="000000"/>
                </a:solidFill>
                <a:latin typeface="Century Gothic"/>
                <a:ea typeface="Century Gothic"/>
                <a:cs typeface="Century Gothic"/>
                <a:sym typeface="Century Gothic"/>
              </a:rPr>
              <a:t>(1: round(length(fre</a:t>
            </a:r>
            <a:r>
              <a:rPr lang="en-IN" sz="2000">
                <a:latin typeface="Century Gothic"/>
                <a:ea typeface="Century Gothic"/>
                <a:cs typeface="Century Gothic"/>
                <a:sym typeface="Century Gothic"/>
              </a:rPr>
              <a:t>q_domain_res</a:t>
            </a:r>
            <a:r>
              <a:rPr i="0" lang="en-IN" sz="2000" u="none" cap="none" strike="noStrike">
                <a:solidFill>
                  <a:srgbClr val="000000"/>
                </a:solidFill>
                <a:latin typeface="Century Gothic"/>
                <a:ea typeface="Century Gothic"/>
                <a:cs typeface="Century Gothic"/>
                <a:sym typeface="Century Gothic"/>
              </a:rPr>
              <a:t>)*5/sampling_rate))=0; // Making the low frequency components(first few samples) zero.</a:t>
            </a:r>
            <a:endParaRPr i="0" sz="2000" u="none" cap="none" strike="noStrike">
              <a:solidFill>
                <a:srgbClr val="000000"/>
              </a:solidFill>
              <a:latin typeface="Century Gothic"/>
              <a:ea typeface="Century Gothic"/>
              <a:cs typeface="Century Gothic"/>
              <a:sym typeface="Century Gothic"/>
            </a:endParaRPr>
          </a:p>
          <a:p>
            <a:pPr indent="-355600" lvl="0" marL="457200" marR="0" rtl="0" algn="l">
              <a:lnSpc>
                <a:spcPct val="115000"/>
              </a:lnSpc>
              <a:spcBef>
                <a:spcPts val="0"/>
              </a:spcBef>
              <a:spcAft>
                <a:spcPts val="0"/>
              </a:spcAft>
              <a:buClr>
                <a:srgbClr val="000000"/>
              </a:buClr>
              <a:buSzPts val="2000"/>
              <a:buFont typeface="Century Gothic"/>
              <a:buChar char="●"/>
            </a:pPr>
            <a:r>
              <a:rPr i="0" lang="en-IN" sz="2000" u="none" cap="none" strike="noStrike">
                <a:solidFill>
                  <a:srgbClr val="000000"/>
                </a:solidFill>
                <a:latin typeface="Century Gothic"/>
                <a:ea typeface="Century Gothic"/>
                <a:cs typeface="Century Gothic"/>
                <a:sym typeface="Century Gothic"/>
              </a:rPr>
              <a:t> fre</a:t>
            </a:r>
            <a:r>
              <a:rPr lang="en-IN" sz="2000">
                <a:latin typeface="Century Gothic"/>
                <a:ea typeface="Century Gothic"/>
                <a:cs typeface="Century Gothic"/>
                <a:sym typeface="Century Gothic"/>
              </a:rPr>
              <a:t>q_domain_res</a:t>
            </a:r>
            <a:r>
              <a:rPr i="0" lang="en-IN" sz="2000" u="none" cap="none" strike="noStrike">
                <a:solidFill>
                  <a:srgbClr val="000000"/>
                </a:solidFill>
                <a:latin typeface="Century Gothic"/>
                <a:ea typeface="Century Gothic"/>
                <a:cs typeface="Century Gothic"/>
                <a:sym typeface="Century Gothic"/>
              </a:rPr>
              <a:t>(end - round(length(fre</a:t>
            </a:r>
            <a:r>
              <a:rPr lang="en-IN" sz="2000">
                <a:latin typeface="Century Gothic"/>
                <a:ea typeface="Century Gothic"/>
                <a:cs typeface="Century Gothic"/>
                <a:sym typeface="Century Gothic"/>
              </a:rPr>
              <a:t>q_domain_res</a:t>
            </a:r>
            <a:r>
              <a:rPr i="0" lang="en-IN" sz="2000" u="none" cap="none" strike="noStrike">
                <a:solidFill>
                  <a:srgbClr val="000000"/>
                </a:solidFill>
                <a:latin typeface="Century Gothic"/>
                <a:ea typeface="Century Gothic"/>
                <a:cs typeface="Century Gothic"/>
                <a:sym typeface="Century Gothic"/>
              </a:rPr>
              <a:t>)*5/sampling_rate) : end)=0; //</a:t>
            </a:r>
            <a:r>
              <a:rPr i="0" lang="en-IN" sz="2000" u="none" cap="none" strike="noStrike">
                <a:solidFill>
                  <a:schemeClr val="dk1"/>
                </a:solidFill>
                <a:latin typeface="Century Gothic"/>
                <a:ea typeface="Century Gothic"/>
                <a:cs typeface="Century Gothic"/>
                <a:sym typeface="Century Gothic"/>
              </a:rPr>
              <a:t>Making the low frequency components(last few samples) zero.</a:t>
            </a:r>
            <a:endParaRPr i="0" sz="2000" u="none" cap="none" strike="noStrike">
              <a:solidFill>
                <a:srgbClr val="000000"/>
              </a:solidFill>
              <a:latin typeface="Century Gothic"/>
              <a:ea typeface="Century Gothic"/>
              <a:cs typeface="Century Gothic"/>
              <a:sym typeface="Century Gothic"/>
            </a:endParaRPr>
          </a:p>
          <a:p>
            <a:pPr indent="-355600" lvl="0" marL="457200" marR="0" rtl="0" algn="l">
              <a:lnSpc>
                <a:spcPct val="115000"/>
              </a:lnSpc>
              <a:spcBef>
                <a:spcPts val="0"/>
              </a:spcBef>
              <a:spcAft>
                <a:spcPts val="0"/>
              </a:spcAft>
              <a:buClr>
                <a:srgbClr val="000000"/>
              </a:buClr>
              <a:buSzPts val="2000"/>
              <a:buFont typeface="Century Gothic"/>
              <a:buChar char="●"/>
            </a:pPr>
            <a:r>
              <a:rPr i="0" lang="en-IN" sz="2000" u="none" cap="none" strike="noStrike">
                <a:solidFill>
                  <a:srgbClr val="000000"/>
                </a:solidFill>
                <a:latin typeface="Century Gothic"/>
                <a:ea typeface="Century Gothic"/>
                <a:cs typeface="Century Gothic"/>
                <a:sym typeface="Century Gothic"/>
              </a:rPr>
              <a:t> </a:t>
            </a:r>
            <a:r>
              <a:rPr lang="en-IN" sz="2000">
                <a:latin typeface="Century Gothic"/>
                <a:ea typeface="Century Gothic"/>
                <a:cs typeface="Century Gothic"/>
                <a:sym typeface="Century Gothic"/>
              </a:rPr>
              <a:t>Rectified</a:t>
            </a:r>
            <a:r>
              <a:rPr i="0" lang="en-IN" sz="2000" u="none" cap="none" strike="noStrike">
                <a:solidFill>
                  <a:srgbClr val="000000"/>
                </a:solidFill>
                <a:latin typeface="Century Gothic"/>
                <a:ea typeface="Century Gothic"/>
                <a:cs typeface="Century Gothic"/>
                <a:sym typeface="Century Gothic"/>
              </a:rPr>
              <a:t>=real(ifft(freq_domain_res)); // Transforming the real valued part of fr</a:t>
            </a:r>
            <a:r>
              <a:rPr lang="en-IN" sz="2000">
                <a:latin typeface="Century Gothic"/>
                <a:ea typeface="Century Gothic"/>
                <a:cs typeface="Century Gothic"/>
                <a:sym typeface="Century Gothic"/>
              </a:rPr>
              <a:t>eq_domain_res</a:t>
            </a:r>
            <a:r>
              <a:rPr i="0" lang="en-IN" sz="2000" u="none" cap="none" strike="noStrike">
                <a:solidFill>
                  <a:srgbClr val="000000"/>
                </a:solidFill>
                <a:latin typeface="Century Gothic"/>
                <a:ea typeface="Century Gothic"/>
                <a:cs typeface="Century Gothic"/>
                <a:sym typeface="Century Gothic"/>
              </a:rPr>
              <a:t> back into the time domain using ifft function in MATLAB.</a:t>
            </a:r>
            <a:endParaRPr i="0" sz="2000" u="none" cap="none" strike="noStrike">
              <a:solidFill>
                <a:srgbClr val="000000"/>
              </a:solidFill>
              <a:latin typeface="Century Gothic"/>
              <a:ea typeface="Century Gothic"/>
              <a:cs typeface="Century Gothic"/>
              <a:sym typeface="Century Gothic"/>
            </a:endParaRPr>
          </a:p>
          <a:p>
            <a:pPr indent="0" lvl="0" marL="0" marR="0" rtl="0" algn="l">
              <a:lnSpc>
                <a:spcPct val="115000"/>
              </a:lnSpc>
              <a:spcBef>
                <a:spcPts val="0"/>
              </a:spcBef>
              <a:spcAft>
                <a:spcPts val="0"/>
              </a:spcAft>
              <a:buClr>
                <a:srgbClr val="000000"/>
              </a:buClr>
              <a:buSzPts val="2400"/>
              <a:buFont typeface="Arial"/>
              <a:buNone/>
            </a:pPr>
            <a:r>
              <a:t/>
            </a:r>
            <a:endParaRPr b="1" i="0" sz="2400" u="none" cap="none" strike="noStrike">
              <a:solidFill>
                <a:srgbClr val="3F3F3F"/>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rgbClr val="000000"/>
              </a:buClr>
              <a:buSzPts val="1800"/>
              <a:buFont typeface="Arial"/>
              <a:buNone/>
            </a:pPr>
            <a:r>
              <a:t/>
            </a:r>
            <a:endParaRPr b="1"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g831de7356a_2_251"/>
          <p:cNvSpPr txBox="1"/>
          <p:nvPr>
            <p:ph idx="1" type="body"/>
          </p:nvPr>
        </p:nvSpPr>
        <p:spPr>
          <a:xfrm>
            <a:off x="184250" y="0"/>
            <a:ext cx="12007800" cy="7013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lang="en-IN" sz="3600">
                <a:solidFill>
                  <a:srgbClr val="168DBA"/>
                </a:solidFill>
              </a:rPr>
              <a:t>       </a:t>
            </a:r>
            <a:r>
              <a:rPr lang="en-IN" sz="3600">
                <a:solidFill>
                  <a:srgbClr val="168DBA"/>
                </a:solidFill>
              </a:rPr>
              <a:t>  </a:t>
            </a:r>
            <a:r>
              <a:rPr b="1" lang="en-IN" sz="3600">
                <a:solidFill>
                  <a:srgbClr val="168DBA"/>
                </a:solidFill>
              </a:rPr>
              <a:t>Detailed Design    </a:t>
            </a:r>
            <a:endParaRPr b="1" sz="3600">
              <a:solidFill>
                <a:srgbClr val="168DBA"/>
              </a:solidFill>
            </a:endParaRPr>
          </a:p>
          <a:p>
            <a:pPr indent="0" lvl="0" marL="0" rtl="0" algn="l">
              <a:lnSpc>
                <a:spcPct val="100000"/>
              </a:lnSpc>
              <a:spcBef>
                <a:spcPts val="1000"/>
              </a:spcBef>
              <a:spcAft>
                <a:spcPts val="0"/>
              </a:spcAft>
              <a:buSzPts val="1800"/>
              <a:buNone/>
            </a:pPr>
            <a:r>
              <a:rPr lang="en-IN" sz="2200">
                <a:latin typeface="Arial"/>
                <a:ea typeface="Arial"/>
                <a:cs typeface="Arial"/>
                <a:sym typeface="Arial"/>
              </a:rPr>
              <a:t>                 </a:t>
            </a:r>
            <a:r>
              <a:rPr lang="en-IN" sz="2200"/>
              <a:t> </a:t>
            </a:r>
            <a:r>
              <a:rPr b="1" lang="en-IN" sz="2200"/>
              <a:t>Window size for windowing method:</a:t>
            </a:r>
            <a:endParaRPr b="1" sz="2200"/>
          </a:p>
          <a:p>
            <a:pPr indent="0" lvl="0" marL="0" rtl="0" algn="l">
              <a:lnSpc>
                <a:spcPct val="100000"/>
              </a:lnSpc>
              <a:spcBef>
                <a:spcPts val="1000"/>
              </a:spcBef>
              <a:spcAft>
                <a:spcPts val="0"/>
              </a:spcAft>
              <a:buSzPts val="1800"/>
              <a:buNone/>
            </a:pPr>
            <a:r>
              <a:rPr lang="en-IN" sz="2000">
                <a:solidFill>
                  <a:srgbClr val="000000"/>
                </a:solidFill>
              </a:rPr>
              <a:t>The window size represents a number of samples and a duration. It is the main parameter of the analysis. The window size depends on the fundamental frequency, intensity and changes of the signal.</a:t>
            </a:r>
            <a:endParaRPr sz="2000">
              <a:solidFill>
                <a:srgbClr val="000000"/>
              </a:solidFill>
            </a:endParaRPr>
          </a:p>
          <a:p>
            <a:pPr indent="-355600" lvl="0" marL="457200" rtl="0" algn="l">
              <a:lnSpc>
                <a:spcPct val="115000"/>
              </a:lnSpc>
              <a:spcBef>
                <a:spcPts val="800"/>
              </a:spcBef>
              <a:spcAft>
                <a:spcPts val="0"/>
              </a:spcAft>
              <a:buClr>
                <a:srgbClr val="000000"/>
              </a:buClr>
              <a:buSzPts val="2000"/>
              <a:buFont typeface="Century Gothic"/>
              <a:buAutoNum type="arabicPeriod"/>
            </a:pPr>
            <a:r>
              <a:rPr lang="en-IN" sz="2000">
                <a:solidFill>
                  <a:srgbClr val="000000"/>
                </a:solidFill>
              </a:rPr>
              <a:t>The window size for </a:t>
            </a:r>
            <a:r>
              <a:rPr i="1" lang="en-IN" sz="2000">
                <a:solidFill>
                  <a:srgbClr val="000000"/>
                </a:solidFill>
              </a:rPr>
              <a:t>R</a:t>
            </a:r>
            <a:r>
              <a:rPr lang="en-IN" sz="2000">
                <a:solidFill>
                  <a:srgbClr val="000000"/>
                </a:solidFill>
              </a:rPr>
              <a:t> point detection is defined by the average duration of the QRS complex, which is from 70 to 100 ms, taking only the approximate width of the </a:t>
            </a:r>
            <a:r>
              <a:rPr i="1" lang="en-IN" sz="2000">
                <a:solidFill>
                  <a:srgbClr val="000000"/>
                </a:solidFill>
              </a:rPr>
              <a:t>R</a:t>
            </a:r>
            <a:r>
              <a:rPr lang="en-IN" sz="2000">
                <a:solidFill>
                  <a:srgbClr val="000000"/>
                </a:solidFill>
              </a:rPr>
              <a:t> peak and </a:t>
            </a:r>
            <a:r>
              <a:rPr i="1" lang="en-IN" sz="2000">
                <a:solidFill>
                  <a:srgbClr val="000000"/>
                </a:solidFill>
              </a:rPr>
              <a:t>fs</a:t>
            </a:r>
            <a:r>
              <a:rPr lang="en-IN" sz="2000">
                <a:solidFill>
                  <a:srgbClr val="000000"/>
                </a:solidFill>
              </a:rPr>
              <a:t> equal to the frequency with which the signal was sampled, the number of samples of the half of the window will be equal to: 0.30*fs.</a:t>
            </a:r>
            <a:endParaRPr sz="2000">
              <a:solidFill>
                <a:srgbClr val="000000"/>
              </a:solidFill>
            </a:endParaRPr>
          </a:p>
          <a:p>
            <a:pPr indent="-355600" lvl="0" marL="457200" rtl="0" algn="l">
              <a:lnSpc>
                <a:spcPct val="115000"/>
              </a:lnSpc>
              <a:spcBef>
                <a:spcPts val="0"/>
              </a:spcBef>
              <a:spcAft>
                <a:spcPts val="0"/>
              </a:spcAft>
              <a:buClr>
                <a:srgbClr val="000000"/>
              </a:buClr>
              <a:buSzPts val="2000"/>
              <a:buFont typeface="Century Gothic"/>
              <a:buAutoNum type="arabicPeriod"/>
            </a:pPr>
            <a:r>
              <a:rPr lang="en-IN" sz="2000">
                <a:solidFill>
                  <a:srgbClr val="000000"/>
                </a:solidFill>
              </a:rPr>
              <a:t>The distance between two R peaks is calculated using a function for position. Distance= position of a peak - position of preceding peak.</a:t>
            </a:r>
            <a:endParaRPr sz="2000">
              <a:solidFill>
                <a:srgbClr val="000000"/>
              </a:solidFill>
            </a:endParaRPr>
          </a:p>
          <a:p>
            <a:pPr indent="0" lvl="0" marL="0" rtl="0" algn="l">
              <a:lnSpc>
                <a:spcPct val="100000"/>
              </a:lnSpc>
              <a:spcBef>
                <a:spcPts val="1000"/>
              </a:spcBef>
              <a:spcAft>
                <a:spcPts val="0"/>
              </a:spcAft>
              <a:buSzPts val="1800"/>
              <a:buNone/>
            </a:pPr>
            <a:r>
              <a:rPr lang="en-IN" sz="2000">
                <a:solidFill>
                  <a:srgbClr val="000000"/>
                </a:solidFill>
              </a:rPr>
              <a:t>Window size = sampling rate*(571/1000)</a:t>
            </a:r>
            <a:endParaRPr sz="2000">
              <a:solidFill>
                <a:srgbClr val="000000"/>
              </a:solidFill>
            </a:endParaRPr>
          </a:p>
          <a:p>
            <a:pPr indent="0" lvl="0" marL="0" rtl="0" algn="l">
              <a:lnSpc>
                <a:spcPct val="100000"/>
              </a:lnSpc>
              <a:spcBef>
                <a:spcPts val="1000"/>
              </a:spcBef>
              <a:spcAft>
                <a:spcPts val="0"/>
              </a:spcAft>
              <a:buSzPts val="1800"/>
              <a:buNone/>
            </a:pPr>
            <a:r>
              <a:rPr lang="en-IN" sz="2000">
                <a:solidFill>
                  <a:srgbClr val="000000"/>
                </a:solidFill>
              </a:rPr>
              <a:t>We calculate the optimized filter window size as:</a:t>
            </a:r>
            <a:endParaRPr sz="2000">
              <a:solidFill>
                <a:srgbClr val="000000"/>
              </a:solidFill>
            </a:endParaRPr>
          </a:p>
          <a:p>
            <a:pPr indent="0" lvl="0" marL="0" rtl="0" algn="l">
              <a:lnSpc>
                <a:spcPct val="100000"/>
              </a:lnSpc>
              <a:spcBef>
                <a:spcPts val="1000"/>
              </a:spcBef>
              <a:spcAft>
                <a:spcPts val="0"/>
              </a:spcAft>
              <a:buSzPts val="1800"/>
              <a:buNone/>
            </a:pPr>
            <a:r>
              <a:rPr lang="en-IN" sz="2000">
                <a:solidFill>
                  <a:srgbClr val="000000"/>
                </a:solidFill>
              </a:rPr>
              <a:t>window size = 2* Distance - QR_Distance.</a:t>
            </a:r>
            <a:endParaRPr sz="2000">
              <a:solidFill>
                <a:srgbClr val="000000"/>
              </a:solidFill>
            </a:endParaRPr>
          </a:p>
          <a:p>
            <a:pPr indent="0" lvl="0" marL="0" rtl="0" algn="l">
              <a:lnSpc>
                <a:spcPct val="100000"/>
              </a:lnSpc>
              <a:spcBef>
                <a:spcPts val="1000"/>
              </a:spcBef>
              <a:spcAft>
                <a:spcPts val="0"/>
              </a:spcAft>
              <a:buSzPts val="1800"/>
              <a:buNone/>
            </a:pPr>
            <a:r>
              <a:rPr lang="en-IN" sz="2000">
                <a:solidFill>
                  <a:srgbClr val="000000"/>
                </a:solidFill>
              </a:rPr>
              <a:t>QR_Distance is obtained by using floor function on (Sampling rate*0.04) and is incremented if remainder of (QR_Distance/2) is zero. The time scale factor is 0.04. (0.04 secs spanned across 1mm when the ECG signal is graphed). </a:t>
            </a:r>
            <a:endParaRPr sz="2000">
              <a:solidFill>
                <a:srgbClr val="000000"/>
              </a:solidFill>
            </a:endParaRPr>
          </a:p>
          <a:p>
            <a:pPr indent="0" lvl="0" marL="0" rtl="0" algn="l">
              <a:lnSpc>
                <a:spcPct val="100000"/>
              </a:lnSpc>
              <a:spcBef>
                <a:spcPts val="1000"/>
              </a:spcBef>
              <a:spcAft>
                <a:spcPts val="0"/>
              </a:spcAft>
              <a:buSzPts val="1800"/>
              <a:buNone/>
            </a:pPr>
            <a:r>
              <a:t/>
            </a:r>
            <a:endParaRPr sz="2000">
              <a:solidFill>
                <a:srgbClr val="000000"/>
              </a:solidFill>
            </a:endParaRPr>
          </a:p>
        </p:txBody>
      </p:sp>
      <p:sp>
        <p:nvSpPr>
          <p:cNvPr id="475" name="Google Shape;475;g831de7356a_2_251"/>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2000"/>
              <a:buFont typeface="Arial"/>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g831de7356a_2_257"/>
          <p:cNvSpPr txBox="1"/>
          <p:nvPr>
            <p:ph idx="1" type="body"/>
          </p:nvPr>
        </p:nvSpPr>
        <p:spPr>
          <a:xfrm>
            <a:off x="531800" y="92925"/>
            <a:ext cx="11451000" cy="6448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b="1" lang="en-IN" sz="2400">
                <a:latin typeface="Arial"/>
                <a:ea typeface="Arial"/>
                <a:cs typeface="Arial"/>
                <a:sym typeface="Arial"/>
              </a:rPr>
              <a:t>              </a:t>
            </a:r>
            <a:r>
              <a:rPr b="1" lang="en-IN" sz="3600">
                <a:solidFill>
                  <a:srgbClr val="168DBA"/>
                </a:solidFill>
              </a:rPr>
              <a:t>Detailed Design</a:t>
            </a:r>
            <a:endParaRPr b="1" sz="3600">
              <a:solidFill>
                <a:srgbClr val="168DBA"/>
              </a:solidFill>
            </a:endParaRPr>
          </a:p>
          <a:p>
            <a:pPr indent="0" lvl="0" marL="0" rtl="0" algn="l">
              <a:lnSpc>
                <a:spcPct val="100000"/>
              </a:lnSpc>
              <a:spcBef>
                <a:spcPts val="1000"/>
              </a:spcBef>
              <a:spcAft>
                <a:spcPts val="0"/>
              </a:spcAft>
              <a:buSzPts val="1800"/>
              <a:buNone/>
            </a:pPr>
            <a:r>
              <a:t/>
            </a:r>
            <a:endParaRPr b="1" sz="3600">
              <a:solidFill>
                <a:srgbClr val="168DBA"/>
              </a:solidFill>
            </a:endParaRPr>
          </a:p>
          <a:p>
            <a:pPr indent="0" lvl="0" marL="0" rtl="0" algn="l">
              <a:lnSpc>
                <a:spcPct val="100000"/>
              </a:lnSpc>
              <a:spcBef>
                <a:spcPts val="1000"/>
              </a:spcBef>
              <a:spcAft>
                <a:spcPts val="0"/>
              </a:spcAft>
              <a:buSzPts val="1800"/>
              <a:buNone/>
            </a:pPr>
            <a:r>
              <a:rPr b="1" lang="en-IN" sz="2200"/>
              <a:t>Thresholding operation: </a:t>
            </a:r>
            <a:endParaRPr b="1" sz="2200"/>
          </a:p>
          <a:p>
            <a:pPr indent="0" lvl="0" marL="0" rtl="0" algn="l">
              <a:lnSpc>
                <a:spcPct val="100000"/>
              </a:lnSpc>
              <a:spcBef>
                <a:spcPts val="1000"/>
              </a:spcBef>
              <a:spcAft>
                <a:spcPts val="0"/>
              </a:spcAft>
              <a:buSzPts val="1800"/>
              <a:buNone/>
            </a:pPr>
            <a:r>
              <a:rPr lang="en-IN" sz="2200"/>
              <a:t>   </a:t>
            </a:r>
            <a:r>
              <a:rPr lang="en-IN"/>
              <a:t> </a:t>
            </a:r>
            <a:r>
              <a:rPr lang="en-IN" sz="2000">
                <a:solidFill>
                  <a:srgbClr val="000000"/>
                </a:solidFill>
              </a:rPr>
              <a:t>To determine peaks upto a threshold value of amplitude</a:t>
            </a:r>
            <a:endParaRPr sz="2000">
              <a:solidFill>
                <a:srgbClr val="000000"/>
              </a:solidFill>
            </a:endParaRPr>
          </a:p>
          <a:p>
            <a:pPr indent="0" lvl="0" marL="0" rtl="0" algn="l">
              <a:lnSpc>
                <a:spcPct val="100000"/>
              </a:lnSpc>
              <a:spcBef>
                <a:spcPts val="1000"/>
              </a:spcBef>
              <a:spcAft>
                <a:spcPts val="0"/>
              </a:spcAft>
              <a:buSzPts val="1800"/>
              <a:buNone/>
            </a:pPr>
            <a:r>
              <a:rPr lang="en-IN" sz="2000">
                <a:solidFill>
                  <a:srgbClr val="000000"/>
                </a:solidFill>
              </a:rPr>
              <a:t>If f(x)=0    for x&lt;4;</a:t>
            </a:r>
            <a:endParaRPr sz="2000">
              <a:solidFill>
                <a:srgbClr val="000000"/>
              </a:solidFill>
            </a:endParaRPr>
          </a:p>
          <a:p>
            <a:pPr indent="0" lvl="0" marL="0" rtl="0" algn="l">
              <a:lnSpc>
                <a:spcPct val="100000"/>
              </a:lnSpc>
              <a:spcBef>
                <a:spcPts val="1000"/>
              </a:spcBef>
              <a:spcAft>
                <a:spcPts val="0"/>
              </a:spcAft>
              <a:buSzPts val="1800"/>
              <a:buNone/>
            </a:pPr>
            <a:r>
              <a:rPr lang="en-IN" sz="2000">
                <a:solidFill>
                  <a:srgbClr val="000000"/>
                </a:solidFill>
              </a:rPr>
              <a:t>        =1     for x&gt;=4</a:t>
            </a:r>
            <a:endParaRPr sz="2000">
              <a:solidFill>
                <a:srgbClr val="000000"/>
              </a:solidFill>
            </a:endParaRPr>
          </a:p>
          <a:p>
            <a:pPr indent="0" lvl="0" marL="0" rtl="0" algn="l">
              <a:lnSpc>
                <a:spcPct val="100000"/>
              </a:lnSpc>
              <a:spcBef>
                <a:spcPts val="1000"/>
              </a:spcBef>
              <a:spcAft>
                <a:spcPts val="0"/>
              </a:spcAft>
              <a:buSzPts val="1800"/>
              <a:buNone/>
            </a:pPr>
            <a:r>
              <a:rPr lang="en-IN" sz="2000">
                <a:solidFill>
                  <a:srgbClr val="000000"/>
                </a:solidFill>
              </a:rPr>
              <a:t>(If value of peak&lt;4 : It is not considered as a peak and gets the value 0</a:t>
            </a:r>
            <a:endParaRPr sz="2000">
              <a:solidFill>
                <a:srgbClr val="000000"/>
              </a:solidFill>
            </a:endParaRPr>
          </a:p>
          <a:p>
            <a:pPr indent="0" lvl="0" marL="0" rtl="0" algn="l">
              <a:lnSpc>
                <a:spcPct val="100000"/>
              </a:lnSpc>
              <a:spcBef>
                <a:spcPts val="1000"/>
              </a:spcBef>
              <a:spcAft>
                <a:spcPts val="0"/>
              </a:spcAft>
              <a:buSzPts val="1800"/>
              <a:buNone/>
            </a:pPr>
            <a:r>
              <a:rPr lang="en-IN" sz="2000">
                <a:solidFill>
                  <a:srgbClr val="000000"/>
                </a:solidFill>
              </a:rPr>
              <a:t>    value of peak&gt;=4 : then it is considered as a peak and gets the value 1)</a:t>
            </a:r>
            <a:endParaRPr sz="2000">
              <a:solidFill>
                <a:srgbClr val="000000"/>
              </a:solidFill>
            </a:endParaRPr>
          </a:p>
          <a:p>
            <a:pPr indent="0" lvl="0" marL="0" rtl="0" algn="l">
              <a:lnSpc>
                <a:spcPct val="100000"/>
              </a:lnSpc>
              <a:spcBef>
                <a:spcPts val="1000"/>
              </a:spcBef>
              <a:spcAft>
                <a:spcPts val="0"/>
              </a:spcAft>
              <a:buSzPts val="1800"/>
              <a:buNone/>
            </a:pPr>
            <a:r>
              <a:rPr lang="en-IN" sz="2000">
                <a:solidFill>
                  <a:srgbClr val="000000"/>
                </a:solidFill>
              </a:rPr>
              <a:t>Here the thresholding is normalized to a value of 7.</a:t>
            </a:r>
            <a:endParaRPr sz="2000">
              <a:solidFill>
                <a:srgbClr val="000000"/>
              </a:solidFill>
            </a:endParaRPr>
          </a:p>
        </p:txBody>
      </p:sp>
      <p:sp>
        <p:nvSpPr>
          <p:cNvPr id="482" name="Google Shape;482;g831de7356a_2_257"/>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2000"/>
              <a:buFont typeface="Arial"/>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
          <p:cNvSpPr txBox="1"/>
          <p:nvPr>
            <p:ph type="title"/>
          </p:nvPr>
        </p:nvSpPr>
        <p:spPr>
          <a:xfrm>
            <a:off x="2377440" y="147337"/>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b="1" lang="en-IN"/>
              <a:t>Contents</a:t>
            </a:r>
            <a:endParaRPr b="1"/>
          </a:p>
        </p:txBody>
      </p:sp>
      <p:sp>
        <p:nvSpPr>
          <p:cNvPr id="337" name="Google Shape;337;p3"/>
          <p:cNvSpPr txBox="1"/>
          <p:nvPr>
            <p:ph idx="1" type="body"/>
          </p:nvPr>
        </p:nvSpPr>
        <p:spPr>
          <a:xfrm>
            <a:off x="2377440" y="970344"/>
            <a:ext cx="9127200" cy="55845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SzPts val="1750"/>
              <a:buChar char="🠶"/>
            </a:pPr>
            <a:r>
              <a:rPr lang="en-IN" sz="1750"/>
              <a:t>Work Plan</a:t>
            </a:r>
            <a:endParaRPr/>
          </a:p>
          <a:p>
            <a:pPr indent="-342900" lvl="0" marL="342900" rtl="0" algn="l">
              <a:lnSpc>
                <a:spcPct val="80000"/>
              </a:lnSpc>
              <a:spcBef>
                <a:spcPts val="1000"/>
              </a:spcBef>
              <a:spcAft>
                <a:spcPts val="0"/>
              </a:spcAft>
              <a:buSzPts val="1750"/>
              <a:buChar char="🠶"/>
            </a:pPr>
            <a:r>
              <a:rPr lang="en-IN" sz="1750"/>
              <a:t>Task list and distribution</a:t>
            </a:r>
            <a:endParaRPr/>
          </a:p>
          <a:p>
            <a:pPr indent="-342900" lvl="0" marL="342900" rtl="0" algn="l">
              <a:lnSpc>
                <a:spcPct val="80000"/>
              </a:lnSpc>
              <a:spcBef>
                <a:spcPts val="1000"/>
              </a:spcBef>
              <a:spcAft>
                <a:spcPts val="0"/>
              </a:spcAft>
              <a:buSzPts val="1750"/>
              <a:buChar char="🠶"/>
            </a:pPr>
            <a:r>
              <a:rPr lang="en-IN" sz="1750"/>
              <a:t>Objectives</a:t>
            </a:r>
            <a:endParaRPr/>
          </a:p>
          <a:p>
            <a:pPr indent="-342900" lvl="0" marL="342900" rtl="0" algn="l">
              <a:lnSpc>
                <a:spcPct val="80000"/>
              </a:lnSpc>
              <a:spcBef>
                <a:spcPts val="1000"/>
              </a:spcBef>
              <a:spcAft>
                <a:spcPts val="0"/>
              </a:spcAft>
              <a:buSzPts val="1750"/>
              <a:buChar char="🠶"/>
            </a:pPr>
            <a:r>
              <a:rPr lang="en-IN" sz="1750"/>
              <a:t>Literature Survey</a:t>
            </a:r>
            <a:endParaRPr/>
          </a:p>
          <a:p>
            <a:pPr indent="-342900" lvl="0" marL="342900" rtl="0" algn="l">
              <a:lnSpc>
                <a:spcPct val="80000"/>
              </a:lnSpc>
              <a:spcBef>
                <a:spcPts val="1000"/>
              </a:spcBef>
              <a:spcAft>
                <a:spcPts val="0"/>
              </a:spcAft>
              <a:buSzPts val="1750"/>
              <a:buChar char="🠶"/>
            </a:pPr>
            <a:r>
              <a:rPr lang="en-IN" sz="1750"/>
              <a:t>System Block Diagram</a:t>
            </a:r>
            <a:endParaRPr/>
          </a:p>
          <a:p>
            <a:pPr indent="-342900" lvl="0" marL="342900" rtl="0" algn="l">
              <a:lnSpc>
                <a:spcPct val="80000"/>
              </a:lnSpc>
              <a:spcBef>
                <a:spcPts val="1000"/>
              </a:spcBef>
              <a:spcAft>
                <a:spcPts val="0"/>
              </a:spcAft>
              <a:buSzPts val="1750"/>
              <a:buChar char="🠶"/>
            </a:pPr>
            <a:r>
              <a:rPr lang="en-IN" sz="1750">
                <a:solidFill>
                  <a:srgbClr val="BE1598"/>
                </a:solidFill>
              </a:rPr>
              <a:t>Methodology</a:t>
            </a:r>
            <a:endParaRPr/>
          </a:p>
          <a:p>
            <a:pPr indent="-285750" lvl="1" marL="742950" rtl="0" algn="l">
              <a:lnSpc>
                <a:spcPct val="80000"/>
              </a:lnSpc>
              <a:spcBef>
                <a:spcPts val="1000"/>
              </a:spcBef>
              <a:spcAft>
                <a:spcPts val="0"/>
              </a:spcAft>
              <a:buSzPts val="1625"/>
              <a:buChar char="🠶"/>
            </a:pPr>
            <a:r>
              <a:rPr lang="en-IN" sz="1625">
                <a:solidFill>
                  <a:srgbClr val="BE1598"/>
                </a:solidFill>
              </a:rPr>
              <a:t>DSP Technique or Method used</a:t>
            </a:r>
            <a:endParaRPr/>
          </a:p>
          <a:p>
            <a:pPr indent="-285750" lvl="1" marL="742950" rtl="0" algn="l">
              <a:lnSpc>
                <a:spcPct val="80000"/>
              </a:lnSpc>
              <a:spcBef>
                <a:spcPts val="1000"/>
              </a:spcBef>
              <a:spcAft>
                <a:spcPts val="0"/>
              </a:spcAft>
              <a:buSzPts val="1625"/>
              <a:buChar char="🠶"/>
            </a:pPr>
            <a:r>
              <a:rPr lang="en-IN" sz="1625">
                <a:solidFill>
                  <a:srgbClr val="BE1598"/>
                </a:solidFill>
              </a:rPr>
              <a:t>Detail Design</a:t>
            </a:r>
            <a:endParaRPr/>
          </a:p>
          <a:p>
            <a:pPr indent="-342900" lvl="0" marL="342900" rtl="0" algn="l">
              <a:lnSpc>
                <a:spcPct val="80000"/>
              </a:lnSpc>
              <a:spcBef>
                <a:spcPts val="1000"/>
              </a:spcBef>
              <a:spcAft>
                <a:spcPts val="0"/>
              </a:spcAft>
              <a:buSzPts val="1750"/>
              <a:buChar char="🠶"/>
            </a:pPr>
            <a:r>
              <a:rPr lang="en-IN" sz="1750">
                <a:solidFill>
                  <a:srgbClr val="BE1598"/>
                </a:solidFill>
              </a:rPr>
              <a:t>Algorithm</a:t>
            </a:r>
            <a:endParaRPr/>
          </a:p>
          <a:p>
            <a:pPr indent="-342900" lvl="0" marL="342900" rtl="0" algn="l">
              <a:lnSpc>
                <a:spcPct val="80000"/>
              </a:lnSpc>
              <a:spcBef>
                <a:spcPts val="1000"/>
              </a:spcBef>
              <a:spcAft>
                <a:spcPts val="0"/>
              </a:spcAft>
              <a:buSzPts val="1750"/>
              <a:buChar char="🠶"/>
            </a:pPr>
            <a:r>
              <a:rPr lang="en-IN" sz="1750">
                <a:solidFill>
                  <a:srgbClr val="8F12B9"/>
                </a:solidFill>
              </a:rPr>
              <a:t>Software used</a:t>
            </a:r>
            <a:endParaRPr/>
          </a:p>
          <a:p>
            <a:pPr indent="-285750" lvl="1" marL="742950" rtl="0" algn="l">
              <a:lnSpc>
                <a:spcPct val="80000"/>
              </a:lnSpc>
              <a:spcBef>
                <a:spcPts val="1000"/>
              </a:spcBef>
              <a:spcAft>
                <a:spcPts val="0"/>
              </a:spcAft>
              <a:buSzPts val="1625"/>
              <a:buChar char="🠶"/>
            </a:pPr>
            <a:r>
              <a:rPr lang="en-IN" sz="1625">
                <a:solidFill>
                  <a:srgbClr val="8F12B9"/>
                </a:solidFill>
              </a:rPr>
              <a:t>Program</a:t>
            </a:r>
            <a:endParaRPr sz="1625">
              <a:solidFill>
                <a:srgbClr val="8F12B9"/>
              </a:solidFill>
            </a:endParaRPr>
          </a:p>
          <a:p>
            <a:pPr indent="-342900" lvl="0" marL="342900" rtl="0" algn="l">
              <a:lnSpc>
                <a:spcPct val="80000"/>
              </a:lnSpc>
              <a:spcBef>
                <a:spcPts val="1000"/>
              </a:spcBef>
              <a:spcAft>
                <a:spcPts val="0"/>
              </a:spcAft>
              <a:buSzPts val="1750"/>
              <a:buChar char="🠶"/>
            </a:pPr>
            <a:r>
              <a:rPr lang="en-IN" sz="1750">
                <a:solidFill>
                  <a:srgbClr val="8F12B9"/>
                </a:solidFill>
              </a:rPr>
              <a:t>Simulation</a:t>
            </a:r>
            <a:endParaRPr/>
          </a:p>
          <a:p>
            <a:pPr indent="-285750" lvl="1" marL="742950" rtl="0" algn="l">
              <a:lnSpc>
                <a:spcPct val="80000"/>
              </a:lnSpc>
              <a:spcBef>
                <a:spcPts val="1000"/>
              </a:spcBef>
              <a:spcAft>
                <a:spcPts val="0"/>
              </a:spcAft>
              <a:buSzPts val="1625"/>
              <a:buChar char="🠶"/>
            </a:pPr>
            <a:r>
              <a:rPr lang="en-IN" sz="1625">
                <a:solidFill>
                  <a:srgbClr val="8F12B9"/>
                </a:solidFill>
              </a:rPr>
              <a:t>Simulation results</a:t>
            </a:r>
            <a:endParaRPr/>
          </a:p>
          <a:p>
            <a:pPr indent="-285750" lvl="1" marL="742950" rtl="0" algn="l">
              <a:lnSpc>
                <a:spcPct val="80000"/>
              </a:lnSpc>
              <a:spcBef>
                <a:spcPts val="1000"/>
              </a:spcBef>
              <a:spcAft>
                <a:spcPts val="0"/>
              </a:spcAft>
              <a:buSzPts val="1625"/>
              <a:buChar char="🠶"/>
            </a:pPr>
            <a:r>
              <a:rPr lang="en-IN" sz="1625">
                <a:solidFill>
                  <a:srgbClr val="8F12B9"/>
                </a:solidFill>
              </a:rPr>
              <a:t>System Analysis</a:t>
            </a:r>
            <a:endParaRPr sz="1625">
              <a:solidFill>
                <a:srgbClr val="8F12B9"/>
              </a:solidFill>
            </a:endParaRPr>
          </a:p>
          <a:p>
            <a:pPr indent="-342900" lvl="0" marL="342900" rtl="0" algn="l">
              <a:lnSpc>
                <a:spcPct val="80000"/>
              </a:lnSpc>
              <a:spcBef>
                <a:spcPts val="1000"/>
              </a:spcBef>
              <a:spcAft>
                <a:spcPts val="0"/>
              </a:spcAft>
              <a:buSzPts val="1750"/>
              <a:buChar char="🠶"/>
            </a:pPr>
            <a:r>
              <a:rPr lang="en-IN" sz="1750">
                <a:solidFill>
                  <a:srgbClr val="8F12B9"/>
                </a:solidFill>
              </a:rPr>
              <a:t>Applications</a:t>
            </a:r>
            <a:endParaRPr/>
          </a:p>
          <a:p>
            <a:pPr indent="-342900" lvl="0" marL="342900" rtl="0" algn="l">
              <a:lnSpc>
                <a:spcPct val="80000"/>
              </a:lnSpc>
              <a:spcBef>
                <a:spcPts val="1000"/>
              </a:spcBef>
              <a:spcAft>
                <a:spcPts val="0"/>
              </a:spcAft>
              <a:buSzPts val="1750"/>
              <a:buChar char="🠶"/>
            </a:pPr>
            <a:r>
              <a:rPr lang="en-IN" sz="1750">
                <a:solidFill>
                  <a:srgbClr val="8F12B9"/>
                </a:solidFill>
              </a:rPr>
              <a:t>References</a:t>
            </a:r>
            <a:endParaRPr/>
          </a:p>
          <a:p>
            <a:pPr indent="-231775" lvl="0" marL="342900" rtl="0" algn="l">
              <a:lnSpc>
                <a:spcPct val="80000"/>
              </a:lnSpc>
              <a:spcBef>
                <a:spcPts val="1000"/>
              </a:spcBef>
              <a:spcAft>
                <a:spcPts val="0"/>
              </a:spcAft>
              <a:buSzPts val="1750"/>
              <a:buNone/>
            </a:pPr>
            <a:r>
              <a:t/>
            </a:r>
            <a:endParaRPr sz="1750"/>
          </a:p>
          <a:p>
            <a:pPr indent="0" lvl="0" marL="0" rtl="0" algn="l">
              <a:lnSpc>
                <a:spcPct val="80000"/>
              </a:lnSpc>
              <a:spcBef>
                <a:spcPts val="1000"/>
              </a:spcBef>
              <a:spcAft>
                <a:spcPts val="0"/>
              </a:spcAft>
              <a:buSzPts val="1750"/>
              <a:buNone/>
            </a:pPr>
            <a:r>
              <a:t/>
            </a:r>
            <a:endParaRPr sz="1750"/>
          </a:p>
          <a:p>
            <a:pPr indent="-271462" lvl="0" marL="342900" rtl="0" algn="l">
              <a:lnSpc>
                <a:spcPct val="80000"/>
              </a:lnSpc>
              <a:spcBef>
                <a:spcPts val="1000"/>
              </a:spcBef>
              <a:spcAft>
                <a:spcPts val="0"/>
              </a:spcAft>
              <a:buSzPts val="1125"/>
              <a:buNone/>
            </a:pPr>
            <a:r>
              <a:t/>
            </a:r>
            <a:endParaRPr sz="1125"/>
          </a:p>
        </p:txBody>
      </p:sp>
      <p:sp>
        <p:nvSpPr>
          <p:cNvPr id="338" name="Google Shape;338;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
        <p:nvSpPr>
          <p:cNvPr id="339" name="Google Shape;339;p3"/>
          <p:cNvSpPr/>
          <p:nvPr/>
        </p:nvSpPr>
        <p:spPr>
          <a:xfrm>
            <a:off x="5861785" y="787782"/>
            <a:ext cx="365760" cy="1916918"/>
          </a:xfrm>
          <a:prstGeom prst="rightBrace">
            <a:avLst>
              <a:gd fmla="val 8333" name="adj1"/>
              <a:gd fmla="val 50000" name="adj2"/>
            </a:avLst>
          </a:prstGeom>
          <a:noFill/>
          <a:ln cap="rnd" cmpd="sng" w="9525">
            <a:solidFill>
              <a:srgbClr val="32323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40" name="Google Shape;340;p3"/>
          <p:cNvSpPr/>
          <p:nvPr/>
        </p:nvSpPr>
        <p:spPr>
          <a:xfrm>
            <a:off x="6670307" y="2704700"/>
            <a:ext cx="254416" cy="1309036"/>
          </a:xfrm>
          <a:prstGeom prst="rightBrace">
            <a:avLst>
              <a:gd fmla="val 8333" name="adj1"/>
              <a:gd fmla="val 50000" name="adj2"/>
            </a:avLst>
          </a:prstGeom>
          <a:noFill/>
          <a:ln cap="rnd" cmpd="sng" w="9525">
            <a:solidFill>
              <a:srgbClr val="32323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entury Gothic"/>
              <a:ea typeface="Century Gothic"/>
              <a:cs typeface="Century Gothic"/>
              <a:sym typeface="Century Gothic"/>
            </a:endParaRPr>
          </a:p>
        </p:txBody>
      </p:sp>
      <p:sp>
        <p:nvSpPr>
          <p:cNvPr id="341" name="Google Shape;341;p3"/>
          <p:cNvSpPr txBox="1"/>
          <p:nvPr/>
        </p:nvSpPr>
        <p:spPr>
          <a:xfrm>
            <a:off x="6195067" y="1538621"/>
            <a:ext cx="17806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entury Gothic"/>
                <a:ea typeface="Century Gothic"/>
                <a:cs typeface="Century Gothic"/>
                <a:sym typeface="Century Gothic"/>
              </a:rPr>
              <a:t>PHASE- I</a:t>
            </a:r>
            <a:endParaRPr sz="1800">
              <a:solidFill>
                <a:schemeClr val="dk1"/>
              </a:solidFill>
              <a:latin typeface="Century Gothic"/>
              <a:ea typeface="Century Gothic"/>
              <a:cs typeface="Century Gothic"/>
              <a:sym typeface="Century Gothic"/>
            </a:endParaRPr>
          </a:p>
        </p:txBody>
      </p:sp>
      <p:sp>
        <p:nvSpPr>
          <p:cNvPr id="342" name="Google Shape;342;p3"/>
          <p:cNvSpPr txBox="1"/>
          <p:nvPr/>
        </p:nvSpPr>
        <p:spPr>
          <a:xfrm>
            <a:off x="6924723" y="3174552"/>
            <a:ext cx="17806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PHASE- II</a:t>
            </a:r>
            <a:endParaRPr sz="1800">
              <a:solidFill>
                <a:schemeClr val="dk1"/>
              </a:solidFill>
              <a:latin typeface="Century Gothic"/>
              <a:ea typeface="Century Gothic"/>
              <a:cs typeface="Century Gothic"/>
              <a:sym typeface="Century Gothic"/>
            </a:endParaRPr>
          </a:p>
        </p:txBody>
      </p:sp>
      <p:sp>
        <p:nvSpPr>
          <p:cNvPr id="343" name="Google Shape;343;p3"/>
          <p:cNvSpPr txBox="1"/>
          <p:nvPr/>
        </p:nvSpPr>
        <p:spPr>
          <a:xfrm>
            <a:off x="5907178" y="4973189"/>
            <a:ext cx="17806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entury Gothic"/>
                <a:ea typeface="Century Gothic"/>
                <a:cs typeface="Century Gothic"/>
                <a:sym typeface="Century Gothic"/>
              </a:rPr>
              <a:t>PHASE- III</a:t>
            </a:r>
            <a:endParaRPr sz="1800">
              <a:solidFill>
                <a:schemeClr val="dk1"/>
              </a:solidFill>
              <a:latin typeface="Century Gothic"/>
              <a:ea typeface="Century Gothic"/>
              <a:cs typeface="Century Gothic"/>
              <a:sym typeface="Century Gothic"/>
            </a:endParaRPr>
          </a:p>
        </p:txBody>
      </p:sp>
      <p:sp>
        <p:nvSpPr>
          <p:cNvPr id="344" name="Google Shape;344;p3"/>
          <p:cNvSpPr/>
          <p:nvPr/>
        </p:nvSpPr>
        <p:spPr>
          <a:xfrm>
            <a:off x="5265019" y="4100363"/>
            <a:ext cx="691414" cy="2117558"/>
          </a:xfrm>
          <a:prstGeom prst="rightBrace">
            <a:avLst>
              <a:gd fmla="val 8333" name="adj1"/>
              <a:gd fmla="val 50000" name="adj2"/>
            </a:avLst>
          </a:prstGeom>
          <a:noFill/>
          <a:ln cap="rnd" cmpd="sng" w="9525">
            <a:solidFill>
              <a:srgbClr val="32323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g831de7356a_2_263"/>
          <p:cNvSpPr txBox="1"/>
          <p:nvPr>
            <p:ph type="title"/>
          </p:nvPr>
        </p:nvSpPr>
        <p:spPr>
          <a:xfrm>
            <a:off x="331825" y="122505"/>
            <a:ext cx="8911800" cy="723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68DBA"/>
              </a:buClr>
              <a:buSzPts val="1800"/>
              <a:buNone/>
            </a:pPr>
            <a:r>
              <a:rPr lang="en-IN"/>
              <a:t>         </a:t>
            </a:r>
            <a:r>
              <a:rPr b="1" lang="en-IN"/>
              <a:t>Algorithm</a:t>
            </a:r>
            <a:endParaRPr b="1"/>
          </a:p>
        </p:txBody>
      </p:sp>
      <p:sp>
        <p:nvSpPr>
          <p:cNvPr id="488" name="Google Shape;488;g831de7356a_2_263"/>
          <p:cNvSpPr txBox="1"/>
          <p:nvPr>
            <p:ph idx="1" type="body"/>
          </p:nvPr>
        </p:nvSpPr>
        <p:spPr>
          <a:xfrm>
            <a:off x="679700" y="1152900"/>
            <a:ext cx="11279700" cy="5705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lang="en-IN" sz="2000">
                <a:solidFill>
                  <a:schemeClr val="dk1"/>
                </a:solidFill>
              </a:rPr>
              <a:t>The basic task of electrocardiogram (ECG) processing is R-peaks detection. There are some difficulties one can encounter in processing ECG: </a:t>
            </a:r>
            <a:endParaRPr sz="2000">
              <a:solidFill>
                <a:schemeClr val="dk1"/>
              </a:solidFill>
            </a:endParaRPr>
          </a:p>
          <a:p>
            <a:pPr indent="-355600" lvl="0" marL="457200" rtl="0" algn="l">
              <a:lnSpc>
                <a:spcPct val="115000"/>
              </a:lnSpc>
              <a:spcBef>
                <a:spcPts val="1000"/>
              </a:spcBef>
              <a:spcAft>
                <a:spcPts val="0"/>
              </a:spcAft>
              <a:buClr>
                <a:schemeClr val="dk1"/>
              </a:buClr>
              <a:buSzPts val="2000"/>
              <a:buFont typeface="Century Gothic"/>
              <a:buAutoNum type="arabicPeriod"/>
            </a:pPr>
            <a:r>
              <a:rPr lang="en-IN" sz="2000">
                <a:solidFill>
                  <a:schemeClr val="dk1"/>
                </a:solidFill>
              </a:rPr>
              <a:t>Irregular distance between peaks,</a:t>
            </a:r>
            <a:endParaRPr sz="2000">
              <a:solidFill>
                <a:schemeClr val="dk1"/>
              </a:solidFill>
            </a:endParaRPr>
          </a:p>
          <a:p>
            <a:pPr indent="-355600" lvl="0" marL="457200" rtl="0" algn="l">
              <a:lnSpc>
                <a:spcPct val="115000"/>
              </a:lnSpc>
              <a:spcBef>
                <a:spcPts val="0"/>
              </a:spcBef>
              <a:spcAft>
                <a:spcPts val="0"/>
              </a:spcAft>
              <a:buClr>
                <a:schemeClr val="dk1"/>
              </a:buClr>
              <a:buSzPts val="2000"/>
              <a:buFont typeface="Century Gothic"/>
              <a:buAutoNum type="arabicPeriod"/>
            </a:pPr>
            <a:r>
              <a:rPr lang="en-IN" sz="2000">
                <a:solidFill>
                  <a:schemeClr val="dk1"/>
                </a:solidFill>
              </a:rPr>
              <a:t> irregular peak form,</a:t>
            </a:r>
            <a:endParaRPr sz="2000">
              <a:solidFill>
                <a:schemeClr val="dk1"/>
              </a:solidFill>
            </a:endParaRPr>
          </a:p>
          <a:p>
            <a:pPr indent="-355600" lvl="0" marL="457200" rtl="0" algn="l">
              <a:lnSpc>
                <a:spcPct val="115000"/>
              </a:lnSpc>
              <a:spcBef>
                <a:spcPts val="0"/>
              </a:spcBef>
              <a:spcAft>
                <a:spcPts val="0"/>
              </a:spcAft>
              <a:buClr>
                <a:schemeClr val="dk1"/>
              </a:buClr>
              <a:buSzPts val="2000"/>
              <a:buFont typeface="Century Gothic"/>
              <a:buAutoNum type="arabicPeriod"/>
            </a:pPr>
            <a:r>
              <a:rPr lang="en-IN" sz="2000">
                <a:solidFill>
                  <a:schemeClr val="dk1"/>
                </a:solidFill>
              </a:rPr>
              <a:t> presence of low- frequency component in ECG due to patient breathing etc. </a:t>
            </a:r>
            <a:endParaRPr sz="2000">
              <a:solidFill>
                <a:schemeClr val="dk1"/>
              </a:solidFill>
            </a:endParaRPr>
          </a:p>
          <a:p>
            <a:pPr indent="0" lvl="0" marL="457200" rtl="0" algn="l">
              <a:lnSpc>
                <a:spcPct val="115000"/>
              </a:lnSpc>
              <a:spcBef>
                <a:spcPts val="1000"/>
              </a:spcBef>
              <a:spcAft>
                <a:spcPts val="0"/>
              </a:spcAft>
              <a:buSzPts val="1800"/>
              <a:buNone/>
            </a:pPr>
            <a:r>
              <a:rPr lang="en-IN" sz="2000">
                <a:solidFill>
                  <a:schemeClr val="dk1"/>
                </a:solidFill>
              </a:rPr>
              <a:t>To solve the task the processing pipeline should contain particular stages to reduce influence of those factors.</a:t>
            </a:r>
            <a:endParaRPr sz="2000">
              <a:solidFill>
                <a:schemeClr val="dk1"/>
              </a:solidFill>
            </a:endParaRPr>
          </a:p>
          <a:p>
            <a:pPr indent="0" lvl="0" marL="0" rtl="0" algn="l">
              <a:lnSpc>
                <a:spcPct val="115000"/>
              </a:lnSpc>
              <a:spcBef>
                <a:spcPts val="1000"/>
              </a:spcBef>
              <a:spcAft>
                <a:spcPts val="0"/>
              </a:spcAft>
              <a:buSzPts val="1800"/>
              <a:buNone/>
            </a:pPr>
            <a:r>
              <a:rPr b="1" lang="en-IN" sz="2000">
                <a:solidFill>
                  <a:schemeClr val="dk1"/>
                </a:solidFill>
              </a:rPr>
              <a:t>STEPS:</a:t>
            </a:r>
            <a:endParaRPr b="1" sz="2000">
              <a:solidFill>
                <a:schemeClr val="dk1"/>
              </a:solidFill>
            </a:endParaRPr>
          </a:p>
          <a:p>
            <a:pPr indent="0" lvl="0" marL="0" rtl="0" algn="l">
              <a:lnSpc>
                <a:spcPct val="115000"/>
              </a:lnSpc>
              <a:spcBef>
                <a:spcPts val="1000"/>
              </a:spcBef>
              <a:spcAft>
                <a:spcPts val="0"/>
              </a:spcAft>
              <a:buSzPts val="1800"/>
              <a:buNone/>
            </a:pPr>
            <a:r>
              <a:rPr lang="en-IN" sz="2000">
                <a:solidFill>
                  <a:schemeClr val="dk1"/>
                </a:solidFill>
              </a:rPr>
              <a:t>1.	Load a digital ECG signal - that is, input data (fig. 1):</a:t>
            </a:r>
            <a:endParaRPr sz="2000">
              <a:solidFill>
                <a:schemeClr val="dk1"/>
              </a:solidFill>
            </a:endParaRPr>
          </a:p>
          <a:p>
            <a:pPr indent="0" lvl="0" marL="0" rtl="0" algn="l">
              <a:lnSpc>
                <a:spcPct val="100000"/>
              </a:lnSpc>
              <a:spcBef>
                <a:spcPts val="1000"/>
              </a:spcBef>
              <a:spcAft>
                <a:spcPts val="0"/>
              </a:spcAft>
              <a:buSzPts val="1800"/>
              <a:buNone/>
            </a:pPr>
            <a:r>
              <a:t/>
            </a:r>
            <a:endParaRPr sz="2000"/>
          </a:p>
        </p:txBody>
      </p:sp>
      <p:sp>
        <p:nvSpPr>
          <p:cNvPr id="489" name="Google Shape;489;g831de7356a_2_26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en-IN"/>
              <a:t>‹#›</a:t>
            </a:fld>
            <a:endParaRPr/>
          </a:p>
        </p:txBody>
      </p:sp>
      <p:pic>
        <p:nvPicPr>
          <p:cNvPr id="490" name="Google Shape;490;g831de7356a_2_263"/>
          <p:cNvPicPr preferRelativeResize="0"/>
          <p:nvPr/>
        </p:nvPicPr>
        <p:blipFill rotWithShape="1">
          <a:blip r:embed="rId3">
            <a:alphaModFix/>
          </a:blip>
          <a:srcRect b="50635" l="28415" r="24327" t="21933"/>
          <a:stretch/>
        </p:blipFill>
        <p:spPr>
          <a:xfrm>
            <a:off x="3128675" y="4781550"/>
            <a:ext cx="6381750" cy="2076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g831de7356a_2_270"/>
          <p:cNvSpPr txBox="1"/>
          <p:nvPr>
            <p:ph type="title"/>
          </p:nvPr>
        </p:nvSpPr>
        <p:spPr>
          <a:xfrm>
            <a:off x="531800" y="63879"/>
            <a:ext cx="8911800" cy="723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a:t>         </a:t>
            </a:r>
            <a:r>
              <a:rPr b="1" lang="en-IN"/>
              <a:t>Algorithm</a:t>
            </a:r>
            <a:endParaRPr b="1"/>
          </a:p>
        </p:txBody>
      </p:sp>
      <p:sp>
        <p:nvSpPr>
          <p:cNvPr id="497" name="Google Shape;497;g831de7356a_2_270"/>
          <p:cNvSpPr txBox="1"/>
          <p:nvPr>
            <p:ph idx="1" type="body"/>
          </p:nvPr>
        </p:nvSpPr>
        <p:spPr>
          <a:xfrm>
            <a:off x="724825" y="1226125"/>
            <a:ext cx="11392800" cy="5690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lang="en-IN" sz="2000">
                <a:solidFill>
                  <a:schemeClr val="dk1"/>
                </a:solidFill>
              </a:rPr>
              <a:t>2.	The ECG is uneven. Thus, the low-frequency components should be removed. Then we apply direct fast Fourier transforms - FFT, remove low frequencies and restore ECG with the help of inverse FFT. </a:t>
            </a:r>
            <a:endParaRPr sz="2000">
              <a:solidFill>
                <a:schemeClr val="dk1"/>
              </a:solidFill>
            </a:endParaRPr>
          </a:p>
          <a:p>
            <a:pPr indent="0" lvl="0" marL="0" rtl="0" algn="l">
              <a:lnSpc>
                <a:spcPct val="115000"/>
              </a:lnSpc>
              <a:spcBef>
                <a:spcPts val="1000"/>
              </a:spcBef>
              <a:spcAft>
                <a:spcPts val="0"/>
              </a:spcAft>
              <a:buSzPts val="1800"/>
              <a:buNone/>
            </a:pPr>
            <a:r>
              <a:rPr lang="en-IN" sz="2000">
                <a:solidFill>
                  <a:schemeClr val="dk1"/>
                </a:solidFill>
              </a:rPr>
              <a:t>              The result of FFT processing :</a:t>
            </a:r>
            <a:endParaRPr sz="2000">
              <a:solidFill>
                <a:schemeClr val="dk1"/>
              </a:solidFill>
            </a:endParaRPr>
          </a:p>
          <a:p>
            <a:pPr indent="0" lvl="0" marL="0" rtl="0" algn="l">
              <a:lnSpc>
                <a:spcPct val="115000"/>
              </a:lnSpc>
              <a:spcBef>
                <a:spcPts val="1000"/>
              </a:spcBef>
              <a:spcAft>
                <a:spcPts val="0"/>
              </a:spcAft>
              <a:buSzPts val="1800"/>
              <a:buNone/>
            </a:pPr>
            <a:r>
              <a:t/>
            </a:r>
            <a:endParaRPr sz="2000">
              <a:solidFill>
                <a:schemeClr val="dk1"/>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sz="2000">
              <a:solidFill>
                <a:schemeClr val="dk1"/>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sz="2000">
              <a:solidFill>
                <a:schemeClr val="dk1"/>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sz="2000">
              <a:solidFill>
                <a:schemeClr val="dk1"/>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sz="2000">
              <a:solidFill>
                <a:schemeClr val="dk1"/>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sz="2000">
              <a:solidFill>
                <a:schemeClr val="dk1"/>
              </a:solidFill>
            </a:endParaRPr>
          </a:p>
          <a:p>
            <a:pPr indent="0" lvl="0" marL="0" rtl="0" algn="l">
              <a:lnSpc>
                <a:spcPct val="115000"/>
              </a:lnSpc>
              <a:spcBef>
                <a:spcPts val="1000"/>
              </a:spcBef>
              <a:spcAft>
                <a:spcPts val="0"/>
              </a:spcAft>
              <a:buSzPts val="1800"/>
              <a:buNone/>
            </a:pPr>
            <a:r>
              <a:rPr lang="en-IN" sz="2000">
                <a:solidFill>
                  <a:schemeClr val="dk1"/>
                </a:solidFill>
              </a:rPr>
              <a:t>3</a:t>
            </a:r>
            <a:r>
              <a:rPr lang="en-IN" sz="2000">
                <a:solidFill>
                  <a:schemeClr val="dk1"/>
                </a:solidFill>
              </a:rPr>
              <a:t>.	Finding local maxima.  Using windowing that “sees” only maximum in this window and ignores all other values.</a:t>
            </a:r>
            <a:endParaRPr sz="2000">
              <a:solidFill>
                <a:schemeClr val="dk1"/>
              </a:solidFill>
            </a:endParaRPr>
          </a:p>
          <a:p>
            <a:pPr indent="-457200" lvl="0" marL="457200" rtl="0" algn="l">
              <a:lnSpc>
                <a:spcPct val="115000"/>
              </a:lnSpc>
              <a:spcBef>
                <a:spcPts val="0"/>
              </a:spcBef>
              <a:spcAft>
                <a:spcPts val="0"/>
              </a:spcAft>
              <a:buSzPts val="1800"/>
              <a:buNone/>
            </a:pPr>
            <a:r>
              <a:rPr lang="en-IN" sz="2000">
                <a:solidFill>
                  <a:schemeClr val="dk1"/>
                </a:solidFill>
              </a:rPr>
              <a:t> 		As result we get fig. 3.</a:t>
            </a:r>
            <a:endParaRPr sz="2000">
              <a:solidFill>
                <a:schemeClr val="dk1"/>
              </a:solidFill>
            </a:endParaRPr>
          </a:p>
          <a:p>
            <a:pPr indent="-457200" lvl="0" marL="457200" rtl="0" algn="l">
              <a:lnSpc>
                <a:spcPct val="115000"/>
              </a:lnSpc>
              <a:spcBef>
                <a:spcPts val="1000"/>
              </a:spcBef>
              <a:spcAft>
                <a:spcPts val="0"/>
              </a:spcAft>
              <a:buSzPts val="1800"/>
              <a:buNone/>
            </a:pPr>
            <a:r>
              <a:t/>
            </a:r>
            <a:endParaRPr>
              <a:solidFill>
                <a:schemeClr val="dk1"/>
              </a:solidFill>
              <a:latin typeface="Calibri"/>
              <a:ea typeface="Calibri"/>
              <a:cs typeface="Calibri"/>
              <a:sym typeface="Calibri"/>
            </a:endParaRPr>
          </a:p>
          <a:p>
            <a:pPr indent="0" lvl="0" marL="0" rtl="0" algn="l">
              <a:lnSpc>
                <a:spcPct val="115000"/>
              </a:lnSpc>
              <a:spcBef>
                <a:spcPts val="1000"/>
              </a:spcBef>
              <a:spcAft>
                <a:spcPts val="0"/>
              </a:spcAft>
              <a:buSzPts val="1800"/>
              <a:buNone/>
            </a:pPr>
            <a:r>
              <a:t/>
            </a:r>
            <a:endParaRPr>
              <a:solidFill>
                <a:schemeClr val="dk1"/>
              </a:solidFill>
              <a:latin typeface="Calibri"/>
              <a:ea typeface="Calibri"/>
              <a:cs typeface="Calibri"/>
              <a:sym typeface="Calibri"/>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0000"/>
              </a:lnSpc>
              <a:spcBef>
                <a:spcPts val="1000"/>
              </a:spcBef>
              <a:spcAft>
                <a:spcPts val="0"/>
              </a:spcAft>
              <a:buSzPts val="1800"/>
              <a:buNone/>
            </a:pPr>
            <a:r>
              <a:t/>
            </a:r>
            <a:endParaRPr/>
          </a:p>
        </p:txBody>
      </p:sp>
      <p:sp>
        <p:nvSpPr>
          <p:cNvPr id="498" name="Google Shape;498;g831de7356a_2_270"/>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2000"/>
              <a:buFont typeface="Arial"/>
              <a:buNone/>
            </a:pPr>
            <a:fld id="{00000000-1234-1234-1234-123412341234}" type="slidenum">
              <a:rPr lang="en-IN"/>
              <a:t>‹#›</a:t>
            </a:fld>
            <a:endParaRPr/>
          </a:p>
        </p:txBody>
      </p:sp>
      <p:pic>
        <p:nvPicPr>
          <p:cNvPr id="499" name="Google Shape;499;g831de7356a_2_270"/>
          <p:cNvPicPr preferRelativeResize="0"/>
          <p:nvPr/>
        </p:nvPicPr>
        <p:blipFill rotWithShape="1">
          <a:blip r:embed="rId3">
            <a:alphaModFix/>
          </a:blip>
          <a:srcRect b="7018" l="25468" r="25221" t="65964"/>
          <a:stretch/>
        </p:blipFill>
        <p:spPr>
          <a:xfrm>
            <a:off x="2900351" y="3243675"/>
            <a:ext cx="6391275" cy="1962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g831de7356a_2_278"/>
          <p:cNvSpPr txBox="1"/>
          <p:nvPr>
            <p:ph type="title"/>
          </p:nvPr>
        </p:nvSpPr>
        <p:spPr>
          <a:xfrm>
            <a:off x="531800" y="76500"/>
            <a:ext cx="10971000" cy="81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IN"/>
              <a:t>         Algorithm</a:t>
            </a:r>
            <a:endParaRPr b="1"/>
          </a:p>
        </p:txBody>
      </p:sp>
      <p:sp>
        <p:nvSpPr>
          <p:cNvPr id="506" name="Google Shape;506;g831de7356a_2_278"/>
          <p:cNvSpPr txBox="1"/>
          <p:nvPr>
            <p:ph idx="1" type="body"/>
          </p:nvPr>
        </p:nvSpPr>
        <p:spPr>
          <a:xfrm>
            <a:off x="531800" y="1152875"/>
            <a:ext cx="11519100" cy="5610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lang="en-IN" sz="2000">
                <a:solidFill>
                  <a:schemeClr val="dk1"/>
                </a:solidFill>
              </a:rPr>
              <a:t>Fig3. Filtered ECG- First pass:</a:t>
            </a:r>
            <a:endParaRPr sz="2000">
              <a:solidFill>
                <a:schemeClr val="dk1"/>
              </a:solidFill>
            </a:endParaRPr>
          </a:p>
          <a:p>
            <a:pPr indent="0" lvl="0" marL="0" rtl="0" algn="l">
              <a:lnSpc>
                <a:spcPct val="115000"/>
              </a:lnSpc>
              <a:spcBef>
                <a:spcPts val="1000"/>
              </a:spcBef>
              <a:spcAft>
                <a:spcPts val="0"/>
              </a:spcAft>
              <a:buSzPts val="1800"/>
              <a:buNone/>
            </a:pPr>
            <a:r>
              <a:t/>
            </a:r>
            <a:endParaRPr sz="2000">
              <a:solidFill>
                <a:schemeClr val="dk1"/>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sz="2000">
              <a:solidFill>
                <a:schemeClr val="dk1"/>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sz="2000">
              <a:solidFill>
                <a:schemeClr val="dk1"/>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sz="2000">
              <a:solidFill>
                <a:schemeClr val="dk1"/>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sz="2000">
              <a:solidFill>
                <a:schemeClr val="dk1"/>
              </a:solidFill>
              <a:latin typeface="Arial"/>
              <a:ea typeface="Arial"/>
              <a:cs typeface="Arial"/>
              <a:sym typeface="Arial"/>
            </a:endParaRPr>
          </a:p>
          <a:p>
            <a:pPr indent="0" lvl="0" marL="0" rtl="0" algn="l">
              <a:lnSpc>
                <a:spcPct val="115000"/>
              </a:lnSpc>
              <a:spcBef>
                <a:spcPts val="1000"/>
              </a:spcBef>
              <a:spcAft>
                <a:spcPts val="0"/>
              </a:spcAft>
              <a:buSzPts val="1800"/>
              <a:buNone/>
            </a:pPr>
            <a:r>
              <a:rPr lang="en-IN" sz="2000">
                <a:solidFill>
                  <a:schemeClr val="dk1"/>
                </a:solidFill>
              </a:rPr>
              <a:t>4.	Using a thresholding operation to remove small values and preserve the significant values.</a:t>
            </a:r>
            <a:endParaRPr sz="2000">
              <a:solidFill>
                <a:schemeClr val="dk1"/>
              </a:solidFill>
            </a:endParaRPr>
          </a:p>
          <a:p>
            <a:pPr indent="0" lvl="0" marL="0" rtl="0" algn="l">
              <a:lnSpc>
                <a:spcPct val="100000"/>
              </a:lnSpc>
              <a:spcBef>
                <a:spcPts val="1000"/>
              </a:spcBef>
              <a:spcAft>
                <a:spcPts val="0"/>
              </a:spcAft>
              <a:buSzPts val="1800"/>
              <a:buNone/>
            </a:pPr>
            <a:r>
              <a:t/>
            </a:r>
            <a:endParaRPr sz="2000">
              <a:latin typeface="Arial"/>
              <a:ea typeface="Arial"/>
              <a:cs typeface="Arial"/>
              <a:sym typeface="Arial"/>
            </a:endParaRPr>
          </a:p>
          <a:p>
            <a:pPr indent="0" lvl="0" marL="0" rtl="0" algn="l">
              <a:lnSpc>
                <a:spcPct val="100000"/>
              </a:lnSpc>
              <a:spcBef>
                <a:spcPts val="1000"/>
              </a:spcBef>
              <a:spcAft>
                <a:spcPts val="0"/>
              </a:spcAft>
              <a:buSzPts val="1800"/>
              <a:buNone/>
            </a:pPr>
            <a:r>
              <a:t/>
            </a:r>
            <a:endParaRPr sz="2000">
              <a:latin typeface="Arial"/>
              <a:ea typeface="Arial"/>
              <a:cs typeface="Arial"/>
              <a:sym typeface="Arial"/>
            </a:endParaRPr>
          </a:p>
          <a:p>
            <a:pPr indent="0" lvl="0" marL="0" rtl="0" algn="l">
              <a:lnSpc>
                <a:spcPct val="100000"/>
              </a:lnSpc>
              <a:spcBef>
                <a:spcPts val="1000"/>
              </a:spcBef>
              <a:spcAft>
                <a:spcPts val="0"/>
              </a:spcAft>
              <a:buSzPts val="1800"/>
              <a:buNone/>
            </a:pPr>
            <a:r>
              <a:t/>
            </a:r>
            <a:endParaRPr sz="2000">
              <a:latin typeface="Arial"/>
              <a:ea typeface="Arial"/>
              <a:cs typeface="Arial"/>
              <a:sym typeface="Arial"/>
            </a:endParaRPr>
          </a:p>
          <a:p>
            <a:pPr indent="0" lvl="0" marL="0" rtl="0" algn="l">
              <a:lnSpc>
                <a:spcPct val="100000"/>
              </a:lnSpc>
              <a:spcBef>
                <a:spcPts val="1000"/>
              </a:spcBef>
              <a:spcAft>
                <a:spcPts val="0"/>
              </a:spcAft>
              <a:buSzPts val="1800"/>
              <a:buNone/>
            </a:pPr>
            <a:r>
              <a:t/>
            </a:r>
            <a:endParaRPr sz="2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0000"/>
              </a:lnSpc>
              <a:spcBef>
                <a:spcPts val="1000"/>
              </a:spcBef>
              <a:spcAft>
                <a:spcPts val="0"/>
              </a:spcAft>
              <a:buSzPts val="1800"/>
              <a:buNone/>
            </a:pPr>
            <a:r>
              <a:t/>
            </a:r>
            <a:endParaRPr/>
          </a:p>
        </p:txBody>
      </p:sp>
      <p:sp>
        <p:nvSpPr>
          <p:cNvPr id="507" name="Google Shape;507;g831de7356a_2_278"/>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2000"/>
              <a:buFont typeface="Arial"/>
              <a:buNone/>
            </a:pPr>
            <a:fld id="{00000000-1234-1234-1234-123412341234}" type="slidenum">
              <a:rPr lang="en-IN"/>
              <a:t>‹#›</a:t>
            </a:fld>
            <a:endParaRPr/>
          </a:p>
        </p:txBody>
      </p:sp>
      <p:pic>
        <p:nvPicPr>
          <p:cNvPr id="508" name="Google Shape;508;g831de7356a_2_278"/>
          <p:cNvPicPr preferRelativeResize="0"/>
          <p:nvPr/>
        </p:nvPicPr>
        <p:blipFill rotWithShape="1">
          <a:blip r:embed="rId3">
            <a:alphaModFix/>
          </a:blip>
          <a:srcRect b="6315" l="24526" r="22864" t="65613"/>
          <a:stretch/>
        </p:blipFill>
        <p:spPr>
          <a:xfrm>
            <a:off x="3019425" y="4483400"/>
            <a:ext cx="6267450" cy="1876426"/>
          </a:xfrm>
          <a:prstGeom prst="rect">
            <a:avLst/>
          </a:prstGeom>
          <a:noFill/>
          <a:ln>
            <a:noFill/>
          </a:ln>
        </p:spPr>
      </p:pic>
      <p:pic>
        <p:nvPicPr>
          <p:cNvPr id="509" name="Google Shape;509;g831de7356a_2_278"/>
          <p:cNvPicPr preferRelativeResize="0"/>
          <p:nvPr/>
        </p:nvPicPr>
        <p:blipFill rotWithShape="1">
          <a:blip r:embed="rId3">
            <a:alphaModFix/>
          </a:blip>
          <a:srcRect b="59296" l="24909" r="23452" t="15089"/>
          <a:stretch/>
        </p:blipFill>
        <p:spPr>
          <a:xfrm>
            <a:off x="2905125" y="1840400"/>
            <a:ext cx="6381751" cy="17811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g831de7356a_2_287"/>
          <p:cNvSpPr txBox="1"/>
          <p:nvPr>
            <p:ph type="title"/>
          </p:nvPr>
        </p:nvSpPr>
        <p:spPr>
          <a:xfrm>
            <a:off x="533650" y="89775"/>
            <a:ext cx="10971000" cy="489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IN"/>
              <a:t>         </a:t>
            </a:r>
            <a:r>
              <a:rPr b="1" lang="en-IN"/>
              <a:t>Algorithm</a:t>
            </a:r>
            <a:endParaRPr b="1"/>
          </a:p>
        </p:txBody>
      </p:sp>
      <p:sp>
        <p:nvSpPr>
          <p:cNvPr id="516" name="Google Shape;516;g831de7356a_2_287"/>
          <p:cNvSpPr txBox="1"/>
          <p:nvPr>
            <p:ph idx="1" type="body"/>
          </p:nvPr>
        </p:nvSpPr>
        <p:spPr>
          <a:xfrm>
            <a:off x="1486825" y="902850"/>
            <a:ext cx="10612200" cy="572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800"/>
              <a:buNone/>
            </a:pPr>
            <a:r>
              <a:rPr lang="en-IN" sz="2000">
                <a:solidFill>
                  <a:schemeClr val="dk1"/>
                </a:solidFill>
              </a:rPr>
              <a:t>5.	To ensure better filtering quality, we need to adjust the window size and repeat filtering -fig. 5. Comparing the result with fig. 3 – We have a better filtered signal and prominent peaks.</a:t>
            </a:r>
            <a:endParaRPr sz="2000">
              <a:solidFill>
                <a:schemeClr val="dk1"/>
              </a:solidFill>
            </a:endParaRPr>
          </a:p>
          <a:p>
            <a:pPr indent="0" lvl="0" marL="0" rtl="0" algn="l">
              <a:lnSpc>
                <a:spcPct val="115000"/>
              </a:lnSpc>
              <a:spcBef>
                <a:spcPts val="1000"/>
              </a:spcBef>
              <a:spcAft>
                <a:spcPts val="0"/>
              </a:spcAft>
              <a:buSzPts val="1800"/>
              <a:buNone/>
            </a:pPr>
            <a:r>
              <a:rPr lang="en-IN" sz="2000">
                <a:solidFill>
                  <a:schemeClr val="dk1"/>
                </a:solidFill>
              </a:rPr>
              <a:t>Fig 5. Filtered ECG- second pass:</a:t>
            </a:r>
            <a:endParaRPr sz="2000">
              <a:solidFill>
                <a:schemeClr val="dk1"/>
              </a:solidFill>
            </a:endParaRPr>
          </a:p>
          <a:p>
            <a:pPr indent="0" lvl="0" marL="0" rtl="0" algn="l">
              <a:lnSpc>
                <a:spcPct val="115000"/>
              </a:lnSpc>
              <a:spcBef>
                <a:spcPts val="1000"/>
              </a:spcBef>
              <a:spcAft>
                <a:spcPts val="0"/>
              </a:spcAft>
              <a:buSzPts val="1800"/>
              <a:buNone/>
            </a:pPr>
            <a:r>
              <a:t/>
            </a:r>
            <a:endParaRPr sz="2000">
              <a:solidFill>
                <a:schemeClr val="dk1"/>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sz="2000">
              <a:solidFill>
                <a:schemeClr val="dk1"/>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sz="2000">
              <a:solidFill>
                <a:schemeClr val="dk1"/>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sz="2000">
              <a:solidFill>
                <a:schemeClr val="dk1"/>
              </a:solidFill>
              <a:latin typeface="Arial"/>
              <a:ea typeface="Arial"/>
              <a:cs typeface="Arial"/>
              <a:sym typeface="Arial"/>
            </a:endParaRPr>
          </a:p>
          <a:p>
            <a:pPr indent="0" lvl="0" marL="0" rtl="0" algn="l">
              <a:lnSpc>
                <a:spcPct val="115000"/>
              </a:lnSpc>
              <a:spcBef>
                <a:spcPts val="1000"/>
              </a:spcBef>
              <a:spcAft>
                <a:spcPts val="0"/>
              </a:spcAft>
              <a:buSzPts val="1800"/>
              <a:buNone/>
            </a:pPr>
            <a:r>
              <a:rPr lang="en-IN" sz="2000">
                <a:solidFill>
                  <a:schemeClr val="dk1"/>
                </a:solidFill>
              </a:rPr>
              <a:t>6.	The final result is: </a:t>
            </a:r>
            <a:endParaRPr sz="2000">
              <a:solidFill>
                <a:schemeClr val="dk1"/>
              </a:solidFill>
            </a:endParaRPr>
          </a:p>
          <a:p>
            <a:pPr indent="0" lvl="0" marL="0" rtl="0" algn="l">
              <a:lnSpc>
                <a:spcPct val="100000"/>
              </a:lnSpc>
              <a:spcBef>
                <a:spcPts val="1000"/>
              </a:spcBef>
              <a:spcAft>
                <a:spcPts val="0"/>
              </a:spcAft>
              <a:buSzPts val="1800"/>
              <a:buNone/>
            </a:pPr>
            <a:r>
              <a:t/>
            </a:r>
            <a:endParaRPr sz="2000">
              <a:latin typeface="Arial"/>
              <a:ea typeface="Arial"/>
              <a:cs typeface="Arial"/>
              <a:sym typeface="Arial"/>
            </a:endParaRPr>
          </a:p>
          <a:p>
            <a:pPr indent="0" lvl="0" marL="0" rtl="0" algn="l">
              <a:lnSpc>
                <a:spcPct val="115000"/>
              </a:lnSpc>
              <a:spcBef>
                <a:spcPts val="0"/>
              </a:spcBef>
              <a:spcAft>
                <a:spcPts val="0"/>
              </a:spcAft>
              <a:buSzPts val="1800"/>
              <a:buNone/>
            </a:pPr>
            <a:r>
              <a:t/>
            </a:r>
            <a:endParaRPr sz="2000">
              <a:solidFill>
                <a:schemeClr val="dk1"/>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sz="2000">
              <a:solidFill>
                <a:schemeClr val="dk1"/>
              </a:solidFill>
              <a:latin typeface="Arial"/>
              <a:ea typeface="Arial"/>
              <a:cs typeface="Arial"/>
              <a:sym typeface="Arial"/>
            </a:endParaRPr>
          </a:p>
          <a:p>
            <a:pPr indent="0" lvl="0" marL="0" rtl="0" algn="l">
              <a:lnSpc>
                <a:spcPct val="115000"/>
              </a:lnSpc>
              <a:spcBef>
                <a:spcPts val="1000"/>
              </a:spcBef>
              <a:spcAft>
                <a:spcPts val="0"/>
              </a:spcAft>
              <a:buSzPts val="1800"/>
              <a:buNone/>
            </a:pPr>
            <a:r>
              <a:rPr lang="en-IN" sz="2000">
                <a:solidFill>
                  <a:schemeClr val="dk1"/>
                </a:solidFill>
              </a:rPr>
              <a:t>fig 6.final peaks</a:t>
            </a:r>
            <a:endParaRPr sz="2000">
              <a:solidFill>
                <a:schemeClr val="dk1"/>
              </a:solidFill>
            </a:endParaRPr>
          </a:p>
          <a:p>
            <a:pPr indent="0" lvl="0" marL="0" rtl="0" algn="l">
              <a:lnSpc>
                <a:spcPct val="100000"/>
              </a:lnSpc>
              <a:spcBef>
                <a:spcPts val="1000"/>
              </a:spcBef>
              <a:spcAft>
                <a:spcPts val="0"/>
              </a:spcAft>
              <a:buSzPts val="1800"/>
              <a:buNone/>
            </a:pPr>
            <a:r>
              <a:t/>
            </a:r>
            <a:endParaRPr sz="2000">
              <a:latin typeface="Arial"/>
              <a:ea typeface="Arial"/>
              <a:cs typeface="Arial"/>
              <a:sym typeface="Arial"/>
            </a:endParaRPr>
          </a:p>
        </p:txBody>
      </p:sp>
      <p:sp>
        <p:nvSpPr>
          <p:cNvPr id="517" name="Google Shape;517;g831de7356a_2_287"/>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2000"/>
              <a:buFont typeface="Arial"/>
              <a:buNone/>
            </a:pPr>
            <a:fld id="{00000000-1234-1234-1234-123412341234}" type="slidenum">
              <a:rPr lang="en-IN"/>
              <a:t>‹#›</a:t>
            </a:fld>
            <a:endParaRPr/>
          </a:p>
        </p:txBody>
      </p:sp>
      <p:pic>
        <p:nvPicPr>
          <p:cNvPr id="518" name="Google Shape;518;g831de7356a_2_287"/>
          <p:cNvPicPr preferRelativeResize="0"/>
          <p:nvPr/>
        </p:nvPicPr>
        <p:blipFill rotWithShape="1">
          <a:blip r:embed="rId3">
            <a:alphaModFix/>
          </a:blip>
          <a:srcRect b="10172" l="26482" r="22469" t="63861"/>
          <a:stretch/>
        </p:blipFill>
        <p:spPr>
          <a:xfrm>
            <a:off x="3414075" y="4871550"/>
            <a:ext cx="6134102" cy="1752601"/>
          </a:xfrm>
          <a:prstGeom prst="rect">
            <a:avLst/>
          </a:prstGeom>
          <a:noFill/>
          <a:ln>
            <a:noFill/>
          </a:ln>
        </p:spPr>
      </p:pic>
      <p:pic>
        <p:nvPicPr>
          <p:cNvPr id="519" name="Google Shape;519;g831de7356a_2_287"/>
          <p:cNvPicPr preferRelativeResize="0"/>
          <p:nvPr/>
        </p:nvPicPr>
        <p:blipFill rotWithShape="1">
          <a:blip r:embed="rId3">
            <a:alphaModFix/>
          </a:blip>
          <a:srcRect b="55438" l="26064" r="23256" t="16842"/>
          <a:stretch/>
        </p:blipFill>
        <p:spPr>
          <a:xfrm>
            <a:off x="3280725" y="2578100"/>
            <a:ext cx="6267450" cy="18859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4" name="Shape 524"/>
        <p:cNvGrpSpPr/>
        <p:nvPr/>
      </p:nvGrpSpPr>
      <p:grpSpPr>
        <a:xfrm>
          <a:off x="0" y="0"/>
          <a:ext cx="0" cy="0"/>
          <a:chOff x="0" y="0"/>
          <a:chExt cx="0" cy="0"/>
        </a:xfrm>
      </p:grpSpPr>
      <p:sp>
        <p:nvSpPr>
          <p:cNvPr id="525" name="Google Shape;525;g831de7356a_2_296"/>
          <p:cNvSpPr txBox="1"/>
          <p:nvPr>
            <p:ph idx="1" type="body"/>
          </p:nvPr>
        </p:nvSpPr>
        <p:spPr>
          <a:xfrm>
            <a:off x="531800" y="-58000"/>
            <a:ext cx="11469600" cy="685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rPr b="1" lang="en-IN" sz="3600">
                <a:solidFill>
                  <a:srgbClr val="168DBA"/>
                </a:solidFill>
              </a:rPr>
              <a:t>          </a:t>
            </a:r>
            <a:r>
              <a:rPr b="1" lang="en-IN" sz="3600">
                <a:solidFill>
                  <a:srgbClr val="168DBA"/>
                </a:solidFill>
              </a:rPr>
              <a:t>Algorithm</a:t>
            </a:r>
            <a:endParaRPr b="1" sz="3600">
              <a:solidFill>
                <a:srgbClr val="168DBA"/>
              </a:solidFill>
            </a:endParaRPr>
          </a:p>
          <a:p>
            <a:pPr indent="0" lvl="0" marL="0" rtl="0" algn="l">
              <a:lnSpc>
                <a:spcPct val="100000"/>
              </a:lnSpc>
              <a:spcBef>
                <a:spcPts val="1000"/>
              </a:spcBef>
              <a:spcAft>
                <a:spcPts val="0"/>
              </a:spcAft>
              <a:buSzPts val="1800"/>
              <a:buNone/>
            </a:pPr>
            <a:r>
              <a:t/>
            </a:r>
            <a:endParaRPr>
              <a:latin typeface="Calibri"/>
              <a:ea typeface="Calibri"/>
              <a:cs typeface="Calibri"/>
              <a:sym typeface="Calibri"/>
            </a:endParaRPr>
          </a:p>
          <a:p>
            <a:pPr indent="0" lvl="0" marL="0" rtl="0" algn="l">
              <a:lnSpc>
                <a:spcPct val="100000"/>
              </a:lnSpc>
              <a:spcBef>
                <a:spcPts val="1000"/>
              </a:spcBef>
              <a:spcAft>
                <a:spcPts val="0"/>
              </a:spcAft>
              <a:buSzPts val="1800"/>
              <a:buNone/>
            </a:pPr>
            <a:r>
              <a:t/>
            </a:r>
            <a:endParaRPr/>
          </a:p>
          <a:p>
            <a:pPr indent="0" lvl="0" marL="0" rtl="0" algn="l">
              <a:lnSpc>
                <a:spcPct val="100000"/>
              </a:lnSpc>
              <a:spcBef>
                <a:spcPts val="1000"/>
              </a:spcBef>
              <a:spcAft>
                <a:spcPts val="0"/>
              </a:spcAft>
              <a:buSzPts val="1800"/>
              <a:buNone/>
            </a:pPr>
            <a:r>
              <a:rPr lang="en-IN" sz="2000"/>
              <a:t>7. Calculation of heart beats from the ecg signal:</a:t>
            </a:r>
            <a:endParaRPr sz="2000"/>
          </a:p>
          <a:p>
            <a:pPr indent="0" lvl="0" marL="0" rtl="0" algn="l">
              <a:lnSpc>
                <a:spcPct val="100000"/>
              </a:lnSpc>
              <a:spcBef>
                <a:spcPts val="1000"/>
              </a:spcBef>
              <a:spcAft>
                <a:spcPts val="0"/>
              </a:spcAft>
              <a:buSzPts val="1800"/>
              <a:buNone/>
            </a:pPr>
            <a:r>
              <a:rPr lang="en-IN" sz="2000"/>
              <a:t>  </a:t>
            </a:r>
            <a:r>
              <a:rPr lang="en-IN" sz="2200"/>
              <a:t> </a:t>
            </a:r>
            <a:r>
              <a:rPr b="1" lang="en-IN" sz="2200"/>
              <a:t>Rate= 60*sampling rate/(R-R interval) </a:t>
            </a:r>
            <a:r>
              <a:rPr lang="en-IN" sz="2000"/>
              <a:t>  in beats/min.</a:t>
            </a:r>
            <a:endParaRPr sz="2000"/>
          </a:p>
          <a:p>
            <a:pPr indent="0" lvl="0" marL="0" rtl="0" algn="l">
              <a:lnSpc>
                <a:spcPct val="100000"/>
              </a:lnSpc>
              <a:spcBef>
                <a:spcPts val="1000"/>
              </a:spcBef>
              <a:spcAft>
                <a:spcPts val="0"/>
              </a:spcAft>
              <a:buSzPts val="1800"/>
              <a:buNone/>
            </a:pPr>
            <a:r>
              <a:rPr lang="en-IN" sz="2000"/>
              <a:t>Comparing distance between two corresponding peaks and </a:t>
            </a:r>
            <a:endParaRPr sz="2000"/>
          </a:p>
          <a:p>
            <a:pPr indent="0" lvl="0" marL="0" rtl="0" algn="l">
              <a:lnSpc>
                <a:spcPct val="100000"/>
              </a:lnSpc>
              <a:spcBef>
                <a:spcPts val="1000"/>
              </a:spcBef>
              <a:spcAft>
                <a:spcPts val="0"/>
              </a:spcAft>
              <a:buSzPts val="1800"/>
              <a:buNone/>
            </a:pPr>
            <a:r>
              <a:rPr lang="en-IN" sz="2000"/>
              <a:t>getting minimum distance as R-R interval.</a:t>
            </a:r>
            <a:endParaRPr sz="2000"/>
          </a:p>
        </p:txBody>
      </p:sp>
      <p:sp>
        <p:nvSpPr>
          <p:cNvPr id="526" name="Google Shape;526;g831de7356a_2_296"/>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2000"/>
              <a:buFont typeface="Arial"/>
              <a:buNone/>
            </a:pPr>
            <a:fld id="{00000000-1234-1234-1234-123412341234}" type="slidenum">
              <a:rPr lang="en-IN"/>
              <a:t>‹#›</a:t>
            </a:fld>
            <a:endParaRPr/>
          </a:p>
        </p:txBody>
      </p:sp>
      <p:pic>
        <p:nvPicPr>
          <p:cNvPr id="527" name="Google Shape;527;g831de7356a_2_296"/>
          <p:cNvPicPr preferRelativeResize="0"/>
          <p:nvPr/>
        </p:nvPicPr>
        <p:blipFill rotWithShape="1">
          <a:blip r:embed="rId3">
            <a:alphaModFix/>
          </a:blip>
          <a:srcRect b="0" l="0" r="0" t="27001"/>
          <a:stretch/>
        </p:blipFill>
        <p:spPr>
          <a:xfrm>
            <a:off x="6484450" y="2946450"/>
            <a:ext cx="4715650" cy="3411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g831de7356a_2_303"/>
          <p:cNvSpPr txBox="1"/>
          <p:nvPr>
            <p:ph type="title"/>
          </p:nvPr>
        </p:nvSpPr>
        <p:spPr>
          <a:xfrm>
            <a:off x="531800" y="255275"/>
            <a:ext cx="11660100" cy="768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IN"/>
              <a:t>                    </a:t>
            </a:r>
            <a:r>
              <a:rPr b="1" lang="en-IN"/>
              <a:t>ECG signal in time domain   </a:t>
            </a:r>
            <a:endParaRPr b="1"/>
          </a:p>
        </p:txBody>
      </p:sp>
      <p:sp>
        <p:nvSpPr>
          <p:cNvPr id="534" name="Google Shape;534;g831de7356a_2_303"/>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2000"/>
              <a:buFont typeface="Arial"/>
              <a:buNone/>
            </a:pPr>
            <a:fld id="{00000000-1234-1234-1234-123412341234}" type="slidenum">
              <a:rPr lang="en-IN"/>
              <a:t>‹#›</a:t>
            </a:fld>
            <a:endParaRPr/>
          </a:p>
        </p:txBody>
      </p:sp>
      <p:pic>
        <p:nvPicPr>
          <p:cNvPr id="535" name="Google Shape;535;g831de7356a_2_303"/>
          <p:cNvPicPr preferRelativeResize="0"/>
          <p:nvPr/>
        </p:nvPicPr>
        <p:blipFill rotWithShape="1">
          <a:blip r:embed="rId3">
            <a:alphaModFix/>
          </a:blip>
          <a:srcRect b="0" l="6950" r="0" t="0"/>
          <a:stretch/>
        </p:blipFill>
        <p:spPr>
          <a:xfrm>
            <a:off x="2661213" y="1643125"/>
            <a:ext cx="6869574" cy="4859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g831de7356a_2_310"/>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2000"/>
              <a:buFont typeface="Arial"/>
              <a:buNone/>
            </a:pPr>
            <a:fld id="{00000000-1234-1234-1234-123412341234}" type="slidenum">
              <a:rPr lang="en-IN"/>
              <a:t>‹#›</a:t>
            </a:fld>
            <a:endParaRPr/>
          </a:p>
        </p:txBody>
      </p:sp>
      <p:pic>
        <p:nvPicPr>
          <p:cNvPr id="542" name="Google Shape;542;g831de7356a_2_310"/>
          <p:cNvPicPr preferRelativeResize="0"/>
          <p:nvPr/>
        </p:nvPicPr>
        <p:blipFill rotWithShape="1">
          <a:blip r:embed="rId3">
            <a:alphaModFix/>
          </a:blip>
          <a:srcRect b="0" l="9207" r="12027" t="0"/>
          <a:stretch/>
        </p:blipFill>
        <p:spPr>
          <a:xfrm>
            <a:off x="2639100" y="1614225"/>
            <a:ext cx="6913776" cy="4719950"/>
          </a:xfrm>
          <a:prstGeom prst="rect">
            <a:avLst/>
          </a:prstGeom>
          <a:noFill/>
          <a:ln>
            <a:noFill/>
          </a:ln>
        </p:spPr>
      </p:pic>
      <p:sp>
        <p:nvSpPr>
          <p:cNvPr id="543" name="Google Shape;543;g831de7356a_2_310"/>
          <p:cNvSpPr txBox="1"/>
          <p:nvPr>
            <p:ph type="title"/>
          </p:nvPr>
        </p:nvSpPr>
        <p:spPr>
          <a:xfrm>
            <a:off x="531800" y="261575"/>
            <a:ext cx="10453200" cy="89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IN"/>
              <a:t>                 </a:t>
            </a:r>
            <a:r>
              <a:rPr b="1" lang="en-IN"/>
              <a:t>ECG signal in spectral domain</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13"/>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168DBA"/>
              </a:buClr>
              <a:buSzPts val="4000"/>
              <a:buFont typeface="Century Gothic"/>
              <a:buNone/>
            </a:pPr>
            <a:r>
              <a:rPr lang="en-IN"/>
              <a:t>PHASE- III EVALUATION </a:t>
            </a:r>
            <a:br>
              <a:rPr lang="en-IN"/>
            </a:br>
            <a:r>
              <a:rPr lang="en-IN"/>
              <a:t>APRIL- WEEK 2</a:t>
            </a:r>
            <a:endParaRPr/>
          </a:p>
        </p:txBody>
      </p:sp>
      <p:sp>
        <p:nvSpPr>
          <p:cNvPr id="549" name="Google Shape;549;p13"/>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rPr lang="en-IN">
                <a:solidFill>
                  <a:schemeClr val="dk2"/>
                </a:solidFill>
                <a:latin typeface="Arial Black"/>
                <a:ea typeface="Arial Black"/>
                <a:cs typeface="Arial Black"/>
                <a:sym typeface="Arial Black"/>
              </a:rPr>
              <a:t>COURSE: DSP  (PROJECT BASED LEARNING)</a:t>
            </a:r>
            <a:endParaRPr>
              <a:solidFill>
                <a:schemeClr val="dk2"/>
              </a:solidFill>
            </a:endParaRPr>
          </a:p>
          <a:p>
            <a:pPr indent="0" lvl="0" marL="0" rtl="0" algn="l">
              <a:spcBef>
                <a:spcPts val="1000"/>
              </a:spcBef>
              <a:spcAft>
                <a:spcPts val="0"/>
              </a:spcAft>
              <a:buSzPts val="2000"/>
              <a:buNone/>
            </a:pPr>
            <a:r>
              <a:t/>
            </a:r>
            <a:endParaRPr/>
          </a:p>
        </p:txBody>
      </p:sp>
      <p:sp>
        <p:nvSpPr>
          <p:cNvPr id="550" name="Google Shape;550;p13"/>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1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IN"/>
              <a:t>Phase III- Work</a:t>
            </a:r>
            <a:endParaRPr/>
          </a:p>
        </p:txBody>
      </p:sp>
      <p:sp>
        <p:nvSpPr>
          <p:cNvPr id="556" name="Google Shape;556;p1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IN" sz="2800">
                <a:solidFill>
                  <a:srgbClr val="8F12B9"/>
                </a:solidFill>
              </a:rPr>
              <a:t>Software used</a:t>
            </a:r>
            <a:endParaRPr/>
          </a:p>
          <a:p>
            <a:pPr indent="-285750" lvl="1" marL="742950" rtl="0" algn="l">
              <a:spcBef>
                <a:spcPts val="1000"/>
              </a:spcBef>
              <a:spcAft>
                <a:spcPts val="0"/>
              </a:spcAft>
              <a:buSzPts val="2600"/>
              <a:buChar char="🠶"/>
            </a:pPr>
            <a:r>
              <a:rPr lang="en-IN" sz="2600">
                <a:solidFill>
                  <a:srgbClr val="8F12B9"/>
                </a:solidFill>
              </a:rPr>
              <a:t>Program</a:t>
            </a:r>
            <a:endParaRPr/>
          </a:p>
          <a:p>
            <a:pPr indent="-342900" lvl="0" marL="342900" rtl="0" algn="l">
              <a:spcBef>
                <a:spcPts val="1000"/>
              </a:spcBef>
              <a:spcAft>
                <a:spcPts val="0"/>
              </a:spcAft>
              <a:buSzPts val="2800"/>
              <a:buChar char="🠶"/>
            </a:pPr>
            <a:r>
              <a:rPr lang="en-IN" sz="2800">
                <a:solidFill>
                  <a:srgbClr val="8F12B9"/>
                </a:solidFill>
              </a:rPr>
              <a:t>Simulation</a:t>
            </a:r>
            <a:endParaRPr/>
          </a:p>
          <a:p>
            <a:pPr indent="-285750" lvl="1" marL="742950" rtl="0" algn="l">
              <a:spcBef>
                <a:spcPts val="1000"/>
              </a:spcBef>
              <a:spcAft>
                <a:spcPts val="0"/>
              </a:spcAft>
              <a:buSzPts val="2600"/>
              <a:buChar char="🠶"/>
            </a:pPr>
            <a:r>
              <a:rPr lang="en-IN" sz="2600">
                <a:solidFill>
                  <a:srgbClr val="8F12B9"/>
                </a:solidFill>
              </a:rPr>
              <a:t>Simulation results</a:t>
            </a:r>
            <a:endParaRPr/>
          </a:p>
          <a:p>
            <a:pPr indent="-342900" lvl="0" marL="342900" rtl="0" algn="l">
              <a:spcBef>
                <a:spcPts val="1000"/>
              </a:spcBef>
              <a:spcAft>
                <a:spcPts val="0"/>
              </a:spcAft>
              <a:buSzPts val="2800"/>
              <a:buChar char="🠶"/>
            </a:pPr>
            <a:r>
              <a:rPr lang="en-IN" sz="2800">
                <a:solidFill>
                  <a:srgbClr val="8F12B9"/>
                </a:solidFill>
              </a:rPr>
              <a:t>Applications</a:t>
            </a:r>
            <a:endParaRPr/>
          </a:p>
          <a:p>
            <a:pPr indent="-342900" lvl="0" marL="342900" rtl="0" algn="l">
              <a:spcBef>
                <a:spcPts val="1000"/>
              </a:spcBef>
              <a:spcAft>
                <a:spcPts val="0"/>
              </a:spcAft>
              <a:buSzPts val="2800"/>
              <a:buChar char="🠶"/>
            </a:pPr>
            <a:r>
              <a:rPr lang="en-IN" sz="2800">
                <a:solidFill>
                  <a:srgbClr val="8F12B9"/>
                </a:solidFill>
              </a:rPr>
              <a:t>References</a:t>
            </a:r>
            <a:endParaRPr/>
          </a:p>
          <a:p>
            <a:pPr indent="-228600" lvl="0" marL="342900" rtl="0" algn="l">
              <a:spcBef>
                <a:spcPts val="1000"/>
              </a:spcBef>
              <a:spcAft>
                <a:spcPts val="0"/>
              </a:spcAft>
              <a:buSzPts val="1800"/>
              <a:buNone/>
            </a:pPr>
            <a:r>
              <a:t/>
            </a:r>
            <a:endParaRPr/>
          </a:p>
        </p:txBody>
      </p:sp>
      <p:sp>
        <p:nvSpPr>
          <p:cNvPr id="557" name="Google Shape;557;p1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1" name="Shape 561"/>
        <p:cNvGrpSpPr/>
        <p:nvPr/>
      </p:nvGrpSpPr>
      <p:grpSpPr>
        <a:xfrm>
          <a:off x="0" y="0"/>
          <a:ext cx="0" cy="0"/>
          <a:chOff x="0" y="0"/>
          <a:chExt cx="0" cy="0"/>
        </a:xfrm>
      </p:grpSpPr>
      <p:sp>
        <p:nvSpPr>
          <p:cNvPr id="562" name="Google Shape;562;p15"/>
          <p:cNvSpPr txBox="1"/>
          <p:nvPr>
            <p:ph type="title"/>
          </p:nvPr>
        </p:nvSpPr>
        <p:spPr>
          <a:xfrm>
            <a:off x="531800" y="98410"/>
            <a:ext cx="8911800" cy="128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b="1" lang="en-IN"/>
              <a:t>          </a:t>
            </a:r>
            <a:r>
              <a:rPr b="1" lang="en-IN"/>
              <a:t>Software used:</a:t>
            </a:r>
            <a:endParaRPr b="1"/>
          </a:p>
        </p:txBody>
      </p:sp>
      <p:sp>
        <p:nvSpPr>
          <p:cNvPr id="563" name="Google Shape;563;p15"/>
          <p:cNvSpPr txBox="1"/>
          <p:nvPr>
            <p:ph idx="1" type="body"/>
          </p:nvPr>
        </p:nvSpPr>
        <p:spPr>
          <a:xfrm>
            <a:off x="884125" y="1379400"/>
            <a:ext cx="10620600" cy="45318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rPr b="1" lang="en-IN" sz="3600"/>
              <a:t>      </a:t>
            </a:r>
            <a:r>
              <a:rPr b="1" lang="en-IN" sz="3600"/>
              <a:t>MATLAB </a:t>
            </a:r>
            <a:endParaRPr b="1" sz="3600"/>
          </a:p>
        </p:txBody>
      </p:sp>
      <p:sp>
        <p:nvSpPr>
          <p:cNvPr id="564" name="Google Shape;564;p1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g831de7356a_2_183"/>
          <p:cNvSpPr txBox="1"/>
          <p:nvPr>
            <p:ph type="title"/>
          </p:nvPr>
        </p:nvSpPr>
        <p:spPr>
          <a:xfrm>
            <a:off x="2055812" y="1982550"/>
            <a:ext cx="8915400" cy="1468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168DBA"/>
              </a:buClr>
              <a:buSzPts val="4000"/>
              <a:buFont typeface="Century Gothic"/>
              <a:buNone/>
            </a:pPr>
            <a:r>
              <a:rPr lang="en-IN"/>
              <a:t>PHASE- I EVALUATION </a:t>
            </a:r>
            <a:br>
              <a:rPr lang="en-IN"/>
            </a:br>
            <a:r>
              <a:rPr lang="en-IN"/>
              <a:t>MARCH- WEEK 1</a:t>
            </a:r>
            <a:endParaRPr/>
          </a:p>
        </p:txBody>
      </p:sp>
      <p:sp>
        <p:nvSpPr>
          <p:cNvPr id="350" name="Google Shape;350;g831de7356a_2_183"/>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lang="en-IN">
                <a:solidFill>
                  <a:schemeClr val="dk2"/>
                </a:solidFill>
                <a:latin typeface="Arial Black"/>
                <a:ea typeface="Arial Black"/>
                <a:cs typeface="Arial Black"/>
                <a:sym typeface="Arial Black"/>
              </a:rPr>
              <a:t>COURSE: DSP  (PROJECT BASED LEARNING)</a:t>
            </a:r>
            <a:endParaRPr>
              <a:solidFill>
                <a:schemeClr val="dk2"/>
              </a:solidFill>
            </a:endParaRPr>
          </a:p>
          <a:p>
            <a:pPr indent="0" lvl="0" marL="0" rtl="0" algn="l">
              <a:lnSpc>
                <a:spcPct val="100000"/>
              </a:lnSpc>
              <a:spcBef>
                <a:spcPts val="1000"/>
              </a:spcBef>
              <a:spcAft>
                <a:spcPts val="0"/>
              </a:spcAft>
              <a:buSzPts val="2000"/>
              <a:buNone/>
            </a:pPr>
            <a:r>
              <a:t/>
            </a:r>
            <a:endParaRPr/>
          </a:p>
        </p:txBody>
      </p:sp>
      <p:sp>
        <p:nvSpPr>
          <p:cNvPr id="351" name="Google Shape;351;g831de7356a_2_183"/>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en-I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16"/>
          <p:cNvSpPr txBox="1"/>
          <p:nvPr>
            <p:ph type="title"/>
          </p:nvPr>
        </p:nvSpPr>
        <p:spPr>
          <a:xfrm>
            <a:off x="340625" y="-1"/>
            <a:ext cx="8911800" cy="822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b="1" lang="en-IN"/>
              <a:t>          </a:t>
            </a:r>
            <a:r>
              <a:rPr b="1" lang="en-IN"/>
              <a:t>Program/ Code</a:t>
            </a:r>
            <a:endParaRPr b="1"/>
          </a:p>
        </p:txBody>
      </p:sp>
      <p:sp>
        <p:nvSpPr>
          <p:cNvPr id="570" name="Google Shape;570;p16"/>
          <p:cNvSpPr txBox="1"/>
          <p:nvPr>
            <p:ph idx="1" type="body"/>
          </p:nvPr>
        </p:nvSpPr>
        <p:spPr>
          <a:xfrm>
            <a:off x="442325" y="787775"/>
            <a:ext cx="11535300" cy="61491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t/>
            </a:r>
            <a:endParaRPr sz="2200">
              <a:solidFill>
                <a:srgbClr val="222222"/>
              </a:solidFill>
              <a:latin typeface="Arial"/>
              <a:ea typeface="Arial"/>
              <a:cs typeface="Arial"/>
              <a:sym typeface="Arial"/>
            </a:endParaRPr>
          </a:p>
          <a:p>
            <a:pPr indent="-228600" lvl="0" marL="342900" rtl="0" algn="l">
              <a:spcBef>
                <a:spcPts val="0"/>
              </a:spcBef>
              <a:spcAft>
                <a:spcPts val="0"/>
              </a:spcAft>
              <a:buSzPts val="1800"/>
              <a:buNone/>
            </a:pPr>
            <a:r>
              <a:rPr b="1" lang="en-IN" sz="2200">
                <a:solidFill>
                  <a:srgbClr val="222222"/>
                </a:solidFill>
              </a:rPr>
              <a:t>ecg_main file:</a:t>
            </a:r>
            <a:endParaRPr b="1" sz="2200">
              <a:solidFill>
                <a:srgbClr val="222222"/>
              </a:solidFill>
            </a:endParaRPr>
          </a:p>
          <a:p>
            <a:pPr indent="-228600" lvl="0" marL="342900" rtl="0" algn="l">
              <a:spcBef>
                <a:spcPts val="0"/>
              </a:spcBef>
              <a:spcAft>
                <a:spcPts val="0"/>
              </a:spcAft>
              <a:buSzPts val="1100"/>
              <a:buNone/>
            </a:pPr>
            <a:r>
              <a:t/>
            </a:r>
            <a:endParaRPr sz="1400">
              <a:solidFill>
                <a:srgbClr val="222222"/>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IN" sz="1400">
                <a:solidFill>
                  <a:srgbClr val="0000FF"/>
                </a:solidFill>
              </a:rPr>
              <a:t>for</a:t>
            </a:r>
            <a:r>
              <a:rPr lang="en-IN" sz="1400">
                <a:solidFill>
                  <a:schemeClr val="dk1"/>
                </a:solidFill>
              </a:rPr>
              <a:t> demo = 1:2:3</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Clear the variables</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clear </a:t>
            </a:r>
            <a:r>
              <a:rPr lang="en-IN" sz="1400">
                <a:solidFill>
                  <a:srgbClr val="A020F0"/>
                </a:solidFill>
              </a:rPr>
              <a:t>ecg</a:t>
            </a:r>
            <a:r>
              <a:rPr lang="en-IN" sz="1400">
                <a:solidFill>
                  <a:schemeClr val="dk1"/>
                </a:solidFill>
              </a:rPr>
              <a:t> </a:t>
            </a:r>
            <a:r>
              <a:rPr lang="en-IN" sz="1400">
                <a:solidFill>
                  <a:srgbClr val="A020F0"/>
                </a:solidFill>
              </a:rPr>
              <a:t>samplingrate</a:t>
            </a:r>
            <a:r>
              <a:rPr lang="en-IN" sz="1400">
                <a:solidFill>
                  <a:schemeClr val="dk1"/>
                </a:solidFill>
              </a:rPr>
              <a:t> </a:t>
            </a:r>
            <a:r>
              <a:rPr lang="en-IN" sz="1400">
                <a:solidFill>
                  <a:srgbClr val="A020F0"/>
                </a:solidFill>
              </a:rPr>
              <a:t>rectified </a:t>
            </a:r>
            <a:r>
              <a:rPr lang="en-IN" sz="1400">
                <a:solidFill>
                  <a:schemeClr val="dk1"/>
                </a:solidFill>
              </a:rPr>
              <a:t> </a:t>
            </a:r>
            <a:r>
              <a:rPr lang="en-IN" sz="1400">
                <a:solidFill>
                  <a:srgbClr val="A020F0"/>
                </a:solidFill>
              </a:rPr>
              <a:t>filter1</a:t>
            </a:r>
            <a:r>
              <a:rPr lang="en-IN" sz="1400">
                <a:solidFill>
                  <a:schemeClr val="dk1"/>
                </a:solidFill>
              </a:rPr>
              <a:t> </a:t>
            </a:r>
            <a:r>
              <a:rPr lang="en-IN" sz="1400">
                <a:solidFill>
                  <a:srgbClr val="A020F0"/>
                </a:solidFill>
              </a:rPr>
              <a:t>R_peak1</a:t>
            </a:r>
            <a:r>
              <a:rPr lang="en-IN" sz="1400">
                <a:solidFill>
                  <a:schemeClr val="dk1"/>
                </a:solidFill>
              </a:rPr>
              <a:t> </a:t>
            </a:r>
            <a:r>
              <a:rPr lang="en-IN" sz="1400">
                <a:solidFill>
                  <a:srgbClr val="A020F0"/>
                </a:solidFill>
              </a:rPr>
              <a:t>filter2</a:t>
            </a:r>
            <a:r>
              <a:rPr lang="en-IN" sz="1400">
                <a:solidFill>
                  <a:schemeClr val="dk1"/>
                </a:solidFill>
              </a:rPr>
              <a:t> </a:t>
            </a:r>
            <a:r>
              <a:rPr lang="en-IN" sz="1400">
                <a:solidFill>
                  <a:srgbClr val="A020F0"/>
                </a:solidFill>
              </a:rPr>
              <a:t>R_peak2</a:t>
            </a:r>
            <a:r>
              <a:rPr lang="en-IN" sz="1400">
                <a:solidFill>
                  <a:schemeClr val="dk1"/>
                </a:solidFill>
              </a:rPr>
              <a:t> </a:t>
            </a:r>
            <a:r>
              <a:rPr lang="en-IN" sz="1400">
                <a:solidFill>
                  <a:srgbClr val="A020F0"/>
                </a:solidFill>
              </a:rPr>
              <a:t>freq_domain_res</a:t>
            </a:r>
            <a:endParaRPr sz="1400">
              <a:solidFill>
                <a:srgbClr val="A020F0"/>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Load data sample</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switch</a:t>
            </a:r>
            <a:r>
              <a:rPr lang="en-IN" sz="1400">
                <a:solidFill>
                  <a:schemeClr val="dk1"/>
                </a:solidFill>
              </a:rPr>
              <a:t>(demo)</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case</a:t>
            </a:r>
            <a:r>
              <a:rPr lang="en-IN" sz="1400">
                <a:solidFill>
                  <a:schemeClr val="dk1"/>
                </a:solidFill>
              </a:rPr>
              <a:t> 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plotname = </a:t>
            </a:r>
            <a:r>
              <a:rPr lang="en-IN" sz="1400">
                <a:solidFill>
                  <a:srgbClr val="A020F0"/>
                </a:solidFill>
              </a:rPr>
              <a:t>'Sample 1'</a:t>
            </a:r>
            <a:r>
              <a:rPr lang="en-IN" sz="1400">
                <a:solidFill>
                  <a:schemeClr val="dk1"/>
                </a:solidFill>
              </a:rPr>
              <a: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load </a:t>
            </a:r>
            <a:r>
              <a:rPr lang="en-IN" sz="1400">
                <a:solidFill>
                  <a:srgbClr val="A020F0"/>
                </a:solidFill>
              </a:rPr>
              <a:t>ecgdemodata1</a:t>
            </a:r>
            <a:r>
              <a:rPr lang="en-IN" sz="1400">
                <a:solidFill>
                  <a:schemeClr val="dk1"/>
                </a:solidFill>
              </a:rPr>
              <a: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case</a:t>
            </a:r>
            <a:r>
              <a:rPr lang="en-IN" sz="1400">
                <a:solidFill>
                  <a:schemeClr val="dk1"/>
                </a:solidFill>
              </a:rPr>
              <a:t> 3,</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plotname = </a:t>
            </a:r>
            <a:r>
              <a:rPr lang="en-IN" sz="1400">
                <a:solidFill>
                  <a:srgbClr val="A020F0"/>
                </a:solidFill>
              </a:rPr>
              <a:t>'Sample 2'</a:t>
            </a:r>
            <a:r>
              <a:rPr lang="en-IN" sz="1400">
                <a:solidFill>
                  <a:schemeClr val="dk1"/>
                </a:solidFill>
              </a:rPr>
              <a: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load </a:t>
            </a:r>
            <a:r>
              <a:rPr lang="en-IN" sz="1400">
                <a:solidFill>
                  <a:srgbClr val="A020F0"/>
                </a:solidFill>
              </a:rPr>
              <a:t>ecgdemodata2</a:t>
            </a:r>
            <a:r>
              <a:rPr lang="en-IN" sz="1400">
                <a:solidFill>
                  <a:schemeClr val="dk1"/>
                </a:solidFill>
              </a:rPr>
              <a: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Remove lower frequencies</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latin typeface="Arial"/>
                <a:ea typeface="Arial"/>
                <a:cs typeface="Arial"/>
                <a:sym typeface="Arial"/>
              </a:rPr>
              <a:t>    </a:t>
            </a:r>
            <a:r>
              <a:rPr lang="en-IN" sz="1400">
                <a:solidFill>
                  <a:srgbClr val="222222"/>
                </a:solidFill>
                <a:latin typeface="Arial"/>
                <a:ea typeface="Arial"/>
                <a:cs typeface="Arial"/>
                <a:sym typeface="Arial"/>
              </a:rPr>
              <a:t>   </a:t>
            </a:r>
            <a:endParaRPr sz="1400">
              <a:solidFill>
                <a:srgbClr val="222222"/>
              </a:solidFill>
              <a:latin typeface="Arial"/>
              <a:ea typeface="Arial"/>
              <a:cs typeface="Arial"/>
              <a:sym typeface="Arial"/>
            </a:endParaRPr>
          </a:p>
        </p:txBody>
      </p:sp>
      <p:sp>
        <p:nvSpPr>
          <p:cNvPr id="571" name="Google Shape;571;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g731c87bf39_3_2"/>
          <p:cNvSpPr txBox="1"/>
          <p:nvPr>
            <p:ph idx="1" type="body"/>
          </p:nvPr>
        </p:nvSpPr>
        <p:spPr>
          <a:xfrm>
            <a:off x="150" y="75"/>
            <a:ext cx="12192000" cy="6858000"/>
          </a:xfrm>
          <a:prstGeom prst="rect">
            <a:avLst/>
          </a:prstGeom>
        </p:spPr>
        <p:txBody>
          <a:bodyPr anchorCtr="0" anchor="t" bIns="45700" lIns="91425" spcFirstLastPara="1" rIns="91425" wrap="square" tIns="45700">
            <a:noAutofit/>
          </a:bodyPr>
          <a:lstStyle/>
          <a:p>
            <a:pPr indent="-228600" lvl="0" marL="342900" rtl="0" algn="l">
              <a:spcBef>
                <a:spcPts val="0"/>
              </a:spcBef>
              <a:spcAft>
                <a:spcPts val="0"/>
              </a:spcAft>
              <a:buClr>
                <a:schemeClr val="dk1"/>
              </a:buClr>
              <a:buSzPts val="1100"/>
              <a:buFont typeface="Arial"/>
              <a:buNone/>
            </a:pPr>
            <a:r>
              <a:t/>
            </a:r>
            <a:endParaRPr sz="1400">
              <a:solidFill>
                <a:srgbClr val="222222"/>
              </a:solidFill>
            </a:endParaRPr>
          </a:p>
          <a:p>
            <a:pPr indent="-228600" lvl="0" marL="342900" rtl="0" algn="l">
              <a:spcBef>
                <a:spcPts val="0"/>
              </a:spcBef>
              <a:spcAft>
                <a:spcPts val="0"/>
              </a:spcAft>
              <a:buNone/>
            </a:pPr>
            <a:r>
              <a:rPr lang="en-IN" sz="1400">
                <a:solidFill>
                  <a:srgbClr val="222222"/>
                </a:solidFill>
                <a:latin typeface="Arial"/>
                <a:ea typeface="Arial"/>
                <a:cs typeface="Arial"/>
                <a:sym typeface="Arial"/>
              </a:rPr>
              <a:t>    </a:t>
            </a:r>
            <a:r>
              <a:rPr lang="en-IN" sz="1400">
                <a:solidFill>
                  <a:schemeClr val="dk1"/>
                </a:solidFill>
              </a:rPr>
              <a:t>freq_domain_res=fft(ecg);</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freq_domain_res(1 : round(length(freq_domain_res)*5/samplingrate))=0;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freq_domain_res(end - round(length(freq_domain_res)*5/samplingrate) : end)=0;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Rectified=real(ifft(freq_domain_res));</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Filter - first pass</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filter_winfunsz = floor(samplingrate * 571 / 1000);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if</a:t>
            </a:r>
            <a:r>
              <a:rPr lang="en-IN" sz="1400">
                <a:solidFill>
                  <a:schemeClr val="dk1"/>
                </a:solidFill>
              </a:rPr>
              <a:t> rem(filter_winfunsz,2)==0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filter_winfunsz = filter_winfunsz+1;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filter1=ecg_func(Rectified, filter_winfunsz);</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Scale ecg</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R_peak1=filter1/(max(filter1)/7);</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Filter by threshold filter</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for</a:t>
            </a:r>
            <a:r>
              <a:rPr lang="en-IN" sz="1400">
                <a:solidFill>
                  <a:schemeClr val="dk1"/>
                </a:solidFill>
              </a:rPr>
              <a:t> data = 1:1:length(R_peak1)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if</a:t>
            </a:r>
            <a:r>
              <a:rPr lang="en-IN" sz="1400">
                <a:solidFill>
                  <a:schemeClr val="dk1"/>
                </a:solidFill>
              </a:rPr>
              <a:t> R_peak1(data) &lt; 4</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R_peak1(data) = 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else</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endParaRPr sz="1400">
              <a:solidFill>
                <a:srgbClr val="222222"/>
              </a:solidFill>
              <a:latin typeface="Arial"/>
              <a:ea typeface="Arial"/>
              <a:cs typeface="Arial"/>
              <a:sym typeface="Arial"/>
            </a:endParaRPr>
          </a:p>
          <a:p>
            <a:pPr indent="-228600" lvl="0" marL="342900" rtl="0" algn="l">
              <a:spcBef>
                <a:spcPts val="0"/>
              </a:spcBef>
              <a:spcAft>
                <a:spcPts val="0"/>
              </a:spcAft>
              <a:buNone/>
            </a:pPr>
            <a:r>
              <a:t/>
            </a:r>
            <a:endParaRPr sz="1400">
              <a:solidFill>
                <a:srgbClr val="222222"/>
              </a:solidFill>
              <a:latin typeface="Arial"/>
              <a:ea typeface="Arial"/>
              <a:cs typeface="Arial"/>
              <a:sym typeface="Arial"/>
            </a:endParaRPr>
          </a:p>
          <a:p>
            <a:pPr indent="0" lvl="0" marL="0" rtl="0" algn="l">
              <a:spcBef>
                <a:spcPts val="1000"/>
              </a:spcBef>
              <a:spcAft>
                <a:spcPts val="0"/>
              </a:spcAft>
              <a:buNone/>
            </a:pPr>
            <a:r>
              <a:t/>
            </a:r>
            <a:endParaRPr/>
          </a:p>
        </p:txBody>
      </p:sp>
      <p:sp>
        <p:nvSpPr>
          <p:cNvPr id="578" name="Google Shape;578;g731c87bf39_3_2"/>
          <p:cNvSpPr txBox="1"/>
          <p:nvPr>
            <p:ph idx="12" type="sldNum"/>
          </p:nvPr>
        </p:nvSpPr>
        <p:spPr>
          <a:xfrm>
            <a:off x="1064087" y="992507"/>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g731c87bf39_3_9"/>
          <p:cNvSpPr txBox="1"/>
          <p:nvPr>
            <p:ph idx="1" type="body"/>
          </p:nvPr>
        </p:nvSpPr>
        <p:spPr>
          <a:xfrm>
            <a:off x="0" y="75"/>
            <a:ext cx="12091200" cy="6858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R_peak1(data)=1;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posn=find(R_peak1);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dist=posn(2)-posn(1);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for</a:t>
            </a:r>
            <a:r>
              <a:rPr lang="en-IN" sz="1400">
                <a:solidFill>
                  <a:schemeClr val="dk1"/>
                </a:solidFill>
              </a:rPr>
              <a:t> data=1:1:length(posn)-1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if</a:t>
            </a:r>
            <a:r>
              <a:rPr lang="en-IN" sz="1400">
                <a:solidFill>
                  <a:schemeClr val="dk1"/>
                </a:solidFill>
              </a:rPr>
              <a:t> posn(data+1)-posn(data)&lt;dist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dist=posn(data+1)-posn(data);</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Optimize filter window size</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QR_dist=floor(0.04*samplingrate);</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if</a:t>
            </a:r>
            <a:r>
              <a:rPr lang="en-IN" sz="1400">
                <a:solidFill>
                  <a:schemeClr val="dk1"/>
                </a:solidFill>
              </a:rPr>
              <a:t> rem(QR_dist,2)==0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QR_dist=QR_dist+1;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filter_winfunsz=2*dist-QR_dist;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Filter - second pass</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endParaRPr/>
          </a:p>
        </p:txBody>
      </p:sp>
      <p:sp>
        <p:nvSpPr>
          <p:cNvPr id="585" name="Google Shape;585;g731c87bf39_3_9"/>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g731c87c008_0_1"/>
          <p:cNvSpPr txBox="1"/>
          <p:nvPr>
            <p:ph idx="1" type="body"/>
          </p:nvPr>
        </p:nvSpPr>
        <p:spPr>
          <a:xfrm>
            <a:off x="100" y="0"/>
            <a:ext cx="12192000" cy="77787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filter2=ecg_func(Rectified, filter_winfunsz);</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R_peak2=filter2;</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for</a:t>
            </a:r>
            <a:r>
              <a:rPr lang="en-IN" sz="1400">
                <a:solidFill>
                  <a:schemeClr val="dk1"/>
                </a:solidFill>
              </a:rPr>
              <a:t> data=1:1:length(R_peak2)</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if</a:t>
            </a:r>
            <a:r>
              <a:rPr lang="en-IN" sz="1400">
                <a:solidFill>
                  <a:schemeClr val="dk1"/>
                </a:solidFill>
              </a:rPr>
              <a:t> R_peak2(data)&lt;4</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R_peak2(data)=0;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else</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R_peak2(data)=1;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Heart Rate measurement</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posn2=find(R_peak2);</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dist_firstandlastpeak=posn2(length(posn2))-posn2(1);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avgdist_peaks=dist_firstandlastpeak/length(posn2);</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avgHeartRate=60*samplingrate/avgdist_peaks;</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disp('Average distance between the first and last peak in milliseconds=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disp(avgdist_peaks);</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disp(</a:t>
            </a:r>
            <a:r>
              <a:rPr lang="en-IN" sz="1400">
                <a:solidFill>
                  <a:srgbClr val="A020F0"/>
                </a:solidFill>
              </a:rPr>
              <a:t>'Average Heart Rate in beats per minute (bpm)= '</a:t>
            </a:r>
            <a:r>
              <a:rPr lang="en-IN" sz="1400">
                <a:solidFill>
                  <a:schemeClr val="dk1"/>
                </a:solidFill>
              </a:rPr>
              <a: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disp(avgHeartRate);</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endParaRPr sz="2000"/>
          </a:p>
        </p:txBody>
      </p:sp>
      <p:sp>
        <p:nvSpPr>
          <p:cNvPr id="592" name="Google Shape;592;g731c87c008_0_1"/>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g731c87c008_0_8"/>
          <p:cNvSpPr txBox="1"/>
          <p:nvPr>
            <p:ph idx="1" type="body"/>
          </p:nvPr>
        </p:nvSpPr>
        <p:spPr>
          <a:xfrm>
            <a:off x="100" y="0"/>
            <a:ext cx="12192000" cy="6858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IN" sz="1400">
                <a:solidFill>
                  <a:srgbClr val="228B22"/>
                </a:solidFill>
              </a:rPr>
              <a:t>      </a:t>
            </a:r>
            <a:r>
              <a:rPr lang="en-IN" sz="1400">
                <a:solidFill>
                  <a:srgbClr val="228B22"/>
                </a:solidFill>
              </a:rPr>
              <a:t>%   Create figure - stages of processing</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figure(demo); set(demo, </a:t>
            </a:r>
            <a:r>
              <a:rPr lang="en-IN" sz="1400">
                <a:solidFill>
                  <a:srgbClr val="A020F0"/>
                </a:solidFill>
              </a:rPr>
              <a:t>'Name'</a:t>
            </a:r>
            <a:r>
              <a:rPr lang="en-IN" sz="1400">
                <a:solidFill>
                  <a:schemeClr val="dk1"/>
                </a:solidFill>
              </a:rPr>
              <a:t>, strcat(plotname, </a:t>
            </a:r>
            <a:r>
              <a:rPr lang="en-IN" sz="1400">
                <a:solidFill>
                  <a:srgbClr val="A020F0"/>
                </a:solidFill>
              </a:rPr>
              <a:t>' - Processing Stages'</a:t>
            </a:r>
            <a:r>
              <a:rPr lang="en-IN" sz="1400">
                <a:solidFill>
                  <a:schemeClr val="dk1"/>
                </a:solidFill>
              </a:rPr>
              <a: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Original input ECG data</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subplot(3, 2, 1); plot((ecg-min(ecg))/(max(ecg)-min(ecg)));</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title(</a:t>
            </a:r>
            <a:r>
              <a:rPr lang="en-IN" sz="1400">
                <a:solidFill>
                  <a:srgbClr val="A020F0"/>
                </a:solidFill>
              </a:rPr>
              <a:t>'\bf1. Original ECG'</a:t>
            </a:r>
            <a:r>
              <a:rPr lang="en-IN" sz="1400">
                <a:solidFill>
                  <a:schemeClr val="dk1"/>
                </a:solidFill>
              </a:rPr>
              <a:t>); ylim([-0.2 1.2]);</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ECG with removed low-frequency component</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subplot(3, 2, 2); plot((Rectified-min(Rectified))/(max(Rectified)-min(Rectified)));</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title(</a:t>
            </a:r>
            <a:r>
              <a:rPr lang="en-IN" sz="1400">
                <a:solidFill>
                  <a:srgbClr val="A020F0"/>
                </a:solidFill>
              </a:rPr>
              <a:t>'\bf2. FFT Filtered ECG'</a:t>
            </a:r>
            <a:r>
              <a:rPr lang="en-IN" sz="1400">
                <a:solidFill>
                  <a:schemeClr val="dk1"/>
                </a:solidFill>
              </a:rPr>
              <a:t>); ylim([-0.2 1.2]);</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Filtered ECG (1^st pass) - filter has default window size</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subplot(3, 2, 3); stem((filter1-min(filter1))/(max(filter1)-min(filter1)));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title(</a:t>
            </a:r>
            <a:r>
              <a:rPr lang="en-IN" sz="1400">
                <a:solidFill>
                  <a:srgbClr val="A020F0"/>
                </a:solidFill>
              </a:rPr>
              <a:t>'\bf3. Filtered ECG - 1^{st} Pass'</a:t>
            </a:r>
            <a:r>
              <a:rPr lang="en-IN" sz="1400">
                <a:solidFill>
                  <a:schemeClr val="dk1"/>
                </a:solidFill>
              </a:rPr>
              <a:t>); ylim([0 1.4]);</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Detected peaks in filtered ECG</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subplot(3, 2, 4); stem(R_peak1);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title(</a:t>
            </a:r>
            <a:r>
              <a:rPr lang="en-IN" sz="1400">
                <a:solidFill>
                  <a:srgbClr val="A020F0"/>
                </a:solidFill>
              </a:rPr>
              <a:t>'\bf4. Detected Peaks'</a:t>
            </a:r>
            <a:r>
              <a:rPr lang="en-IN" sz="1400">
                <a:solidFill>
                  <a:schemeClr val="dk1"/>
                </a:solidFill>
              </a:rPr>
              <a:t>); ylim([0 1.4]);</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Filtered ECG (2-d pass) - now filter has optimized window size</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subplot(3, 2, 5); stem((filter2-min(filter2))/(max(filter2)-min(filter2)));</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title(</a:t>
            </a:r>
            <a:r>
              <a:rPr lang="en-IN" sz="1400">
                <a:solidFill>
                  <a:srgbClr val="A020F0"/>
                </a:solidFill>
              </a:rPr>
              <a:t>'\bf5. Filtered ECG - 2^d Pass'</a:t>
            </a:r>
            <a:r>
              <a:rPr lang="en-IN" sz="1400">
                <a:solidFill>
                  <a:schemeClr val="dk1"/>
                </a:solidFill>
              </a:rPr>
              <a:t>); ylim([0 1.4]);</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endParaRPr/>
          </a:p>
        </p:txBody>
      </p:sp>
      <p:sp>
        <p:nvSpPr>
          <p:cNvPr id="599" name="Google Shape;599;g731c87c008_0_8"/>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g731c87c008_0_15"/>
          <p:cNvSpPr txBox="1"/>
          <p:nvPr>
            <p:ph idx="1" type="body"/>
          </p:nvPr>
        </p:nvSpPr>
        <p:spPr>
          <a:xfrm>
            <a:off x="150" y="0"/>
            <a:ext cx="12192000" cy="6858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IN" sz="1400">
                <a:solidFill>
                  <a:srgbClr val="228B22"/>
                </a:solidFill>
              </a:rPr>
              <a:t>         </a:t>
            </a:r>
            <a:r>
              <a:rPr lang="en-IN" sz="1400">
                <a:solidFill>
                  <a:srgbClr val="228B22"/>
                </a:solidFill>
              </a:rPr>
              <a:t>%   Detected peaks - final result</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subplot(3, 2, 6); stem(R_peak2);</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title(</a:t>
            </a:r>
            <a:r>
              <a:rPr lang="en-IN" sz="1400">
                <a:solidFill>
                  <a:srgbClr val="A020F0"/>
                </a:solidFill>
              </a:rPr>
              <a:t>'\bf6. Detected Peaks - Finally'</a:t>
            </a:r>
            <a:r>
              <a:rPr lang="en-IN" sz="1400">
                <a:solidFill>
                  <a:schemeClr val="dk1"/>
                </a:solidFill>
              </a:rPr>
              <a:t>); ylim([0 1.4]);</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Create figure - result</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figure(demo+1); set(demo+1, </a:t>
            </a:r>
            <a:r>
              <a:rPr lang="en-IN" sz="1400">
                <a:solidFill>
                  <a:srgbClr val="A020F0"/>
                </a:solidFill>
              </a:rPr>
              <a:t>'Name'</a:t>
            </a:r>
            <a:r>
              <a:rPr lang="en-IN" sz="1400">
                <a:solidFill>
                  <a:schemeClr val="dk1"/>
                </a:solidFill>
              </a:rPr>
              <a:t>, strcat(plotname, </a:t>
            </a:r>
            <a:r>
              <a:rPr lang="en-IN" sz="1400">
                <a:solidFill>
                  <a:srgbClr val="A020F0"/>
                </a:solidFill>
              </a:rPr>
              <a:t>' - Result'</a:t>
            </a:r>
            <a:r>
              <a:rPr lang="en-IN" sz="1400">
                <a:solidFill>
                  <a:schemeClr val="dk1"/>
                </a:solidFill>
              </a:rPr>
              <a: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Plotting ECG in green</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plot((ecg-min(ecg))/(max(ecg)-min(ecg)), </a:t>
            </a:r>
            <a:r>
              <a:rPr lang="en-IN" sz="1400">
                <a:solidFill>
                  <a:srgbClr val="A020F0"/>
                </a:solidFill>
              </a:rPr>
              <a:t>'-g'</a:t>
            </a:r>
            <a:r>
              <a:rPr lang="en-IN" sz="1400">
                <a:solidFill>
                  <a:schemeClr val="dk1"/>
                </a:solidFill>
              </a:rPr>
              <a:t>); title(</a:t>
            </a:r>
            <a:r>
              <a:rPr lang="en-IN" sz="1400">
                <a:solidFill>
                  <a:srgbClr val="A020F0"/>
                </a:solidFill>
              </a:rPr>
              <a:t>'\bf Comparative ECG R-Peak Detection Plot'</a:t>
            </a:r>
            <a:r>
              <a:rPr lang="en-IN" sz="1400">
                <a:solidFill>
                  <a:schemeClr val="dk1"/>
                </a:solidFill>
              </a:rPr>
              <a: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Show peaks in the same picture</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hold </a:t>
            </a:r>
            <a:r>
              <a:rPr lang="en-IN" sz="1400">
                <a:solidFill>
                  <a:srgbClr val="A020F0"/>
                </a:solidFill>
              </a:rPr>
              <a:t>on</a:t>
            </a:r>
            <a:endParaRPr sz="1400">
              <a:solidFill>
                <a:srgbClr val="A020F0"/>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Stemming peaks in dashed black</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stem(R_peak2'.*((ecg-min(ecg))/(max(ecg)-min(ecg)))', </a:t>
            </a:r>
            <a:r>
              <a:rPr lang="en-IN" sz="1400">
                <a:solidFill>
                  <a:srgbClr val="A020F0"/>
                </a:solidFill>
              </a:rPr>
              <a:t>':k'</a:t>
            </a:r>
            <a:r>
              <a:rPr lang="en-IN" sz="1400">
                <a:solidFill>
                  <a:schemeClr val="dk1"/>
                </a:solidFill>
              </a:rPr>
              <a: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228B22"/>
                </a:solidFill>
              </a:rPr>
              <a:t>%   Hold off the figure</a:t>
            </a:r>
            <a:endParaRPr sz="1400">
              <a:solidFill>
                <a:srgbClr val="228B22"/>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hold </a:t>
            </a:r>
            <a:r>
              <a:rPr lang="en-IN" sz="1400">
                <a:solidFill>
                  <a:srgbClr val="A020F0"/>
                </a:solidFill>
              </a:rPr>
              <a:t>off</a:t>
            </a:r>
            <a:endParaRPr sz="1400">
              <a:solidFill>
                <a:srgbClr val="A020F0"/>
              </a:solidFill>
            </a:endParaRPr>
          </a:p>
          <a:p>
            <a:pPr indent="0" lvl="0" marL="114300" rtl="0" algn="l">
              <a:spcBef>
                <a:spcPts val="0"/>
              </a:spcBef>
              <a:spcAft>
                <a:spcPts val="0"/>
              </a:spcAft>
              <a:buClr>
                <a:schemeClr val="dk1"/>
              </a:buClr>
              <a:buSzPts val="1100"/>
              <a:buFont typeface="Arial"/>
              <a:buNone/>
            </a:pPr>
            <a:r>
              <a:rPr lang="en-IN" sz="1400">
                <a:solidFill>
                  <a:srgbClr val="0000FF"/>
                </a:solidFill>
              </a:rPr>
              <a:t>end</a:t>
            </a:r>
            <a:endParaRPr/>
          </a:p>
          <a:p>
            <a:pPr indent="0" lvl="0" marL="0" rtl="0" algn="l">
              <a:spcBef>
                <a:spcPts val="1000"/>
              </a:spcBef>
              <a:spcAft>
                <a:spcPts val="0"/>
              </a:spcAft>
              <a:buNone/>
            </a:pPr>
            <a:r>
              <a:t/>
            </a:r>
            <a:endParaRPr sz="2000"/>
          </a:p>
        </p:txBody>
      </p:sp>
      <p:sp>
        <p:nvSpPr>
          <p:cNvPr id="606" name="Google Shape;606;g731c87c008_0_15"/>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g731c87c008_2_1"/>
          <p:cNvSpPr txBox="1"/>
          <p:nvPr>
            <p:ph idx="1" type="body"/>
          </p:nvPr>
        </p:nvSpPr>
        <p:spPr>
          <a:xfrm>
            <a:off x="0" y="-152400"/>
            <a:ext cx="12349200" cy="6858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IN" sz="1400">
                <a:solidFill>
                  <a:srgbClr val="0000FF"/>
                </a:solidFill>
              </a:rPr>
              <a:t>        </a:t>
            </a:r>
            <a:r>
              <a:rPr b="1" lang="en-IN" sz="2000">
                <a:solidFill>
                  <a:srgbClr val="000000"/>
                </a:solidFill>
              </a:rPr>
              <a:t>ecg_func file:</a:t>
            </a:r>
            <a:endParaRPr b="1" sz="2000">
              <a:solidFill>
                <a:srgbClr val="000000"/>
              </a:solidFill>
            </a:endParaRPr>
          </a:p>
          <a:p>
            <a:pPr indent="0" lvl="0" marL="0" rtl="0" algn="l">
              <a:lnSpc>
                <a:spcPct val="115000"/>
              </a:lnSpc>
              <a:spcBef>
                <a:spcPts val="1200"/>
              </a:spcBef>
              <a:spcAft>
                <a:spcPts val="0"/>
              </a:spcAft>
              <a:buNone/>
            </a:pPr>
            <a:r>
              <a:rPr lang="en-IN" sz="1400">
                <a:solidFill>
                  <a:srgbClr val="0000FF"/>
                </a:solidFill>
              </a:rPr>
              <a:t>         function</a:t>
            </a:r>
            <a:r>
              <a:rPr lang="en-IN" sz="1400">
                <a:solidFill>
                  <a:schemeClr val="dk1"/>
                </a:solidFill>
              </a:rPr>
              <a:t> Windowing=ecg_func(Original_ecg, filter_winfunsz)</a:t>
            </a:r>
            <a:endParaRPr sz="1400">
              <a:solidFill>
                <a:schemeClr val="dk1"/>
              </a:solidFill>
            </a:endParaRPr>
          </a:p>
          <a:p>
            <a:pPr indent="0" lvl="0" marL="0" rtl="0" algn="l">
              <a:lnSpc>
                <a:spcPct val="115000"/>
              </a:lnSpc>
              <a:spcBef>
                <a:spcPts val="1200"/>
              </a:spcBef>
              <a:spcAft>
                <a:spcPts val="0"/>
              </a:spcAft>
              <a:buNone/>
            </a:pPr>
            <a:r>
              <a:rPr lang="en-IN" sz="1400">
                <a:solidFill>
                  <a:schemeClr val="dk1"/>
                </a:solidFill>
              </a:rPr>
              <a:t> </a:t>
            </a:r>
            <a:endParaRPr sz="1400">
              <a:solidFill>
                <a:schemeClr val="dk1"/>
              </a:solidFill>
            </a:endParaRPr>
          </a:p>
          <a:p>
            <a:pPr indent="0" lvl="0" marL="0" rtl="0" algn="l">
              <a:lnSpc>
                <a:spcPct val="115000"/>
              </a:lnSpc>
              <a:spcBef>
                <a:spcPts val="1200"/>
              </a:spcBef>
              <a:spcAft>
                <a:spcPts val="0"/>
              </a:spcAft>
              <a:buNone/>
            </a:pPr>
            <a:r>
              <a:rPr lang="en-IN" sz="1400">
                <a:solidFill>
                  <a:schemeClr val="dk1"/>
                </a:solidFill>
              </a:rPr>
              <a:t>	filter_winhalfsz = floor(filter_winfunsz/2);</a:t>
            </a:r>
            <a:endParaRPr sz="1400">
              <a:solidFill>
                <a:schemeClr val="dk1"/>
              </a:solidFill>
            </a:endParaRPr>
          </a:p>
          <a:p>
            <a:pPr indent="0" lvl="0" marL="0" rtl="0" algn="l">
              <a:lnSpc>
                <a:spcPct val="115000"/>
              </a:lnSpc>
              <a:spcBef>
                <a:spcPts val="1200"/>
              </a:spcBef>
              <a:spcAft>
                <a:spcPts val="0"/>
              </a:spcAft>
              <a:buNone/>
            </a:pPr>
            <a:r>
              <a:rPr lang="en-IN" sz="1400">
                <a:solidFill>
                  <a:schemeClr val="dk1"/>
                </a:solidFill>
              </a:rPr>
              <a:t>	filter_winhalfsz_inc = filter_winhalfsz+1;</a:t>
            </a:r>
            <a:endParaRPr sz="1400">
              <a:solidFill>
                <a:schemeClr val="dk1"/>
              </a:solidFill>
            </a:endParaRPr>
          </a:p>
          <a:p>
            <a:pPr indent="0" lvl="0" marL="0" rtl="0" algn="l">
              <a:lnSpc>
                <a:spcPct val="115000"/>
              </a:lnSpc>
              <a:spcBef>
                <a:spcPts val="1200"/>
              </a:spcBef>
              <a:spcAft>
                <a:spcPts val="0"/>
              </a:spcAft>
              <a:buNone/>
            </a:pPr>
            <a:r>
              <a:rPr lang="en-IN" sz="1400">
                <a:solidFill>
                  <a:schemeClr val="dk1"/>
                </a:solidFill>
              </a:rPr>
              <a:t>	filter_winfunsz_dec = filter_winfunsz-1;</a:t>
            </a:r>
            <a:endParaRPr sz="1400">
              <a:solidFill>
                <a:schemeClr val="dk1"/>
              </a:solidFill>
            </a:endParaRPr>
          </a:p>
          <a:p>
            <a:pPr indent="0" lvl="0" marL="0" rtl="0" algn="l">
              <a:lnSpc>
                <a:spcPct val="115000"/>
              </a:lnSpc>
              <a:spcBef>
                <a:spcPts val="1200"/>
              </a:spcBef>
              <a:spcAft>
                <a:spcPts val="0"/>
              </a:spcAft>
              <a:buNone/>
            </a:pPr>
            <a:r>
              <a:rPr lang="en-IN" sz="1400">
                <a:solidFill>
                  <a:schemeClr val="dk1"/>
                </a:solidFill>
              </a:rPr>
              <a:t>	Inc_fnt= 1;</a:t>
            </a:r>
            <a:endParaRPr sz="1400">
              <a:solidFill>
                <a:schemeClr val="dk1"/>
              </a:solidFill>
            </a:endParaRPr>
          </a:p>
          <a:p>
            <a:pPr indent="0" lvl="0" marL="0" rtl="0" algn="l">
              <a:lnSpc>
                <a:spcPct val="115000"/>
              </a:lnSpc>
              <a:spcBef>
                <a:spcPts val="1200"/>
              </a:spcBef>
              <a:spcAft>
                <a:spcPts val="0"/>
              </a:spcAft>
              <a:buNone/>
            </a:pPr>
            <a:r>
              <a:rPr lang="en-IN" sz="1400">
                <a:solidFill>
                  <a:schemeClr val="dk1"/>
                </a:solidFill>
              </a:rPr>
              <a:t>	filter_winfunpos = filter_winhalfsz;</a:t>
            </a:r>
            <a:endParaRPr sz="1400">
              <a:solidFill>
                <a:schemeClr val="dk1"/>
              </a:solidFill>
            </a:endParaRPr>
          </a:p>
          <a:p>
            <a:pPr indent="0" lvl="0" marL="0" rtl="0" algn="l">
              <a:lnSpc>
                <a:spcPct val="115000"/>
              </a:lnSpc>
              <a:spcBef>
                <a:spcPts val="1200"/>
              </a:spcBef>
              <a:spcAft>
                <a:spcPts val="0"/>
              </a:spcAft>
              <a:buNone/>
            </a:pPr>
            <a:r>
              <a:rPr lang="en-IN" sz="1400">
                <a:solidFill>
                  <a:schemeClr val="dk1"/>
                </a:solidFill>
              </a:rPr>
              <a:t>	filter_winposmax = filter_winhalfsz;</a:t>
            </a:r>
            <a:endParaRPr sz="1400">
              <a:solidFill>
                <a:schemeClr val="dk1"/>
              </a:solidFill>
            </a:endParaRPr>
          </a:p>
          <a:p>
            <a:pPr indent="0" lvl="0" marL="0" rtl="0" algn="l">
              <a:lnSpc>
                <a:spcPct val="115000"/>
              </a:lnSpc>
              <a:spcBef>
                <a:spcPts val="1200"/>
              </a:spcBef>
              <a:spcAft>
                <a:spcPts val="0"/>
              </a:spcAft>
              <a:buNone/>
            </a:pPr>
            <a:r>
              <a:rPr lang="en-IN" sz="1400">
                <a:solidFill>
                  <a:schemeClr val="dk1"/>
                </a:solidFill>
              </a:rPr>
              <a:t>	filter_winfunmax = Original_ecg(1);</a:t>
            </a:r>
            <a:endParaRPr sz="1400">
              <a:solidFill>
                <a:schemeClr val="dk1"/>
              </a:solidFill>
            </a:endParaRPr>
          </a:p>
          <a:p>
            <a:pPr indent="0" lvl="0" marL="0" rtl="0" algn="l">
              <a:lnSpc>
                <a:spcPct val="115000"/>
              </a:lnSpc>
              <a:spcBef>
                <a:spcPts val="1200"/>
              </a:spcBef>
              <a:spcAft>
                <a:spcPts val="0"/>
              </a:spcAft>
              <a:buNone/>
            </a:pPr>
            <a:r>
              <a:rPr lang="en-IN" sz="1400">
                <a:solidFill>
                  <a:schemeClr val="dk1"/>
                </a:solidFill>
              </a:rPr>
              <a:t>	Inc_op = 0;</a:t>
            </a:r>
            <a:endParaRPr sz="1400">
              <a:solidFill>
                <a:schemeClr val="dk1"/>
              </a:solidFill>
            </a:endParaRPr>
          </a:p>
          <a:p>
            <a:pPr indent="0" lvl="0" marL="0" rtl="0" algn="l">
              <a:lnSpc>
                <a:spcPct val="115000"/>
              </a:lnSpc>
              <a:spcBef>
                <a:spcPts val="1200"/>
              </a:spcBef>
              <a:spcAft>
                <a:spcPts val="0"/>
              </a:spcAft>
              <a:buNone/>
            </a:pPr>
            <a:r>
              <a:rPr lang="en-IN" sz="1400">
                <a:solidFill>
                  <a:schemeClr val="dk1"/>
                </a:solidFill>
              </a:rPr>
              <a:t>	</a:t>
            </a:r>
            <a:r>
              <a:rPr lang="en-IN" sz="1400">
                <a:solidFill>
                  <a:srgbClr val="0000FF"/>
                </a:solidFill>
              </a:rPr>
              <a:t>for</a:t>
            </a:r>
            <a:r>
              <a:rPr lang="en-IN" sz="1400">
                <a:solidFill>
                  <a:schemeClr val="dk1"/>
                </a:solidFill>
              </a:rPr>
              <a:t> len_cnt = 0:1:filter_winhalfsz-1</a:t>
            </a:r>
            <a:endParaRPr sz="1400">
              <a:solidFill>
                <a:schemeClr val="dk1"/>
              </a:solidFill>
            </a:endParaRPr>
          </a:p>
          <a:p>
            <a:pPr indent="0" lvl="0" marL="0" rtl="0" algn="l">
              <a:lnSpc>
                <a:spcPct val="115000"/>
              </a:lnSpc>
              <a:spcBef>
                <a:spcPts val="1200"/>
              </a:spcBef>
              <a:spcAft>
                <a:spcPts val="0"/>
              </a:spcAft>
              <a:buNone/>
            </a:pPr>
            <a:r>
              <a:rPr lang="en-IN" sz="1400">
                <a:solidFill>
                  <a:schemeClr val="dk1"/>
                </a:solidFill>
              </a:rPr>
              <a:t>    	</a:t>
            </a:r>
            <a:r>
              <a:rPr lang="en-IN" sz="1400">
                <a:solidFill>
                  <a:srgbClr val="0000FF"/>
                </a:solidFill>
              </a:rPr>
              <a:t>if</a:t>
            </a:r>
            <a:r>
              <a:rPr lang="en-IN" sz="1400">
                <a:solidFill>
                  <a:schemeClr val="dk1"/>
                </a:solidFill>
              </a:rPr>
              <a:t> Original_ecg(Inc_fnt+1) &gt; filter_winfunmax</a:t>
            </a:r>
            <a:endParaRPr sz="1400">
              <a:solidFill>
                <a:schemeClr val="dk1"/>
              </a:solidFill>
            </a:endParaRPr>
          </a:p>
          <a:p>
            <a:pPr indent="0" lvl="0" marL="0" rtl="0" algn="l">
              <a:lnSpc>
                <a:spcPct val="115000"/>
              </a:lnSpc>
              <a:spcBef>
                <a:spcPts val="1200"/>
              </a:spcBef>
              <a:spcAft>
                <a:spcPts val="0"/>
              </a:spcAft>
              <a:buNone/>
            </a:pPr>
            <a:r>
              <a:rPr lang="en-IN" sz="1400">
                <a:solidFill>
                  <a:schemeClr val="dk1"/>
                </a:solidFill>
              </a:rPr>
              <a:t>        	filter_winfunmax = Original_ecg(Inc_fnt+1);</a:t>
            </a:r>
            <a:endParaRPr sz="1400">
              <a:solidFill>
                <a:schemeClr val="dk1"/>
              </a:solidFill>
            </a:endParaRPr>
          </a:p>
          <a:p>
            <a:pPr indent="0" lvl="0" marL="0" rtl="0" algn="l">
              <a:lnSpc>
                <a:spcPct val="115000"/>
              </a:lnSpc>
              <a:spcBef>
                <a:spcPts val="1200"/>
              </a:spcBef>
              <a:spcAft>
                <a:spcPts val="0"/>
              </a:spcAft>
              <a:buNone/>
            </a:pPr>
            <a:r>
              <a:rPr lang="en-IN" sz="1400">
                <a:solidFill>
                  <a:schemeClr val="dk1"/>
                </a:solidFill>
              </a:rPr>
              <a:t>        	filter_winposmax = filter_winhalfsz_inc + len_cnt;</a:t>
            </a:r>
            <a:endParaRPr sz="1400">
              <a:solidFill>
                <a:schemeClr val="dk1"/>
              </a:solidFill>
            </a:endParaRPr>
          </a:p>
          <a:p>
            <a:pPr indent="0" lvl="0" marL="0" rtl="0" algn="l">
              <a:lnSpc>
                <a:spcPct val="115000"/>
              </a:lnSpc>
              <a:spcBef>
                <a:spcPts val="1200"/>
              </a:spcBef>
              <a:spcAft>
                <a:spcPts val="0"/>
              </a:spcAft>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None/>
            </a:pPr>
            <a:r>
              <a:rPr lang="en-IN" sz="1400">
                <a:solidFill>
                  <a:schemeClr val="dk1"/>
                </a:solidFill>
              </a:rPr>
              <a:t>    	Inc_fnt=Inc_fnt+1;</a:t>
            </a:r>
            <a:endParaRPr sz="1400">
              <a:solidFill>
                <a:schemeClr val="dk1"/>
              </a:solidFill>
            </a:endParaRPr>
          </a:p>
          <a:p>
            <a:pPr indent="0" lvl="0" marL="0" rtl="0" algn="l">
              <a:lnSpc>
                <a:spcPct val="115000"/>
              </a:lnSpc>
              <a:spcBef>
                <a:spcPts val="1200"/>
              </a:spcBef>
              <a:spcAft>
                <a:spcPts val="0"/>
              </a:spcAft>
              <a:buNone/>
            </a:pPr>
            <a:r>
              <a:rPr lang="en-IN" sz="1400">
                <a:solidFill>
                  <a:schemeClr val="dk1"/>
                </a:solidFill>
              </a:rPr>
              <a:t>	</a:t>
            </a:r>
            <a:endParaRPr b="1" sz="2000">
              <a:solidFill>
                <a:srgbClr val="000000"/>
              </a:solidFill>
            </a:endParaRPr>
          </a:p>
          <a:p>
            <a:pPr indent="0" lvl="0" marL="0" rtl="0" algn="l">
              <a:lnSpc>
                <a:spcPct val="115000"/>
              </a:lnSpc>
              <a:spcBef>
                <a:spcPts val="1200"/>
              </a:spcBef>
              <a:spcAft>
                <a:spcPts val="0"/>
              </a:spcAft>
              <a:buClr>
                <a:schemeClr val="dk1"/>
              </a:buClr>
              <a:buSzPts val="1100"/>
              <a:buFont typeface="Arial"/>
              <a:buNone/>
            </a:pPr>
            <a:r>
              <a:t/>
            </a:r>
            <a:endParaRPr b="1" sz="2000">
              <a:solidFill>
                <a:srgbClr val="000000"/>
              </a:solidFill>
            </a:endParaRPr>
          </a:p>
          <a:p>
            <a:pPr indent="0" lvl="0" marL="0" rtl="0" algn="l">
              <a:lnSpc>
                <a:spcPct val="115000"/>
              </a:lnSpc>
              <a:spcBef>
                <a:spcPts val="1200"/>
              </a:spcBef>
              <a:spcAft>
                <a:spcPts val="0"/>
              </a:spcAft>
              <a:buNone/>
            </a:pPr>
            <a:r>
              <a:rPr lang="en-IN" sz="1400">
                <a:solidFill>
                  <a:schemeClr val="dk1"/>
                </a:solidFill>
              </a:rPr>
              <a:t>	</a:t>
            </a:r>
            <a:endParaRPr/>
          </a:p>
        </p:txBody>
      </p:sp>
      <p:sp>
        <p:nvSpPr>
          <p:cNvPr id="613" name="Google Shape;613;g731c87c008_2_1"/>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g731c87c008_2_8"/>
          <p:cNvSpPr txBox="1"/>
          <p:nvPr>
            <p:ph idx="1" type="body"/>
          </p:nvPr>
        </p:nvSpPr>
        <p:spPr>
          <a:xfrm>
            <a:off x="-75" y="0"/>
            <a:ext cx="12192000" cy="6858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IN" sz="1400">
                <a:solidFill>
                  <a:srgbClr val="0000FF"/>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if</a:t>
            </a:r>
            <a:r>
              <a:rPr lang="en-IN" sz="1400">
                <a:solidFill>
                  <a:schemeClr val="dk1"/>
                </a:solidFill>
              </a:rPr>
              <a:t> filter_winposmax == filter_winhalfsz</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Windowing(Inc_op+1)=filter_winfunmax;</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else</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Windowing(Inc_op+1)=0;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Inc_op = Inc_op+1;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for</a:t>
            </a:r>
            <a:r>
              <a:rPr lang="en-IN" sz="1400">
                <a:solidFill>
                  <a:schemeClr val="dk1"/>
                </a:solidFill>
              </a:rPr>
              <a:t> len_cnt = 0:1:filter_winhalfsz-1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if</a:t>
            </a:r>
            <a:r>
              <a:rPr lang="en-IN" sz="1400">
                <a:solidFill>
                  <a:schemeClr val="dk1"/>
                </a:solidFill>
              </a:rPr>
              <a:t> Original_ecg(Inc_fnt+1)&gt;filter_winfunmax</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filter_winfunmax=Original_ecg(Inc_fnt+1);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filter_winposmax=filter_winfunsz_dec;</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else</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filter_winposmax=filter_winposmax-1;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if</a:t>
            </a:r>
            <a:r>
              <a:rPr lang="en-IN" sz="1400">
                <a:solidFill>
                  <a:schemeClr val="dk1"/>
                </a:solidFill>
              </a:rPr>
              <a:t> filter_winposmax == filter_winhalfsz</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Windowing(Inc_op+1)=filter_winfunmax;</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else</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endParaRPr/>
          </a:p>
        </p:txBody>
      </p:sp>
      <p:sp>
        <p:nvSpPr>
          <p:cNvPr id="620" name="Google Shape;620;g731c87c008_2_8"/>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g731c87c008_2_15"/>
          <p:cNvSpPr txBox="1"/>
          <p:nvPr>
            <p:ph idx="1" type="body"/>
          </p:nvPr>
        </p:nvSpPr>
        <p:spPr>
          <a:xfrm>
            <a:off x="0" y="-101700"/>
            <a:ext cx="12192000" cy="6858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chemeClr val="dk1"/>
                </a:solidFill>
              </a:rPr>
              <a:t> Windowing(Inc_op+1)=0;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Inc_fnt = Inc_fnt+1;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Inc_op = Inc_op+1;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for</a:t>
            </a:r>
            <a:r>
              <a:rPr lang="en-IN" sz="1400">
                <a:solidFill>
                  <a:schemeClr val="dk1"/>
                </a:solidFill>
              </a:rPr>
              <a:t> Inc_fnt=Inc_fnt:1:length(Original_ecg)-1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if</a:t>
            </a:r>
            <a:r>
              <a:rPr lang="en-IN" sz="1400">
                <a:solidFill>
                  <a:schemeClr val="dk1"/>
                </a:solidFill>
              </a:rPr>
              <a:t> Original_ecg(Inc_fnt+1)&gt;filter_winfunmax</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filter_winfunmax=Original_ecg(Inc_fnt+1);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filter_winposmax=filter_winfunsz_dec;</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else</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filter_winposmax=filter_winposmax-1;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if</a:t>
            </a:r>
            <a:r>
              <a:rPr lang="en-IN" sz="1400">
                <a:solidFill>
                  <a:schemeClr val="dk1"/>
                </a:solidFill>
              </a:rPr>
              <a:t> filter_winposmax &lt; 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Inc_win = Inc_fnt-filter_winfunsz_dec;</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filter_winfunmax = Original_ecg(Inc_win+1);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filter_winposmax = 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filter_winfunpos=0;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for</a:t>
            </a:r>
            <a:r>
              <a:rPr lang="en-IN" sz="1400">
                <a:solidFill>
                  <a:schemeClr val="dk1"/>
                </a:solidFill>
              </a:rPr>
              <a:t> Inc_win = Inc_win:1:Inc_fnt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endParaRPr/>
          </a:p>
        </p:txBody>
      </p:sp>
      <p:sp>
        <p:nvSpPr>
          <p:cNvPr id="627" name="Google Shape;627;g731c87c008_2_15"/>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g731c87c008_2_22"/>
          <p:cNvSpPr txBox="1"/>
          <p:nvPr>
            <p:ph idx="1" type="body"/>
          </p:nvPr>
        </p:nvSpPr>
        <p:spPr>
          <a:xfrm>
            <a:off x="0" y="-174350"/>
            <a:ext cx="12192000" cy="6858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IN" sz="1400">
                <a:solidFill>
                  <a:srgbClr val="0000FF"/>
                </a:solidFill>
              </a:rPr>
              <a:t>        </a:t>
            </a:r>
            <a:r>
              <a:rPr lang="en-IN" sz="1400">
                <a:solidFill>
                  <a:srgbClr val="0000FF"/>
                </a:solidFill>
              </a:rPr>
              <a:t>if </a:t>
            </a:r>
            <a:r>
              <a:rPr lang="en-IN" sz="1400">
                <a:solidFill>
                  <a:schemeClr val="dk1"/>
                </a:solidFill>
              </a:rPr>
              <a:t>Original_ecg(Inc_win+1)&gt;filter_winfunmax</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filter_winfunmax = Original_ecg(Inc_win+1);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filter_winposmax = filter_winfunpos;</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filter_winfunpos=filter_winfunpos+1;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if</a:t>
            </a:r>
            <a:r>
              <a:rPr lang="en-IN" sz="1400">
                <a:solidFill>
                  <a:schemeClr val="dk1"/>
                </a:solidFill>
              </a:rPr>
              <a:t> filter_winposmax==filter_winhalfsz</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Windowing(Inc_op+1)=filter_winfunmax;</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else</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Windowing(Inc_op+1)=0;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Inc_op=Inc_op+1;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Inc_win = Inc_win-1;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filter_winposmax = filter_winposmax-1;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endParaRPr/>
          </a:p>
        </p:txBody>
      </p:sp>
      <p:sp>
        <p:nvSpPr>
          <p:cNvPr id="634" name="Google Shape;634;g731c87c008_2_22"/>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g831de7356a_2_189"/>
          <p:cNvSpPr txBox="1"/>
          <p:nvPr>
            <p:ph type="title"/>
          </p:nvPr>
        </p:nvSpPr>
        <p:spPr>
          <a:xfrm>
            <a:off x="531800" y="136399"/>
            <a:ext cx="8911800" cy="82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68DBA"/>
              </a:buClr>
              <a:buSzPts val="3600"/>
              <a:buFont typeface="Century Gothic"/>
              <a:buNone/>
            </a:pPr>
            <a:r>
              <a:rPr b="1" lang="en-IN"/>
              <a:t>Contents</a:t>
            </a:r>
            <a:endParaRPr b="1"/>
          </a:p>
        </p:txBody>
      </p:sp>
      <p:sp>
        <p:nvSpPr>
          <p:cNvPr id="357" name="Google Shape;357;g831de7356a_2_189"/>
          <p:cNvSpPr txBox="1"/>
          <p:nvPr>
            <p:ph idx="1" type="body"/>
          </p:nvPr>
        </p:nvSpPr>
        <p:spPr>
          <a:xfrm>
            <a:off x="666448" y="1540050"/>
            <a:ext cx="10838100" cy="4371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800"/>
              <a:buChar char="➢"/>
            </a:pPr>
            <a:r>
              <a:rPr lang="en-IN" sz="2800"/>
              <a:t>Work Plan</a:t>
            </a:r>
            <a:endParaRPr/>
          </a:p>
          <a:p>
            <a:pPr indent="-342900" lvl="0" marL="342900" rtl="0" algn="l">
              <a:lnSpc>
                <a:spcPct val="100000"/>
              </a:lnSpc>
              <a:spcBef>
                <a:spcPts val="1000"/>
              </a:spcBef>
              <a:spcAft>
                <a:spcPts val="0"/>
              </a:spcAft>
              <a:buSzPts val="2800"/>
              <a:buChar char="➢"/>
            </a:pPr>
            <a:r>
              <a:rPr lang="en-IN" sz="2800"/>
              <a:t>Task list and distribution</a:t>
            </a:r>
            <a:endParaRPr/>
          </a:p>
          <a:p>
            <a:pPr indent="-342900" lvl="0" marL="342900" rtl="0" algn="l">
              <a:lnSpc>
                <a:spcPct val="100000"/>
              </a:lnSpc>
              <a:spcBef>
                <a:spcPts val="1000"/>
              </a:spcBef>
              <a:spcAft>
                <a:spcPts val="0"/>
              </a:spcAft>
              <a:buSzPts val="2800"/>
              <a:buChar char="➢"/>
            </a:pPr>
            <a:r>
              <a:rPr lang="en-IN" sz="2800"/>
              <a:t>Objectives</a:t>
            </a:r>
            <a:endParaRPr/>
          </a:p>
          <a:p>
            <a:pPr indent="-342900" lvl="0" marL="342900" rtl="0" algn="l">
              <a:lnSpc>
                <a:spcPct val="100000"/>
              </a:lnSpc>
              <a:spcBef>
                <a:spcPts val="1000"/>
              </a:spcBef>
              <a:spcAft>
                <a:spcPts val="0"/>
              </a:spcAft>
              <a:buSzPts val="2800"/>
              <a:buChar char="➢"/>
            </a:pPr>
            <a:r>
              <a:rPr lang="en-IN" sz="2800"/>
              <a:t>Literature Survey</a:t>
            </a:r>
            <a:endParaRPr/>
          </a:p>
          <a:p>
            <a:pPr indent="-342900" lvl="0" marL="342900" rtl="0" algn="l">
              <a:lnSpc>
                <a:spcPct val="100000"/>
              </a:lnSpc>
              <a:spcBef>
                <a:spcPts val="1000"/>
              </a:spcBef>
              <a:spcAft>
                <a:spcPts val="0"/>
              </a:spcAft>
              <a:buSzPts val="2800"/>
              <a:buChar char="➢"/>
            </a:pPr>
            <a:r>
              <a:rPr lang="en-IN" sz="2800"/>
              <a:t>System Block Diagram</a:t>
            </a:r>
            <a:endParaRPr sz="2800"/>
          </a:p>
          <a:p>
            <a:pPr indent="-228600" lvl="0" marL="342900" rtl="0" algn="l">
              <a:lnSpc>
                <a:spcPct val="100000"/>
              </a:lnSpc>
              <a:spcBef>
                <a:spcPts val="1000"/>
              </a:spcBef>
              <a:spcAft>
                <a:spcPts val="0"/>
              </a:spcAft>
              <a:buSzPts val="1800"/>
              <a:buNone/>
            </a:pPr>
            <a:r>
              <a:t/>
            </a:r>
            <a:endParaRPr/>
          </a:p>
        </p:txBody>
      </p:sp>
      <p:sp>
        <p:nvSpPr>
          <p:cNvPr id="358" name="Google Shape;358;g831de7356a_2_18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en-I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g731c87c008_2_29"/>
          <p:cNvSpPr txBox="1"/>
          <p:nvPr>
            <p:ph idx="1" type="body"/>
          </p:nvPr>
        </p:nvSpPr>
        <p:spPr>
          <a:xfrm>
            <a:off x="0" y="-145300"/>
            <a:ext cx="12192000" cy="68580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IN" sz="1400">
                <a:solidFill>
                  <a:srgbClr val="0000FF"/>
                </a:solidFill>
              </a:rPr>
              <a:t>          </a:t>
            </a:r>
            <a:r>
              <a:rPr lang="en-IN" sz="1400">
                <a:solidFill>
                  <a:srgbClr val="0000FF"/>
                </a:solidFill>
              </a:rPr>
              <a:t>for</a:t>
            </a:r>
            <a:r>
              <a:rPr lang="en-IN" sz="1400">
                <a:solidFill>
                  <a:schemeClr val="dk1"/>
                </a:solidFill>
              </a:rPr>
              <a:t> len_cnt=1:1:filter_winhalfsz_inc-1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if</a:t>
            </a:r>
            <a:r>
              <a:rPr lang="en-IN" sz="1400">
                <a:solidFill>
                  <a:schemeClr val="dk1"/>
                </a:solidFill>
              </a:rPr>
              <a:t> filter_winposmax&lt;0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Inc_win=length(Original_ecg)-filter_winfunsz+len_cnt;</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filter_winfunmax=Original_ecg(Inc_win+1);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filter_winposmax=0;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filter_winfunpos=1;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for</a:t>
            </a:r>
            <a:r>
              <a:rPr lang="en-IN" sz="1400">
                <a:solidFill>
                  <a:schemeClr val="dk1"/>
                </a:solidFill>
              </a:rPr>
              <a:t> Inc_win=Inc_win+1:1:length(Original_ecg)-1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if</a:t>
            </a:r>
            <a:r>
              <a:rPr lang="en-IN" sz="1400">
                <a:solidFill>
                  <a:schemeClr val="dk1"/>
                </a:solidFill>
              </a:rPr>
              <a:t> Original_ecg(Inc_win+1)&gt;filter_winfunmax</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filter_winfunmax=Original_ecg(Inc_win+1);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filter_winposmax=filter_winfunpos;</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filter_winfunpos=filter_winfunpos+1;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if</a:t>
            </a:r>
            <a:r>
              <a:rPr lang="en-IN" sz="1400">
                <a:solidFill>
                  <a:schemeClr val="dk1"/>
                </a:solidFill>
              </a:rPr>
              <a:t> filter_winposmax==filter_winhalfsz</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Windowing(Inc_op+1)=filter_winfunmax;</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else</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endParaRPr/>
          </a:p>
        </p:txBody>
      </p:sp>
      <p:sp>
        <p:nvSpPr>
          <p:cNvPr id="641" name="Google Shape;641;g731c87c008_2_29"/>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g731c87c008_2_38"/>
          <p:cNvSpPr txBox="1"/>
          <p:nvPr>
            <p:ph idx="1" type="body"/>
          </p:nvPr>
        </p:nvSpPr>
        <p:spPr>
          <a:xfrm>
            <a:off x="531800" y="263775"/>
            <a:ext cx="10972800" cy="6066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chemeClr val="dk1"/>
                </a:solidFill>
              </a:rPr>
              <a:t>Windowing(Inc_op+1)=0;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sz="1400">
              <a:solidFill>
                <a:srgbClr val="0000FF"/>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Inc_fnt=Inc_fnt-1;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filter_winposmax=filter_winposmax-1;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Inc_op=Inc_op+1;</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rPr>
              <a:t>	</a:t>
            </a:r>
            <a:r>
              <a:rPr lang="en-IN" sz="1400">
                <a:solidFill>
                  <a:srgbClr val="0000FF"/>
                </a:solidFill>
              </a:rPr>
              <a:t>end</a:t>
            </a:r>
            <a:endParaRPr/>
          </a:p>
        </p:txBody>
      </p:sp>
      <p:sp>
        <p:nvSpPr>
          <p:cNvPr id="648" name="Google Shape;648;g731c87c008_2_38"/>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17"/>
          <p:cNvSpPr txBox="1"/>
          <p:nvPr>
            <p:ph type="title"/>
          </p:nvPr>
        </p:nvSpPr>
        <p:spPr>
          <a:xfrm>
            <a:off x="633500" y="0"/>
            <a:ext cx="8911800" cy="551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b="1" lang="en-IN"/>
              <a:t>       </a:t>
            </a:r>
            <a:r>
              <a:rPr b="1" lang="en-IN"/>
              <a:t>Simulation</a:t>
            </a:r>
            <a:endParaRPr b="1"/>
          </a:p>
        </p:txBody>
      </p:sp>
      <p:sp>
        <p:nvSpPr>
          <p:cNvPr id="654" name="Google Shape;654;p17"/>
          <p:cNvSpPr txBox="1"/>
          <p:nvPr>
            <p:ph idx="1" type="body"/>
          </p:nvPr>
        </p:nvSpPr>
        <p:spPr>
          <a:xfrm>
            <a:off x="430125" y="551100"/>
            <a:ext cx="11074500" cy="59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IN"/>
              <a:t>                  </a:t>
            </a:r>
            <a:r>
              <a:rPr b="1" lang="en-IN" sz="2000"/>
              <a:t>Results:    Sample 1: Processing stages</a:t>
            </a:r>
            <a:endParaRPr b="1" sz="2000"/>
          </a:p>
          <a:p>
            <a:pPr indent="0" lvl="0" marL="342900" rtl="0" algn="l">
              <a:spcBef>
                <a:spcPts val="0"/>
              </a:spcBef>
              <a:spcAft>
                <a:spcPts val="0"/>
              </a:spcAft>
              <a:buNone/>
            </a:pPr>
            <a:r>
              <a:t/>
            </a:r>
            <a:endParaRPr b="1"/>
          </a:p>
          <a:p>
            <a:pPr indent="0" lvl="0" marL="0" rtl="0" algn="l">
              <a:spcBef>
                <a:spcPts val="1000"/>
              </a:spcBef>
              <a:spcAft>
                <a:spcPts val="0"/>
              </a:spcAft>
              <a:buSzPts val="1800"/>
              <a:buNone/>
            </a:pPr>
            <a:r>
              <a:t/>
            </a:r>
            <a:endParaRPr/>
          </a:p>
        </p:txBody>
      </p:sp>
      <p:sp>
        <p:nvSpPr>
          <p:cNvPr id="655" name="Google Shape;655;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656" name="Google Shape;656;p17"/>
          <p:cNvPicPr preferRelativeResize="0"/>
          <p:nvPr/>
        </p:nvPicPr>
        <p:blipFill rotWithShape="1">
          <a:blip r:embed="rId3">
            <a:alphaModFix/>
          </a:blip>
          <a:srcRect b="2093" l="9166" r="6195" t="5689"/>
          <a:stretch/>
        </p:blipFill>
        <p:spPr>
          <a:xfrm>
            <a:off x="633500" y="948800"/>
            <a:ext cx="10318651" cy="63242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g731c87bf39_0_1"/>
          <p:cNvSpPr txBox="1"/>
          <p:nvPr>
            <p:ph idx="1" type="body"/>
          </p:nvPr>
        </p:nvSpPr>
        <p:spPr>
          <a:xfrm>
            <a:off x="531800" y="226950"/>
            <a:ext cx="11493600" cy="6404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IN" sz="2000"/>
              <a:t>                </a:t>
            </a:r>
            <a:r>
              <a:rPr b="1" lang="en-IN" sz="2000"/>
              <a:t>Sample 1: R peak plot on original ECG signal</a:t>
            </a:r>
            <a:endParaRPr b="1" sz="2000"/>
          </a:p>
          <a:p>
            <a:pPr indent="0" lvl="0" marL="0" rtl="0" algn="l">
              <a:spcBef>
                <a:spcPts val="1000"/>
              </a:spcBef>
              <a:spcAft>
                <a:spcPts val="0"/>
              </a:spcAft>
              <a:buNone/>
            </a:pPr>
            <a:r>
              <a:rPr lang="en-IN"/>
              <a:t> </a:t>
            </a:r>
            <a:endParaRPr/>
          </a:p>
        </p:txBody>
      </p:sp>
      <p:sp>
        <p:nvSpPr>
          <p:cNvPr id="663" name="Google Shape;663;g731c87bf39_0_1"/>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664" name="Google Shape;664;g731c87bf39_0_1"/>
          <p:cNvPicPr preferRelativeResize="0"/>
          <p:nvPr/>
        </p:nvPicPr>
        <p:blipFill rotWithShape="1">
          <a:blip r:embed="rId3">
            <a:alphaModFix/>
          </a:blip>
          <a:srcRect b="3040" l="5730" r="6249" t="10334"/>
          <a:stretch/>
        </p:blipFill>
        <p:spPr>
          <a:xfrm>
            <a:off x="730200" y="938900"/>
            <a:ext cx="10731600" cy="58170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g731c87bf39_0_9"/>
          <p:cNvSpPr txBox="1"/>
          <p:nvPr>
            <p:ph idx="1" type="body"/>
          </p:nvPr>
        </p:nvSpPr>
        <p:spPr>
          <a:xfrm>
            <a:off x="215050" y="119475"/>
            <a:ext cx="11756700" cy="6858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IN"/>
              <a:t>           </a:t>
            </a:r>
            <a:r>
              <a:rPr b="1" lang="en-IN"/>
              <a:t>Sample 2: Processing stages</a:t>
            </a:r>
            <a:endParaRPr b="1"/>
          </a:p>
        </p:txBody>
      </p:sp>
      <p:sp>
        <p:nvSpPr>
          <p:cNvPr id="671" name="Google Shape;671;g731c87bf39_0_9"/>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672" name="Google Shape;672;g731c87bf39_0_9"/>
          <p:cNvPicPr preferRelativeResize="0"/>
          <p:nvPr/>
        </p:nvPicPr>
        <p:blipFill rotWithShape="1">
          <a:blip r:embed="rId3">
            <a:alphaModFix/>
          </a:blip>
          <a:srcRect b="1785" l="8376" r="6582" t="9820"/>
          <a:stretch/>
        </p:blipFill>
        <p:spPr>
          <a:xfrm>
            <a:off x="1020525" y="673550"/>
            <a:ext cx="10368648" cy="60619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g731c87bf39_0_16"/>
          <p:cNvSpPr txBox="1"/>
          <p:nvPr>
            <p:ph idx="1" type="body"/>
          </p:nvPr>
        </p:nvSpPr>
        <p:spPr>
          <a:xfrm>
            <a:off x="531800" y="269750"/>
            <a:ext cx="11660100" cy="6858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IN" sz="2000"/>
              <a:t>                  </a:t>
            </a:r>
            <a:r>
              <a:rPr b="1" lang="en-IN" sz="2000"/>
              <a:t>Sample 2: R peak plot on original ECG signal</a:t>
            </a:r>
            <a:endParaRPr b="1" sz="2000"/>
          </a:p>
        </p:txBody>
      </p:sp>
      <p:sp>
        <p:nvSpPr>
          <p:cNvPr id="679" name="Google Shape;679;g731c87bf39_0_16"/>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680" name="Google Shape;680;g731c87bf39_0_16"/>
          <p:cNvPicPr preferRelativeResize="0"/>
          <p:nvPr/>
        </p:nvPicPr>
        <p:blipFill rotWithShape="1">
          <a:blip r:embed="rId3">
            <a:alphaModFix/>
          </a:blip>
          <a:srcRect b="0" l="0" r="0" t="3456"/>
          <a:stretch/>
        </p:blipFill>
        <p:spPr>
          <a:xfrm>
            <a:off x="609600" y="846188"/>
            <a:ext cx="10972801" cy="570512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5" name="Shape 685"/>
        <p:cNvGrpSpPr/>
        <p:nvPr/>
      </p:nvGrpSpPr>
      <p:grpSpPr>
        <a:xfrm>
          <a:off x="0" y="0"/>
          <a:ext cx="0" cy="0"/>
          <a:chOff x="0" y="0"/>
          <a:chExt cx="0" cy="0"/>
        </a:xfrm>
      </p:grpSpPr>
      <p:sp>
        <p:nvSpPr>
          <p:cNvPr id="686" name="Google Shape;686;g7457d548be_0_30"/>
          <p:cNvSpPr txBox="1"/>
          <p:nvPr>
            <p:ph type="title"/>
          </p:nvPr>
        </p:nvSpPr>
        <p:spPr>
          <a:xfrm>
            <a:off x="715150" y="175052"/>
            <a:ext cx="8911800" cy="977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a:t>           </a:t>
            </a:r>
            <a:r>
              <a:rPr b="1" lang="en-IN"/>
              <a:t>Output from command window</a:t>
            </a:r>
            <a:endParaRPr b="1"/>
          </a:p>
        </p:txBody>
      </p:sp>
      <p:sp>
        <p:nvSpPr>
          <p:cNvPr id="687" name="Google Shape;687;g7457d548be_0_30"/>
          <p:cNvSpPr txBox="1"/>
          <p:nvPr>
            <p:ph idx="1" type="body"/>
          </p:nvPr>
        </p:nvSpPr>
        <p:spPr>
          <a:xfrm>
            <a:off x="204100" y="787775"/>
            <a:ext cx="11817900" cy="6070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                       </a:t>
            </a:r>
            <a:endParaRPr/>
          </a:p>
          <a:p>
            <a:pPr indent="0" lvl="0" marL="0" rtl="0" algn="l">
              <a:spcBef>
                <a:spcPts val="1000"/>
              </a:spcBef>
              <a:spcAft>
                <a:spcPts val="0"/>
              </a:spcAft>
              <a:buNone/>
            </a:pPr>
            <a:r>
              <a:rPr lang="en-IN"/>
              <a:t>                     </a:t>
            </a:r>
            <a:endParaRPr/>
          </a:p>
          <a:p>
            <a:pPr indent="0" lvl="0" marL="0" rtl="0" algn="l">
              <a:spcBef>
                <a:spcPts val="1000"/>
              </a:spcBef>
              <a:spcAft>
                <a:spcPts val="0"/>
              </a:spcAft>
              <a:buNone/>
            </a:pPr>
            <a:r>
              <a:rPr lang="en-IN"/>
              <a:t>             </a:t>
            </a:r>
            <a:r>
              <a:rPr b="1" lang="en-IN" sz="2400"/>
              <a:t>Sample 1:</a:t>
            </a:r>
            <a:endParaRPr b="1" sz="2400"/>
          </a:p>
          <a:p>
            <a:pPr indent="0" lvl="0" marL="0" rtl="0" algn="l">
              <a:spcBef>
                <a:spcPts val="1000"/>
              </a:spcBef>
              <a:spcAft>
                <a:spcPts val="0"/>
              </a:spcAft>
              <a:buNone/>
            </a:pPr>
            <a:r>
              <a:t/>
            </a:r>
            <a:endParaRPr b="1" sz="2400"/>
          </a:p>
        </p:txBody>
      </p:sp>
      <p:sp>
        <p:nvSpPr>
          <p:cNvPr id="688" name="Google Shape;688;g7457d548be_0_30"/>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689" name="Google Shape;689;g7457d548be_0_30"/>
          <p:cNvPicPr preferRelativeResize="0"/>
          <p:nvPr/>
        </p:nvPicPr>
        <p:blipFill>
          <a:blip r:embed="rId3">
            <a:alphaModFix/>
          </a:blip>
          <a:stretch>
            <a:fillRect/>
          </a:stretch>
        </p:blipFill>
        <p:spPr>
          <a:xfrm>
            <a:off x="1002875" y="2501064"/>
            <a:ext cx="10220325" cy="26436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g7457d548be_0_38"/>
          <p:cNvSpPr txBox="1"/>
          <p:nvPr>
            <p:ph idx="1" type="body"/>
          </p:nvPr>
        </p:nvSpPr>
        <p:spPr>
          <a:xfrm>
            <a:off x="326575" y="0"/>
            <a:ext cx="11178000" cy="6674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                             </a:t>
            </a:r>
            <a:r>
              <a:rPr b="1" lang="en-IN" sz="3600">
                <a:solidFill>
                  <a:srgbClr val="168DBA"/>
                </a:solidFill>
              </a:rPr>
              <a:t>Output from command window</a:t>
            </a:r>
            <a:endParaRPr b="1" sz="3600">
              <a:solidFill>
                <a:srgbClr val="168DBA"/>
              </a:solidFil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IN"/>
              <a:t>             </a:t>
            </a:r>
            <a:r>
              <a:rPr b="1" lang="en-IN" sz="2400"/>
              <a:t>Sample 2: </a:t>
            </a:r>
            <a:endParaRPr b="1" sz="2400"/>
          </a:p>
        </p:txBody>
      </p:sp>
      <p:sp>
        <p:nvSpPr>
          <p:cNvPr id="696" name="Google Shape;696;g7457d548be_0_38"/>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697" name="Google Shape;697;g7457d548be_0_38"/>
          <p:cNvPicPr preferRelativeResize="0"/>
          <p:nvPr/>
        </p:nvPicPr>
        <p:blipFill>
          <a:blip r:embed="rId3">
            <a:alphaModFix/>
          </a:blip>
          <a:stretch>
            <a:fillRect/>
          </a:stretch>
        </p:blipFill>
        <p:spPr>
          <a:xfrm>
            <a:off x="1119975" y="2370376"/>
            <a:ext cx="10384599" cy="26465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18"/>
          <p:cNvSpPr txBox="1"/>
          <p:nvPr>
            <p:ph type="title"/>
          </p:nvPr>
        </p:nvSpPr>
        <p:spPr>
          <a:xfrm>
            <a:off x="246925" y="1"/>
            <a:ext cx="8911800" cy="6135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b="1" lang="en-IN"/>
              <a:t>           </a:t>
            </a:r>
            <a:r>
              <a:rPr b="1" lang="en-IN"/>
              <a:t>System Analysis</a:t>
            </a:r>
            <a:endParaRPr b="1"/>
          </a:p>
        </p:txBody>
      </p:sp>
      <p:sp>
        <p:nvSpPr>
          <p:cNvPr id="703" name="Google Shape;703;p18"/>
          <p:cNvSpPr txBox="1"/>
          <p:nvPr>
            <p:ph idx="1" type="body"/>
          </p:nvPr>
        </p:nvSpPr>
        <p:spPr>
          <a:xfrm>
            <a:off x="119900" y="613500"/>
            <a:ext cx="11773500" cy="6244500"/>
          </a:xfrm>
          <a:prstGeom prst="rect">
            <a:avLst/>
          </a:prstGeom>
          <a:noFill/>
          <a:ln>
            <a:noFill/>
          </a:ln>
        </p:spPr>
        <p:txBody>
          <a:bodyPr anchorCtr="0" anchor="t" bIns="45700" lIns="91425" spcFirstLastPara="1" rIns="91425" wrap="square" tIns="45700">
            <a:normAutofit/>
          </a:bodyPr>
          <a:lstStyle/>
          <a:p>
            <a:pPr indent="-228600" lvl="0" marL="342900" rtl="0" algn="l">
              <a:spcBef>
                <a:spcPts val="0"/>
              </a:spcBef>
              <a:spcAft>
                <a:spcPts val="0"/>
              </a:spcAft>
              <a:buSzPts val="1800"/>
              <a:buNone/>
            </a:pPr>
            <a:r>
              <a:rPr lang="en-IN"/>
              <a:t>                      </a:t>
            </a:r>
            <a:r>
              <a:rPr b="1" lang="en-IN"/>
              <a:t> Frequency response of original ecg input signal from sample 1:</a:t>
            </a:r>
            <a:endParaRPr b="1"/>
          </a:p>
          <a:p>
            <a:pPr indent="-228600" lvl="0" marL="342900" rtl="0" algn="l">
              <a:spcBef>
                <a:spcPts val="0"/>
              </a:spcBef>
              <a:spcAft>
                <a:spcPts val="0"/>
              </a:spcAft>
              <a:buSzPts val="1800"/>
              <a:buNone/>
            </a:pPr>
            <a:r>
              <a:t/>
            </a:r>
            <a:endParaRPr/>
          </a:p>
          <a:p>
            <a:pPr indent="-228600" lvl="0" marL="342900" rtl="0" algn="l">
              <a:spcBef>
                <a:spcPts val="0"/>
              </a:spcBef>
              <a:spcAft>
                <a:spcPts val="0"/>
              </a:spcAft>
              <a:buSzPts val="1800"/>
              <a:buNone/>
            </a:pPr>
            <a:r>
              <a:t/>
            </a:r>
            <a:endParaRPr/>
          </a:p>
        </p:txBody>
      </p:sp>
      <p:sp>
        <p:nvSpPr>
          <p:cNvPr id="704" name="Google Shape;704;p1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pic>
        <p:nvPicPr>
          <p:cNvPr id="705" name="Google Shape;705;p18"/>
          <p:cNvPicPr preferRelativeResize="0"/>
          <p:nvPr/>
        </p:nvPicPr>
        <p:blipFill rotWithShape="1">
          <a:blip r:embed="rId3">
            <a:alphaModFix/>
          </a:blip>
          <a:srcRect b="-330" l="8270" r="5848" t="6043"/>
          <a:stretch/>
        </p:blipFill>
        <p:spPr>
          <a:xfrm>
            <a:off x="1422700" y="1015250"/>
            <a:ext cx="10470701" cy="624450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g731e2662bf_1_9"/>
          <p:cNvSpPr txBox="1"/>
          <p:nvPr>
            <p:ph idx="1" type="body"/>
          </p:nvPr>
        </p:nvSpPr>
        <p:spPr>
          <a:xfrm>
            <a:off x="0" y="-138075"/>
            <a:ext cx="12287400" cy="6996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IN"/>
              <a:t>                            </a:t>
            </a:r>
            <a:r>
              <a:rPr b="1" lang="en-IN" sz="3600">
                <a:solidFill>
                  <a:srgbClr val="168DBA"/>
                </a:solidFill>
              </a:rPr>
              <a:t>System Analysis</a:t>
            </a:r>
            <a:endParaRPr b="1" sz="3600">
              <a:solidFill>
                <a:srgbClr val="168DBA"/>
              </a:solidFill>
            </a:endParaRPr>
          </a:p>
          <a:p>
            <a:pPr indent="0" lvl="0" marL="0" rtl="0" algn="l">
              <a:spcBef>
                <a:spcPts val="1000"/>
              </a:spcBef>
              <a:spcAft>
                <a:spcPts val="0"/>
              </a:spcAft>
              <a:buNone/>
            </a:pPr>
            <a:r>
              <a:rPr b="1" lang="en-IN"/>
              <a:t>F                          Frequency response of original ecg input signal from sample 2:</a:t>
            </a:r>
            <a:endParaRPr b="1"/>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712" name="Google Shape;712;g731e2662bf_1_9"/>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id="713" name="Google Shape;713;g731e2662bf_1_9"/>
          <p:cNvPicPr preferRelativeResize="0"/>
          <p:nvPr/>
        </p:nvPicPr>
        <p:blipFill rotWithShape="1">
          <a:blip r:embed="rId3">
            <a:alphaModFix/>
          </a:blip>
          <a:srcRect b="0" l="9388" r="6407" t="6916"/>
          <a:stretch/>
        </p:blipFill>
        <p:spPr>
          <a:xfrm>
            <a:off x="1572300" y="1012600"/>
            <a:ext cx="10266600" cy="638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g831de7356a_2_195"/>
          <p:cNvSpPr txBox="1"/>
          <p:nvPr>
            <p:ph type="title"/>
          </p:nvPr>
        </p:nvSpPr>
        <p:spPr>
          <a:xfrm>
            <a:off x="531800" y="98375"/>
            <a:ext cx="8911800" cy="689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68DBA"/>
              </a:buClr>
              <a:buSzPts val="3600"/>
              <a:buFont typeface="Century Gothic"/>
              <a:buNone/>
            </a:pPr>
            <a:r>
              <a:rPr lang="en-IN"/>
              <a:t>                              </a:t>
            </a:r>
            <a:r>
              <a:rPr b="1" lang="en-IN"/>
              <a:t> Work plan</a:t>
            </a:r>
            <a:endParaRPr b="1"/>
          </a:p>
        </p:txBody>
      </p:sp>
      <p:sp>
        <p:nvSpPr>
          <p:cNvPr id="364" name="Google Shape;364;g831de7356a_2_195"/>
          <p:cNvSpPr txBox="1"/>
          <p:nvPr>
            <p:ph idx="1" type="body"/>
          </p:nvPr>
        </p:nvSpPr>
        <p:spPr>
          <a:xfrm>
            <a:off x="348625" y="787775"/>
            <a:ext cx="11153400" cy="6070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400"/>
              <a:buChar char="?"/>
            </a:pPr>
            <a:r>
              <a:rPr lang="en-IN" sz="2400">
                <a:solidFill>
                  <a:srgbClr val="002060"/>
                </a:solidFill>
              </a:rPr>
              <a:t>Insert Chart, Table </a:t>
            </a:r>
            <a:r>
              <a:rPr lang="en-IN" sz="2400"/>
              <a:t>(for 6 Weeks duration)</a:t>
            </a:r>
            <a:endParaRPr sz="2400">
              <a:solidFill>
                <a:srgbClr val="002060"/>
              </a:solidFill>
            </a:endParaRPr>
          </a:p>
        </p:txBody>
      </p:sp>
      <p:sp>
        <p:nvSpPr>
          <p:cNvPr id="365" name="Google Shape;365;g831de7356a_2_19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en-IN"/>
              <a:t>‹#›</a:t>
            </a:fld>
            <a:endParaRPr/>
          </a:p>
        </p:txBody>
      </p:sp>
      <p:graphicFrame>
        <p:nvGraphicFramePr>
          <p:cNvPr id="366" name="Google Shape;366;g831de7356a_2_195"/>
          <p:cNvGraphicFramePr/>
          <p:nvPr/>
        </p:nvGraphicFramePr>
        <p:xfrm>
          <a:off x="952500" y="1360575"/>
          <a:ext cx="3000000" cy="3000000"/>
        </p:xfrm>
        <a:graphic>
          <a:graphicData uri="http://schemas.openxmlformats.org/drawingml/2006/table">
            <a:tbl>
              <a:tblPr>
                <a:noFill/>
                <a:tableStyleId>{47A1F287-1465-4D65-A1B3-1656FEEF97E6}</a:tableStyleId>
              </a:tblPr>
              <a:tblGrid>
                <a:gridCol w="1192675"/>
                <a:gridCol w="2758150"/>
                <a:gridCol w="6336175"/>
              </a:tblGrid>
              <a:tr h="561150">
                <a:tc>
                  <a:txBody>
                    <a:bodyPr/>
                    <a:lstStyle/>
                    <a:p>
                      <a:pPr indent="0" lvl="0" marL="0" marR="0" rtl="0" algn="ctr">
                        <a:lnSpc>
                          <a:spcPct val="100000"/>
                        </a:lnSpc>
                        <a:spcBef>
                          <a:spcPts val="0"/>
                        </a:spcBef>
                        <a:spcAft>
                          <a:spcPts val="0"/>
                        </a:spcAft>
                        <a:buClr>
                          <a:srgbClr val="000000"/>
                        </a:buClr>
                        <a:buSzPts val="2200"/>
                        <a:buFont typeface="Arial"/>
                        <a:buNone/>
                      </a:pPr>
                      <a:r>
                        <a:rPr b="1" lang="en-IN" sz="2200" u="none" cap="none" strike="noStrike">
                          <a:latin typeface="Century Gothic"/>
                          <a:ea typeface="Century Gothic"/>
                          <a:cs typeface="Century Gothic"/>
                          <a:sym typeface="Century Gothic"/>
                        </a:rPr>
                        <a:t>Phase</a:t>
                      </a:r>
                      <a:endParaRPr b="1" sz="22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200"/>
                        <a:buFont typeface="Arial"/>
                        <a:buNone/>
                      </a:pPr>
                      <a:r>
                        <a:rPr b="1" lang="en-IN" sz="2200" u="none" cap="none" strike="noStrike">
                          <a:latin typeface="Century Gothic"/>
                          <a:ea typeface="Century Gothic"/>
                          <a:cs typeface="Century Gothic"/>
                          <a:sym typeface="Century Gothic"/>
                        </a:rPr>
                        <a:t>Week</a:t>
                      </a:r>
                      <a:endParaRPr b="1" sz="22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200"/>
                        <a:buFont typeface="Arial"/>
                        <a:buNone/>
                      </a:pPr>
                      <a:r>
                        <a:rPr b="1" lang="en-IN" sz="2200" u="none" cap="none" strike="noStrike">
                          <a:latin typeface="Century Gothic"/>
                          <a:ea typeface="Century Gothic"/>
                          <a:cs typeface="Century Gothic"/>
                          <a:sym typeface="Century Gothic"/>
                        </a:rPr>
                        <a:t>Work to be done</a:t>
                      </a:r>
                      <a:endParaRPr b="1" sz="2200" u="none" cap="none" strike="noStrike">
                        <a:latin typeface="Century Gothic"/>
                        <a:ea typeface="Century Gothic"/>
                        <a:cs typeface="Century Gothic"/>
                        <a:sym typeface="Century Gothic"/>
                      </a:endParaRPr>
                    </a:p>
                  </a:txBody>
                  <a:tcPr marT="91425" marB="91425" marR="91425" marL="91425"/>
                </a:tc>
              </a:tr>
              <a:tr h="838150">
                <a:tc>
                  <a:txBody>
                    <a:bodyPr/>
                    <a:lstStyle/>
                    <a:p>
                      <a:pPr indent="0" lvl="0" marL="0" marR="0" rtl="0" algn="ctr">
                        <a:lnSpc>
                          <a:spcPct val="100000"/>
                        </a:lnSpc>
                        <a:spcBef>
                          <a:spcPts val="0"/>
                        </a:spcBef>
                        <a:spcAft>
                          <a:spcPts val="0"/>
                        </a:spcAft>
                        <a:buClr>
                          <a:srgbClr val="000000"/>
                        </a:buClr>
                        <a:buSzPts val="2200"/>
                        <a:buFont typeface="Arial"/>
                        <a:buNone/>
                      </a:pPr>
                      <a:r>
                        <a:rPr lang="en-IN" sz="2000" u="none" cap="none" strike="noStrike">
                          <a:latin typeface="Century Gothic"/>
                          <a:ea typeface="Century Gothic"/>
                          <a:cs typeface="Century Gothic"/>
                          <a:sym typeface="Century Gothic"/>
                        </a:rPr>
                        <a:t>1</a:t>
                      </a:r>
                      <a:endParaRPr sz="2000" u="none" cap="none" strike="noStrike">
                        <a:latin typeface="Century Gothic"/>
                        <a:ea typeface="Century Gothic"/>
                        <a:cs typeface="Century Gothic"/>
                        <a:sym typeface="Century Gothic"/>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2200"/>
                        <a:buFont typeface="Arial"/>
                        <a:buNone/>
                      </a:pPr>
                      <a:r>
                        <a:rPr lang="en-IN" sz="2000" u="none" cap="none" strike="noStrike">
                          <a:latin typeface="Century Gothic"/>
                          <a:ea typeface="Century Gothic"/>
                          <a:cs typeface="Century Gothic"/>
                          <a:sym typeface="Century Gothic"/>
                        </a:rPr>
                        <a:t>02/03/20 - 06/03/20</a:t>
                      </a:r>
                      <a:endParaRPr sz="2000" u="none" cap="none" strike="noStrike">
                        <a:latin typeface="Century Gothic"/>
                        <a:ea typeface="Century Gothic"/>
                        <a:cs typeface="Century Gothic"/>
                        <a:sym typeface="Century Gothic"/>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2200"/>
                        <a:buFont typeface="Arial"/>
                        <a:buNone/>
                      </a:pPr>
                      <a:r>
                        <a:rPr lang="en-IN" sz="2000" u="none" cap="none" strike="noStrike">
                          <a:latin typeface="Century Gothic"/>
                          <a:ea typeface="Century Gothic"/>
                          <a:cs typeface="Century Gothic"/>
                          <a:sym typeface="Century Gothic"/>
                        </a:rPr>
                        <a:t>Research &amp; brainstorming. Completion of phase 1</a:t>
                      </a:r>
                      <a:endParaRPr sz="2000" u="none" cap="none" strike="noStrike">
                        <a:latin typeface="Century Gothic"/>
                        <a:ea typeface="Century Gothic"/>
                        <a:cs typeface="Century Gothic"/>
                        <a:sym typeface="Century Gothic"/>
                      </a:endParaRPr>
                    </a:p>
                  </a:txBody>
                  <a:tcPr marT="91425" marB="91425" marR="91425" marL="91425"/>
                </a:tc>
              </a:tr>
              <a:tr h="838150">
                <a:tc rowSpan="3">
                  <a:txBody>
                    <a:bodyPr/>
                    <a:lstStyle/>
                    <a:p>
                      <a:pPr indent="0" lvl="0" marL="0" marR="0" rtl="0" algn="ctr">
                        <a:lnSpc>
                          <a:spcPct val="100000"/>
                        </a:lnSpc>
                        <a:spcBef>
                          <a:spcPts val="0"/>
                        </a:spcBef>
                        <a:spcAft>
                          <a:spcPts val="0"/>
                        </a:spcAft>
                        <a:buClr>
                          <a:srgbClr val="000000"/>
                        </a:buClr>
                        <a:buSzPts val="2200"/>
                        <a:buFont typeface="Arial"/>
                        <a:buNone/>
                      </a:pPr>
                      <a:r>
                        <a:rPr lang="en-IN" sz="2000" u="none" cap="none" strike="noStrike">
                          <a:latin typeface="Century Gothic"/>
                          <a:ea typeface="Century Gothic"/>
                          <a:cs typeface="Century Gothic"/>
                          <a:sym typeface="Century Gothic"/>
                        </a:rPr>
                        <a:t>2</a:t>
                      </a:r>
                      <a:endParaRPr sz="2000" u="none" cap="none" strike="noStrike">
                        <a:latin typeface="Century Gothic"/>
                        <a:ea typeface="Century Gothic"/>
                        <a:cs typeface="Century Gothic"/>
                        <a:sym typeface="Century Gothic"/>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2200"/>
                        <a:buFont typeface="Arial"/>
                        <a:buNone/>
                      </a:pPr>
                      <a:r>
                        <a:rPr lang="en-IN" sz="2000" u="none" cap="none" strike="noStrike">
                          <a:latin typeface="Century Gothic"/>
                          <a:ea typeface="Century Gothic"/>
                          <a:cs typeface="Century Gothic"/>
                          <a:sym typeface="Century Gothic"/>
                        </a:rPr>
                        <a:t>09/03/20 - 13/03/20</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200"/>
                        <a:buFont typeface="Arial"/>
                        <a:buNone/>
                      </a:pPr>
                      <a:r>
                        <a:rPr lang="en-IN" sz="2000" u="none" cap="none" strike="noStrike">
                          <a:latin typeface="Century Gothic"/>
                          <a:ea typeface="Century Gothic"/>
                          <a:cs typeface="Century Gothic"/>
                          <a:sym typeface="Century Gothic"/>
                        </a:rPr>
                        <a:t>Division of project into 2 parts: a)Obtaining ECG signal, b)Processing the obtained signal</a:t>
                      </a:r>
                      <a:endParaRPr sz="2000" u="none" cap="none" strike="noStrike">
                        <a:latin typeface="Century Gothic"/>
                        <a:ea typeface="Century Gothic"/>
                        <a:cs typeface="Century Gothic"/>
                        <a:sym typeface="Century Gothic"/>
                      </a:endParaRPr>
                    </a:p>
                  </a:txBody>
                  <a:tcPr marT="91425" marB="91425" marR="91425" marL="91425"/>
                </a:tc>
              </a:tr>
              <a:tr h="837550">
                <a:tc vMerge="1"/>
                <a:tc>
                  <a:txBody>
                    <a:bodyPr/>
                    <a:lstStyle/>
                    <a:p>
                      <a:pPr indent="0" lvl="0" marL="0" marR="0" rtl="0" algn="ctr">
                        <a:lnSpc>
                          <a:spcPct val="100000"/>
                        </a:lnSpc>
                        <a:spcBef>
                          <a:spcPts val="0"/>
                        </a:spcBef>
                        <a:spcAft>
                          <a:spcPts val="0"/>
                        </a:spcAft>
                        <a:buClr>
                          <a:srgbClr val="000000"/>
                        </a:buClr>
                        <a:buSzPts val="2200"/>
                        <a:buFont typeface="Arial"/>
                        <a:buNone/>
                      </a:pPr>
                      <a:r>
                        <a:rPr lang="en-IN" sz="2000" u="none" cap="none" strike="noStrike">
                          <a:latin typeface="Century Gothic"/>
                          <a:ea typeface="Century Gothic"/>
                          <a:cs typeface="Century Gothic"/>
                          <a:sym typeface="Century Gothic"/>
                        </a:rPr>
                        <a:t>16/03/20 - 20/03/20</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200"/>
                        <a:buFont typeface="Arial"/>
                        <a:buNone/>
                      </a:pPr>
                      <a:r>
                        <a:rPr lang="en-IN" sz="2000" u="none" cap="none" strike="noStrike">
                          <a:latin typeface="Century Gothic"/>
                          <a:ea typeface="Century Gothic"/>
                          <a:cs typeface="Century Gothic"/>
                          <a:sym typeface="Century Gothic"/>
                        </a:rPr>
                        <a:t>Working on part a), Filter specifications and filter design</a:t>
                      </a:r>
                      <a:endParaRPr sz="2000" u="none" cap="none" strike="noStrike">
                        <a:latin typeface="Century Gothic"/>
                        <a:ea typeface="Century Gothic"/>
                        <a:cs typeface="Century Gothic"/>
                        <a:sym typeface="Century Gothic"/>
                      </a:endParaRPr>
                    </a:p>
                  </a:txBody>
                  <a:tcPr marT="91425" marB="91425" marR="91425" marL="91425"/>
                </a:tc>
              </a:tr>
              <a:tr h="1166175">
                <a:tc vMerge="1"/>
                <a:tc>
                  <a:txBody>
                    <a:bodyPr/>
                    <a:lstStyle/>
                    <a:p>
                      <a:pPr indent="0" lvl="0" marL="0" marR="0" rtl="0" algn="ctr">
                        <a:lnSpc>
                          <a:spcPct val="100000"/>
                        </a:lnSpc>
                        <a:spcBef>
                          <a:spcPts val="0"/>
                        </a:spcBef>
                        <a:spcAft>
                          <a:spcPts val="0"/>
                        </a:spcAft>
                        <a:buClr>
                          <a:srgbClr val="000000"/>
                        </a:buClr>
                        <a:buSzPts val="2200"/>
                        <a:buFont typeface="Arial"/>
                        <a:buNone/>
                      </a:pPr>
                      <a:r>
                        <a:rPr lang="en-IN" sz="2000" u="none" cap="none" strike="noStrike">
                          <a:latin typeface="Century Gothic"/>
                          <a:ea typeface="Century Gothic"/>
                          <a:cs typeface="Century Gothic"/>
                          <a:sym typeface="Century Gothic"/>
                        </a:rPr>
                        <a:t>23/03/20 - 27/03/20</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200"/>
                        <a:buFont typeface="Arial"/>
                        <a:buNone/>
                      </a:pPr>
                      <a:r>
                        <a:rPr lang="en-IN" sz="2000" u="none" cap="none" strike="noStrike">
                          <a:latin typeface="Century Gothic"/>
                          <a:ea typeface="Century Gothic"/>
                          <a:cs typeface="Century Gothic"/>
                          <a:sym typeface="Century Gothic"/>
                        </a:rPr>
                        <a:t>Working on part b), DSP techniques and algorithms.</a:t>
                      </a:r>
                      <a:endParaRPr sz="200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200"/>
                        <a:buFont typeface="Arial"/>
                        <a:buNone/>
                      </a:pPr>
                      <a:r>
                        <a:rPr lang="en-IN" sz="2000" u="none" cap="none" strike="noStrike">
                          <a:latin typeface="Century Gothic"/>
                          <a:ea typeface="Century Gothic"/>
                          <a:cs typeface="Century Gothic"/>
                          <a:sym typeface="Century Gothic"/>
                        </a:rPr>
                        <a:t>Completion of phase 2</a:t>
                      </a:r>
                      <a:endParaRPr sz="2000" u="none" cap="none" strike="noStrike">
                        <a:latin typeface="Century Gothic"/>
                        <a:ea typeface="Century Gothic"/>
                        <a:cs typeface="Century Gothic"/>
                        <a:sym typeface="Century Gothic"/>
                      </a:endParaRPr>
                    </a:p>
                  </a:txBody>
                  <a:tcPr marT="91425" marB="91425" marR="91425" marL="91425"/>
                </a:tc>
              </a:tr>
              <a:tr h="508900">
                <a:tc rowSpan="2">
                  <a:txBody>
                    <a:bodyPr/>
                    <a:lstStyle/>
                    <a:p>
                      <a:pPr indent="0" lvl="0" marL="0" marR="0" rtl="0" algn="ctr">
                        <a:lnSpc>
                          <a:spcPct val="100000"/>
                        </a:lnSpc>
                        <a:spcBef>
                          <a:spcPts val="0"/>
                        </a:spcBef>
                        <a:spcAft>
                          <a:spcPts val="0"/>
                        </a:spcAft>
                        <a:buClr>
                          <a:srgbClr val="000000"/>
                        </a:buClr>
                        <a:buSzPts val="2200"/>
                        <a:buFont typeface="Arial"/>
                        <a:buNone/>
                      </a:pPr>
                      <a:r>
                        <a:rPr lang="en-IN" sz="2000" u="none" cap="none" strike="noStrike">
                          <a:latin typeface="Century Gothic"/>
                          <a:ea typeface="Century Gothic"/>
                          <a:cs typeface="Century Gothic"/>
                          <a:sym typeface="Century Gothic"/>
                        </a:rPr>
                        <a:t>3</a:t>
                      </a:r>
                      <a:endParaRPr sz="2000" u="none" cap="none" strike="noStrike">
                        <a:latin typeface="Century Gothic"/>
                        <a:ea typeface="Century Gothic"/>
                        <a:cs typeface="Century Gothic"/>
                        <a:sym typeface="Century Gothic"/>
                      </a:endParaRPr>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2200"/>
                        <a:buFont typeface="Arial"/>
                        <a:buNone/>
                      </a:pPr>
                      <a:r>
                        <a:rPr lang="en-IN" sz="2000" u="none" cap="none" strike="noStrike">
                          <a:latin typeface="Century Gothic"/>
                          <a:ea typeface="Century Gothic"/>
                          <a:cs typeface="Century Gothic"/>
                          <a:sym typeface="Century Gothic"/>
                        </a:rPr>
                        <a:t>30/03/20 - 03/04/20</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200"/>
                        <a:buFont typeface="Arial"/>
                        <a:buNone/>
                      </a:pPr>
                      <a:r>
                        <a:rPr lang="en-IN" sz="2000" u="none" cap="none" strike="noStrike">
                          <a:latin typeface="Century Gothic"/>
                          <a:ea typeface="Century Gothic"/>
                          <a:cs typeface="Century Gothic"/>
                          <a:sym typeface="Century Gothic"/>
                        </a:rPr>
                        <a:t>Debugging and running simulations</a:t>
                      </a:r>
                      <a:endParaRPr sz="2000" u="none" cap="none" strike="noStrike">
                        <a:latin typeface="Century Gothic"/>
                        <a:ea typeface="Century Gothic"/>
                        <a:cs typeface="Century Gothic"/>
                        <a:sym typeface="Century Gothic"/>
                      </a:endParaRPr>
                    </a:p>
                  </a:txBody>
                  <a:tcPr marT="91425" marB="91425" marR="91425" marL="91425"/>
                </a:tc>
              </a:tr>
              <a:tr h="508900">
                <a:tc vMerge="1"/>
                <a:tc>
                  <a:txBody>
                    <a:bodyPr/>
                    <a:lstStyle/>
                    <a:p>
                      <a:pPr indent="0" lvl="0" marL="0" marR="0" rtl="0" algn="ctr">
                        <a:lnSpc>
                          <a:spcPct val="100000"/>
                        </a:lnSpc>
                        <a:spcBef>
                          <a:spcPts val="0"/>
                        </a:spcBef>
                        <a:spcAft>
                          <a:spcPts val="0"/>
                        </a:spcAft>
                        <a:buClr>
                          <a:srgbClr val="000000"/>
                        </a:buClr>
                        <a:buSzPts val="2200"/>
                        <a:buFont typeface="Arial"/>
                        <a:buNone/>
                      </a:pPr>
                      <a:r>
                        <a:rPr lang="en-IN" sz="2000" u="none" cap="none" strike="noStrike">
                          <a:latin typeface="Century Gothic"/>
                          <a:ea typeface="Century Gothic"/>
                          <a:cs typeface="Century Gothic"/>
                          <a:sym typeface="Century Gothic"/>
                        </a:rPr>
                        <a:t>06/04/20 - 10/04/20</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200"/>
                        <a:buFont typeface="Arial"/>
                        <a:buNone/>
                      </a:pPr>
                      <a:r>
                        <a:rPr lang="en-IN" sz="2000" u="none" cap="none" strike="noStrike">
                          <a:latin typeface="Century Gothic"/>
                          <a:ea typeface="Century Gothic"/>
                          <a:cs typeface="Century Gothic"/>
                          <a:sym typeface="Century Gothic"/>
                        </a:rPr>
                        <a:t>Completion of phase 3 and final submission</a:t>
                      </a:r>
                      <a:endParaRPr sz="2000" u="none" cap="none" strike="noStrike">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g7457d548be_0_0"/>
          <p:cNvSpPr txBox="1"/>
          <p:nvPr>
            <p:ph type="title"/>
          </p:nvPr>
        </p:nvSpPr>
        <p:spPr>
          <a:xfrm>
            <a:off x="719825" y="179075"/>
            <a:ext cx="10526100" cy="7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a:t>       </a:t>
            </a:r>
            <a:r>
              <a:rPr b="1" lang="en-IN"/>
              <a:t>R-R Interval and Heart-Rate Calculation</a:t>
            </a:r>
            <a:endParaRPr b="1"/>
          </a:p>
          <a:p>
            <a:pPr indent="0" lvl="0" marL="0" rtl="0" algn="l">
              <a:spcBef>
                <a:spcPts val="0"/>
              </a:spcBef>
              <a:spcAft>
                <a:spcPts val="0"/>
              </a:spcAft>
              <a:buNone/>
            </a:pPr>
            <a:r>
              <a:t/>
            </a:r>
            <a:endParaRPr b="1"/>
          </a:p>
        </p:txBody>
      </p:sp>
      <p:sp>
        <p:nvSpPr>
          <p:cNvPr id="720" name="Google Shape;720;g7457d548be_0_0"/>
          <p:cNvSpPr txBox="1"/>
          <p:nvPr>
            <p:ph idx="1" type="body"/>
          </p:nvPr>
        </p:nvSpPr>
        <p:spPr>
          <a:xfrm>
            <a:off x="531800" y="959375"/>
            <a:ext cx="11660400" cy="57552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Font typeface="Century Gothic"/>
              <a:buAutoNum type="arabicPeriod"/>
            </a:pPr>
            <a:r>
              <a:rPr lang="en-IN" sz="2000"/>
              <a:t>The average distance measured in time frame, between the first and the last peak for the duration of the signal for Sample 1 is 924.82 ms. </a:t>
            </a:r>
            <a:endParaRPr sz="2000"/>
          </a:p>
          <a:p>
            <a:pPr indent="0" lvl="0" marL="457200" rtl="0" algn="l">
              <a:spcBef>
                <a:spcPts val="1000"/>
              </a:spcBef>
              <a:spcAft>
                <a:spcPts val="0"/>
              </a:spcAft>
              <a:buNone/>
            </a:pPr>
            <a:r>
              <a:rPr lang="en-IN" sz="2000"/>
              <a:t>Comparing it with the standard reference for the R-R interval which is (0.6-1.2 seconds), our value of 0.92 seconds is in the range for the R-R interval of ECG signal for a normal person. This yields a heart rate of 64.87 bpm.</a:t>
            </a:r>
            <a:endParaRPr sz="2000"/>
          </a:p>
          <a:p>
            <a:pPr indent="0" lvl="0" marL="457200" rtl="0" algn="l">
              <a:spcBef>
                <a:spcPts val="1000"/>
              </a:spcBef>
              <a:spcAft>
                <a:spcPts val="0"/>
              </a:spcAft>
              <a:buNone/>
            </a:pPr>
            <a:r>
              <a:t/>
            </a:r>
            <a:endParaRPr sz="2000"/>
          </a:p>
          <a:p>
            <a:pPr indent="-355600" lvl="0" marL="457200" rtl="0" algn="l">
              <a:spcBef>
                <a:spcPts val="1000"/>
              </a:spcBef>
              <a:spcAft>
                <a:spcPts val="0"/>
              </a:spcAft>
              <a:buSzPts val="2000"/>
              <a:buFont typeface="Century Gothic"/>
              <a:buAutoNum type="arabicPeriod"/>
            </a:pPr>
            <a:r>
              <a:rPr lang="en-IN" sz="2000"/>
              <a:t>Similarly, we obtained the time duration of 746.27 ms for our second sample data. This too lies in the normal R-R interval for the ECG signal. This results in a heartbeat of 80.39 bpm.</a:t>
            </a:r>
            <a:endParaRPr sz="2000"/>
          </a:p>
          <a:p>
            <a:pPr indent="0" lvl="0" marL="457200" rtl="0" algn="l">
              <a:spcBef>
                <a:spcPts val="1000"/>
              </a:spcBef>
              <a:spcAft>
                <a:spcPts val="0"/>
              </a:spcAft>
              <a:buNone/>
            </a:pPr>
            <a:r>
              <a:t/>
            </a:r>
            <a:endParaRPr sz="2000"/>
          </a:p>
          <a:p>
            <a:pPr indent="-355600" lvl="0" marL="457200" rtl="0" algn="l">
              <a:spcBef>
                <a:spcPts val="1000"/>
              </a:spcBef>
              <a:spcAft>
                <a:spcPts val="0"/>
              </a:spcAft>
              <a:buSzPts val="2000"/>
              <a:buFont typeface="Arial"/>
              <a:buAutoNum type="arabicPeriod"/>
            </a:pPr>
            <a:r>
              <a:rPr lang="en-IN" sz="2000"/>
              <a:t>Theoretically, the ECG waveform of a person suffering from </a:t>
            </a:r>
            <a:r>
              <a:rPr lang="en-IN" sz="2000">
                <a:solidFill>
                  <a:srgbClr val="434343"/>
                </a:solidFill>
              </a:rPr>
              <a:t>Tachycardia, a condition where the heart rate is abnormally fast, the R-R interval is a low 0.45 seconds with a heart rate of 133.33 bpm. The heart rate is abnormal even when the R-R interval is higher than 1.2 seconds, which leads to a slow heart rate, less than 50 bpm- the condition being called Bradycardia.</a:t>
            </a:r>
            <a:r>
              <a:rPr lang="en-IN" sz="2000">
                <a:solidFill>
                  <a:srgbClr val="434343"/>
                </a:solidFill>
                <a:latin typeface="Arial"/>
                <a:ea typeface="Arial"/>
                <a:cs typeface="Arial"/>
                <a:sym typeface="Arial"/>
              </a:rPr>
              <a:t> </a:t>
            </a:r>
            <a:endParaRPr sz="2000">
              <a:solidFill>
                <a:srgbClr val="434343"/>
              </a:solidFill>
              <a:latin typeface="Arial"/>
              <a:ea typeface="Arial"/>
              <a:cs typeface="Arial"/>
              <a:sym typeface="Arial"/>
            </a:endParaRPr>
          </a:p>
        </p:txBody>
      </p:sp>
      <p:sp>
        <p:nvSpPr>
          <p:cNvPr id="721" name="Google Shape;721;g7457d548be_0_0"/>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Google Shape;727;g731c87c008_1_8"/>
          <p:cNvSpPr/>
          <p:nvPr>
            <p:ph idx="2" type="pic"/>
          </p:nvPr>
        </p:nvSpPr>
        <p:spPr>
          <a:xfrm>
            <a:off x="102050" y="825350"/>
            <a:ext cx="12090000" cy="60327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Clr>
                <a:srgbClr val="434343"/>
              </a:buClr>
              <a:buSzPts val="2000"/>
              <a:buFont typeface="Arial"/>
              <a:buAutoNum type="arabicPeriod"/>
            </a:pPr>
            <a:r>
              <a:rPr lang="en-IN" sz="2000">
                <a:solidFill>
                  <a:srgbClr val="434343"/>
                </a:solidFill>
              </a:rPr>
              <a:t>ECG (Electrocardiogram) records the electrical activity of the heart at rest.ECG signal processing can provide information about the heart rate and rhythm and can help diagnose an array of illnesses such as arrhythmias, heart defects, heat inflammation, cardiac arrest, poor blood supply, coronary artery disease or heart attack and many more.</a:t>
            </a:r>
            <a:endParaRPr sz="2000">
              <a:solidFill>
                <a:srgbClr val="434343"/>
              </a:solidFill>
            </a:endParaRPr>
          </a:p>
          <a:p>
            <a:pPr indent="0" lvl="0" marL="457200" rtl="0" algn="l">
              <a:spcBef>
                <a:spcPts val="1000"/>
              </a:spcBef>
              <a:spcAft>
                <a:spcPts val="0"/>
              </a:spcAft>
              <a:buNone/>
            </a:pPr>
            <a:r>
              <a:t/>
            </a:r>
            <a:endParaRPr sz="2000">
              <a:solidFill>
                <a:srgbClr val="434343"/>
              </a:solidFill>
            </a:endParaRPr>
          </a:p>
          <a:p>
            <a:pPr indent="-355600" lvl="0" marL="457200" rtl="0" algn="l">
              <a:spcBef>
                <a:spcPts val="1000"/>
              </a:spcBef>
              <a:spcAft>
                <a:spcPts val="0"/>
              </a:spcAft>
              <a:buSzPts val="2000"/>
              <a:buFont typeface="Century Gothic"/>
              <a:buAutoNum type="arabicPeriod"/>
            </a:pPr>
            <a:r>
              <a:rPr lang="en-IN" sz="2000"/>
              <a:t>ECG test is used to check enlargement of heart due to high blood pressure (hypertension) or evidence of a previous heart attack (myocardial infarction).</a:t>
            </a:r>
            <a:endParaRPr sz="2000"/>
          </a:p>
          <a:p>
            <a:pPr indent="0" lvl="0" marL="457200" rtl="0" algn="l">
              <a:spcBef>
                <a:spcPts val="1000"/>
              </a:spcBef>
              <a:spcAft>
                <a:spcPts val="0"/>
              </a:spcAft>
              <a:buNone/>
            </a:pPr>
            <a:r>
              <a:t/>
            </a:r>
            <a:endParaRPr sz="2000"/>
          </a:p>
          <a:p>
            <a:pPr indent="-355600" lvl="0" marL="457200" rtl="0" algn="l">
              <a:spcBef>
                <a:spcPts val="1000"/>
              </a:spcBef>
              <a:spcAft>
                <a:spcPts val="0"/>
              </a:spcAft>
              <a:buSzPts val="2000"/>
              <a:buFont typeface="Century Gothic"/>
              <a:buAutoNum type="arabicPeriod"/>
            </a:pPr>
            <a:r>
              <a:rPr lang="en-IN" sz="2000"/>
              <a:t>ECG monitoring is important in order to understand the functioning of the heart. </a:t>
            </a:r>
            <a:r>
              <a:rPr lang="en-IN" sz="2000"/>
              <a:t>The QRS complex is the most significant part in the ECG since it determines the heart rate of a person, and thus various cardiac abnormalities can be detected and treated using continuous ECG monitoring.</a:t>
            </a:r>
            <a:endParaRPr sz="2000"/>
          </a:p>
          <a:p>
            <a:pPr indent="0" lvl="0" marL="457200" rtl="0" algn="l">
              <a:spcBef>
                <a:spcPts val="1000"/>
              </a:spcBef>
              <a:spcAft>
                <a:spcPts val="0"/>
              </a:spcAft>
              <a:buNone/>
            </a:pPr>
            <a:r>
              <a:t/>
            </a:r>
            <a:endParaRPr sz="2000"/>
          </a:p>
          <a:p>
            <a:pPr indent="-355600" lvl="0" marL="457200" rtl="0" algn="l">
              <a:spcBef>
                <a:spcPts val="1000"/>
              </a:spcBef>
              <a:spcAft>
                <a:spcPts val="0"/>
              </a:spcAft>
              <a:buSzPts val="2000"/>
              <a:buFont typeface="Century Gothic"/>
              <a:buAutoNum type="arabicPeriod"/>
            </a:pPr>
            <a:r>
              <a:rPr lang="en-IN" sz="2000"/>
              <a:t>The heart rate measurement is crucial in diagnosing heart disorders like Tachycardia and Bradycardia. Using various methods to measure one’s resting and active heart rates, a lot of information regarding the person’s health can be gathered.</a:t>
            </a:r>
            <a:endParaRPr sz="2000"/>
          </a:p>
        </p:txBody>
      </p:sp>
      <p:sp>
        <p:nvSpPr>
          <p:cNvPr id="728" name="Google Shape;728;g731c87c008_1_8"/>
          <p:cNvSpPr txBox="1"/>
          <p:nvPr>
            <p:ph idx="1" type="body"/>
          </p:nvPr>
        </p:nvSpPr>
        <p:spPr>
          <a:xfrm>
            <a:off x="596825" y="0"/>
            <a:ext cx="8915400" cy="743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IN" sz="3600">
                <a:solidFill>
                  <a:srgbClr val="168DBA"/>
                </a:solidFill>
              </a:rPr>
              <a:t>       </a:t>
            </a:r>
            <a:r>
              <a:rPr b="1" lang="en-IN" sz="3600">
                <a:solidFill>
                  <a:srgbClr val="168DBA"/>
                </a:solidFill>
              </a:rPr>
              <a:t>Applications:</a:t>
            </a:r>
            <a:endParaRPr b="1" sz="3600"/>
          </a:p>
        </p:txBody>
      </p:sp>
      <p:sp>
        <p:nvSpPr>
          <p:cNvPr id="729" name="Google Shape;729;g731c87c008_1_8"/>
          <p:cNvSpPr txBox="1"/>
          <p:nvPr>
            <p:ph idx="12" type="sldNum"/>
          </p:nvPr>
        </p:nvSpPr>
        <p:spPr>
          <a:xfrm>
            <a:off x="531812" y="4983087"/>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g73b982a8bb_0_0"/>
          <p:cNvSpPr txBox="1"/>
          <p:nvPr>
            <p:ph type="title"/>
          </p:nvPr>
        </p:nvSpPr>
        <p:spPr>
          <a:xfrm>
            <a:off x="531800" y="113853"/>
            <a:ext cx="8911800" cy="865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a:t>        </a:t>
            </a:r>
            <a:r>
              <a:rPr b="1" lang="en-IN"/>
              <a:t>Conclusion:</a:t>
            </a:r>
            <a:endParaRPr b="1"/>
          </a:p>
        </p:txBody>
      </p:sp>
      <p:sp>
        <p:nvSpPr>
          <p:cNvPr id="736" name="Google Shape;736;g73b982a8bb_0_0"/>
          <p:cNvSpPr txBox="1"/>
          <p:nvPr>
            <p:ph idx="1" type="body"/>
          </p:nvPr>
        </p:nvSpPr>
        <p:spPr>
          <a:xfrm>
            <a:off x="184200" y="1152875"/>
            <a:ext cx="12007800" cy="47160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Font typeface="Century Gothic"/>
              <a:buAutoNum type="arabicPeriod"/>
            </a:pPr>
            <a:r>
              <a:rPr lang="en-IN" sz="2000"/>
              <a:t>We determined the heart rate from ecg signal by detecting the R-peaks. We transformed the ECG signal from time domain to frequency domain using FFT in order to eliminate the low frequency components and converted it back to time domain using ifft. </a:t>
            </a:r>
            <a:endParaRPr sz="2000"/>
          </a:p>
          <a:p>
            <a:pPr indent="-355600" lvl="0" marL="457200" rtl="0" algn="l">
              <a:spcBef>
                <a:spcPts val="0"/>
              </a:spcBef>
              <a:spcAft>
                <a:spcPts val="0"/>
              </a:spcAft>
              <a:buSzPts val="2000"/>
              <a:buFont typeface="Century Gothic"/>
              <a:buAutoNum type="arabicPeriod"/>
            </a:pPr>
            <a:r>
              <a:rPr lang="en-IN" sz="2000"/>
              <a:t>We see exact mapping of R peaks on original ECG signal using the ‘find’ function from MATLAB to detect the position of the R peaks.</a:t>
            </a:r>
            <a:endParaRPr sz="2000"/>
          </a:p>
          <a:p>
            <a:pPr indent="-355600" lvl="0" marL="457200" rtl="0" algn="l">
              <a:spcBef>
                <a:spcPts val="0"/>
              </a:spcBef>
              <a:spcAft>
                <a:spcPts val="0"/>
              </a:spcAft>
              <a:buSzPts val="2000"/>
              <a:buFont typeface="Century Gothic"/>
              <a:buAutoNum type="arabicPeriod"/>
            </a:pPr>
            <a:r>
              <a:rPr lang="en-IN" sz="2000"/>
              <a:t>The actual distance in time frame, between the R-R peaks is displayed and compared with the standard lookup table. Thus the practical values fall within the range of normal theoretical results.</a:t>
            </a:r>
            <a:endParaRPr sz="2000"/>
          </a:p>
          <a:p>
            <a:pPr indent="-355600" lvl="0" marL="457200" rtl="0" algn="l">
              <a:spcBef>
                <a:spcPts val="0"/>
              </a:spcBef>
              <a:spcAft>
                <a:spcPts val="0"/>
              </a:spcAft>
              <a:buSzPts val="2000"/>
              <a:buFont typeface="Century Gothic"/>
              <a:buAutoNum type="arabicPeriod"/>
            </a:pPr>
            <a:r>
              <a:rPr lang="en-IN" sz="2000"/>
              <a:t>The R-R interval for two consecutive peaks is fairly constant throughout the signal sample and varies by about 14 ms.</a:t>
            </a:r>
            <a:endParaRPr sz="2000"/>
          </a:p>
          <a:p>
            <a:pPr indent="-355600" lvl="0" marL="457200" rtl="0" algn="l">
              <a:spcBef>
                <a:spcPts val="0"/>
              </a:spcBef>
              <a:spcAft>
                <a:spcPts val="0"/>
              </a:spcAft>
              <a:buSzPts val="2000"/>
              <a:buFont typeface="Century Gothic"/>
              <a:buAutoNum type="arabicPeriod"/>
            </a:pPr>
            <a:r>
              <a:rPr lang="en-IN" sz="2000"/>
              <a:t>The R-R interval  determines the heartbeat. The abnormalities in the functioning of the heart can be determined by studying this interval and thus obtaining the heart rate of a person, to find out the underlying disease.</a:t>
            </a:r>
            <a:endParaRPr sz="2000"/>
          </a:p>
          <a:p>
            <a:pPr indent="0" lvl="0" marL="0" rtl="0" algn="l">
              <a:spcBef>
                <a:spcPts val="1000"/>
              </a:spcBef>
              <a:spcAft>
                <a:spcPts val="0"/>
              </a:spcAft>
              <a:buNone/>
            </a:pPr>
            <a:r>
              <a:t/>
            </a:r>
            <a:endParaRPr sz="2000">
              <a:latin typeface="Arial"/>
              <a:ea typeface="Arial"/>
              <a:cs typeface="Arial"/>
              <a:sym typeface="Arial"/>
            </a:endParaRPr>
          </a:p>
          <a:p>
            <a:pPr indent="0" lvl="0" marL="457200" rtl="0" algn="l">
              <a:spcBef>
                <a:spcPts val="1000"/>
              </a:spcBef>
              <a:spcAft>
                <a:spcPts val="0"/>
              </a:spcAft>
              <a:buNone/>
            </a:pPr>
            <a:r>
              <a:t/>
            </a:r>
            <a:endParaRPr b="1" sz="2000">
              <a:latin typeface="Arial"/>
              <a:ea typeface="Arial"/>
              <a:cs typeface="Arial"/>
              <a:sym typeface="Arial"/>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737" name="Google Shape;737;g73b982a8bb_0_0"/>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Google Shape;742;p20"/>
          <p:cNvSpPr txBox="1"/>
          <p:nvPr>
            <p:ph type="title"/>
          </p:nvPr>
        </p:nvSpPr>
        <p:spPr>
          <a:xfrm>
            <a:off x="428475" y="69074"/>
            <a:ext cx="8911800" cy="822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IN"/>
              <a:t>         </a:t>
            </a:r>
            <a:r>
              <a:rPr b="1" lang="en-IN"/>
              <a:t> References:</a:t>
            </a:r>
            <a:endParaRPr b="1"/>
          </a:p>
        </p:txBody>
      </p:sp>
      <p:sp>
        <p:nvSpPr>
          <p:cNvPr id="743" name="Google Shape;743;p20"/>
          <p:cNvSpPr txBox="1"/>
          <p:nvPr>
            <p:ph idx="1" type="body"/>
          </p:nvPr>
        </p:nvSpPr>
        <p:spPr>
          <a:xfrm>
            <a:off x="275075" y="1152900"/>
            <a:ext cx="11916900" cy="5705100"/>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Clr>
                <a:schemeClr val="dk1"/>
              </a:buClr>
              <a:buSzPts val="2000"/>
              <a:buFont typeface="Century Gothic"/>
              <a:buChar char="●"/>
            </a:pPr>
            <a:r>
              <a:rPr lang="en-IN" sz="2000">
                <a:solidFill>
                  <a:schemeClr val="dk1"/>
                </a:solidFill>
              </a:rPr>
              <a:t>Dr.M.Anto Bennet,Bhavani.B , Hema Priya.C.A  Professor of Electronics and Communication Engineering, Vel Tech,Chennai,India ,UG Scholar,Department of Electronics and Communication Engineering,Vel Tech,Chennai,India</a:t>
            </a:r>
            <a:endParaRPr sz="2000">
              <a:solidFill>
                <a:schemeClr val="dk1"/>
              </a:solidFill>
            </a:endParaRPr>
          </a:p>
          <a:p>
            <a:pPr indent="0" lvl="0" marL="342900" rtl="0" algn="l">
              <a:spcBef>
                <a:spcPts val="0"/>
              </a:spcBef>
              <a:spcAft>
                <a:spcPts val="0"/>
              </a:spcAft>
              <a:buSzPts val="1100"/>
              <a:buNone/>
            </a:pPr>
            <a:r>
              <a:rPr lang="en-IN" sz="2000">
                <a:solidFill>
                  <a:schemeClr val="dk1"/>
                </a:solidFill>
              </a:rPr>
              <a:t> International Journal of Pure and Applied Mathematics:Volume 119 No. 15 2018, 99-110\</a:t>
            </a:r>
            <a:endParaRPr sz="2000">
              <a:solidFill>
                <a:schemeClr val="dk1"/>
              </a:solidFill>
            </a:endParaRPr>
          </a:p>
          <a:p>
            <a:pPr indent="-355600" lvl="0" marL="457200" rtl="0" algn="l">
              <a:spcBef>
                <a:spcPts val="0"/>
              </a:spcBef>
              <a:spcAft>
                <a:spcPts val="0"/>
              </a:spcAft>
              <a:buClr>
                <a:schemeClr val="dk1"/>
              </a:buClr>
              <a:buSzPts val="2000"/>
              <a:buFont typeface="Century Gothic"/>
              <a:buChar char="●"/>
            </a:pPr>
            <a:r>
              <a:rPr lang="en-IN" sz="2000">
                <a:solidFill>
                  <a:srgbClr val="168DBA"/>
                </a:solidFill>
              </a:rPr>
              <a:t>https://www.eetimes.com/techniques-for-accurate-ecg-signal-processing/#</a:t>
            </a:r>
            <a:endParaRPr sz="2000">
              <a:solidFill>
                <a:srgbClr val="168DBA"/>
              </a:solidFill>
            </a:endParaRPr>
          </a:p>
          <a:p>
            <a:pPr indent="-355600" lvl="0" marL="457200" rtl="0" algn="l">
              <a:spcBef>
                <a:spcPts val="0"/>
              </a:spcBef>
              <a:spcAft>
                <a:spcPts val="0"/>
              </a:spcAft>
              <a:buClr>
                <a:schemeClr val="dk1"/>
              </a:buClr>
              <a:buSzPts val="2000"/>
              <a:buFont typeface="Century Gothic"/>
              <a:buChar char="●"/>
            </a:pPr>
            <a:r>
              <a:rPr lang="en-IN" sz="2000">
                <a:solidFill>
                  <a:schemeClr val="dk1"/>
                </a:solidFill>
              </a:rPr>
              <a:t>Study and Analysis of ECG Signal Using MATLAB &amp; LABVIEW as Effective Tools</a:t>
            </a:r>
            <a:endParaRPr sz="2000">
              <a:solidFill>
                <a:schemeClr val="dk1"/>
              </a:solidFill>
            </a:endParaRPr>
          </a:p>
          <a:p>
            <a:pPr indent="0" lvl="0" marL="0" rtl="0" algn="l">
              <a:spcBef>
                <a:spcPts val="0"/>
              </a:spcBef>
              <a:spcAft>
                <a:spcPts val="0"/>
              </a:spcAft>
              <a:buNone/>
            </a:pPr>
            <a:r>
              <a:rPr lang="en-IN" sz="2000">
                <a:solidFill>
                  <a:schemeClr val="dk1"/>
                </a:solidFill>
              </a:rPr>
              <a:t>       M.K. Islam, N.M.M Hague, G. Tangim, T.Ahammad and M.R.H Khondokar,     member,IACSIT,IJCEE,Vol 4, No,June 2012</a:t>
            </a:r>
            <a:endParaRPr sz="2000">
              <a:solidFill>
                <a:schemeClr val="dk1"/>
              </a:solidFill>
            </a:endParaRPr>
          </a:p>
          <a:p>
            <a:pPr indent="-355600" lvl="0" marL="457200" rtl="0" algn="l">
              <a:spcBef>
                <a:spcPts val="0"/>
              </a:spcBef>
              <a:spcAft>
                <a:spcPts val="0"/>
              </a:spcAft>
              <a:buClr>
                <a:schemeClr val="dk1"/>
              </a:buClr>
              <a:buSzPts val="2000"/>
              <a:buFont typeface="Century Gothic"/>
              <a:buChar char="●"/>
            </a:pPr>
            <a:r>
              <a:rPr lang="en-IN" sz="2000">
                <a:solidFill>
                  <a:schemeClr val="dk1"/>
                </a:solidFill>
              </a:rPr>
              <a:t>Stuchilin V. V, Rumyantseva V. A, Svirin I. S. The use of Digital Signal Processing Algorithms for Electrophysiological Diagnostics of Cardiovascular Diseases. Biomed Pharmacol J 2017;10(1).</a:t>
            </a:r>
            <a:endParaRPr sz="2000">
              <a:solidFill>
                <a:schemeClr val="dk1"/>
              </a:solidFill>
            </a:endParaRPr>
          </a:p>
          <a:p>
            <a:pPr indent="-355600" lvl="0" marL="457200" rtl="0" algn="l">
              <a:spcBef>
                <a:spcPts val="0"/>
              </a:spcBef>
              <a:spcAft>
                <a:spcPts val="0"/>
              </a:spcAft>
              <a:buClr>
                <a:schemeClr val="dk1"/>
              </a:buClr>
              <a:buSzPts val="2000"/>
              <a:buFont typeface="Century Gothic"/>
              <a:buChar char="●"/>
            </a:pPr>
            <a:r>
              <a:rPr lang="en-IN" sz="2000">
                <a:solidFill>
                  <a:schemeClr val="dk1"/>
                </a:solidFill>
              </a:rPr>
              <a:t>Some sample RR intervals and the consequent heart rates : </a:t>
            </a:r>
            <a:r>
              <a:rPr lang="en-IN" sz="2000" u="sng">
                <a:solidFill>
                  <a:schemeClr val="hlink"/>
                </a:solidFill>
                <a:hlinkClick r:id="rId3"/>
              </a:rPr>
              <a:t>https://www.researchgate.net/figure/Values-of-QRS-complex-duration-RR-intervals-and-heart-rates-of-test-and-normal-ECG_tbl1_299405889</a:t>
            </a:r>
            <a:endParaRPr sz="2000">
              <a:solidFill>
                <a:schemeClr val="dk1"/>
              </a:solidFill>
            </a:endParaRPr>
          </a:p>
          <a:p>
            <a:pPr indent="-355600" lvl="0" marL="457200" rtl="0" algn="l">
              <a:spcBef>
                <a:spcPts val="0"/>
              </a:spcBef>
              <a:spcAft>
                <a:spcPts val="0"/>
              </a:spcAft>
              <a:buClr>
                <a:schemeClr val="dk1"/>
              </a:buClr>
              <a:buSzPts val="2000"/>
              <a:buFont typeface="Century Gothic"/>
              <a:buChar char="●"/>
            </a:pPr>
            <a:r>
              <a:rPr lang="en-IN" sz="2000">
                <a:solidFill>
                  <a:schemeClr val="dk1"/>
                </a:solidFill>
              </a:rPr>
              <a:t>Normal values for segments and their duration :</a:t>
            </a:r>
            <a:endParaRPr sz="2000">
              <a:solidFill>
                <a:schemeClr val="dk1"/>
              </a:solidFill>
            </a:endParaRPr>
          </a:p>
          <a:p>
            <a:pPr indent="0" lvl="0" marL="457200" rtl="0" algn="l">
              <a:spcBef>
                <a:spcPts val="0"/>
              </a:spcBef>
              <a:spcAft>
                <a:spcPts val="0"/>
              </a:spcAft>
              <a:buNone/>
            </a:pPr>
            <a:r>
              <a:rPr lang="en-IN" sz="2000" u="sng">
                <a:solidFill>
                  <a:schemeClr val="hlink"/>
                </a:solidFill>
                <a:hlinkClick r:id="rId4"/>
              </a:rPr>
              <a:t>https://emedicine.medscape.com/article/2172196-overview</a:t>
            </a:r>
            <a:endParaRPr sz="2000">
              <a:solidFill>
                <a:schemeClr val="dk1"/>
              </a:solidFill>
            </a:endParaRPr>
          </a:p>
          <a:p>
            <a:pPr indent="-355600" lvl="0" marL="457200" rtl="0" algn="l">
              <a:spcBef>
                <a:spcPts val="0"/>
              </a:spcBef>
              <a:spcAft>
                <a:spcPts val="0"/>
              </a:spcAft>
              <a:buClr>
                <a:schemeClr val="dk1"/>
              </a:buClr>
              <a:buSzPts val="2000"/>
              <a:buFont typeface="Century Gothic"/>
              <a:buChar char="●"/>
            </a:pPr>
            <a:r>
              <a:rPr lang="en-IN" sz="2000">
                <a:solidFill>
                  <a:schemeClr val="dk1"/>
                </a:solidFill>
              </a:rPr>
              <a:t>ECG database: </a:t>
            </a:r>
            <a:r>
              <a:rPr lang="en-IN" sz="2000" u="sng">
                <a:solidFill>
                  <a:schemeClr val="hlink"/>
                </a:solidFill>
                <a:hlinkClick r:id="rId5"/>
              </a:rPr>
              <a:t>https://physionet.org/</a:t>
            </a:r>
            <a:endParaRPr sz="2000">
              <a:solidFill>
                <a:schemeClr val="dk1"/>
              </a:solidFill>
            </a:endParaRPr>
          </a:p>
          <a:p>
            <a:pPr indent="0" lvl="0" marL="457200" rtl="0" algn="l">
              <a:spcBef>
                <a:spcPts val="0"/>
              </a:spcBef>
              <a:spcAft>
                <a:spcPts val="0"/>
              </a:spcAft>
              <a:buNone/>
            </a:pPr>
            <a:r>
              <a:t/>
            </a:r>
            <a:endParaRPr sz="2000">
              <a:solidFill>
                <a:schemeClr val="dk1"/>
              </a:solidFill>
              <a:latin typeface="Arial"/>
              <a:ea typeface="Arial"/>
              <a:cs typeface="Arial"/>
              <a:sym typeface="Arial"/>
            </a:endParaRPr>
          </a:p>
        </p:txBody>
      </p:sp>
      <p:sp>
        <p:nvSpPr>
          <p:cNvPr id="744" name="Google Shape;744;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g831de7356a_2_202"/>
          <p:cNvSpPr txBox="1"/>
          <p:nvPr>
            <p:ph type="title"/>
          </p:nvPr>
        </p:nvSpPr>
        <p:spPr>
          <a:xfrm>
            <a:off x="531803" y="112481"/>
            <a:ext cx="8911800" cy="675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68DBA"/>
              </a:buClr>
              <a:buSzPts val="3600"/>
              <a:buFont typeface="Century Gothic"/>
              <a:buNone/>
            </a:pPr>
            <a:r>
              <a:rPr lang="en-IN"/>
              <a:t>                      </a:t>
            </a:r>
            <a:r>
              <a:rPr b="1" lang="en-IN"/>
              <a:t>Task List and Distribution</a:t>
            </a:r>
            <a:endParaRPr b="1"/>
          </a:p>
        </p:txBody>
      </p:sp>
      <p:sp>
        <p:nvSpPr>
          <p:cNvPr id="372" name="Google Shape;372;g831de7356a_2_202"/>
          <p:cNvSpPr txBox="1"/>
          <p:nvPr>
            <p:ph idx="1" type="body"/>
          </p:nvPr>
        </p:nvSpPr>
        <p:spPr>
          <a:xfrm>
            <a:off x="623451" y="1434175"/>
            <a:ext cx="10888500" cy="47838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Clr>
                <a:srgbClr val="002060"/>
              </a:buClr>
              <a:buSzPts val="2000"/>
              <a:buFont typeface="Century Gothic"/>
              <a:buAutoNum type="arabicPeriod"/>
            </a:pPr>
            <a:r>
              <a:rPr lang="en-IN" sz="2000">
                <a:solidFill>
                  <a:srgbClr val="002060"/>
                </a:solidFill>
              </a:rPr>
              <a:t>Obtaining ECG waveform : Saloni Wamburkar, Shweta Padamwar, Siddhi Chikode</a:t>
            </a:r>
            <a:endParaRPr sz="2000">
              <a:solidFill>
                <a:srgbClr val="002060"/>
              </a:solidFill>
            </a:endParaRPr>
          </a:p>
          <a:p>
            <a:pPr indent="-355600" lvl="0" marL="457200" rtl="0" algn="l">
              <a:lnSpc>
                <a:spcPct val="100000"/>
              </a:lnSpc>
              <a:spcBef>
                <a:spcPts val="0"/>
              </a:spcBef>
              <a:spcAft>
                <a:spcPts val="0"/>
              </a:spcAft>
              <a:buClr>
                <a:srgbClr val="002060"/>
              </a:buClr>
              <a:buSzPts val="2000"/>
              <a:buFont typeface="Century Gothic"/>
              <a:buAutoNum type="arabicPeriod"/>
            </a:pPr>
            <a:r>
              <a:rPr lang="en-IN" sz="2000">
                <a:solidFill>
                  <a:srgbClr val="002060"/>
                </a:solidFill>
              </a:rPr>
              <a:t>Filter Specification/choice and filter design: Nikita Awalkar, Rutuja Deshmukh, Shweta Padamwar</a:t>
            </a:r>
            <a:endParaRPr sz="2000">
              <a:solidFill>
                <a:srgbClr val="002060"/>
              </a:solidFill>
            </a:endParaRPr>
          </a:p>
          <a:p>
            <a:pPr indent="-355600" lvl="0" marL="457200" rtl="0" algn="l">
              <a:lnSpc>
                <a:spcPct val="100000"/>
              </a:lnSpc>
              <a:spcBef>
                <a:spcPts val="0"/>
              </a:spcBef>
              <a:spcAft>
                <a:spcPts val="0"/>
              </a:spcAft>
              <a:buClr>
                <a:srgbClr val="002060"/>
              </a:buClr>
              <a:buSzPts val="2000"/>
              <a:buFont typeface="Century Gothic"/>
              <a:buAutoNum type="arabicPeriod"/>
            </a:pPr>
            <a:r>
              <a:rPr lang="en-IN" sz="2000">
                <a:solidFill>
                  <a:srgbClr val="002060"/>
                </a:solidFill>
              </a:rPr>
              <a:t>DSP technique/algorithm application: Saloni Wamburkar, Siddhi Chikode, Nikita Awalkar</a:t>
            </a:r>
            <a:endParaRPr sz="2000">
              <a:solidFill>
                <a:srgbClr val="002060"/>
              </a:solidFill>
            </a:endParaRPr>
          </a:p>
          <a:p>
            <a:pPr indent="-355600" lvl="0" marL="457200" rtl="0" algn="l">
              <a:lnSpc>
                <a:spcPct val="100000"/>
              </a:lnSpc>
              <a:spcBef>
                <a:spcPts val="0"/>
              </a:spcBef>
              <a:spcAft>
                <a:spcPts val="0"/>
              </a:spcAft>
              <a:buClr>
                <a:srgbClr val="002060"/>
              </a:buClr>
              <a:buSzPts val="2000"/>
              <a:buFont typeface="Century Gothic"/>
              <a:buAutoNum type="arabicPeriod"/>
            </a:pPr>
            <a:r>
              <a:rPr lang="en-IN" sz="2000">
                <a:solidFill>
                  <a:srgbClr val="002060"/>
                </a:solidFill>
              </a:rPr>
              <a:t>Matlab coding : Rutuja Deshmukh, Shweta Padamwar, Saloni Wamburkar, Siddhi Chikode, Nikita Awalkar</a:t>
            </a:r>
            <a:endParaRPr sz="2000">
              <a:solidFill>
                <a:srgbClr val="002060"/>
              </a:solidFill>
            </a:endParaRPr>
          </a:p>
          <a:p>
            <a:pPr indent="-355600" lvl="0" marL="457200" rtl="0" algn="l">
              <a:lnSpc>
                <a:spcPct val="100000"/>
              </a:lnSpc>
              <a:spcBef>
                <a:spcPts val="0"/>
              </a:spcBef>
              <a:spcAft>
                <a:spcPts val="0"/>
              </a:spcAft>
              <a:buClr>
                <a:srgbClr val="002060"/>
              </a:buClr>
              <a:buSzPts val="2000"/>
              <a:buFont typeface="Century Gothic"/>
              <a:buAutoNum type="arabicPeriod"/>
            </a:pPr>
            <a:r>
              <a:rPr lang="en-IN" sz="2000">
                <a:solidFill>
                  <a:srgbClr val="002060"/>
                </a:solidFill>
              </a:rPr>
              <a:t>Debugging, Simulation: Saloni Wamburkar, Nikita Awalkar, Siddhi Chikode, Rutuja Deshmukh, Shweta Padamwar</a:t>
            </a:r>
            <a:endParaRPr sz="2000">
              <a:solidFill>
                <a:srgbClr val="002060"/>
              </a:solidFill>
            </a:endParaRPr>
          </a:p>
          <a:p>
            <a:pPr indent="-355600" lvl="0" marL="457200" rtl="0" algn="l">
              <a:lnSpc>
                <a:spcPct val="100000"/>
              </a:lnSpc>
              <a:spcBef>
                <a:spcPts val="0"/>
              </a:spcBef>
              <a:spcAft>
                <a:spcPts val="0"/>
              </a:spcAft>
              <a:buClr>
                <a:srgbClr val="002060"/>
              </a:buClr>
              <a:buSzPts val="2000"/>
              <a:buFont typeface="Century Gothic"/>
              <a:buAutoNum type="arabicPeriod"/>
            </a:pPr>
            <a:r>
              <a:rPr lang="en-IN" sz="2000">
                <a:solidFill>
                  <a:srgbClr val="002060"/>
                </a:solidFill>
              </a:rPr>
              <a:t>Preparation of presentations: Saloni Wamburkar, Shweta Padamwar, Siddhi Chikode</a:t>
            </a:r>
            <a:endParaRPr sz="2000">
              <a:solidFill>
                <a:srgbClr val="002060"/>
              </a:solidFill>
            </a:endParaRPr>
          </a:p>
        </p:txBody>
      </p:sp>
      <p:sp>
        <p:nvSpPr>
          <p:cNvPr id="373" name="Google Shape;373;g831de7356a_2_20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g7457d548be_0_20"/>
          <p:cNvSpPr txBox="1"/>
          <p:nvPr>
            <p:ph type="title"/>
          </p:nvPr>
        </p:nvSpPr>
        <p:spPr>
          <a:xfrm>
            <a:off x="898825" y="195485"/>
            <a:ext cx="89118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IN"/>
              <a:t>      </a:t>
            </a:r>
            <a:r>
              <a:rPr b="1" lang="en-IN"/>
              <a:t>Objectives:</a:t>
            </a:r>
            <a:endParaRPr b="1"/>
          </a:p>
        </p:txBody>
      </p:sp>
      <p:sp>
        <p:nvSpPr>
          <p:cNvPr id="380" name="Google Shape;380;g7457d548be_0_20"/>
          <p:cNvSpPr txBox="1"/>
          <p:nvPr>
            <p:ph idx="1" type="body"/>
          </p:nvPr>
        </p:nvSpPr>
        <p:spPr>
          <a:xfrm>
            <a:off x="987400" y="1565050"/>
            <a:ext cx="10605900" cy="44346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Font typeface="Century Gothic"/>
              <a:buAutoNum type="arabicPeriod"/>
            </a:pPr>
            <a:r>
              <a:rPr lang="en-IN" sz="2000"/>
              <a:t>Underlying objective of this project is to calculate Heart rate by doing signal processing of an ECG signal.</a:t>
            </a:r>
            <a:endParaRPr sz="2000"/>
          </a:p>
          <a:p>
            <a:pPr indent="-355600" lvl="0" marL="457200" rtl="0" algn="l">
              <a:spcBef>
                <a:spcPts val="0"/>
              </a:spcBef>
              <a:spcAft>
                <a:spcPts val="0"/>
              </a:spcAft>
              <a:buSzPts val="2000"/>
              <a:buFont typeface="Century Gothic"/>
              <a:buAutoNum type="arabicPeriod"/>
            </a:pPr>
            <a:r>
              <a:rPr lang="en-IN" sz="2000"/>
              <a:t>Detection of R peaks from the QRS complex of each period of the ECG signal.</a:t>
            </a:r>
            <a:endParaRPr sz="2000"/>
          </a:p>
          <a:p>
            <a:pPr indent="-355600" lvl="0" marL="457200" rtl="0" algn="l">
              <a:spcBef>
                <a:spcPts val="0"/>
              </a:spcBef>
              <a:spcAft>
                <a:spcPts val="0"/>
              </a:spcAft>
              <a:buSzPts val="2000"/>
              <a:buFont typeface="Century Gothic"/>
              <a:buAutoNum type="arabicPeriod"/>
            </a:pPr>
            <a:r>
              <a:rPr lang="en-IN" sz="2000"/>
              <a:t>Finding out the average R-R interval of the specific ECG sample used.</a:t>
            </a:r>
            <a:endParaRPr sz="2000"/>
          </a:p>
          <a:p>
            <a:pPr indent="-355600" lvl="0" marL="457200" rtl="0" algn="l">
              <a:spcBef>
                <a:spcPts val="0"/>
              </a:spcBef>
              <a:spcAft>
                <a:spcPts val="0"/>
              </a:spcAft>
              <a:buSzPts val="2000"/>
              <a:buFont typeface="Century Gothic"/>
              <a:buAutoNum type="arabicPeriod"/>
            </a:pPr>
            <a:r>
              <a:rPr lang="en-IN" sz="2000"/>
              <a:t>Calculating the Heartbeat or heart rate using the R-R interval.</a:t>
            </a:r>
            <a:endParaRPr sz="2000"/>
          </a:p>
        </p:txBody>
      </p:sp>
      <p:sp>
        <p:nvSpPr>
          <p:cNvPr id="381" name="Google Shape;381;g7457d548be_0_20"/>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000"/>
              <a:buFont typeface="Arial"/>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g83317a2773_4_0"/>
          <p:cNvSpPr txBox="1"/>
          <p:nvPr>
            <p:ph type="title"/>
          </p:nvPr>
        </p:nvSpPr>
        <p:spPr>
          <a:xfrm>
            <a:off x="531789" y="103045"/>
            <a:ext cx="9974100" cy="792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68DBA"/>
              </a:buClr>
              <a:buSzPts val="3600"/>
              <a:buFont typeface="Century Gothic"/>
              <a:buNone/>
            </a:pPr>
            <a:r>
              <a:rPr lang="en-IN"/>
              <a:t>                             </a:t>
            </a:r>
            <a:r>
              <a:rPr b="1" lang="en-IN"/>
              <a:t>Literature Survey  </a:t>
            </a:r>
            <a:endParaRPr b="1"/>
          </a:p>
        </p:txBody>
      </p:sp>
      <p:sp>
        <p:nvSpPr>
          <p:cNvPr id="387" name="Google Shape;387;g83317a2773_4_0"/>
          <p:cNvSpPr txBox="1"/>
          <p:nvPr>
            <p:ph idx="1" type="body"/>
          </p:nvPr>
        </p:nvSpPr>
        <p:spPr>
          <a:xfrm>
            <a:off x="1581401" y="1296957"/>
            <a:ext cx="9769500" cy="5257500"/>
          </a:xfrm>
          <a:prstGeom prst="rect">
            <a:avLst/>
          </a:prstGeom>
          <a:noFill/>
          <a:ln>
            <a:noFill/>
          </a:ln>
        </p:spPr>
        <p:txBody>
          <a:bodyPr anchorCtr="0" anchor="t" bIns="45700" lIns="91425" spcFirstLastPara="1" rIns="91425" wrap="square" tIns="45700">
            <a:noAutofit/>
          </a:bodyPr>
          <a:lstStyle/>
          <a:p>
            <a:pPr indent="0" lvl="0" marL="342900" rtl="0" algn="l">
              <a:lnSpc>
                <a:spcPct val="100000"/>
              </a:lnSpc>
              <a:spcBef>
                <a:spcPts val="0"/>
              </a:spcBef>
              <a:spcAft>
                <a:spcPts val="0"/>
              </a:spcAft>
              <a:buSzPts val="1800"/>
              <a:buNone/>
            </a:pPr>
            <a:r>
              <a:rPr lang="en-IN" sz="1100" u="sng">
                <a:solidFill>
                  <a:schemeClr val="hlink"/>
                </a:solidFill>
                <a:latin typeface="Arial"/>
                <a:ea typeface="Arial"/>
                <a:cs typeface="Arial"/>
                <a:sym typeface="Arial"/>
                <a:hlinkClick r:id="rId3"/>
              </a:rPr>
              <a:t>/</a:t>
            </a:r>
            <a:endParaRPr sz="2800">
              <a:solidFill>
                <a:srgbClr val="002060"/>
              </a:solidFill>
            </a:endParaRPr>
          </a:p>
          <a:p>
            <a:pPr indent="0" lvl="0" marL="342900" rtl="0" algn="l">
              <a:lnSpc>
                <a:spcPct val="100000"/>
              </a:lnSpc>
              <a:spcBef>
                <a:spcPts val="0"/>
              </a:spcBef>
              <a:spcAft>
                <a:spcPts val="0"/>
              </a:spcAft>
              <a:buSzPts val="1800"/>
              <a:buNone/>
            </a:pPr>
            <a:r>
              <a:t/>
            </a:r>
            <a:endParaRPr sz="2800">
              <a:solidFill>
                <a:srgbClr val="002060"/>
              </a:solidFill>
            </a:endParaRPr>
          </a:p>
          <a:p>
            <a:pPr indent="0" lvl="0" marL="342900" rtl="0" algn="l">
              <a:lnSpc>
                <a:spcPct val="100000"/>
              </a:lnSpc>
              <a:spcBef>
                <a:spcPts val="0"/>
              </a:spcBef>
              <a:spcAft>
                <a:spcPts val="0"/>
              </a:spcAft>
              <a:buSzPts val="1800"/>
              <a:buNone/>
            </a:pPr>
            <a:r>
              <a:t/>
            </a:r>
            <a:endParaRPr sz="2800">
              <a:solidFill>
                <a:srgbClr val="002060"/>
              </a:solidFill>
            </a:endParaRPr>
          </a:p>
          <a:p>
            <a:pPr indent="0" lvl="0" marL="342900" rtl="0" algn="l">
              <a:lnSpc>
                <a:spcPct val="100000"/>
              </a:lnSpc>
              <a:spcBef>
                <a:spcPts val="0"/>
              </a:spcBef>
              <a:spcAft>
                <a:spcPts val="0"/>
              </a:spcAft>
              <a:buSzPts val="1800"/>
              <a:buNone/>
            </a:pPr>
            <a:r>
              <a:t/>
            </a:r>
            <a:endParaRPr sz="2800">
              <a:solidFill>
                <a:srgbClr val="002060"/>
              </a:solidFill>
            </a:endParaRPr>
          </a:p>
          <a:p>
            <a:pPr indent="0" lvl="0" marL="342900" rtl="0" algn="l">
              <a:lnSpc>
                <a:spcPct val="100000"/>
              </a:lnSpc>
              <a:spcBef>
                <a:spcPts val="1000"/>
              </a:spcBef>
              <a:spcAft>
                <a:spcPts val="0"/>
              </a:spcAft>
              <a:buSzPts val="1800"/>
              <a:buNone/>
            </a:pPr>
            <a:r>
              <a:t/>
            </a:r>
            <a:endParaRPr sz="2800">
              <a:solidFill>
                <a:srgbClr val="002060"/>
              </a:solidFill>
            </a:endParaRPr>
          </a:p>
        </p:txBody>
      </p:sp>
      <p:sp>
        <p:nvSpPr>
          <p:cNvPr id="388" name="Google Shape;388;g83317a2773_4_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en-IN"/>
              <a:t>‹#›</a:t>
            </a:fld>
            <a:endParaRPr/>
          </a:p>
        </p:txBody>
      </p:sp>
      <p:graphicFrame>
        <p:nvGraphicFramePr>
          <p:cNvPr id="389" name="Google Shape;389;g83317a2773_4_0"/>
          <p:cNvGraphicFramePr/>
          <p:nvPr/>
        </p:nvGraphicFramePr>
        <p:xfrm>
          <a:off x="850450" y="879650"/>
          <a:ext cx="3000000" cy="3000000"/>
        </p:xfrm>
        <a:graphic>
          <a:graphicData uri="http://schemas.openxmlformats.org/drawingml/2006/table">
            <a:tbl>
              <a:tblPr>
                <a:noFill/>
                <a:tableStyleId>{47A1F287-1465-4D65-A1B3-1656FEEF97E6}</a:tableStyleId>
              </a:tblPr>
              <a:tblGrid>
                <a:gridCol w="6198350"/>
                <a:gridCol w="4088650"/>
              </a:tblGrid>
              <a:tr h="493000">
                <a:tc>
                  <a:txBody>
                    <a:bodyPr/>
                    <a:lstStyle/>
                    <a:p>
                      <a:pPr indent="0" lvl="0" marL="0" marR="0" rtl="0" algn="l">
                        <a:lnSpc>
                          <a:spcPct val="100000"/>
                        </a:lnSpc>
                        <a:spcBef>
                          <a:spcPts val="0"/>
                        </a:spcBef>
                        <a:spcAft>
                          <a:spcPts val="0"/>
                        </a:spcAft>
                        <a:buClr>
                          <a:srgbClr val="000000"/>
                        </a:buClr>
                        <a:buSzPts val="2400"/>
                        <a:buFont typeface="Arial"/>
                        <a:buNone/>
                      </a:pPr>
                      <a:r>
                        <a:rPr lang="en-IN" sz="2400" u="none" cap="none" strike="noStrike">
                          <a:latin typeface="Century Gothic"/>
                          <a:ea typeface="Century Gothic"/>
                          <a:cs typeface="Century Gothic"/>
                          <a:sym typeface="Century Gothic"/>
                        </a:rPr>
                        <a:t>References</a:t>
                      </a:r>
                      <a:endParaRPr sz="24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IN" sz="2400" u="none" cap="none" strike="noStrike">
                          <a:latin typeface="Century Gothic"/>
                          <a:ea typeface="Century Gothic"/>
                          <a:cs typeface="Century Gothic"/>
                          <a:sym typeface="Century Gothic"/>
                        </a:rPr>
                        <a:t>Summary</a:t>
                      </a:r>
                      <a:endParaRPr sz="2400" u="none" cap="none" strike="noStrike">
                        <a:latin typeface="Century Gothic"/>
                        <a:ea typeface="Century Gothic"/>
                        <a:cs typeface="Century Gothic"/>
                        <a:sym typeface="Century Gothic"/>
                      </a:endParaRPr>
                    </a:p>
                  </a:txBody>
                  <a:tcPr marT="91425" marB="91425" marR="91425" marL="91425"/>
                </a:tc>
              </a:tr>
              <a:tr h="1658375">
                <a:tc>
                  <a:txBody>
                    <a:bodyPr/>
                    <a:lstStyle/>
                    <a:p>
                      <a:pPr indent="0" lvl="0" marL="342900" marR="0" rtl="0" algn="l">
                        <a:lnSpc>
                          <a:spcPct val="100000"/>
                        </a:lnSpc>
                        <a:spcBef>
                          <a:spcPts val="0"/>
                        </a:spcBef>
                        <a:spcAft>
                          <a:spcPts val="0"/>
                        </a:spcAft>
                        <a:buClr>
                          <a:schemeClr val="dk1"/>
                        </a:buClr>
                        <a:buSzPts val="1100"/>
                        <a:buFont typeface="Arial"/>
                        <a:buNone/>
                      </a:pPr>
                      <a:r>
                        <a:rPr lang="en-IN" sz="2000" u="none" cap="none" strike="noStrike">
                          <a:latin typeface="Century Gothic"/>
                          <a:ea typeface="Century Gothic"/>
                          <a:cs typeface="Century Gothic"/>
                          <a:sym typeface="Century Gothic"/>
                        </a:rPr>
                        <a:t>Dr.M.Anto Bennet,Bhavani.B , Hema Priya.C.A  Professor of Electronics and Communication Engineering, Vel Tech,Chennai,India ,UG Scholar,Department of Electronics and Communication Engineering,Vel Tech,Chennai,India</a:t>
                      </a:r>
                      <a:endParaRPr sz="2000" u="none" cap="none" strike="noStrike">
                        <a:latin typeface="Century Gothic"/>
                        <a:ea typeface="Century Gothic"/>
                        <a:cs typeface="Century Gothic"/>
                        <a:sym typeface="Century Gothic"/>
                      </a:endParaRPr>
                    </a:p>
                    <a:p>
                      <a:pPr indent="0" lvl="0" marL="342900" marR="0" rtl="0" algn="l">
                        <a:lnSpc>
                          <a:spcPct val="100000"/>
                        </a:lnSpc>
                        <a:spcBef>
                          <a:spcPts val="0"/>
                        </a:spcBef>
                        <a:spcAft>
                          <a:spcPts val="0"/>
                        </a:spcAft>
                        <a:buClr>
                          <a:schemeClr val="dk1"/>
                        </a:buClr>
                        <a:buSzPts val="1100"/>
                        <a:buFont typeface="Arial"/>
                        <a:buNone/>
                      </a:pPr>
                      <a:r>
                        <a:rPr lang="en-IN" sz="2000" u="none" cap="none" strike="noStrike">
                          <a:latin typeface="Century Gothic"/>
                          <a:ea typeface="Century Gothic"/>
                          <a:cs typeface="Century Gothic"/>
                          <a:sym typeface="Century Gothic"/>
                        </a:rPr>
                        <a:t>International Journal of Pure and Applied Mathematics:Volume 119 No. 15 2018, 99-110</a:t>
                      </a:r>
                      <a:endParaRPr sz="2000" u="none" cap="none" strike="noStrike">
                        <a:latin typeface="Century Gothic"/>
                        <a:ea typeface="Century Gothic"/>
                        <a:cs typeface="Century Gothic"/>
                        <a:sym typeface="Century Gothic"/>
                      </a:endParaRPr>
                    </a:p>
                  </a:txBody>
                  <a:tcPr marT="91425" marB="91425" marR="91425" marL="91425">
                    <a:lnB cap="flat" cmpd="sng" w="9525">
                      <a:solidFill>
                        <a:srgbClr val="4A86E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Century Gothic"/>
                          <a:ea typeface="Century Gothic"/>
                          <a:cs typeface="Century Gothic"/>
                          <a:sym typeface="Century Gothic"/>
                        </a:rPr>
                        <a:t>DSP Block Diagram</a:t>
                      </a:r>
                      <a:endParaRPr sz="2000" u="none" cap="none" strike="noStrike">
                        <a:latin typeface="Century Gothic"/>
                        <a:ea typeface="Century Gothic"/>
                        <a:cs typeface="Century Gothic"/>
                        <a:sym typeface="Century Gothic"/>
                      </a:endParaRPr>
                    </a:p>
                  </a:txBody>
                  <a:tcPr marT="91425" marB="91425" marR="91425" marL="91425"/>
                </a:tc>
              </a:tr>
              <a:tr h="1828900">
                <a:tc>
                  <a:txBody>
                    <a:bodyPr/>
                    <a:lstStyle/>
                    <a:p>
                      <a:pPr indent="0" lvl="0" marL="0" marR="0" rtl="0" algn="l">
                        <a:lnSpc>
                          <a:spcPct val="100000"/>
                        </a:lnSpc>
                        <a:spcBef>
                          <a:spcPts val="0"/>
                        </a:spcBef>
                        <a:spcAft>
                          <a:spcPts val="0"/>
                        </a:spcAft>
                        <a:buClr>
                          <a:srgbClr val="000000"/>
                        </a:buClr>
                        <a:buSzPts val="1800"/>
                        <a:buFont typeface="Arial"/>
                        <a:buNone/>
                      </a:pPr>
                      <a:r>
                        <a:rPr lang="en-IN" sz="2000" u="none" cap="none" strike="noStrike">
                          <a:solidFill>
                            <a:schemeClr val="dk1"/>
                          </a:solidFill>
                          <a:latin typeface="Century Gothic"/>
                          <a:ea typeface="Century Gothic"/>
                          <a:cs typeface="Century Gothic"/>
                          <a:sym typeface="Century Gothic"/>
                        </a:rPr>
                        <a:t>       </a:t>
                      </a:r>
                      <a:r>
                        <a:rPr lang="en-IN" sz="2000" u="none" cap="none" strike="noStrike">
                          <a:solidFill>
                            <a:srgbClr val="168DBA"/>
                          </a:solidFill>
                          <a:latin typeface="Century Gothic"/>
                          <a:ea typeface="Century Gothic"/>
                          <a:cs typeface="Century Gothic"/>
                          <a:sym typeface="Century Gothic"/>
                        </a:rPr>
                        <a:t>https://www.eetimes.com/techniques-for-accurate-ecg-signal-processing/#</a:t>
                      </a:r>
                      <a:endParaRPr sz="2000" u="none" cap="none" strike="noStrike">
                        <a:solidFill>
                          <a:srgbClr val="168DBA"/>
                        </a:solidFill>
                        <a:latin typeface="Century Gothic"/>
                        <a:ea typeface="Century Gothic"/>
                        <a:cs typeface="Century Gothic"/>
                        <a:sym typeface="Century Gothic"/>
                      </a:endParaRPr>
                    </a:p>
                  </a:txBody>
                  <a:tcPr marT="91425" marB="91425" marR="91425" marL="91425">
                    <a:lnL cap="flat" cmpd="sng" w="9525">
                      <a:solidFill>
                        <a:srgbClr val="4A86E8"/>
                      </a:solidFill>
                      <a:prstDash val="solid"/>
                      <a:round/>
                      <a:headEnd len="sm" w="sm" type="none"/>
                      <a:tailEnd len="sm" w="sm" type="none"/>
                    </a:lnL>
                    <a:lnR cap="flat" cmpd="sng" w="9525">
                      <a:solidFill>
                        <a:srgbClr val="4A86E8"/>
                      </a:solidFill>
                      <a:prstDash val="solid"/>
                      <a:round/>
                      <a:headEnd len="sm" w="sm" type="none"/>
                      <a:tailEnd len="sm" w="sm" type="none"/>
                    </a:lnR>
                    <a:lnT cap="flat" cmpd="sng" w="9525">
                      <a:solidFill>
                        <a:srgbClr val="4A86E8"/>
                      </a:solidFill>
                      <a:prstDash val="solid"/>
                      <a:round/>
                      <a:headEnd len="sm" w="sm" type="none"/>
                      <a:tailEnd len="sm" w="sm" type="none"/>
                    </a:lnT>
                    <a:lnB cap="flat" cmpd="sng" w="9525">
                      <a:solidFill>
                        <a:srgbClr val="4A86E8"/>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Century Gothic"/>
                          <a:ea typeface="Century Gothic"/>
                          <a:cs typeface="Century Gothic"/>
                          <a:sym typeface="Century Gothic"/>
                        </a:rPr>
                        <a:t>ECG acquisition and filtering:</a:t>
                      </a:r>
                      <a:endParaRPr sz="2000" u="none" cap="none" strike="noStrike">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rgbClr val="000000"/>
                        </a:buClr>
                        <a:buSzPts val="2000"/>
                        <a:buFont typeface="Century Gothic"/>
                        <a:buAutoNum type="arabicPeriod"/>
                      </a:pPr>
                      <a:r>
                        <a:rPr lang="en-IN" sz="2000" u="none" cap="none" strike="noStrike">
                          <a:latin typeface="Century Gothic"/>
                          <a:ea typeface="Century Gothic"/>
                          <a:cs typeface="Century Gothic"/>
                          <a:sym typeface="Century Gothic"/>
                        </a:rPr>
                        <a:t>Removal of common mode noise.</a:t>
                      </a:r>
                      <a:endParaRPr sz="2000" u="none" cap="none" strike="noStrike">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rgbClr val="000000"/>
                        </a:buClr>
                        <a:buSzPts val="2000"/>
                        <a:buFont typeface="Century Gothic"/>
                        <a:buAutoNum type="arabicPeriod"/>
                      </a:pPr>
                      <a:r>
                        <a:rPr lang="en-IN" sz="2000" u="none" cap="none" strike="noStrike">
                          <a:latin typeface="Century Gothic"/>
                          <a:ea typeface="Century Gothic"/>
                          <a:cs typeface="Century Gothic"/>
                          <a:sym typeface="Century Gothic"/>
                        </a:rPr>
                        <a:t>Removal of baseline wander</a:t>
                      </a:r>
                      <a:endParaRPr sz="2000" u="none" cap="none" strike="noStrike">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rgbClr val="000000"/>
                        </a:buClr>
                        <a:buSzPts val="2000"/>
                        <a:buFont typeface="Century Gothic"/>
                        <a:buAutoNum type="arabicPeriod"/>
                      </a:pPr>
                      <a:r>
                        <a:rPr lang="en-IN" sz="2000" u="none" cap="none" strike="noStrike">
                          <a:latin typeface="Century Gothic"/>
                          <a:ea typeface="Century Gothic"/>
                          <a:cs typeface="Century Gothic"/>
                          <a:sym typeface="Century Gothic"/>
                        </a:rPr>
                        <a:t>Removal of high frequency noise</a:t>
                      </a:r>
                      <a:endParaRPr sz="2000" u="none" cap="none" strike="noStrike">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rgbClr val="000000"/>
                        </a:buClr>
                        <a:buSzPts val="2000"/>
                        <a:buFont typeface="Century Gothic"/>
                        <a:buAutoNum type="arabicPeriod"/>
                      </a:pPr>
                      <a:r>
                        <a:rPr lang="en-IN" sz="2000" u="none" cap="none" strike="noStrike">
                          <a:latin typeface="Century Gothic"/>
                          <a:ea typeface="Century Gothic"/>
                          <a:cs typeface="Century Gothic"/>
                          <a:sym typeface="Century Gothic"/>
                        </a:rPr>
                        <a:t>Removal of power-line noise</a:t>
                      </a:r>
                      <a:endParaRPr sz="2000" u="none" cap="none" strike="noStrike">
                        <a:latin typeface="Century Gothic"/>
                        <a:ea typeface="Century Gothic"/>
                        <a:cs typeface="Century Gothic"/>
                        <a:sym typeface="Century Gothic"/>
                      </a:endParaRPr>
                    </a:p>
                  </a:txBody>
                  <a:tcPr marT="91425" marB="91425" marR="91425" marL="91425">
                    <a:lnL cap="flat" cmpd="sng" w="9525">
                      <a:solidFill>
                        <a:srgbClr val="4A86E8"/>
                      </a:solidFill>
                      <a:prstDash val="solid"/>
                      <a:round/>
                      <a:headEnd len="sm" w="sm" type="none"/>
                      <a:tailEnd len="sm" w="sm" type="none"/>
                    </a:lnL>
                  </a:tcPr>
                </a:tc>
              </a:tr>
            </a:tbl>
          </a:graphicData>
        </a:graphic>
      </p:graphicFrame>
      <p:sp>
        <p:nvSpPr>
          <p:cNvPr id="390" name="Google Shape;390;g83317a2773_4_0"/>
          <p:cNvSpPr txBox="1"/>
          <p:nvPr/>
        </p:nvSpPr>
        <p:spPr>
          <a:xfrm>
            <a:off x="-327050" y="1050500"/>
            <a:ext cx="5708400" cy="66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g83317a2773_4_9"/>
          <p:cNvSpPr txBox="1"/>
          <p:nvPr>
            <p:ph type="title"/>
          </p:nvPr>
        </p:nvSpPr>
        <p:spPr>
          <a:xfrm>
            <a:off x="761500" y="139175"/>
            <a:ext cx="8915400" cy="648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68DBA"/>
              </a:buClr>
              <a:buSzPts val="3600"/>
              <a:buFont typeface="Century Gothic"/>
              <a:buNone/>
            </a:pPr>
            <a:r>
              <a:rPr lang="en-IN"/>
              <a:t>                     </a:t>
            </a:r>
            <a:r>
              <a:rPr b="1" lang="en-IN"/>
              <a:t> Literature Survey</a:t>
            </a:r>
            <a:endParaRPr b="1"/>
          </a:p>
        </p:txBody>
      </p:sp>
      <p:sp>
        <p:nvSpPr>
          <p:cNvPr id="397" name="Google Shape;397;g83317a2773_4_9"/>
          <p:cNvSpPr txBox="1"/>
          <p:nvPr>
            <p:ph idx="1" type="body"/>
          </p:nvPr>
        </p:nvSpPr>
        <p:spPr>
          <a:xfrm>
            <a:off x="308775" y="6327575"/>
            <a:ext cx="11694600" cy="2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800"/>
              <a:buNone/>
            </a:pPr>
            <a:r>
              <a:t/>
            </a:r>
            <a:endParaRPr/>
          </a:p>
        </p:txBody>
      </p:sp>
      <p:sp>
        <p:nvSpPr>
          <p:cNvPr id="398" name="Google Shape;398;g83317a2773_4_9"/>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2000"/>
              <a:buFont typeface="Arial"/>
              <a:buNone/>
            </a:pPr>
            <a:fld id="{00000000-1234-1234-1234-123412341234}" type="slidenum">
              <a:rPr lang="en-IN"/>
              <a:t>‹#›</a:t>
            </a:fld>
            <a:endParaRPr/>
          </a:p>
        </p:txBody>
      </p:sp>
      <p:graphicFrame>
        <p:nvGraphicFramePr>
          <p:cNvPr id="399" name="Google Shape;399;g83317a2773_4_9"/>
          <p:cNvGraphicFramePr/>
          <p:nvPr/>
        </p:nvGraphicFramePr>
        <p:xfrm>
          <a:off x="761500" y="858450"/>
          <a:ext cx="3000000" cy="3000000"/>
        </p:xfrm>
        <a:graphic>
          <a:graphicData uri="http://schemas.openxmlformats.org/drawingml/2006/table">
            <a:tbl>
              <a:tblPr>
                <a:noFill/>
                <a:tableStyleId>{47A1F287-1465-4D65-A1B3-1656FEEF97E6}</a:tableStyleId>
              </a:tblPr>
              <a:tblGrid>
                <a:gridCol w="5496950"/>
                <a:gridCol w="5496950"/>
              </a:tblGrid>
              <a:tr h="487950">
                <a:tc>
                  <a:txBody>
                    <a:bodyPr/>
                    <a:lstStyle/>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Century Gothic"/>
                          <a:ea typeface="Century Gothic"/>
                          <a:cs typeface="Century Gothic"/>
                          <a:sym typeface="Century Gothic"/>
                        </a:rPr>
                        <a:t>Reference</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Century Gothic"/>
                          <a:ea typeface="Century Gothic"/>
                          <a:cs typeface="Century Gothic"/>
                          <a:sym typeface="Century Gothic"/>
                        </a:rPr>
                        <a:t>Summary</a:t>
                      </a:r>
                      <a:endParaRPr sz="2000" u="none" cap="none" strike="noStrike">
                        <a:latin typeface="Century Gothic"/>
                        <a:ea typeface="Century Gothic"/>
                        <a:cs typeface="Century Gothic"/>
                        <a:sym typeface="Century Gothic"/>
                      </a:endParaRPr>
                    </a:p>
                  </a:txBody>
                  <a:tcPr marT="91425" marB="91425" marR="91425" marL="91425"/>
                </a:tc>
              </a:tr>
              <a:tr h="1676625">
                <a:tc>
                  <a:txBody>
                    <a:bodyPr/>
                    <a:lstStyle/>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Century Gothic"/>
                          <a:ea typeface="Century Gothic"/>
                          <a:cs typeface="Century Gothic"/>
                          <a:sym typeface="Century Gothic"/>
                        </a:rPr>
                        <a:t>Study and Analysis of ECG Signal Using</a:t>
                      </a:r>
                      <a:endParaRPr sz="200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Century Gothic"/>
                          <a:ea typeface="Century Gothic"/>
                          <a:cs typeface="Century Gothic"/>
                          <a:sym typeface="Century Gothic"/>
                        </a:rPr>
                        <a:t>MATLAB &amp; LABVIEW as Effective Tools</a:t>
                      </a:r>
                      <a:endParaRPr sz="200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Century Gothic"/>
                          <a:ea typeface="Century Gothic"/>
                          <a:cs typeface="Century Gothic"/>
                          <a:sym typeface="Century Gothic"/>
                        </a:rPr>
                        <a:t>M.K. Islam, N.M.M Hague, G. Tangim, T.Ahammad and M.R.H Khondokar, Member,IACSIT,IJCEE,Vol 4, No,June 2012</a:t>
                      </a:r>
                      <a:endParaRPr sz="200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Century Gothic"/>
                          <a:ea typeface="Century Gothic"/>
                          <a:cs typeface="Century Gothic"/>
                          <a:sym typeface="Century Gothic"/>
                        </a:rPr>
                        <a:t>Deals with study and analysis of ECG signal processing by means of MATLAB</a:t>
                      </a:r>
                      <a:endParaRPr sz="200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Century Gothic"/>
                          <a:ea typeface="Century Gothic"/>
                          <a:cs typeface="Century Gothic"/>
                          <a:sym typeface="Century Gothic"/>
                        </a:rPr>
                        <a:t>tool effectively.</a:t>
                      </a:r>
                      <a:endParaRPr sz="2000" u="none" cap="none" strike="noStrike">
                        <a:latin typeface="Century Gothic"/>
                        <a:ea typeface="Century Gothic"/>
                        <a:cs typeface="Century Gothic"/>
                        <a:sym typeface="Century Gothic"/>
                      </a:endParaRPr>
                    </a:p>
                  </a:txBody>
                  <a:tcPr marT="91425" marB="91425" marR="91425" marL="91425"/>
                </a:tc>
              </a:tr>
              <a:tr h="1673850">
                <a:tc>
                  <a:txBody>
                    <a:bodyPr/>
                    <a:lstStyle/>
                    <a:p>
                      <a:pPr indent="0" lvl="0" marL="0" marR="0" rtl="0" algn="l">
                        <a:lnSpc>
                          <a:spcPct val="100000"/>
                        </a:lnSpc>
                        <a:spcBef>
                          <a:spcPts val="0"/>
                        </a:spcBef>
                        <a:spcAft>
                          <a:spcPts val="0"/>
                        </a:spcAft>
                        <a:buClr>
                          <a:schemeClr val="dk1"/>
                        </a:buClr>
                        <a:buSzPts val="1100"/>
                        <a:buFont typeface="Arial"/>
                        <a:buNone/>
                      </a:pPr>
                      <a:r>
                        <a:rPr lang="en-IN" sz="2000" u="none" cap="none" strike="noStrike">
                          <a:latin typeface="Century Gothic"/>
                          <a:ea typeface="Century Gothic"/>
                          <a:cs typeface="Century Gothic"/>
                          <a:sym typeface="Century Gothic"/>
                        </a:rPr>
                        <a:t>Stuchilin V. V, Rumyantseva V. A, Svirin I. S. The use of Digital Signal Processing Algorithms for Electrophysiological Diagnostics of Cardiovascular Diseases. Biomed Pharmacol J 2017;10(1).</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IN" sz="2000" u="none" cap="none" strike="noStrike">
                          <a:solidFill>
                            <a:schemeClr val="dk1"/>
                          </a:solidFill>
                          <a:latin typeface="Century Gothic"/>
                          <a:ea typeface="Century Gothic"/>
                          <a:cs typeface="Century Gothic"/>
                          <a:sym typeface="Century Gothic"/>
                        </a:rPr>
                        <a:t>DSP Techniques:</a:t>
                      </a:r>
                      <a:endParaRPr sz="20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100"/>
                        <a:buFont typeface="Arial"/>
                        <a:buNone/>
                      </a:pPr>
                      <a:r>
                        <a:rPr lang="en-IN" sz="2000" u="none" cap="none" strike="noStrike">
                          <a:solidFill>
                            <a:schemeClr val="dk1"/>
                          </a:solidFill>
                          <a:latin typeface="Century Gothic"/>
                          <a:ea typeface="Century Gothic"/>
                          <a:cs typeface="Century Gothic"/>
                          <a:sym typeface="Century Gothic"/>
                        </a:rPr>
                        <a:t>Discrete Fourier Transform, Fast Fourier Transform</a:t>
                      </a:r>
                      <a:endParaRPr sz="2000" u="none" cap="none" strike="noStrike">
                        <a:latin typeface="Century Gothic"/>
                        <a:ea typeface="Century Gothic"/>
                        <a:cs typeface="Century Gothic"/>
                        <a:sym typeface="Century Gothic"/>
                      </a:endParaRPr>
                    </a:p>
                  </a:txBody>
                  <a:tcPr marT="91425" marB="91425" marR="91425" marL="91425"/>
                </a:tc>
              </a:tr>
              <a:tr h="1673850">
                <a:tc>
                  <a:txBody>
                    <a:bodyPr/>
                    <a:lstStyle/>
                    <a:p>
                      <a:pPr indent="0" lvl="0" marL="0" marR="0" rtl="0" algn="l">
                        <a:lnSpc>
                          <a:spcPct val="100000"/>
                        </a:lnSpc>
                        <a:spcBef>
                          <a:spcPts val="0"/>
                        </a:spcBef>
                        <a:spcAft>
                          <a:spcPts val="0"/>
                        </a:spcAft>
                        <a:buClr>
                          <a:srgbClr val="000000"/>
                        </a:buClr>
                        <a:buSzPts val="2000"/>
                        <a:buFont typeface="Arial"/>
                        <a:buNone/>
                      </a:pPr>
                      <a:r>
                        <a:rPr lang="en-IN" sz="2000" u="none" cap="none" strike="noStrike">
                          <a:latin typeface="Century Gothic"/>
                          <a:ea typeface="Century Gothic"/>
                          <a:cs typeface="Century Gothic"/>
                          <a:sym typeface="Century Gothic"/>
                        </a:rPr>
                        <a:t>https://www.mathworks.com/help/dsp/examples/real-time-ecg-qrs-detection.html</a:t>
                      </a:r>
                      <a:endParaRPr sz="2000" u="none" cap="none" strike="noStrike">
                        <a:latin typeface="Century Gothic"/>
                        <a:ea typeface="Century Gothic"/>
                        <a:cs typeface="Century Gothic"/>
                        <a:sym typeface="Century Gothic"/>
                      </a:endParaRPr>
                    </a:p>
                  </a:txBody>
                  <a:tcPr marT="91425" marB="91425" marR="91425" marL="91425"/>
                </a:tc>
                <a:tc>
                  <a:txBody>
                    <a:bodyPr/>
                    <a:lstStyle/>
                    <a:p>
                      <a:pPr indent="0" lvl="0" marL="0" marR="584200" rtl="0" algn="l">
                        <a:lnSpc>
                          <a:spcPct val="113600"/>
                        </a:lnSpc>
                        <a:spcBef>
                          <a:spcPts val="0"/>
                        </a:spcBef>
                        <a:spcAft>
                          <a:spcPts val="0"/>
                        </a:spcAft>
                        <a:buClr>
                          <a:schemeClr val="dk1"/>
                        </a:buClr>
                        <a:buSzPts val="1100"/>
                        <a:buFont typeface="Arial"/>
                        <a:buNone/>
                      </a:pPr>
                      <a:r>
                        <a:rPr lang="en-IN" sz="2000" u="none" cap="none" strike="noStrike">
                          <a:latin typeface="Century Gothic"/>
                          <a:ea typeface="Century Gothic"/>
                          <a:cs typeface="Century Gothic"/>
                          <a:sym typeface="Century Gothic"/>
                        </a:rPr>
                        <a:t>Real-Time ECG QRS Detection</a:t>
                      </a:r>
                      <a:endParaRPr sz="2000" u="none" cap="none" strike="noStrike">
                        <a:latin typeface="Century Gothic"/>
                        <a:ea typeface="Century Gothic"/>
                        <a:cs typeface="Century Gothic"/>
                        <a:sym typeface="Century Gothic"/>
                      </a:endParaRPr>
                    </a:p>
                    <a:p>
                      <a:pPr indent="0" lvl="0" marL="0" marR="0" rtl="0" algn="l">
                        <a:lnSpc>
                          <a:spcPct val="100000"/>
                        </a:lnSpc>
                        <a:spcBef>
                          <a:spcPts val="1200"/>
                        </a:spcBef>
                        <a:spcAft>
                          <a:spcPts val="0"/>
                        </a:spcAft>
                        <a:buClr>
                          <a:srgbClr val="000000"/>
                        </a:buClr>
                        <a:buSzPts val="2000"/>
                        <a:buFont typeface="Arial"/>
                        <a:buNone/>
                      </a:pPr>
                      <a:r>
                        <a:t/>
                      </a:r>
                      <a:endParaRPr sz="2000" u="none" cap="none" strike="noStrike">
                        <a:solidFill>
                          <a:schemeClr val="dk1"/>
                        </a:solidFill>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2020-03-04T08:31:40Z</dcterms:created>
  <dc:creator>Hp</dc:creator>
</cp:coreProperties>
</file>