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9D0818-DFD2-4961-B136-D0683E269CE0}" type="datetimeFigureOut">
              <a:rPr lang="en-IN" smtClean="0"/>
              <a:t>13-06-2020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03F6D-8FE8-4D66-892F-BB5CB275246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IN" sz="1200" kern="1200" dirty="0" smtClean="0">
                <a:solidFill>
                  <a:schemeClr val="tx1"/>
                </a:solidFill>
                <a:latin typeface="+mn-lt"/>
                <a:ea typeface="+mn-ea"/>
                <a:cs typeface="+mn-cs"/>
              </a:rPr>
              <a:t>PM2.5 and PM10 pollution show a seasonal effect, with pollution being higher in winter months as compared to the summer ones.</a:t>
            </a:r>
          </a:p>
          <a:p>
            <a:pPr lvl="0"/>
            <a:r>
              <a:rPr lang="en-IN" sz="1200" kern="1200" dirty="0" smtClean="0">
                <a:solidFill>
                  <a:schemeClr val="tx1"/>
                </a:solidFill>
                <a:latin typeface="+mn-lt"/>
                <a:ea typeface="+mn-ea"/>
                <a:cs typeface="+mn-cs"/>
              </a:rPr>
              <a:t> </a:t>
            </a:r>
          </a:p>
          <a:p>
            <a:pPr lvl="0"/>
            <a:r>
              <a:rPr lang="en-IN" sz="1200" kern="1200" dirty="0" smtClean="0">
                <a:solidFill>
                  <a:schemeClr val="tx1"/>
                </a:solidFill>
                <a:latin typeface="+mn-lt"/>
                <a:ea typeface="+mn-ea"/>
                <a:cs typeface="+mn-cs"/>
              </a:rPr>
              <a:t>SO2  and CO level has started increasing after 2017, although it had also seen a sudden rise in 2015 also. The same pattern is also reflected in BTX levels also.</a:t>
            </a:r>
          </a:p>
          <a:p>
            <a:pPr lvl="0"/>
            <a:r>
              <a:rPr lang="en-IN" sz="1200" kern="1200" dirty="0" smtClean="0">
                <a:solidFill>
                  <a:schemeClr val="tx1"/>
                </a:solidFill>
                <a:latin typeface="+mn-lt"/>
                <a:ea typeface="+mn-ea"/>
                <a:cs typeface="+mn-cs"/>
              </a:rPr>
              <a:t> PM2.5 and PM10 pollution show a seasonal effect, with pollution being higher in winter months as compared to the summer ones.</a:t>
            </a:r>
          </a:p>
          <a:p>
            <a:pPr lvl="0"/>
            <a:r>
              <a:rPr lang="en-IN" sz="1200" kern="1200" dirty="0" smtClean="0">
                <a:solidFill>
                  <a:schemeClr val="tx1"/>
                </a:solidFill>
                <a:latin typeface="+mn-lt"/>
                <a:ea typeface="+mn-ea"/>
                <a:cs typeface="+mn-cs"/>
              </a:rPr>
              <a:t> </a:t>
            </a:r>
          </a:p>
          <a:p>
            <a:pPr lvl="0"/>
            <a:r>
              <a:rPr lang="en-IN" sz="1200" kern="1200" dirty="0" smtClean="0">
                <a:solidFill>
                  <a:schemeClr val="tx1"/>
                </a:solidFill>
                <a:latin typeface="+mn-lt"/>
                <a:ea typeface="+mn-ea"/>
                <a:cs typeface="+mn-cs"/>
              </a:rPr>
              <a:t>SO2  and CO level has started increasing after 2017, although it had also seen a sudden rise in 2015 also. The same pattern is also reflected in BTX levels also.</a:t>
            </a:r>
          </a:p>
          <a:p>
            <a:r>
              <a:rPr lang="en-IN" sz="1200" kern="1200" dirty="0" smtClean="0">
                <a:solidFill>
                  <a:schemeClr val="tx1"/>
                </a:solidFill>
                <a:latin typeface="+mn-lt"/>
                <a:ea typeface="+mn-ea"/>
                <a:cs typeface="+mn-cs"/>
              </a:rPr>
              <a:t> </a:t>
            </a:r>
          </a:p>
          <a:p>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5A03F6D-8FE8-4D66-892F-BB5CB2752462}"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latin typeface="+mn-lt"/>
                <a:ea typeface="+mn-ea"/>
                <a:cs typeface="+mn-cs"/>
              </a:rPr>
              <a:t>The values of 2020 are generally less as compared to other years giving us a sense that there might be a reduction on pollution  during the lockdown.</a:t>
            </a:r>
          </a:p>
          <a:p>
            <a:endParaRPr lang="en-IN" dirty="0"/>
          </a:p>
        </p:txBody>
      </p:sp>
      <p:sp>
        <p:nvSpPr>
          <p:cNvPr id="4" name="Slide Number Placeholder 3"/>
          <p:cNvSpPr>
            <a:spLocks noGrp="1"/>
          </p:cNvSpPr>
          <p:nvPr>
            <p:ph type="sldNum" sz="quarter" idx="10"/>
          </p:nvPr>
        </p:nvSpPr>
        <p:spPr/>
        <p:txBody>
          <a:bodyPr/>
          <a:lstStyle/>
          <a:p>
            <a:fld id="{C5A03F6D-8FE8-4D66-892F-BB5CB2752462}"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1A0F0E0-40AE-40D0-8146-2AB9A2061539}" type="datetimeFigureOut">
              <a:rPr lang="en-IN" smtClean="0"/>
              <a:t>13-06-2020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3814913-6204-4FC2-810A-759B40C48D0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0F0E0-40AE-40D0-8146-2AB9A2061539}"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4913-6204-4FC2-810A-759B40C48D0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0F0E0-40AE-40D0-8146-2AB9A2061539}" type="datetimeFigureOut">
              <a:rPr lang="en-IN" smtClean="0"/>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4913-6204-4FC2-810A-759B40C48D0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A0F0E0-40AE-40D0-8146-2AB9A2061539}" type="datetimeFigureOut">
              <a:rPr lang="en-IN" smtClean="0"/>
              <a:t>13-06-2020</a:t>
            </a:fld>
            <a:endParaRPr lang="en-IN"/>
          </a:p>
        </p:txBody>
      </p:sp>
      <p:sp>
        <p:nvSpPr>
          <p:cNvPr id="9" name="Slide Number Placeholder 8"/>
          <p:cNvSpPr>
            <a:spLocks noGrp="1"/>
          </p:cNvSpPr>
          <p:nvPr>
            <p:ph type="sldNum" sz="quarter" idx="15"/>
          </p:nvPr>
        </p:nvSpPr>
        <p:spPr/>
        <p:txBody>
          <a:bodyPr rtlCol="0"/>
          <a:lstStyle/>
          <a:p>
            <a:fld id="{93814913-6204-4FC2-810A-759B40C48D07}"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1A0F0E0-40AE-40D0-8146-2AB9A2061539}" type="datetimeFigureOut">
              <a:rPr lang="en-IN" smtClean="0"/>
              <a:t>13-06-2020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3814913-6204-4FC2-810A-759B40C48D0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A0F0E0-40AE-40D0-8146-2AB9A2061539}" type="datetimeFigureOut">
              <a:rPr lang="en-IN" smtClean="0"/>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14913-6204-4FC2-810A-759B40C48D07}"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A0F0E0-40AE-40D0-8146-2AB9A2061539}" type="datetimeFigureOut">
              <a:rPr lang="en-IN" smtClean="0"/>
              <a:t>13-06-2020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814913-6204-4FC2-810A-759B40C48D07}"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1A0F0E0-40AE-40D0-8146-2AB9A2061539}" type="datetimeFigureOut">
              <a:rPr lang="en-IN" smtClean="0"/>
              <a:t>13-06-2020</a:t>
            </a:fld>
            <a:endParaRPr lang="en-IN"/>
          </a:p>
        </p:txBody>
      </p:sp>
      <p:sp>
        <p:nvSpPr>
          <p:cNvPr id="7" name="Slide Number Placeholder 6"/>
          <p:cNvSpPr>
            <a:spLocks noGrp="1"/>
          </p:cNvSpPr>
          <p:nvPr>
            <p:ph type="sldNum" sz="quarter" idx="11"/>
          </p:nvPr>
        </p:nvSpPr>
        <p:spPr/>
        <p:txBody>
          <a:bodyPr rtlCol="0"/>
          <a:lstStyle/>
          <a:p>
            <a:fld id="{93814913-6204-4FC2-810A-759B40C48D07}"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0F0E0-40AE-40D0-8146-2AB9A2061539}" type="datetimeFigureOut">
              <a:rPr lang="en-IN" smtClean="0"/>
              <a:t>13-06-2020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814913-6204-4FC2-810A-759B40C48D0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1A0F0E0-40AE-40D0-8146-2AB9A2061539}" type="datetimeFigureOut">
              <a:rPr lang="en-IN" smtClean="0"/>
              <a:t>13-06-2020</a:t>
            </a:fld>
            <a:endParaRPr lang="en-IN"/>
          </a:p>
        </p:txBody>
      </p:sp>
      <p:sp>
        <p:nvSpPr>
          <p:cNvPr id="22" name="Slide Number Placeholder 21"/>
          <p:cNvSpPr>
            <a:spLocks noGrp="1"/>
          </p:cNvSpPr>
          <p:nvPr>
            <p:ph type="sldNum" sz="quarter" idx="15"/>
          </p:nvPr>
        </p:nvSpPr>
        <p:spPr/>
        <p:txBody>
          <a:bodyPr rtlCol="0"/>
          <a:lstStyle/>
          <a:p>
            <a:fld id="{93814913-6204-4FC2-810A-759B40C48D07}"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1A0F0E0-40AE-40D0-8146-2AB9A2061539}" type="datetimeFigureOut">
              <a:rPr lang="en-IN" smtClean="0"/>
              <a:t>13-06-2020</a:t>
            </a:fld>
            <a:endParaRPr lang="en-IN"/>
          </a:p>
        </p:txBody>
      </p:sp>
      <p:sp>
        <p:nvSpPr>
          <p:cNvPr id="18" name="Slide Number Placeholder 17"/>
          <p:cNvSpPr>
            <a:spLocks noGrp="1"/>
          </p:cNvSpPr>
          <p:nvPr>
            <p:ph type="sldNum" sz="quarter" idx="11"/>
          </p:nvPr>
        </p:nvSpPr>
        <p:spPr/>
        <p:txBody>
          <a:bodyPr rtlCol="0"/>
          <a:lstStyle/>
          <a:p>
            <a:fld id="{93814913-6204-4FC2-810A-759B40C48D07}"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A0F0E0-40AE-40D0-8146-2AB9A2061539}" type="datetimeFigureOut">
              <a:rPr lang="en-IN" smtClean="0"/>
              <a:t>13-06-2020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3814913-6204-4FC2-810A-759B40C48D0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0"/>
            <a:ext cx="6172200" cy="2420888"/>
          </a:xfrm>
        </p:spPr>
        <p:txBody>
          <a:bodyPr/>
          <a:lstStyle/>
          <a:p>
            <a:r>
              <a:rPr lang="en-IN" sz="4000" b="0" dirty="0" smtClean="0">
                <a:latin typeface="Algerian" pitchFamily="82" charset="0"/>
              </a:rPr>
              <a:t>IMPACT </a:t>
            </a:r>
            <a:r>
              <a:rPr lang="en-IN" sz="4000" b="0" dirty="0">
                <a:latin typeface="Algerian" pitchFamily="82" charset="0"/>
              </a:rPr>
              <a:t>OF COVID-19 ON AIR POLLUTION</a:t>
            </a:r>
          </a:p>
        </p:txBody>
      </p:sp>
      <p:sp>
        <p:nvSpPr>
          <p:cNvPr id="3" name="Subtitle 2"/>
          <p:cNvSpPr>
            <a:spLocks noGrp="1"/>
          </p:cNvSpPr>
          <p:nvPr>
            <p:ph type="subTitle" idx="1"/>
          </p:nvPr>
        </p:nvSpPr>
        <p:spPr>
          <a:xfrm>
            <a:off x="2286000" y="2204864"/>
            <a:ext cx="6172200" cy="1656184"/>
          </a:xfrm>
        </p:spPr>
        <p:txBody>
          <a:bodyPr/>
          <a:lstStyle/>
          <a:p>
            <a:endParaRPr lang="en-IN" u="sng" dirty="0" smtClean="0"/>
          </a:p>
          <a:p>
            <a:endParaRPr lang="en-IN" u="sng" dirty="0" smtClean="0"/>
          </a:p>
          <a:p>
            <a:r>
              <a:rPr lang="en-IN" sz="2800" b="0" dirty="0" smtClean="0">
                <a:latin typeface="Britannic Bold" pitchFamily="34" charset="0"/>
              </a:rPr>
              <a:t>By-</a:t>
            </a:r>
            <a:r>
              <a:rPr lang="en-IN" sz="2800" b="0" dirty="0" err="1" smtClean="0">
                <a:latin typeface="Britannic Bold" pitchFamily="34" charset="0"/>
              </a:rPr>
              <a:t>Apoorva</a:t>
            </a:r>
            <a:r>
              <a:rPr lang="en-IN" sz="2800" b="0" dirty="0" smtClean="0">
                <a:latin typeface="Britannic Bold" pitchFamily="34" charset="0"/>
              </a:rPr>
              <a:t> </a:t>
            </a:r>
            <a:r>
              <a:rPr lang="en-IN" sz="2800" b="0" dirty="0" err="1" smtClean="0">
                <a:latin typeface="Britannic Bold" pitchFamily="34" charset="0"/>
              </a:rPr>
              <a:t>Anand</a:t>
            </a:r>
            <a:endParaRPr lang="en-IN" sz="2800" b="0" dirty="0" smtClean="0">
              <a:latin typeface="Britannic Bold" pitchFamily="34"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srpap\Downloads\newplot.png"/>
          <p:cNvPicPr>
            <a:picLocks noGrp="1"/>
          </p:cNvPicPr>
          <p:nvPr>
            <p:ph sz="quarter" idx="1"/>
          </p:nvPr>
        </p:nvPicPr>
        <p:blipFill>
          <a:blip r:embed="rId2" cstate="print"/>
          <a:srcRect/>
          <a:stretch>
            <a:fillRect/>
          </a:stretch>
        </p:blipFill>
        <p:spPr bwMode="auto">
          <a:xfrm>
            <a:off x="395536" y="260648"/>
            <a:ext cx="7704856" cy="62131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994122"/>
          </a:xfrm>
        </p:spPr>
        <p:txBody>
          <a:bodyPr>
            <a:normAutofit fontScale="90000"/>
          </a:bodyPr>
          <a:lstStyle/>
          <a:p>
            <a:pPr lvl="0"/>
            <a:r>
              <a:rPr lang="en-IN" dirty="0" smtClean="0"/>
              <a:t>5. AQI Before and After Lockdown</a:t>
            </a:r>
            <a:br>
              <a:rPr lang="en-IN" dirty="0" smtClean="0"/>
            </a:br>
            <a:r>
              <a:rPr lang="en-IN" dirty="0" smtClean="0"/>
              <a:t>1.</a:t>
            </a:r>
            <a:r>
              <a:rPr lang="en-IN" dirty="0" smtClean="0"/>
              <a:t> </a:t>
            </a:r>
            <a:r>
              <a:rPr lang="en-IN" dirty="0" err="1" smtClean="0"/>
              <a:t>Bengaluru</a:t>
            </a:r>
            <a:r>
              <a:rPr lang="en-IN" dirty="0" smtClean="0"/>
              <a:t/>
            </a:r>
            <a:br>
              <a:rPr lang="en-IN" dirty="0" smtClean="0"/>
            </a:br>
            <a:endParaRPr lang="en-IN" dirty="0"/>
          </a:p>
        </p:txBody>
      </p:sp>
      <p:pic>
        <p:nvPicPr>
          <p:cNvPr id="7" name="Content Placeholder 6" descr="C:\Users\srpap\Downloads\newplot (1).png"/>
          <p:cNvPicPr>
            <a:picLocks noGrp="1"/>
          </p:cNvPicPr>
          <p:nvPr>
            <p:ph sz="quarter" idx="1"/>
          </p:nvPr>
        </p:nvPicPr>
        <p:blipFill>
          <a:blip r:embed="rId2" cstate="print"/>
          <a:srcRect/>
          <a:stretch>
            <a:fillRect/>
          </a:stretch>
        </p:blipFill>
        <p:spPr bwMode="auto">
          <a:xfrm>
            <a:off x="457200" y="1484784"/>
            <a:ext cx="4114800" cy="3744416"/>
          </a:xfrm>
          <a:prstGeom prst="rect">
            <a:avLst/>
          </a:prstGeom>
          <a:noFill/>
          <a:ln w="9525">
            <a:noFill/>
            <a:miter lim="800000"/>
            <a:headEnd/>
            <a:tailEnd/>
          </a:ln>
        </p:spPr>
      </p:pic>
      <p:pic>
        <p:nvPicPr>
          <p:cNvPr id="8" name="Content Placeholder 7" descr="C:\Users\srpap\Downloads\newplot (3).png"/>
          <p:cNvPicPr>
            <a:picLocks noGrp="1"/>
          </p:cNvPicPr>
          <p:nvPr>
            <p:ph sz="quarter" idx="2"/>
          </p:nvPr>
        </p:nvPicPr>
        <p:blipFill>
          <a:blip r:embed="rId3" cstate="print"/>
          <a:srcRect/>
          <a:stretch>
            <a:fillRect/>
          </a:stretch>
        </p:blipFill>
        <p:spPr bwMode="auto">
          <a:xfrm>
            <a:off x="4644008" y="1700808"/>
            <a:ext cx="4104456"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2.</a:t>
            </a:r>
            <a:r>
              <a:rPr lang="en-IN" dirty="0" smtClean="0"/>
              <a:t> Delhi</a:t>
            </a:r>
            <a:br>
              <a:rPr lang="en-IN" dirty="0" smtClean="0"/>
            </a:br>
            <a:endParaRPr lang="en-IN" dirty="0"/>
          </a:p>
        </p:txBody>
      </p:sp>
      <p:pic>
        <p:nvPicPr>
          <p:cNvPr id="5" name="Content Placeholder 4" descr="C:\Users\srpap\Downloads\newplot (2).png"/>
          <p:cNvPicPr>
            <a:picLocks noGrp="1"/>
          </p:cNvPicPr>
          <p:nvPr>
            <p:ph sz="quarter" idx="1"/>
          </p:nvPr>
        </p:nvPicPr>
        <p:blipFill>
          <a:blip r:embed="rId2" cstate="print"/>
          <a:srcRect/>
          <a:stretch>
            <a:fillRect/>
          </a:stretch>
        </p:blipFill>
        <p:spPr bwMode="auto">
          <a:xfrm>
            <a:off x="251520" y="1700808"/>
            <a:ext cx="4176464" cy="3361049"/>
          </a:xfrm>
          <a:prstGeom prst="rect">
            <a:avLst/>
          </a:prstGeom>
          <a:noFill/>
          <a:ln w="9525">
            <a:noFill/>
            <a:miter lim="800000"/>
            <a:headEnd/>
            <a:tailEnd/>
          </a:ln>
        </p:spPr>
      </p:pic>
      <p:pic>
        <p:nvPicPr>
          <p:cNvPr id="6" name="Content Placeholder 5" descr="C:\Users\srpap\Downloads\newplot (4).png"/>
          <p:cNvPicPr>
            <a:picLocks noGrp="1"/>
          </p:cNvPicPr>
          <p:nvPr>
            <p:ph sz="quarter" idx="2"/>
          </p:nvPr>
        </p:nvPicPr>
        <p:blipFill>
          <a:blip r:embed="rId3" cstate="print"/>
          <a:srcRect/>
          <a:stretch>
            <a:fillRect/>
          </a:stretch>
        </p:blipFill>
        <p:spPr bwMode="auto">
          <a:xfrm>
            <a:off x="4644008" y="1556792"/>
            <a:ext cx="4104456"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3.</a:t>
            </a:r>
            <a:r>
              <a:rPr lang="en-IN" dirty="0" smtClean="0"/>
              <a:t> </a:t>
            </a:r>
            <a:r>
              <a:rPr lang="en-IN" dirty="0" err="1" smtClean="0"/>
              <a:t>Ahmedabad</a:t>
            </a:r>
            <a:r>
              <a:rPr lang="en-IN" dirty="0" smtClean="0"/>
              <a:t/>
            </a:r>
            <a:br>
              <a:rPr lang="en-IN" dirty="0" smtClean="0"/>
            </a:br>
            <a:endParaRPr lang="en-IN" dirty="0"/>
          </a:p>
        </p:txBody>
      </p:sp>
      <p:pic>
        <p:nvPicPr>
          <p:cNvPr id="5" name="Content Placeholder 4" descr="C:\Users\srpap\Downloads\newplot (5).png"/>
          <p:cNvPicPr>
            <a:picLocks noGrp="1"/>
          </p:cNvPicPr>
          <p:nvPr>
            <p:ph sz="quarter" idx="1"/>
          </p:nvPr>
        </p:nvPicPr>
        <p:blipFill>
          <a:blip r:embed="rId2" cstate="print"/>
          <a:srcRect/>
          <a:stretch>
            <a:fillRect/>
          </a:stretch>
        </p:blipFill>
        <p:spPr bwMode="auto">
          <a:xfrm>
            <a:off x="179512" y="1916832"/>
            <a:ext cx="4608512" cy="3240360"/>
          </a:xfrm>
          <a:prstGeom prst="rect">
            <a:avLst/>
          </a:prstGeom>
          <a:noFill/>
          <a:ln w="9525">
            <a:noFill/>
            <a:miter lim="800000"/>
            <a:headEnd/>
            <a:tailEnd/>
          </a:ln>
        </p:spPr>
      </p:pic>
      <p:pic>
        <p:nvPicPr>
          <p:cNvPr id="6" name="Content Placeholder 5" descr="C:\Users\srpap\Downloads\newplot (6).png"/>
          <p:cNvPicPr>
            <a:picLocks noGrp="1"/>
          </p:cNvPicPr>
          <p:nvPr>
            <p:ph sz="quarter" idx="2"/>
          </p:nvPr>
        </p:nvPicPr>
        <p:blipFill>
          <a:blip r:embed="rId3" cstate="print"/>
          <a:srcRect/>
          <a:stretch>
            <a:fillRect/>
          </a:stretch>
        </p:blipFill>
        <p:spPr bwMode="auto">
          <a:xfrm>
            <a:off x="4499992" y="1772816"/>
            <a:ext cx="4248472" cy="328904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smtClean="0"/>
              <a:t>CONCLUSION</a:t>
            </a:r>
            <a:r>
              <a:rPr lang="en-IN" dirty="0" smtClean="0"/>
              <a:t/>
            </a:r>
            <a:br>
              <a:rPr lang="en-IN" dirty="0" smtClean="0"/>
            </a:br>
            <a:endParaRPr lang="en-IN" dirty="0"/>
          </a:p>
        </p:txBody>
      </p:sp>
      <p:sp>
        <p:nvSpPr>
          <p:cNvPr id="6" name="Content Placeholder 5"/>
          <p:cNvSpPr>
            <a:spLocks noGrp="1"/>
          </p:cNvSpPr>
          <p:nvPr>
            <p:ph sz="quarter" idx="1"/>
          </p:nvPr>
        </p:nvSpPr>
        <p:spPr>
          <a:xfrm>
            <a:off x="457200" y="1124744"/>
            <a:ext cx="7467600" cy="5349208"/>
          </a:xfrm>
        </p:spPr>
        <p:txBody>
          <a:bodyPr>
            <a:normAutofit fontScale="85000" lnSpcReduction="20000"/>
          </a:bodyPr>
          <a:lstStyle/>
          <a:p>
            <a:r>
              <a:rPr lang="en-IN" dirty="0" smtClean="0"/>
              <a:t>The nationwide lockdown due to the pandemic has led to a drastic decline of NO2 emissions and reduced air pollution levels. It’s important that this is maintained even after the lockdown gets over.</a:t>
            </a:r>
          </a:p>
          <a:p>
            <a:pPr>
              <a:buNone/>
            </a:pPr>
            <a:r>
              <a:rPr lang="en-IN" dirty="0" smtClean="0"/>
              <a:t> </a:t>
            </a:r>
          </a:p>
          <a:p>
            <a:r>
              <a:rPr lang="en-IN" dirty="0" smtClean="0"/>
              <a:t>It’s important that when India’s lockdown will end and people return to their normal routines, they should not go back to their old behaviour. To make the current drops in air pollution levels permanent, serious policy change needs to be enacted. The reduction in road transport and the correlated decrease in air pollution have highlighted that gas-powered cars are key drivers of air pollution. Electrifying transport, expanding public transportation, building more bike lanes, and finding other ways to incentivise people to ditch their cars would dramatically reduce India’s emissions from its primary human source of air pollution. It’s also crucial that these electric vehicles , and India’s cities more broadly, are powered by clean sources of energy rather than fossil fuels.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8229600" cy="6050144"/>
          </a:xfrm>
        </p:spPr>
        <p:txBody>
          <a:bodyPr>
            <a:normAutofit fontScale="77500" lnSpcReduction="20000"/>
          </a:bodyPr>
          <a:lstStyle/>
          <a:p>
            <a:r>
              <a:rPr lang="en-IN" dirty="0" smtClean="0"/>
              <a:t>In order to flatten the curve of the rapid spread of COVID-19, many countries implemented restrictions such as closing schools, factories, and offices as well as cancelling public events. As a consequence, there has been a massive reduction in traffic on the roads as well as in air transport. While these developments have an acknowledged social and economic impact, there might be a potential positive – though short-term – side-effect in terms of environmental benefit</a:t>
            </a:r>
            <a:r>
              <a:rPr lang="en-IN" dirty="0" smtClean="0"/>
              <a:t>.</a:t>
            </a:r>
          </a:p>
          <a:p>
            <a:r>
              <a:rPr lang="en-IN" dirty="0" smtClean="0"/>
              <a:t> </a:t>
            </a:r>
          </a:p>
          <a:p>
            <a:r>
              <a:rPr lang="en-IN" dirty="0" smtClean="0"/>
              <a:t>Currently a significant change in air and road traffic can be observed as opposed to the “normal” pre-crisis situation. To visualise the severity of the reduction in traffic and the impact the governmental measures have worldwide, there is data available that allows for comparing air pollution during the COVID-19 pandemic with traffic from previous years.</a:t>
            </a:r>
          </a:p>
          <a:p>
            <a:r>
              <a:rPr lang="en-IN" dirty="0" smtClean="0"/>
              <a:t> </a:t>
            </a:r>
          </a:p>
          <a:p>
            <a:r>
              <a:rPr lang="en-IN" dirty="0" smtClean="0"/>
              <a:t>On March 25 2020, the Indian government placed its population of more than 1.3 billion citizens under lockdown in an effort to reduce the spread of the COVID-19 disease. All non-essential shops, markets and places of worship were closed with only essential services including water, electricity and health services remaining active.</a:t>
            </a:r>
          </a:p>
          <a:p>
            <a:r>
              <a:rPr lang="en-IN" dirty="0" smtClean="0"/>
              <a:t>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lstStyle/>
          <a:p>
            <a:r>
              <a:rPr lang="en-IN" sz="2000" dirty="0" smtClean="0"/>
              <a:t>Here, the analysis has been done in two parts</a:t>
            </a:r>
            <a:r>
              <a:rPr lang="en-IN" sz="2000" dirty="0" smtClean="0"/>
              <a:t>:</a:t>
            </a:r>
            <a:endParaRPr lang="en-IN" sz="2000" dirty="0" smtClean="0"/>
          </a:p>
          <a:p>
            <a:pPr marL="457200" indent="-457200">
              <a:buFont typeface="+mj-lt"/>
              <a:buAutoNum type="arabicPeriod"/>
            </a:pPr>
            <a:r>
              <a:rPr lang="en-IN" sz="2000" dirty="0" smtClean="0"/>
              <a:t>Analysis </a:t>
            </a:r>
            <a:r>
              <a:rPr lang="en-IN" sz="2000" dirty="0" smtClean="0"/>
              <a:t>of the pollution level in India, over the years - from 2015 to </a:t>
            </a:r>
            <a:r>
              <a:rPr lang="en-IN" sz="2000" dirty="0" smtClean="0"/>
              <a:t>2020</a:t>
            </a:r>
          </a:p>
          <a:p>
            <a:pPr marL="457200" indent="-457200">
              <a:buFont typeface="+mj-lt"/>
              <a:buAutoNum type="arabicPeriod"/>
            </a:pPr>
            <a:r>
              <a:rPr lang="en-IN" sz="2000" dirty="0" smtClean="0"/>
              <a:t>Effect </a:t>
            </a:r>
            <a:r>
              <a:rPr lang="en-IN" sz="2000" dirty="0" smtClean="0"/>
              <a:t>of Lockdown on the Pollution level in </a:t>
            </a:r>
            <a:r>
              <a:rPr lang="en-IN" sz="2000" dirty="0" smtClean="0"/>
              <a:t>India(Here </a:t>
            </a:r>
            <a:r>
              <a:rPr lang="en-IN" sz="2000" dirty="0" smtClean="0"/>
              <a:t>we shall examine the pollution level in India before and after the first stage of </a:t>
            </a:r>
            <a:r>
              <a:rPr lang="en-IN" sz="2000" dirty="0" smtClean="0"/>
              <a:t>Lockdown). </a:t>
            </a:r>
          </a:p>
          <a:p>
            <a:pPr marL="457200" indent="-457200">
              <a:buFont typeface="+mj-lt"/>
              <a:buAutoNum type="arabicPeriod"/>
            </a:pPr>
            <a:endParaRPr lang="en-IN" sz="2000" dirty="0" smtClean="0"/>
          </a:p>
          <a:p>
            <a:pPr marL="457200" indent="-457200"/>
            <a:r>
              <a:rPr lang="en-IN" sz="2000" dirty="0" smtClean="0"/>
              <a:t> I have taken the dataset from official site of India cpcb.nic.in. The dataset contains of hourly data from January,2015 to May,2020.</a:t>
            </a:r>
            <a:endParaRPr lang="en-IN" sz="2000" dirty="0" smtClean="0"/>
          </a:p>
          <a:p>
            <a:r>
              <a:rPr lang="en-IN" sz="2000" dirty="0" smtClean="0"/>
              <a:t>   Analyzing </a:t>
            </a:r>
            <a:r>
              <a:rPr lang="en-IN" sz="2000" dirty="0" smtClean="0"/>
              <a:t>data under these different categories should give us a fair idea of the effect of Lockdown on the Indian pollution level.</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normAutofit fontScale="90000"/>
          </a:bodyPr>
          <a:lstStyle/>
          <a:p>
            <a:r>
              <a:rPr lang="en-IN" dirty="0" smtClean="0"/>
              <a:t>Visualising the yearly data</a:t>
            </a:r>
            <a:br>
              <a:rPr lang="en-IN" dirty="0" smtClean="0"/>
            </a:br>
            <a:endParaRPr lang="en-IN" dirty="0"/>
          </a:p>
        </p:txBody>
      </p:sp>
      <p:pic>
        <p:nvPicPr>
          <p:cNvPr id="4" name="Content Placeholder 3" descr="1.1.png"/>
          <p:cNvPicPr>
            <a:picLocks noGrp="1"/>
          </p:cNvPicPr>
          <p:nvPr>
            <p:ph sz="quarter" idx="1"/>
          </p:nvPr>
        </p:nvPicPr>
        <p:blipFill>
          <a:blip r:embed="rId3" cstate="print"/>
          <a:stretch>
            <a:fillRect/>
          </a:stretch>
        </p:blipFill>
        <p:spPr>
          <a:xfrm>
            <a:off x="827584" y="620712"/>
            <a:ext cx="6058109" cy="62372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4042"/>
          </a:xfrm>
        </p:spPr>
        <p:txBody>
          <a:bodyPr>
            <a:normAutofit fontScale="90000"/>
          </a:bodyPr>
          <a:lstStyle/>
          <a:p>
            <a:endParaRPr lang="en-IN" dirty="0"/>
          </a:p>
        </p:txBody>
      </p:sp>
      <p:sp>
        <p:nvSpPr>
          <p:cNvPr id="3" name="Content Placeholder 2"/>
          <p:cNvSpPr>
            <a:spLocks noGrp="1"/>
          </p:cNvSpPr>
          <p:nvPr>
            <p:ph sz="quarter" idx="1"/>
          </p:nvPr>
        </p:nvSpPr>
        <p:spPr>
          <a:xfrm>
            <a:off x="457200" y="764704"/>
            <a:ext cx="7467600" cy="5709248"/>
          </a:xfrm>
        </p:spPr>
        <p:txBody>
          <a:bodyPr/>
          <a:lstStyle/>
          <a:p>
            <a:pPr lvl="0"/>
            <a:r>
              <a:rPr lang="en-IN" sz="2000" dirty="0" smtClean="0"/>
              <a:t>PM2.5 and PM10 pollution show a seasonal effect, with pollution being higher in winter months as compared to the summer ones.</a:t>
            </a:r>
          </a:p>
          <a:p>
            <a:pPr lvl="0"/>
            <a:r>
              <a:rPr lang="en-IN" sz="2000" dirty="0" smtClean="0"/>
              <a:t> </a:t>
            </a:r>
          </a:p>
          <a:p>
            <a:pPr lvl="0"/>
            <a:r>
              <a:rPr lang="en-IN" sz="2000" dirty="0" smtClean="0"/>
              <a:t>SO2  and CO level has started increasing after 2017, although it had also seen a sudden rise in 2015 also. The same pattern is also reflected in BTX levels also.</a:t>
            </a:r>
          </a:p>
          <a:p>
            <a:r>
              <a:rPr lang="en-IN" sz="2000" dirty="0" smtClean="0"/>
              <a:t>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 Seasonality trends of different </a:t>
            </a:r>
            <a:r>
              <a:rPr lang="en-IN" dirty="0" smtClean="0"/>
              <a:t>pollutants</a:t>
            </a:r>
            <a:r>
              <a:rPr lang="en-IN" dirty="0" smtClean="0"/>
              <a:t/>
            </a:r>
            <a:br>
              <a:rPr lang="en-IN" dirty="0" smtClean="0"/>
            </a:br>
            <a:endParaRPr lang="en-IN" dirty="0"/>
          </a:p>
        </p:txBody>
      </p:sp>
      <p:sp>
        <p:nvSpPr>
          <p:cNvPr id="5" name="Content Placeholder 4"/>
          <p:cNvSpPr>
            <a:spLocks noGrp="1"/>
          </p:cNvSpPr>
          <p:nvPr>
            <p:ph sz="quarter" idx="1"/>
          </p:nvPr>
        </p:nvSpPr>
        <p:spPr/>
        <p:txBody>
          <a:bodyPr/>
          <a:lstStyle/>
          <a:p>
            <a:r>
              <a:rPr lang="en-IN" dirty="0" smtClean="0"/>
              <a:t>1.</a:t>
            </a:r>
          </a:p>
          <a:p>
            <a:endParaRPr lang="en-IN" dirty="0"/>
          </a:p>
        </p:txBody>
      </p:sp>
      <p:sp>
        <p:nvSpPr>
          <p:cNvPr id="6" name="Content Placeholder 5"/>
          <p:cNvSpPr>
            <a:spLocks noGrp="1"/>
          </p:cNvSpPr>
          <p:nvPr>
            <p:ph sz="quarter" idx="2"/>
          </p:nvPr>
        </p:nvSpPr>
        <p:spPr/>
        <p:txBody>
          <a:bodyPr/>
          <a:lstStyle/>
          <a:p>
            <a:r>
              <a:rPr lang="en-IN" dirty="0" smtClean="0"/>
              <a:t>2.</a:t>
            </a:r>
            <a:endParaRPr lang="en-IN" dirty="0"/>
          </a:p>
        </p:txBody>
      </p:sp>
      <p:pic>
        <p:nvPicPr>
          <p:cNvPr id="7" name="Content Placeholder 3" descr="1.2.png"/>
          <p:cNvPicPr>
            <a:picLocks/>
          </p:cNvPicPr>
          <p:nvPr/>
        </p:nvPicPr>
        <p:blipFill>
          <a:blip r:embed="rId2" cstate="print"/>
          <a:stretch>
            <a:fillRect/>
          </a:stretch>
        </p:blipFill>
        <p:spPr>
          <a:xfrm>
            <a:off x="323528" y="1196752"/>
            <a:ext cx="4032448" cy="2520280"/>
          </a:xfrm>
          <a:prstGeom prst="rect">
            <a:avLst/>
          </a:prstGeom>
        </p:spPr>
      </p:pic>
      <p:pic>
        <p:nvPicPr>
          <p:cNvPr id="8" name="Picture 7" descr="1.3.png"/>
          <p:cNvPicPr/>
          <p:nvPr/>
        </p:nvPicPr>
        <p:blipFill>
          <a:blip r:embed="rId3" cstate="print"/>
          <a:stretch>
            <a:fillRect/>
          </a:stretch>
        </p:blipFill>
        <p:spPr>
          <a:xfrm>
            <a:off x="4610100" y="1340768"/>
            <a:ext cx="4066356" cy="2448272"/>
          </a:xfrm>
          <a:prstGeom prst="rect">
            <a:avLst/>
          </a:prstGeom>
        </p:spPr>
      </p:pic>
      <p:pic>
        <p:nvPicPr>
          <p:cNvPr id="9" name="Picture 8" descr="1.4.png"/>
          <p:cNvPicPr/>
          <p:nvPr/>
        </p:nvPicPr>
        <p:blipFill>
          <a:blip r:embed="rId4" cstate="print"/>
          <a:stretch>
            <a:fillRect/>
          </a:stretch>
        </p:blipFill>
        <p:spPr>
          <a:xfrm>
            <a:off x="395537" y="4077072"/>
            <a:ext cx="4176464" cy="2376264"/>
          </a:xfrm>
          <a:prstGeom prst="rect">
            <a:avLst/>
          </a:prstGeom>
        </p:spPr>
      </p:pic>
      <p:pic>
        <p:nvPicPr>
          <p:cNvPr id="10" name="Picture 9" descr="1.5.png"/>
          <p:cNvPicPr/>
          <p:nvPr/>
        </p:nvPicPr>
        <p:blipFill>
          <a:blip r:embed="rId5" cstate="print"/>
          <a:stretch>
            <a:fillRect/>
          </a:stretch>
        </p:blipFill>
        <p:spPr>
          <a:xfrm>
            <a:off x="4667251" y="4221088"/>
            <a:ext cx="3937197" cy="244827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57200" y="620688"/>
            <a:ext cx="7467600" cy="5853264"/>
          </a:xfrm>
        </p:spPr>
        <p:txBody>
          <a:bodyPr>
            <a:normAutofit/>
          </a:bodyPr>
          <a:lstStyle/>
          <a:p>
            <a:r>
              <a:rPr lang="en-IN" sz="2000" dirty="0" smtClean="0"/>
              <a:t>There is a clear trend that pollution level in India falls in the month of July and August. This might be majorly because monsoon season sets in during these months</a:t>
            </a:r>
            <a:r>
              <a:rPr lang="en-IN" sz="2000" dirty="0" smtClean="0"/>
              <a:t>.</a:t>
            </a:r>
          </a:p>
          <a:p>
            <a:endParaRPr lang="en-IN" sz="2000" dirty="0" smtClean="0"/>
          </a:p>
          <a:p>
            <a:r>
              <a:rPr lang="en-IN" sz="2000" dirty="0" smtClean="0"/>
              <a:t>BTX levels additionally show a major decline around April</a:t>
            </a:r>
            <a:r>
              <a:rPr lang="en-IN" sz="2000" dirty="0" smtClean="0"/>
              <a:t>.</a:t>
            </a:r>
          </a:p>
          <a:p>
            <a:endParaRPr lang="en-IN" sz="2000" dirty="0" smtClean="0"/>
          </a:p>
          <a:p>
            <a:r>
              <a:rPr lang="en-IN" sz="2000" dirty="0" smtClean="0"/>
              <a:t>The pollution level then start rising and reach highest levels in winter months. Again, its during these months that a lot of crop residue burning takes place, especially in northern parts of India</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Year Wise Plots</a:t>
            </a:r>
            <a:br>
              <a:rPr lang="en-IN" dirty="0" smtClean="0"/>
            </a:br>
            <a:endParaRPr lang="en-IN" dirty="0"/>
          </a:p>
        </p:txBody>
      </p:sp>
      <p:pic>
        <p:nvPicPr>
          <p:cNvPr id="6" name="Content Placeholder 5" descr="2.2.png"/>
          <p:cNvPicPr>
            <a:picLocks noGrp="1"/>
          </p:cNvPicPr>
          <p:nvPr>
            <p:ph sz="quarter" idx="1"/>
          </p:nvPr>
        </p:nvPicPr>
        <p:blipFill>
          <a:blip r:embed="rId3" cstate="print"/>
          <a:stretch>
            <a:fillRect/>
          </a:stretch>
        </p:blipFill>
        <p:spPr>
          <a:xfrm>
            <a:off x="251520" y="908720"/>
            <a:ext cx="4032448" cy="2714625"/>
          </a:xfrm>
          <a:prstGeom prst="rect">
            <a:avLst/>
          </a:prstGeom>
        </p:spPr>
      </p:pic>
      <p:pic>
        <p:nvPicPr>
          <p:cNvPr id="7" name="Content Placeholder 6" descr="2.3.png"/>
          <p:cNvPicPr>
            <a:picLocks noGrp="1"/>
          </p:cNvPicPr>
          <p:nvPr>
            <p:ph sz="quarter" idx="2"/>
          </p:nvPr>
        </p:nvPicPr>
        <p:blipFill>
          <a:blip r:embed="rId4" cstate="print"/>
          <a:stretch>
            <a:fillRect/>
          </a:stretch>
        </p:blipFill>
        <p:spPr>
          <a:xfrm>
            <a:off x="4355976" y="836712"/>
            <a:ext cx="4032448" cy="2714625"/>
          </a:xfrm>
          <a:prstGeom prst="rect">
            <a:avLst/>
          </a:prstGeom>
        </p:spPr>
      </p:pic>
      <p:pic>
        <p:nvPicPr>
          <p:cNvPr id="8" name="Picture 7" descr="2.4.png"/>
          <p:cNvPicPr/>
          <p:nvPr/>
        </p:nvPicPr>
        <p:blipFill>
          <a:blip r:embed="rId5" cstate="print"/>
          <a:stretch>
            <a:fillRect/>
          </a:stretch>
        </p:blipFill>
        <p:spPr>
          <a:xfrm>
            <a:off x="323528" y="3789040"/>
            <a:ext cx="3960440" cy="2665268"/>
          </a:xfrm>
          <a:prstGeom prst="rect">
            <a:avLst/>
          </a:prstGeom>
        </p:spPr>
      </p:pic>
      <p:pic>
        <p:nvPicPr>
          <p:cNvPr id="9" name="Picture 8" descr="2.5.png"/>
          <p:cNvPicPr/>
          <p:nvPr/>
        </p:nvPicPr>
        <p:blipFill>
          <a:blip r:embed="rId6" cstate="print"/>
          <a:stretch>
            <a:fillRect/>
          </a:stretch>
        </p:blipFill>
        <p:spPr>
          <a:xfrm>
            <a:off x="4716016" y="3717032"/>
            <a:ext cx="3816424" cy="26955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46050"/>
          </a:xfrm>
        </p:spPr>
        <p:txBody>
          <a:bodyPr>
            <a:normAutofit fontScale="90000"/>
          </a:bodyPr>
          <a:lstStyle/>
          <a:p>
            <a:r>
              <a:rPr lang="en-IN" dirty="0" smtClean="0"/>
              <a:t>4. Effect of Lockdown on AQI</a:t>
            </a:r>
            <a:endParaRPr lang="en-IN" dirty="0"/>
          </a:p>
        </p:txBody>
      </p:sp>
      <p:sp>
        <p:nvSpPr>
          <p:cNvPr id="5" name="Content Placeholder 4"/>
          <p:cNvSpPr>
            <a:spLocks noGrp="1"/>
          </p:cNvSpPr>
          <p:nvPr>
            <p:ph sz="quarter" idx="1"/>
          </p:nvPr>
        </p:nvSpPr>
        <p:spPr>
          <a:xfrm>
            <a:off x="457200" y="836712"/>
            <a:ext cx="7467600" cy="5637240"/>
          </a:xfrm>
        </p:spPr>
        <p:txBody>
          <a:bodyPr>
            <a:normAutofit/>
          </a:bodyPr>
          <a:lstStyle/>
          <a:p>
            <a:r>
              <a:rPr lang="en-IN" sz="2000" dirty="0" smtClean="0"/>
              <a:t>The black vertical line shows the date on which the first phase of lockdown came into effect in India.</a:t>
            </a:r>
          </a:p>
          <a:p>
            <a:r>
              <a:rPr lang="en-IN" sz="2000" dirty="0" smtClean="0"/>
              <a:t>Clearly, there appears to be a rapid decline after 25th March,2020 in all the cities under consideration.</a:t>
            </a:r>
          </a:p>
          <a:p>
            <a:endParaRPr lang="en-IN" sz="1800" dirty="0" smtClean="0"/>
          </a:p>
          <a:p>
            <a:r>
              <a:rPr lang="en-IN" sz="2000" dirty="0" smtClean="0"/>
              <a:t>From the visualization, we can analyse the quality of Air in the given cities:</a:t>
            </a:r>
          </a:p>
          <a:p>
            <a:r>
              <a:rPr lang="en-IN" sz="2000" dirty="0" smtClean="0"/>
              <a:t> </a:t>
            </a:r>
            <a:r>
              <a:rPr lang="en-IN" sz="2000" b="1" dirty="0" smtClean="0"/>
              <a:t>Place                  Before                  After</a:t>
            </a:r>
            <a:endParaRPr lang="en-IN" sz="2000" dirty="0" smtClean="0"/>
          </a:p>
          <a:p>
            <a:r>
              <a:rPr lang="en-IN" sz="2000" dirty="0" smtClean="0"/>
              <a:t>Delhi                    Poor                     Moderate</a:t>
            </a:r>
          </a:p>
          <a:p>
            <a:r>
              <a:rPr lang="en-IN" sz="2000" dirty="0" smtClean="0"/>
              <a:t>Mumbai               Moderate              Satisfactory </a:t>
            </a:r>
          </a:p>
          <a:p>
            <a:r>
              <a:rPr lang="en-IN" sz="2000" dirty="0" smtClean="0"/>
              <a:t>Ahmadabad        Very Poor             Moderate</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TotalTime>
  <Words>441</Words>
  <Application>Microsoft Office PowerPoint</Application>
  <PresentationFormat>On-screen Show (4:3)</PresentationFormat>
  <Paragraphs>56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IMPACT OF COVID-19 ON AIR POLLUTION</vt:lpstr>
      <vt:lpstr>Slide 2</vt:lpstr>
      <vt:lpstr>Slide 3</vt:lpstr>
      <vt:lpstr>Visualising the yearly data </vt:lpstr>
      <vt:lpstr>Slide 5</vt:lpstr>
      <vt:lpstr>2. Seasonality trends of different pollutants </vt:lpstr>
      <vt:lpstr>Slide 7</vt:lpstr>
      <vt:lpstr>3. Year Wise Plots </vt:lpstr>
      <vt:lpstr>4. Effect of Lockdown on AQI</vt:lpstr>
      <vt:lpstr>Slide 10</vt:lpstr>
      <vt:lpstr>5. AQI Before and After Lockdown 1. Bengaluru </vt:lpstr>
      <vt:lpstr>2. Delhi </vt:lpstr>
      <vt:lpstr>3. Ahmedabad </vt:lpstr>
      <vt:lpstr>CONCLUSION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ON AIR POLLUTION</dc:title>
  <dc:creator>Apoorva Anand</dc:creator>
  <cp:lastModifiedBy>Apoorva Anand</cp:lastModifiedBy>
  <cp:revision>3</cp:revision>
  <dcterms:created xsi:type="dcterms:W3CDTF">2020-06-13T12:54:37Z</dcterms:created>
  <dcterms:modified xsi:type="dcterms:W3CDTF">2020-06-13T13:20:41Z</dcterms:modified>
</cp:coreProperties>
</file>