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76" r:id="rId2"/>
    <p:sldId id="277" r:id="rId3"/>
    <p:sldId id="258" r:id="rId4"/>
    <p:sldId id="259" r:id="rId5"/>
    <p:sldId id="291" r:id="rId6"/>
    <p:sldId id="261" r:id="rId7"/>
    <p:sldId id="263" r:id="rId8"/>
    <p:sldId id="273" r:id="rId9"/>
    <p:sldId id="271" r:id="rId10"/>
    <p:sldId id="274" r:id="rId11"/>
    <p:sldId id="268" r:id="rId12"/>
    <p:sldId id="270" r:id="rId13"/>
    <p:sldId id="282" r:id="rId14"/>
    <p:sldId id="286" r:id="rId15"/>
    <p:sldId id="287" r:id="rId16"/>
    <p:sldId id="285" r:id="rId17"/>
    <p:sldId id="288" r:id="rId18"/>
    <p:sldId id="279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61C"/>
    <a:srgbClr val="993300"/>
    <a:srgbClr val="FF99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4A3DC-3EE8-4ADD-A435-9F0DCA2D9AD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675E4D-157C-44D8-9C86-C9FC7208F44C}">
      <dgm:prSet phldrT="[Text]" custT="1"/>
      <dgm:spPr/>
      <dgm:t>
        <a:bodyPr/>
        <a:lstStyle/>
        <a:p>
          <a:r>
            <a:rPr lang="en-US" sz="1400" dirty="0" smtClean="0"/>
            <a:t>Data Collection</a:t>
          </a:r>
          <a:endParaRPr lang="en-US" sz="1400" dirty="0"/>
        </a:p>
      </dgm:t>
    </dgm:pt>
    <dgm:pt modelId="{0A8A4E87-B29F-4E56-96EB-18CE5DD9DE6F}" type="parTrans" cxnId="{4068C9A6-6BDC-432F-BBB2-CE7E815976D6}">
      <dgm:prSet/>
      <dgm:spPr/>
      <dgm:t>
        <a:bodyPr/>
        <a:lstStyle/>
        <a:p>
          <a:endParaRPr lang="en-US"/>
        </a:p>
      </dgm:t>
    </dgm:pt>
    <dgm:pt modelId="{86333D20-B109-458A-9B23-CDC037A3F1D3}" type="sibTrans" cxnId="{4068C9A6-6BDC-432F-BBB2-CE7E815976D6}">
      <dgm:prSet/>
      <dgm:spPr/>
      <dgm:t>
        <a:bodyPr/>
        <a:lstStyle/>
        <a:p>
          <a:endParaRPr lang="en-US"/>
        </a:p>
      </dgm:t>
    </dgm:pt>
    <dgm:pt modelId="{23C45D7A-E603-4C88-83E5-8C351ED6F225}">
      <dgm:prSet phldrT="[Text]" custT="1"/>
      <dgm:spPr/>
      <dgm:t>
        <a:bodyPr/>
        <a:lstStyle/>
        <a:p>
          <a:r>
            <a:rPr lang="en-US" sz="1400" dirty="0" smtClean="0"/>
            <a:t>Data Preparation</a:t>
          </a:r>
          <a:endParaRPr lang="en-US" sz="1400" dirty="0"/>
        </a:p>
      </dgm:t>
    </dgm:pt>
    <dgm:pt modelId="{58152B26-5F67-497B-B4AF-4491170DF648}" type="parTrans" cxnId="{E03EC5F8-999F-44C5-B842-5535B6D9ADB6}">
      <dgm:prSet/>
      <dgm:spPr/>
      <dgm:t>
        <a:bodyPr/>
        <a:lstStyle/>
        <a:p>
          <a:endParaRPr lang="en-US"/>
        </a:p>
      </dgm:t>
    </dgm:pt>
    <dgm:pt modelId="{1247B559-C628-4464-823F-C2A43C8C6DB0}" type="sibTrans" cxnId="{E03EC5F8-999F-44C5-B842-5535B6D9ADB6}">
      <dgm:prSet/>
      <dgm:spPr/>
      <dgm:t>
        <a:bodyPr/>
        <a:lstStyle/>
        <a:p>
          <a:endParaRPr lang="en-US"/>
        </a:p>
      </dgm:t>
    </dgm:pt>
    <dgm:pt modelId="{2AB1655F-88EA-43D4-879E-B9CBA6D86E09}">
      <dgm:prSet phldrT="[Text]" custT="1"/>
      <dgm:spPr/>
      <dgm:t>
        <a:bodyPr/>
        <a:lstStyle/>
        <a:p>
          <a:r>
            <a:rPr lang="en-US" sz="1400" dirty="0" smtClean="0"/>
            <a:t>Exploratory Data Analysis</a:t>
          </a:r>
          <a:endParaRPr lang="en-US" sz="1400" dirty="0"/>
        </a:p>
      </dgm:t>
    </dgm:pt>
    <dgm:pt modelId="{AAA75DE8-4D0D-4EB8-A288-A197385818C8}" type="parTrans" cxnId="{ED846841-BF0B-4486-9C56-246A877AC765}">
      <dgm:prSet/>
      <dgm:spPr/>
      <dgm:t>
        <a:bodyPr/>
        <a:lstStyle/>
        <a:p>
          <a:endParaRPr lang="en-US"/>
        </a:p>
      </dgm:t>
    </dgm:pt>
    <dgm:pt modelId="{E19F9ADB-AA15-4F68-8AD6-C2B245103CE2}" type="sibTrans" cxnId="{ED846841-BF0B-4486-9C56-246A877AC765}">
      <dgm:prSet/>
      <dgm:spPr/>
      <dgm:t>
        <a:bodyPr/>
        <a:lstStyle/>
        <a:p>
          <a:endParaRPr lang="en-US"/>
        </a:p>
      </dgm:t>
    </dgm:pt>
    <dgm:pt modelId="{285567B4-9F55-465C-8AA0-0400447180F0}">
      <dgm:prSet phldrT="[Text]" custT="1"/>
      <dgm:spPr/>
      <dgm:t>
        <a:bodyPr/>
        <a:lstStyle/>
        <a:p>
          <a:r>
            <a:rPr lang="en-US" sz="1400" dirty="0" smtClean="0"/>
            <a:t>Modeling</a:t>
          </a:r>
          <a:endParaRPr lang="en-US" sz="1400" dirty="0"/>
        </a:p>
      </dgm:t>
    </dgm:pt>
    <dgm:pt modelId="{FB99CD30-C1F0-4491-9FD2-24527149465A}" type="parTrans" cxnId="{21CA3D47-BFBF-41DB-9E3F-47348DDFFDC3}">
      <dgm:prSet/>
      <dgm:spPr/>
      <dgm:t>
        <a:bodyPr/>
        <a:lstStyle/>
        <a:p>
          <a:endParaRPr lang="en-US"/>
        </a:p>
      </dgm:t>
    </dgm:pt>
    <dgm:pt modelId="{CDD0D0E9-E179-4760-804F-35899301C49C}" type="sibTrans" cxnId="{21CA3D47-BFBF-41DB-9E3F-47348DDFFDC3}">
      <dgm:prSet/>
      <dgm:spPr/>
      <dgm:t>
        <a:bodyPr/>
        <a:lstStyle/>
        <a:p>
          <a:endParaRPr lang="en-US"/>
        </a:p>
      </dgm:t>
    </dgm:pt>
    <dgm:pt modelId="{B19A1905-2168-49DB-A373-D9E07A9A3336}">
      <dgm:prSet phldrT="[Text]" custT="1"/>
      <dgm:spPr/>
      <dgm:t>
        <a:bodyPr/>
        <a:lstStyle/>
        <a:p>
          <a:r>
            <a:rPr lang="en-US" sz="1400" dirty="0" smtClean="0"/>
            <a:t>Model Evaluation</a:t>
          </a:r>
          <a:endParaRPr lang="en-US" sz="1400" dirty="0"/>
        </a:p>
      </dgm:t>
    </dgm:pt>
    <dgm:pt modelId="{1F3F9B3A-DA4C-4B08-94AB-2C5A81203418}" type="parTrans" cxnId="{A9271F3D-69C9-4DD9-8478-23C0ED4A521C}">
      <dgm:prSet/>
      <dgm:spPr/>
      <dgm:t>
        <a:bodyPr/>
        <a:lstStyle/>
        <a:p>
          <a:endParaRPr lang="en-US"/>
        </a:p>
      </dgm:t>
    </dgm:pt>
    <dgm:pt modelId="{16547D0F-7400-4C10-8FDE-815E139CAAAB}" type="sibTrans" cxnId="{A9271F3D-69C9-4DD9-8478-23C0ED4A521C}">
      <dgm:prSet/>
      <dgm:spPr/>
      <dgm:t>
        <a:bodyPr/>
        <a:lstStyle/>
        <a:p>
          <a:endParaRPr lang="en-US"/>
        </a:p>
      </dgm:t>
    </dgm:pt>
    <dgm:pt modelId="{CC185CCA-56A6-49CB-AE0E-7F87D643A2EB}">
      <dgm:prSet phldrT="[Text]" custT="1"/>
      <dgm:spPr/>
      <dgm:t>
        <a:bodyPr/>
        <a:lstStyle/>
        <a:p>
          <a:r>
            <a:rPr lang="en-US" sz="1400" dirty="0" smtClean="0"/>
            <a:t>Model Deployment</a:t>
          </a:r>
          <a:endParaRPr lang="en-US" sz="1400" dirty="0"/>
        </a:p>
      </dgm:t>
    </dgm:pt>
    <dgm:pt modelId="{CCA3799B-FA24-4774-BAEF-782E71A4D6CF}" type="parTrans" cxnId="{BF2BC717-7FA1-40CE-9AF3-E64395ACA9A3}">
      <dgm:prSet/>
      <dgm:spPr/>
      <dgm:t>
        <a:bodyPr/>
        <a:lstStyle/>
        <a:p>
          <a:endParaRPr lang="en-US"/>
        </a:p>
      </dgm:t>
    </dgm:pt>
    <dgm:pt modelId="{6FE91D41-B92C-4DAB-BF3E-BB7C606FF52B}" type="sibTrans" cxnId="{BF2BC717-7FA1-40CE-9AF3-E64395ACA9A3}">
      <dgm:prSet/>
      <dgm:spPr/>
      <dgm:t>
        <a:bodyPr/>
        <a:lstStyle/>
        <a:p>
          <a:endParaRPr lang="en-US"/>
        </a:p>
      </dgm:t>
    </dgm:pt>
    <dgm:pt modelId="{7237EFCC-E949-4C0D-A7D8-5190AD15F02D}">
      <dgm:prSet phldrT="[Text]" custT="1"/>
      <dgm:spPr/>
      <dgm:t>
        <a:bodyPr/>
        <a:lstStyle/>
        <a:p>
          <a:r>
            <a:rPr lang="en-US" sz="1400" dirty="0" smtClean="0"/>
            <a:t>Business Understanding</a:t>
          </a:r>
          <a:endParaRPr lang="en-US" sz="1400" dirty="0"/>
        </a:p>
      </dgm:t>
    </dgm:pt>
    <dgm:pt modelId="{3D7A914C-4EA3-4E79-A4E5-7C5043894708}" type="parTrans" cxnId="{76F5BCC1-66F5-4110-AAE0-41096D7216B3}">
      <dgm:prSet/>
      <dgm:spPr/>
      <dgm:t>
        <a:bodyPr/>
        <a:lstStyle/>
        <a:p>
          <a:endParaRPr lang="en-US"/>
        </a:p>
      </dgm:t>
    </dgm:pt>
    <dgm:pt modelId="{BA604692-3E51-46F8-8801-D88CEF6BAF53}" type="sibTrans" cxnId="{76F5BCC1-66F5-4110-AAE0-41096D7216B3}">
      <dgm:prSet/>
      <dgm:spPr/>
      <dgm:t>
        <a:bodyPr/>
        <a:lstStyle/>
        <a:p>
          <a:endParaRPr lang="en-US"/>
        </a:p>
      </dgm:t>
    </dgm:pt>
    <dgm:pt modelId="{E28500D3-1584-467E-91A8-B06BAD7A953D}" type="pres">
      <dgm:prSet presAssocID="{0B64A3DC-3EE8-4ADD-A435-9F0DCA2D9A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31C1C0-6054-4068-ADF7-304607E58F70}" type="pres">
      <dgm:prSet presAssocID="{E5675E4D-157C-44D8-9C86-C9FC7208F44C}" presName="dummy" presStyleCnt="0"/>
      <dgm:spPr/>
    </dgm:pt>
    <dgm:pt modelId="{DF84F444-0A6F-4399-BF37-712D9384C10E}" type="pres">
      <dgm:prSet presAssocID="{E5675E4D-157C-44D8-9C86-C9FC7208F44C}" presName="node" presStyleLbl="revTx" presStyleIdx="0" presStyleCnt="7" custScaleX="1137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4A611-9D85-44BF-9688-9BB5F2991A4F}" type="pres">
      <dgm:prSet presAssocID="{86333D20-B109-458A-9B23-CDC037A3F1D3}" presName="sibTrans" presStyleLbl="node1" presStyleIdx="0" presStyleCnt="7"/>
      <dgm:spPr/>
      <dgm:t>
        <a:bodyPr/>
        <a:lstStyle/>
        <a:p>
          <a:endParaRPr lang="en-US"/>
        </a:p>
      </dgm:t>
    </dgm:pt>
    <dgm:pt modelId="{0F49FA92-1741-4808-8C75-F50D6D035DBC}" type="pres">
      <dgm:prSet presAssocID="{23C45D7A-E603-4C88-83E5-8C351ED6F225}" presName="dummy" presStyleCnt="0"/>
      <dgm:spPr/>
    </dgm:pt>
    <dgm:pt modelId="{632F5B11-F06F-4084-9C41-CE64FF78BCB8}" type="pres">
      <dgm:prSet presAssocID="{23C45D7A-E603-4C88-83E5-8C351ED6F225}" presName="node" presStyleLbl="revTx" presStyleIdx="1" presStyleCnt="7" custScaleX="126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3905E-9544-4B89-9EE2-DF17C4B23743}" type="pres">
      <dgm:prSet presAssocID="{1247B559-C628-4464-823F-C2A43C8C6DB0}" presName="sibTrans" presStyleLbl="node1" presStyleIdx="1" presStyleCnt="7"/>
      <dgm:spPr/>
      <dgm:t>
        <a:bodyPr/>
        <a:lstStyle/>
        <a:p>
          <a:endParaRPr lang="en-US"/>
        </a:p>
      </dgm:t>
    </dgm:pt>
    <dgm:pt modelId="{DFE6E5B0-5818-4F4F-8806-91EBB3408412}" type="pres">
      <dgm:prSet presAssocID="{2AB1655F-88EA-43D4-879E-B9CBA6D86E09}" presName="dummy" presStyleCnt="0"/>
      <dgm:spPr/>
    </dgm:pt>
    <dgm:pt modelId="{67CB4896-9176-446F-9F06-0B5640620DB4}" type="pres">
      <dgm:prSet presAssocID="{2AB1655F-88EA-43D4-879E-B9CBA6D86E09}" presName="node" presStyleLbl="revTx" presStyleIdx="2" presStyleCnt="7" custScaleX="129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0712F-F602-449C-8104-4CE7A0F2B883}" type="pres">
      <dgm:prSet presAssocID="{E19F9ADB-AA15-4F68-8AD6-C2B245103CE2}" presName="sibTrans" presStyleLbl="node1" presStyleIdx="2" presStyleCnt="7"/>
      <dgm:spPr/>
      <dgm:t>
        <a:bodyPr/>
        <a:lstStyle/>
        <a:p>
          <a:endParaRPr lang="en-US"/>
        </a:p>
      </dgm:t>
    </dgm:pt>
    <dgm:pt modelId="{9A3F6DBB-1651-44B9-ACA9-66DA64A2475E}" type="pres">
      <dgm:prSet presAssocID="{285567B4-9F55-465C-8AA0-0400447180F0}" presName="dummy" presStyleCnt="0"/>
      <dgm:spPr/>
    </dgm:pt>
    <dgm:pt modelId="{0B069B16-5A4D-4496-8413-8DF201E2B028}" type="pres">
      <dgm:prSet presAssocID="{285567B4-9F55-465C-8AA0-0400447180F0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C95A5-4D67-427D-9F99-80AB88EFD933}" type="pres">
      <dgm:prSet presAssocID="{CDD0D0E9-E179-4760-804F-35899301C49C}" presName="sibTrans" presStyleLbl="node1" presStyleIdx="3" presStyleCnt="7" custLinFactNeighborX="-3724" custLinFactNeighborY="-2031"/>
      <dgm:spPr/>
      <dgm:t>
        <a:bodyPr/>
        <a:lstStyle/>
        <a:p>
          <a:endParaRPr lang="en-US"/>
        </a:p>
      </dgm:t>
    </dgm:pt>
    <dgm:pt modelId="{B831AB1F-16CB-492A-88A5-FAD1848BA923}" type="pres">
      <dgm:prSet presAssocID="{B19A1905-2168-49DB-A373-D9E07A9A3336}" presName="dummy" presStyleCnt="0"/>
      <dgm:spPr/>
    </dgm:pt>
    <dgm:pt modelId="{409B765B-A9FF-4D05-A2E1-FEE7CC38A68B}" type="pres">
      <dgm:prSet presAssocID="{B19A1905-2168-49DB-A373-D9E07A9A3336}" presName="node" presStyleLbl="revTx" presStyleIdx="4" presStyleCnt="7" custScaleX="105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440C1-9172-4AB6-A592-051C235016E4}" type="pres">
      <dgm:prSet presAssocID="{16547D0F-7400-4C10-8FDE-815E139CAAAB}" presName="sibTrans" presStyleLbl="node1" presStyleIdx="4" presStyleCnt="7"/>
      <dgm:spPr/>
      <dgm:t>
        <a:bodyPr/>
        <a:lstStyle/>
        <a:p>
          <a:endParaRPr lang="en-US"/>
        </a:p>
      </dgm:t>
    </dgm:pt>
    <dgm:pt modelId="{61D25755-5BFF-4978-BE20-E38210EA93CA}" type="pres">
      <dgm:prSet presAssocID="{CC185CCA-56A6-49CB-AE0E-7F87D643A2EB}" presName="dummy" presStyleCnt="0"/>
      <dgm:spPr/>
    </dgm:pt>
    <dgm:pt modelId="{CCFAE386-6490-4913-8128-E0877B2DD612}" type="pres">
      <dgm:prSet presAssocID="{CC185CCA-56A6-49CB-AE0E-7F87D643A2EB}" presName="node" presStyleLbl="revTx" presStyleIdx="5" presStyleCnt="7" custScaleX="138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4C9ED-E7E4-4419-8B2E-87B72A79BC4F}" type="pres">
      <dgm:prSet presAssocID="{6FE91D41-B92C-4DAB-BF3E-BB7C606FF52B}" presName="sibTrans" presStyleLbl="node1" presStyleIdx="5" presStyleCnt="7"/>
      <dgm:spPr/>
      <dgm:t>
        <a:bodyPr/>
        <a:lstStyle/>
        <a:p>
          <a:endParaRPr lang="en-US"/>
        </a:p>
      </dgm:t>
    </dgm:pt>
    <dgm:pt modelId="{25A8C3E1-FEAC-4AB2-A876-E56C917FACB0}" type="pres">
      <dgm:prSet presAssocID="{7237EFCC-E949-4C0D-A7D8-5190AD15F02D}" presName="dummy" presStyleCnt="0"/>
      <dgm:spPr/>
    </dgm:pt>
    <dgm:pt modelId="{22FE3328-DF48-4D81-930B-4F955D07BE49}" type="pres">
      <dgm:prSet presAssocID="{7237EFCC-E949-4C0D-A7D8-5190AD15F02D}" presName="node" presStyleLbl="revTx" presStyleIdx="6" presStyleCnt="7" custAng="0" custScaleX="151282" custScaleY="19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5B629-29B0-4444-9E07-837C9204E9FD}" type="pres">
      <dgm:prSet presAssocID="{BA604692-3E51-46F8-8801-D88CEF6BAF53}" presName="sibTrans" presStyleLbl="node1" presStyleIdx="6" presStyleCnt="7" custScaleX="124546" custLinFactNeighborX="-584" custLinFactNeighborY="628"/>
      <dgm:spPr/>
      <dgm:t>
        <a:bodyPr/>
        <a:lstStyle/>
        <a:p>
          <a:endParaRPr lang="en-US"/>
        </a:p>
      </dgm:t>
    </dgm:pt>
  </dgm:ptLst>
  <dgm:cxnLst>
    <dgm:cxn modelId="{CC9D812B-78F4-4F34-AC7F-4534255BB377}" type="presOf" srcId="{E5675E4D-157C-44D8-9C86-C9FC7208F44C}" destId="{DF84F444-0A6F-4399-BF37-712D9384C10E}" srcOrd="0" destOrd="0" presId="urn:microsoft.com/office/officeart/2005/8/layout/cycle1"/>
    <dgm:cxn modelId="{B6E6C826-1232-4917-85B7-BC48B5F2B30E}" type="presOf" srcId="{CDD0D0E9-E179-4760-804F-35899301C49C}" destId="{410C95A5-4D67-427D-9F99-80AB88EFD933}" srcOrd="0" destOrd="0" presId="urn:microsoft.com/office/officeart/2005/8/layout/cycle1"/>
    <dgm:cxn modelId="{ED846841-BF0B-4486-9C56-246A877AC765}" srcId="{0B64A3DC-3EE8-4ADD-A435-9F0DCA2D9ADE}" destId="{2AB1655F-88EA-43D4-879E-B9CBA6D86E09}" srcOrd="2" destOrd="0" parTransId="{AAA75DE8-4D0D-4EB8-A288-A197385818C8}" sibTransId="{E19F9ADB-AA15-4F68-8AD6-C2B245103CE2}"/>
    <dgm:cxn modelId="{37C35D2C-CAB8-4AA3-8D1F-A55A92AA7A61}" type="presOf" srcId="{B19A1905-2168-49DB-A373-D9E07A9A3336}" destId="{409B765B-A9FF-4D05-A2E1-FEE7CC38A68B}" srcOrd="0" destOrd="0" presId="urn:microsoft.com/office/officeart/2005/8/layout/cycle1"/>
    <dgm:cxn modelId="{9E2E5B00-10A5-4377-BCFB-9F7ADEACDEA7}" type="presOf" srcId="{0B64A3DC-3EE8-4ADD-A435-9F0DCA2D9ADE}" destId="{E28500D3-1584-467E-91A8-B06BAD7A953D}" srcOrd="0" destOrd="0" presId="urn:microsoft.com/office/officeart/2005/8/layout/cycle1"/>
    <dgm:cxn modelId="{83179EF8-2D40-4C03-9C5E-9AE6A7757B48}" type="presOf" srcId="{E19F9ADB-AA15-4F68-8AD6-C2B245103CE2}" destId="{1ED0712F-F602-449C-8104-4CE7A0F2B883}" srcOrd="0" destOrd="0" presId="urn:microsoft.com/office/officeart/2005/8/layout/cycle1"/>
    <dgm:cxn modelId="{721797BD-B26D-48DF-BE3D-944F7967C32B}" type="presOf" srcId="{285567B4-9F55-465C-8AA0-0400447180F0}" destId="{0B069B16-5A4D-4496-8413-8DF201E2B028}" srcOrd="0" destOrd="0" presId="urn:microsoft.com/office/officeart/2005/8/layout/cycle1"/>
    <dgm:cxn modelId="{21163677-7CEC-4641-8299-D71B3C927DA0}" type="presOf" srcId="{86333D20-B109-458A-9B23-CDC037A3F1D3}" destId="{6F04A611-9D85-44BF-9688-9BB5F2991A4F}" srcOrd="0" destOrd="0" presId="urn:microsoft.com/office/officeart/2005/8/layout/cycle1"/>
    <dgm:cxn modelId="{76F5BCC1-66F5-4110-AAE0-41096D7216B3}" srcId="{0B64A3DC-3EE8-4ADD-A435-9F0DCA2D9ADE}" destId="{7237EFCC-E949-4C0D-A7D8-5190AD15F02D}" srcOrd="6" destOrd="0" parTransId="{3D7A914C-4EA3-4E79-A4E5-7C5043894708}" sibTransId="{BA604692-3E51-46F8-8801-D88CEF6BAF53}"/>
    <dgm:cxn modelId="{A9271F3D-69C9-4DD9-8478-23C0ED4A521C}" srcId="{0B64A3DC-3EE8-4ADD-A435-9F0DCA2D9ADE}" destId="{B19A1905-2168-49DB-A373-D9E07A9A3336}" srcOrd="4" destOrd="0" parTransId="{1F3F9B3A-DA4C-4B08-94AB-2C5A81203418}" sibTransId="{16547D0F-7400-4C10-8FDE-815E139CAAAB}"/>
    <dgm:cxn modelId="{E73BD50C-3A97-428D-87CD-D563DA730659}" type="presOf" srcId="{1247B559-C628-4464-823F-C2A43C8C6DB0}" destId="{3003905E-9544-4B89-9EE2-DF17C4B23743}" srcOrd="0" destOrd="0" presId="urn:microsoft.com/office/officeart/2005/8/layout/cycle1"/>
    <dgm:cxn modelId="{E03EC5F8-999F-44C5-B842-5535B6D9ADB6}" srcId="{0B64A3DC-3EE8-4ADD-A435-9F0DCA2D9ADE}" destId="{23C45D7A-E603-4C88-83E5-8C351ED6F225}" srcOrd="1" destOrd="0" parTransId="{58152B26-5F67-497B-B4AF-4491170DF648}" sibTransId="{1247B559-C628-4464-823F-C2A43C8C6DB0}"/>
    <dgm:cxn modelId="{759804D5-4A9A-428E-A814-28BBA3CBD480}" type="presOf" srcId="{7237EFCC-E949-4C0D-A7D8-5190AD15F02D}" destId="{22FE3328-DF48-4D81-930B-4F955D07BE49}" srcOrd="0" destOrd="0" presId="urn:microsoft.com/office/officeart/2005/8/layout/cycle1"/>
    <dgm:cxn modelId="{D5746063-8298-4786-A37C-7A70C5C9761F}" type="presOf" srcId="{CC185CCA-56A6-49CB-AE0E-7F87D643A2EB}" destId="{CCFAE386-6490-4913-8128-E0877B2DD612}" srcOrd="0" destOrd="0" presId="urn:microsoft.com/office/officeart/2005/8/layout/cycle1"/>
    <dgm:cxn modelId="{21CA3D47-BFBF-41DB-9E3F-47348DDFFDC3}" srcId="{0B64A3DC-3EE8-4ADD-A435-9F0DCA2D9ADE}" destId="{285567B4-9F55-465C-8AA0-0400447180F0}" srcOrd="3" destOrd="0" parTransId="{FB99CD30-C1F0-4491-9FD2-24527149465A}" sibTransId="{CDD0D0E9-E179-4760-804F-35899301C49C}"/>
    <dgm:cxn modelId="{ADEEBA2F-656F-4C9E-94AD-DA88CCCCD89B}" type="presOf" srcId="{2AB1655F-88EA-43D4-879E-B9CBA6D86E09}" destId="{67CB4896-9176-446F-9F06-0B5640620DB4}" srcOrd="0" destOrd="0" presId="urn:microsoft.com/office/officeart/2005/8/layout/cycle1"/>
    <dgm:cxn modelId="{BF2BC717-7FA1-40CE-9AF3-E64395ACA9A3}" srcId="{0B64A3DC-3EE8-4ADD-A435-9F0DCA2D9ADE}" destId="{CC185CCA-56A6-49CB-AE0E-7F87D643A2EB}" srcOrd="5" destOrd="0" parTransId="{CCA3799B-FA24-4774-BAEF-782E71A4D6CF}" sibTransId="{6FE91D41-B92C-4DAB-BF3E-BB7C606FF52B}"/>
    <dgm:cxn modelId="{1C4F1D8A-30D0-45D9-B1EC-8A3815AE2017}" type="presOf" srcId="{6FE91D41-B92C-4DAB-BF3E-BB7C606FF52B}" destId="{AE24C9ED-E7E4-4419-8B2E-87B72A79BC4F}" srcOrd="0" destOrd="0" presId="urn:microsoft.com/office/officeart/2005/8/layout/cycle1"/>
    <dgm:cxn modelId="{4068C9A6-6BDC-432F-BBB2-CE7E815976D6}" srcId="{0B64A3DC-3EE8-4ADD-A435-9F0DCA2D9ADE}" destId="{E5675E4D-157C-44D8-9C86-C9FC7208F44C}" srcOrd="0" destOrd="0" parTransId="{0A8A4E87-B29F-4E56-96EB-18CE5DD9DE6F}" sibTransId="{86333D20-B109-458A-9B23-CDC037A3F1D3}"/>
    <dgm:cxn modelId="{AE7F253C-7250-4500-8607-3C44CF3F5CE9}" type="presOf" srcId="{16547D0F-7400-4C10-8FDE-815E139CAAAB}" destId="{B26440C1-9172-4AB6-A592-051C235016E4}" srcOrd="0" destOrd="0" presId="urn:microsoft.com/office/officeart/2005/8/layout/cycle1"/>
    <dgm:cxn modelId="{9BAEB05C-5ED0-4312-8A91-7325ED5DAC01}" type="presOf" srcId="{BA604692-3E51-46F8-8801-D88CEF6BAF53}" destId="{21A5B629-29B0-4444-9E07-837C9204E9FD}" srcOrd="0" destOrd="0" presId="urn:microsoft.com/office/officeart/2005/8/layout/cycle1"/>
    <dgm:cxn modelId="{D16CEEB2-4B3A-4407-B6A2-EE4B70270796}" type="presOf" srcId="{23C45D7A-E603-4C88-83E5-8C351ED6F225}" destId="{632F5B11-F06F-4084-9C41-CE64FF78BCB8}" srcOrd="0" destOrd="0" presId="urn:microsoft.com/office/officeart/2005/8/layout/cycle1"/>
    <dgm:cxn modelId="{86E93D17-00C3-4FE4-992D-7BA7040C004D}" type="presParOf" srcId="{E28500D3-1584-467E-91A8-B06BAD7A953D}" destId="{1131C1C0-6054-4068-ADF7-304607E58F70}" srcOrd="0" destOrd="0" presId="urn:microsoft.com/office/officeart/2005/8/layout/cycle1"/>
    <dgm:cxn modelId="{6AF89158-662F-4BBF-8C06-60A9E8DF1477}" type="presParOf" srcId="{E28500D3-1584-467E-91A8-B06BAD7A953D}" destId="{DF84F444-0A6F-4399-BF37-712D9384C10E}" srcOrd="1" destOrd="0" presId="urn:microsoft.com/office/officeart/2005/8/layout/cycle1"/>
    <dgm:cxn modelId="{48DF7E5F-EBE9-4969-9B8A-CF1A444821D5}" type="presParOf" srcId="{E28500D3-1584-467E-91A8-B06BAD7A953D}" destId="{6F04A611-9D85-44BF-9688-9BB5F2991A4F}" srcOrd="2" destOrd="0" presId="urn:microsoft.com/office/officeart/2005/8/layout/cycle1"/>
    <dgm:cxn modelId="{0B02F2AB-4AF8-477A-9E83-71E7BBF5982D}" type="presParOf" srcId="{E28500D3-1584-467E-91A8-B06BAD7A953D}" destId="{0F49FA92-1741-4808-8C75-F50D6D035DBC}" srcOrd="3" destOrd="0" presId="urn:microsoft.com/office/officeart/2005/8/layout/cycle1"/>
    <dgm:cxn modelId="{A7E4BFBE-1159-4553-9301-D8B2696E6990}" type="presParOf" srcId="{E28500D3-1584-467E-91A8-B06BAD7A953D}" destId="{632F5B11-F06F-4084-9C41-CE64FF78BCB8}" srcOrd="4" destOrd="0" presId="urn:microsoft.com/office/officeart/2005/8/layout/cycle1"/>
    <dgm:cxn modelId="{318A06C5-97F5-45E9-B6F3-1644387D4077}" type="presParOf" srcId="{E28500D3-1584-467E-91A8-B06BAD7A953D}" destId="{3003905E-9544-4B89-9EE2-DF17C4B23743}" srcOrd="5" destOrd="0" presId="urn:microsoft.com/office/officeart/2005/8/layout/cycle1"/>
    <dgm:cxn modelId="{E4E10513-B7AC-4E50-BD97-515851150122}" type="presParOf" srcId="{E28500D3-1584-467E-91A8-B06BAD7A953D}" destId="{DFE6E5B0-5818-4F4F-8806-91EBB3408412}" srcOrd="6" destOrd="0" presId="urn:microsoft.com/office/officeart/2005/8/layout/cycle1"/>
    <dgm:cxn modelId="{B29A740D-6CA4-4C8A-AEE6-D7F2B9505C88}" type="presParOf" srcId="{E28500D3-1584-467E-91A8-B06BAD7A953D}" destId="{67CB4896-9176-446F-9F06-0B5640620DB4}" srcOrd="7" destOrd="0" presId="urn:microsoft.com/office/officeart/2005/8/layout/cycle1"/>
    <dgm:cxn modelId="{9E302D17-7976-4461-A98D-938797D21B6D}" type="presParOf" srcId="{E28500D3-1584-467E-91A8-B06BAD7A953D}" destId="{1ED0712F-F602-449C-8104-4CE7A0F2B883}" srcOrd="8" destOrd="0" presId="urn:microsoft.com/office/officeart/2005/8/layout/cycle1"/>
    <dgm:cxn modelId="{605110CC-CA6D-456B-A8A2-4684D604F2FF}" type="presParOf" srcId="{E28500D3-1584-467E-91A8-B06BAD7A953D}" destId="{9A3F6DBB-1651-44B9-ACA9-66DA64A2475E}" srcOrd="9" destOrd="0" presId="urn:microsoft.com/office/officeart/2005/8/layout/cycle1"/>
    <dgm:cxn modelId="{CBD5287F-E45B-42AF-9B94-42E5851D0AD8}" type="presParOf" srcId="{E28500D3-1584-467E-91A8-B06BAD7A953D}" destId="{0B069B16-5A4D-4496-8413-8DF201E2B028}" srcOrd="10" destOrd="0" presId="urn:microsoft.com/office/officeart/2005/8/layout/cycle1"/>
    <dgm:cxn modelId="{80B4673B-5823-4448-B279-2A4B45EF3705}" type="presParOf" srcId="{E28500D3-1584-467E-91A8-B06BAD7A953D}" destId="{410C95A5-4D67-427D-9F99-80AB88EFD933}" srcOrd="11" destOrd="0" presId="urn:microsoft.com/office/officeart/2005/8/layout/cycle1"/>
    <dgm:cxn modelId="{0E6FEB26-CB35-4002-AC57-7783BD795146}" type="presParOf" srcId="{E28500D3-1584-467E-91A8-B06BAD7A953D}" destId="{B831AB1F-16CB-492A-88A5-FAD1848BA923}" srcOrd="12" destOrd="0" presId="urn:microsoft.com/office/officeart/2005/8/layout/cycle1"/>
    <dgm:cxn modelId="{75F77BA1-2682-4645-B06A-435805366699}" type="presParOf" srcId="{E28500D3-1584-467E-91A8-B06BAD7A953D}" destId="{409B765B-A9FF-4D05-A2E1-FEE7CC38A68B}" srcOrd="13" destOrd="0" presId="urn:microsoft.com/office/officeart/2005/8/layout/cycle1"/>
    <dgm:cxn modelId="{CEC020DE-8E8A-43ED-91A5-76C4209EA1D6}" type="presParOf" srcId="{E28500D3-1584-467E-91A8-B06BAD7A953D}" destId="{B26440C1-9172-4AB6-A592-051C235016E4}" srcOrd="14" destOrd="0" presId="urn:microsoft.com/office/officeart/2005/8/layout/cycle1"/>
    <dgm:cxn modelId="{E4FF0372-443F-4D58-895A-8EB30FA8266F}" type="presParOf" srcId="{E28500D3-1584-467E-91A8-B06BAD7A953D}" destId="{61D25755-5BFF-4978-BE20-E38210EA93CA}" srcOrd="15" destOrd="0" presId="urn:microsoft.com/office/officeart/2005/8/layout/cycle1"/>
    <dgm:cxn modelId="{F0C8B447-11DB-4CA3-A832-647082FD595D}" type="presParOf" srcId="{E28500D3-1584-467E-91A8-B06BAD7A953D}" destId="{CCFAE386-6490-4913-8128-E0877B2DD612}" srcOrd="16" destOrd="0" presId="urn:microsoft.com/office/officeart/2005/8/layout/cycle1"/>
    <dgm:cxn modelId="{9D35F4BB-8240-46B7-93E7-1FA997F66967}" type="presParOf" srcId="{E28500D3-1584-467E-91A8-B06BAD7A953D}" destId="{AE24C9ED-E7E4-4419-8B2E-87B72A79BC4F}" srcOrd="17" destOrd="0" presId="urn:microsoft.com/office/officeart/2005/8/layout/cycle1"/>
    <dgm:cxn modelId="{5DD95467-34C8-442C-B26A-8FD083E5D962}" type="presParOf" srcId="{E28500D3-1584-467E-91A8-B06BAD7A953D}" destId="{25A8C3E1-FEAC-4AB2-A876-E56C917FACB0}" srcOrd="18" destOrd="0" presId="urn:microsoft.com/office/officeart/2005/8/layout/cycle1"/>
    <dgm:cxn modelId="{886FE7FE-E89E-4DFB-A599-A4E4ABED52AF}" type="presParOf" srcId="{E28500D3-1584-467E-91A8-B06BAD7A953D}" destId="{22FE3328-DF48-4D81-930B-4F955D07BE49}" srcOrd="19" destOrd="0" presId="urn:microsoft.com/office/officeart/2005/8/layout/cycle1"/>
    <dgm:cxn modelId="{F8527E21-A3CF-4FE5-8047-9E583A9DBF3C}" type="presParOf" srcId="{E28500D3-1584-467E-91A8-B06BAD7A953D}" destId="{21A5B629-29B0-4444-9E07-837C9204E9FD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4F444-0A6F-4399-BF37-712D9384C10E}">
      <dsp:nvSpPr>
        <dsp:cNvPr id="0" name=""/>
        <dsp:cNvSpPr/>
      </dsp:nvSpPr>
      <dsp:spPr>
        <a:xfrm>
          <a:off x="5110621" y="149685"/>
          <a:ext cx="709221" cy="623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Collection</a:t>
          </a:r>
          <a:endParaRPr lang="en-US" sz="1400" kern="1200" dirty="0"/>
        </a:p>
      </dsp:txBody>
      <dsp:txXfrm>
        <a:off x="5110621" y="149685"/>
        <a:ext cx="709221" cy="623721"/>
      </dsp:txXfrm>
    </dsp:sp>
    <dsp:sp modelId="{6F04A611-9D85-44BF-9688-9BB5F2991A4F}">
      <dsp:nvSpPr>
        <dsp:cNvPr id="0" name=""/>
        <dsp:cNvSpPr/>
      </dsp:nvSpPr>
      <dsp:spPr>
        <a:xfrm>
          <a:off x="3203086" y="182650"/>
          <a:ext cx="3235011" cy="3235011"/>
        </a:xfrm>
        <a:prstGeom prst="circularArrow">
          <a:avLst>
            <a:gd name="adj1" fmla="val 3760"/>
            <a:gd name="adj2" fmla="val 234562"/>
            <a:gd name="adj3" fmla="val 19828152"/>
            <a:gd name="adj4" fmla="val 18735894"/>
            <a:gd name="adj5" fmla="val 43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F5B11-F06F-4084-9C41-CE64FF78BCB8}">
      <dsp:nvSpPr>
        <dsp:cNvPr id="0" name=""/>
        <dsp:cNvSpPr/>
      </dsp:nvSpPr>
      <dsp:spPr>
        <a:xfrm>
          <a:off x="5874955" y="1157685"/>
          <a:ext cx="788259" cy="623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Preparation</a:t>
          </a:r>
          <a:endParaRPr lang="en-US" sz="1400" kern="1200" dirty="0"/>
        </a:p>
      </dsp:txBody>
      <dsp:txXfrm>
        <a:off x="5874955" y="1157685"/>
        <a:ext cx="788259" cy="623721"/>
      </dsp:txXfrm>
    </dsp:sp>
    <dsp:sp modelId="{3003905E-9544-4B89-9EE2-DF17C4B23743}">
      <dsp:nvSpPr>
        <dsp:cNvPr id="0" name=""/>
        <dsp:cNvSpPr/>
      </dsp:nvSpPr>
      <dsp:spPr>
        <a:xfrm>
          <a:off x="3203086" y="182650"/>
          <a:ext cx="3235011" cy="3235011"/>
        </a:xfrm>
        <a:prstGeom prst="circularArrow">
          <a:avLst>
            <a:gd name="adj1" fmla="val 3760"/>
            <a:gd name="adj2" fmla="val 234562"/>
            <a:gd name="adj3" fmla="val 1231262"/>
            <a:gd name="adj4" fmla="val 21556618"/>
            <a:gd name="adj5" fmla="val 43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B4896-9176-446F-9F06-0B5640620DB4}">
      <dsp:nvSpPr>
        <dsp:cNvPr id="0" name=""/>
        <dsp:cNvSpPr/>
      </dsp:nvSpPr>
      <dsp:spPr>
        <a:xfrm>
          <a:off x="5577657" y="2414641"/>
          <a:ext cx="809072" cy="623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Exploratory Data Analysis</a:t>
          </a:r>
          <a:endParaRPr lang="en-US" sz="1400" kern="1200" dirty="0"/>
        </a:p>
      </dsp:txBody>
      <dsp:txXfrm>
        <a:off x="5577657" y="2414641"/>
        <a:ext cx="809072" cy="623721"/>
      </dsp:txXfrm>
    </dsp:sp>
    <dsp:sp modelId="{1ED0712F-F602-449C-8104-4CE7A0F2B883}">
      <dsp:nvSpPr>
        <dsp:cNvPr id="0" name=""/>
        <dsp:cNvSpPr/>
      </dsp:nvSpPr>
      <dsp:spPr>
        <a:xfrm>
          <a:off x="3203086" y="182650"/>
          <a:ext cx="3235011" cy="3235011"/>
        </a:xfrm>
        <a:prstGeom prst="circularArrow">
          <a:avLst>
            <a:gd name="adj1" fmla="val 3760"/>
            <a:gd name="adj2" fmla="val 234562"/>
            <a:gd name="adj3" fmla="val 4438441"/>
            <a:gd name="adj4" fmla="val 3386925"/>
            <a:gd name="adj5" fmla="val 43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9B16-5A4D-4496-8413-8DF201E2B028}">
      <dsp:nvSpPr>
        <dsp:cNvPr id="0" name=""/>
        <dsp:cNvSpPr/>
      </dsp:nvSpPr>
      <dsp:spPr>
        <a:xfrm>
          <a:off x="4508731" y="2974039"/>
          <a:ext cx="623721" cy="623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Modeling</a:t>
          </a:r>
          <a:endParaRPr lang="en-US" sz="1400" kern="1200" dirty="0"/>
        </a:p>
      </dsp:txBody>
      <dsp:txXfrm>
        <a:off x="4508731" y="2974039"/>
        <a:ext cx="623721" cy="623721"/>
      </dsp:txXfrm>
    </dsp:sp>
    <dsp:sp modelId="{410C95A5-4D67-427D-9F99-80AB88EFD933}">
      <dsp:nvSpPr>
        <dsp:cNvPr id="0" name=""/>
        <dsp:cNvSpPr/>
      </dsp:nvSpPr>
      <dsp:spPr>
        <a:xfrm>
          <a:off x="3082614" y="116947"/>
          <a:ext cx="3235011" cy="3235011"/>
        </a:xfrm>
        <a:prstGeom prst="circularArrow">
          <a:avLst>
            <a:gd name="adj1" fmla="val 3760"/>
            <a:gd name="adj2" fmla="val 234562"/>
            <a:gd name="adj3" fmla="val 7210330"/>
            <a:gd name="adj4" fmla="val 6126997"/>
            <a:gd name="adj5" fmla="val 43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B765B-A9FF-4D05-A2E1-FEE7CC38A68B}">
      <dsp:nvSpPr>
        <dsp:cNvPr id="0" name=""/>
        <dsp:cNvSpPr/>
      </dsp:nvSpPr>
      <dsp:spPr>
        <a:xfrm>
          <a:off x="3329958" y="2414641"/>
          <a:ext cx="658063" cy="623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Evaluation</a:t>
          </a:r>
          <a:endParaRPr lang="en-US" sz="1400" kern="1200" dirty="0"/>
        </a:p>
      </dsp:txBody>
      <dsp:txXfrm>
        <a:off x="3329958" y="2414641"/>
        <a:ext cx="658063" cy="623721"/>
      </dsp:txXfrm>
    </dsp:sp>
    <dsp:sp modelId="{B26440C1-9172-4AB6-A592-051C235016E4}">
      <dsp:nvSpPr>
        <dsp:cNvPr id="0" name=""/>
        <dsp:cNvSpPr/>
      </dsp:nvSpPr>
      <dsp:spPr>
        <a:xfrm>
          <a:off x="3203086" y="182650"/>
          <a:ext cx="3235011" cy="3235011"/>
        </a:xfrm>
        <a:prstGeom prst="circularArrow">
          <a:avLst>
            <a:gd name="adj1" fmla="val 3760"/>
            <a:gd name="adj2" fmla="val 234562"/>
            <a:gd name="adj3" fmla="val 10608819"/>
            <a:gd name="adj4" fmla="val 9334175"/>
            <a:gd name="adj5" fmla="val 43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AE386-6490-4913-8128-E0877B2DD612}">
      <dsp:nvSpPr>
        <dsp:cNvPr id="0" name=""/>
        <dsp:cNvSpPr/>
      </dsp:nvSpPr>
      <dsp:spPr>
        <a:xfrm>
          <a:off x="2941159" y="1157685"/>
          <a:ext cx="861877" cy="623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Deployment</a:t>
          </a:r>
          <a:endParaRPr lang="en-US" sz="1400" kern="1200" dirty="0"/>
        </a:p>
      </dsp:txBody>
      <dsp:txXfrm>
        <a:off x="2941159" y="1157685"/>
        <a:ext cx="861877" cy="623721"/>
      </dsp:txXfrm>
    </dsp:sp>
    <dsp:sp modelId="{AE24C9ED-E7E4-4419-8B2E-87B72A79BC4F}">
      <dsp:nvSpPr>
        <dsp:cNvPr id="0" name=""/>
        <dsp:cNvSpPr/>
      </dsp:nvSpPr>
      <dsp:spPr>
        <a:xfrm>
          <a:off x="3203086" y="182650"/>
          <a:ext cx="3235011" cy="3235011"/>
        </a:xfrm>
        <a:prstGeom prst="circularArrow">
          <a:avLst>
            <a:gd name="adj1" fmla="val 3760"/>
            <a:gd name="adj2" fmla="val 234562"/>
            <a:gd name="adj3" fmla="val 13042585"/>
            <a:gd name="adj4" fmla="val 12337286"/>
            <a:gd name="adj5" fmla="val 43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E3328-DF48-4D81-930B-4F955D07BE49}">
      <dsp:nvSpPr>
        <dsp:cNvPr id="0" name=""/>
        <dsp:cNvSpPr/>
      </dsp:nvSpPr>
      <dsp:spPr>
        <a:xfrm>
          <a:off x="3704162" y="-148122"/>
          <a:ext cx="943578" cy="121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Business Understanding</a:t>
          </a:r>
          <a:endParaRPr lang="en-US" sz="1400" kern="1200" dirty="0"/>
        </a:p>
      </dsp:txBody>
      <dsp:txXfrm>
        <a:off x="3704162" y="-148122"/>
        <a:ext cx="943578" cy="1219338"/>
      </dsp:txXfrm>
    </dsp:sp>
    <dsp:sp modelId="{21A5B629-29B0-4444-9E07-837C9204E9FD}">
      <dsp:nvSpPr>
        <dsp:cNvPr id="0" name=""/>
        <dsp:cNvSpPr/>
      </dsp:nvSpPr>
      <dsp:spPr>
        <a:xfrm>
          <a:off x="2787161" y="202966"/>
          <a:ext cx="4029076" cy="3235011"/>
        </a:xfrm>
        <a:prstGeom prst="circularArrow">
          <a:avLst>
            <a:gd name="adj1" fmla="val 3760"/>
            <a:gd name="adj2" fmla="val 234562"/>
            <a:gd name="adj3" fmla="val 16640851"/>
            <a:gd name="adj4" fmla="val 15799146"/>
            <a:gd name="adj5" fmla="val 43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3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7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5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9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22723"/>
            <a:ext cx="4376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Hotel </a:t>
            </a:r>
            <a:r>
              <a:rPr lang="en-US" sz="5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Rating Classification</a:t>
            </a:r>
            <a:endParaRPr lang="en-US" sz="54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26571"/>
            <a:ext cx="11377748" cy="152718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CC6600"/>
                </a:solidFill>
              </a:rPr>
              <a:t>Term frequency inverse document frequency(tfidf)</a:t>
            </a:r>
            <a:endParaRPr lang="en-US" sz="4000" dirty="0">
              <a:solidFill>
                <a:srgbClr val="CC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61" y="2102415"/>
            <a:ext cx="9154803" cy="3277057"/>
          </a:xfrm>
        </p:spPr>
      </p:pic>
    </p:spTree>
    <p:extLst>
      <p:ext uri="{BB962C8B-B14F-4D97-AF65-F5344CB8AC3E}">
        <p14:creationId xmlns:p14="http://schemas.microsoft.com/office/powerpoint/2010/main" val="25394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950" y="108777"/>
            <a:ext cx="9603275" cy="80268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C6600"/>
                </a:solidFill>
              </a:rPr>
              <a:t>N-gram</a:t>
            </a:r>
            <a:endParaRPr lang="en-US" sz="4000" dirty="0">
              <a:solidFill>
                <a:srgbClr val="CC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7" y="705394"/>
            <a:ext cx="11756570" cy="51859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CC6600"/>
                </a:solidFill>
              </a:rPr>
              <a:t>Uni</a:t>
            </a:r>
            <a:r>
              <a:rPr lang="en-US" dirty="0" smtClean="0">
                <a:solidFill>
                  <a:srgbClr val="CC6600"/>
                </a:solidFill>
              </a:rPr>
              <a:t>-Gram                                                 Bi-Gram                                                Tri-Gram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2" y="1184262"/>
            <a:ext cx="4415246" cy="4434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84262"/>
            <a:ext cx="3801290" cy="4434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539" y="1184262"/>
            <a:ext cx="3958044" cy="44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CC6600"/>
                </a:solidFill>
              </a:rPr>
              <a:t>Wordcloud</a:t>
            </a:r>
            <a:endParaRPr lang="en-US" sz="4000" dirty="0">
              <a:solidFill>
                <a:srgbClr val="CC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45032"/>
            <a:ext cx="4748313" cy="376793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63" y="2130770"/>
            <a:ext cx="4741817" cy="36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C6600"/>
                </a:solidFill>
              </a:rPr>
              <a:t>Model Building</a:t>
            </a:r>
            <a:endParaRPr lang="en-US" sz="4000" dirty="0">
              <a:solidFill>
                <a:srgbClr val="CC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761C"/>
                </a:solidFill>
              </a:rPr>
              <a:t>Splitting data into train and test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E4761C"/>
                </a:solidFill>
              </a:rPr>
              <a:t>Converting data into vector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45457"/>
            <a:ext cx="9603275" cy="129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4599449"/>
            <a:ext cx="9603276" cy="10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6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993300"/>
                </a:solidFill>
              </a:rPr>
              <a:t>Model Evaluation</a:t>
            </a:r>
            <a:endParaRPr lang="en-IN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24257"/>
          </a:xfrm>
        </p:spPr>
        <p:txBody>
          <a:bodyPr/>
          <a:lstStyle/>
          <a:p>
            <a:r>
              <a:rPr lang="en-IN" sz="3200" dirty="0" smtClean="0">
                <a:solidFill>
                  <a:srgbClr val="E4761C"/>
                </a:solidFill>
              </a:rPr>
              <a:t>1. </a:t>
            </a:r>
            <a:r>
              <a:rPr lang="en-IN" sz="3200" dirty="0">
                <a:solidFill>
                  <a:srgbClr val="E4761C"/>
                </a:solidFill>
              </a:rPr>
              <a:t>Logistic Regression [LR].</a:t>
            </a:r>
          </a:p>
          <a:p>
            <a:r>
              <a:rPr lang="en-IN" sz="3200" dirty="0" smtClean="0">
                <a:solidFill>
                  <a:srgbClr val="E4761C"/>
                </a:solidFill>
              </a:rPr>
              <a:t>2.Naive Bayes[NB].</a:t>
            </a:r>
            <a:endParaRPr lang="en-IN" sz="3200" dirty="0">
              <a:solidFill>
                <a:srgbClr val="E4761C"/>
              </a:solidFill>
            </a:endParaRPr>
          </a:p>
          <a:p>
            <a:r>
              <a:rPr lang="en-IN" sz="3200" dirty="0">
                <a:solidFill>
                  <a:srgbClr val="E4761C"/>
                </a:solidFill>
              </a:rPr>
              <a:t>3.Support Vector Machine [SVM].</a:t>
            </a:r>
          </a:p>
          <a:p>
            <a:r>
              <a:rPr lang="en-IN" sz="3200" dirty="0" smtClean="0">
                <a:solidFill>
                  <a:srgbClr val="E4761C"/>
                </a:solidFill>
              </a:rPr>
              <a:t>4.Random Forest[RF].</a:t>
            </a:r>
            <a:endParaRPr lang="en-IN" sz="3200" dirty="0">
              <a:solidFill>
                <a:srgbClr val="E4761C"/>
              </a:solidFill>
            </a:endParaRPr>
          </a:p>
          <a:p>
            <a:r>
              <a:rPr lang="en-IN" sz="3200" dirty="0" smtClean="0">
                <a:solidFill>
                  <a:srgbClr val="E4761C"/>
                </a:solidFill>
              </a:rPr>
              <a:t>5.Gradient Boost.</a:t>
            </a:r>
            <a:endParaRPr lang="en-IN" sz="3200" dirty="0">
              <a:solidFill>
                <a:srgbClr val="E4761C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95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993300"/>
                </a:solidFill>
              </a:rPr>
              <a:t>Model Results</a:t>
            </a:r>
            <a:endParaRPr lang="en-IN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E4761C"/>
                </a:solidFill>
              </a:rPr>
              <a:t>LR </a:t>
            </a:r>
            <a:r>
              <a:rPr lang="en-US" sz="3200" dirty="0">
                <a:solidFill>
                  <a:srgbClr val="E4761C"/>
                </a:solidFill>
              </a:rPr>
              <a:t>algorithm gives </a:t>
            </a:r>
            <a:r>
              <a:rPr lang="en-US" sz="3200" dirty="0" smtClean="0">
                <a:solidFill>
                  <a:srgbClr val="E4761C"/>
                </a:solidFill>
              </a:rPr>
              <a:t>96% </a:t>
            </a:r>
            <a:r>
              <a:rPr lang="en-US" sz="3200" dirty="0">
                <a:solidFill>
                  <a:srgbClr val="E4761C"/>
                </a:solidFill>
              </a:rPr>
              <a:t>accuracy.</a:t>
            </a:r>
          </a:p>
          <a:p>
            <a:r>
              <a:rPr lang="en-US" sz="3200" dirty="0">
                <a:solidFill>
                  <a:srgbClr val="E4761C"/>
                </a:solidFill>
              </a:rPr>
              <a:t> SVM algorithm gives </a:t>
            </a:r>
            <a:r>
              <a:rPr lang="en-US" sz="3200" dirty="0" smtClean="0">
                <a:solidFill>
                  <a:srgbClr val="E4761C"/>
                </a:solidFill>
              </a:rPr>
              <a:t>97% </a:t>
            </a:r>
            <a:r>
              <a:rPr lang="en-US" sz="3200" dirty="0">
                <a:solidFill>
                  <a:srgbClr val="E4761C"/>
                </a:solidFill>
              </a:rPr>
              <a:t>accuracy.</a:t>
            </a:r>
          </a:p>
          <a:p>
            <a:r>
              <a:rPr lang="en-US" sz="3200" dirty="0">
                <a:solidFill>
                  <a:srgbClr val="E4761C"/>
                </a:solidFill>
              </a:rPr>
              <a:t> NB algorithm gives </a:t>
            </a:r>
            <a:r>
              <a:rPr lang="en-US" sz="3200" dirty="0" smtClean="0">
                <a:solidFill>
                  <a:srgbClr val="E4761C"/>
                </a:solidFill>
              </a:rPr>
              <a:t>95% </a:t>
            </a:r>
            <a:r>
              <a:rPr lang="en-US" sz="3200" dirty="0">
                <a:solidFill>
                  <a:srgbClr val="E4761C"/>
                </a:solidFill>
              </a:rPr>
              <a:t>accuracy.</a:t>
            </a:r>
          </a:p>
          <a:p>
            <a:r>
              <a:rPr lang="en-US" sz="3200" dirty="0" smtClean="0">
                <a:solidFill>
                  <a:srgbClr val="E4761C"/>
                </a:solidFill>
              </a:rPr>
              <a:t>Random Forest </a:t>
            </a:r>
            <a:r>
              <a:rPr lang="en-US" sz="3200" dirty="0">
                <a:solidFill>
                  <a:srgbClr val="E4761C"/>
                </a:solidFill>
              </a:rPr>
              <a:t>algorithm gives </a:t>
            </a:r>
            <a:r>
              <a:rPr lang="en-US" sz="3200" dirty="0" smtClean="0">
                <a:solidFill>
                  <a:srgbClr val="E4761C"/>
                </a:solidFill>
              </a:rPr>
              <a:t>95% </a:t>
            </a:r>
            <a:r>
              <a:rPr lang="en-US" sz="3200" dirty="0">
                <a:solidFill>
                  <a:srgbClr val="E4761C"/>
                </a:solidFill>
              </a:rPr>
              <a:t>accuracy.</a:t>
            </a:r>
          </a:p>
          <a:p>
            <a:r>
              <a:rPr lang="en-US" sz="3200" dirty="0">
                <a:solidFill>
                  <a:srgbClr val="E4761C"/>
                </a:solidFill>
              </a:rPr>
              <a:t> </a:t>
            </a:r>
            <a:r>
              <a:rPr lang="en-US" sz="3200" dirty="0" smtClean="0">
                <a:solidFill>
                  <a:srgbClr val="E4761C"/>
                </a:solidFill>
              </a:rPr>
              <a:t>Gradient Boost algorithm </a:t>
            </a:r>
            <a:r>
              <a:rPr lang="en-US" sz="3200" dirty="0">
                <a:solidFill>
                  <a:srgbClr val="E4761C"/>
                </a:solidFill>
              </a:rPr>
              <a:t>gives </a:t>
            </a:r>
            <a:r>
              <a:rPr lang="en-US" sz="3200" dirty="0" smtClean="0">
                <a:solidFill>
                  <a:srgbClr val="E4761C"/>
                </a:solidFill>
              </a:rPr>
              <a:t>96% </a:t>
            </a:r>
            <a:r>
              <a:rPr lang="en-US" sz="3200" dirty="0">
                <a:solidFill>
                  <a:srgbClr val="E4761C"/>
                </a:solidFill>
              </a:rPr>
              <a:t>accuracy.</a:t>
            </a:r>
            <a:endParaRPr lang="en-IN" sz="3200" dirty="0">
              <a:solidFill>
                <a:srgbClr val="E4761C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7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75" y="138683"/>
            <a:ext cx="11521440" cy="105930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4000" dirty="0" err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4000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4000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dirty="0" smtClean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lang="en-IN" sz="4000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2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sz="4000" dirty="0" smtClean="0">
                <a:solidFill>
                  <a:srgbClr val="C00000"/>
                </a:solidFill>
              </a:rPr>
              <a:t>CHALLENGES FACED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E4761C"/>
                </a:solidFill>
              </a:rPr>
              <a:t>There </a:t>
            </a:r>
            <a:r>
              <a:rPr lang="en-US" sz="3200" dirty="0" smtClean="0">
                <a:solidFill>
                  <a:srgbClr val="E4761C"/>
                </a:solidFill>
              </a:rPr>
              <a:t>were large number of values</a:t>
            </a:r>
            <a:r>
              <a:rPr lang="en-US" sz="3200" dirty="0">
                <a:solidFill>
                  <a:srgbClr val="E4761C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E4761C"/>
                </a:solidFill>
              </a:rPr>
              <a:t> </a:t>
            </a:r>
            <a:r>
              <a:rPr lang="en-US" sz="3200" dirty="0" smtClean="0">
                <a:solidFill>
                  <a:srgbClr val="E4761C"/>
                </a:solidFill>
              </a:rPr>
              <a:t>Positive number of reviews are more </a:t>
            </a:r>
            <a:r>
              <a:rPr lang="en-US" sz="3200" dirty="0">
                <a:solidFill>
                  <a:srgbClr val="E4761C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E4761C"/>
                </a:solidFill>
              </a:rPr>
              <a:t>So it was difficult to predict negative reviews.</a:t>
            </a:r>
            <a:endParaRPr lang="en-US" sz="3200" dirty="0">
              <a:solidFill>
                <a:srgbClr val="E4761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E4761C"/>
                </a:solidFill>
              </a:rPr>
              <a:t> </a:t>
            </a:r>
            <a:r>
              <a:rPr lang="en-US" sz="3200" dirty="0" smtClean="0">
                <a:solidFill>
                  <a:srgbClr val="E4761C"/>
                </a:solidFill>
              </a:rPr>
              <a:t>As NLP project the </a:t>
            </a:r>
            <a:r>
              <a:rPr lang="en-US" sz="3200" dirty="0" err="1" smtClean="0">
                <a:solidFill>
                  <a:srgbClr val="E4761C"/>
                </a:solidFill>
              </a:rPr>
              <a:t>convertion</a:t>
            </a:r>
            <a:r>
              <a:rPr lang="en-US" sz="3200" dirty="0" smtClean="0">
                <a:solidFill>
                  <a:srgbClr val="E4761C"/>
                </a:solidFill>
              </a:rPr>
              <a:t> from text to vectors and cleaning process extraction was an hectic.</a:t>
            </a:r>
            <a:endParaRPr lang="en-IN" sz="3200" dirty="0">
              <a:solidFill>
                <a:srgbClr val="E4761C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61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993300"/>
                </a:solidFill>
              </a:rPr>
              <a:t>Conclusion</a:t>
            </a:r>
            <a:endParaRPr lang="en-US" sz="4000" dirty="0">
              <a:solidFill>
                <a:srgbClr val="9933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1989606"/>
            <a:ext cx="9603275" cy="486839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9933"/>
                </a:solidFill>
              </a:rPr>
              <a:t>On the basis of precision, recall, accuracy and F1-score, Logistic Regression </a:t>
            </a:r>
            <a:r>
              <a:rPr lang="en-US" sz="2400" dirty="0" smtClean="0">
                <a:solidFill>
                  <a:srgbClr val="FF9933"/>
                </a:solidFill>
              </a:rPr>
              <a:t> </a:t>
            </a:r>
            <a:r>
              <a:rPr lang="en-US" sz="2400" smtClean="0">
                <a:solidFill>
                  <a:srgbClr val="FF9933"/>
                </a:solidFill>
              </a:rPr>
              <a:t>and SVM with </a:t>
            </a:r>
            <a:r>
              <a:rPr lang="en-US" sz="2400" dirty="0" smtClean="0">
                <a:solidFill>
                  <a:srgbClr val="FF9933"/>
                </a:solidFill>
              </a:rPr>
              <a:t>appropriate parameter settings, performs the best.</a:t>
            </a:r>
          </a:p>
          <a:p>
            <a:r>
              <a:rPr lang="en-US" sz="2400" dirty="0" smtClean="0">
                <a:solidFill>
                  <a:srgbClr val="FF9933"/>
                </a:solidFill>
              </a:rPr>
              <a:t>We can observe that both SVM and Logistic Regression performs really well as compared to the most complex of these three that is Random Forest.</a:t>
            </a:r>
          </a:p>
          <a:p>
            <a:r>
              <a:rPr lang="en-US" sz="2400" dirty="0" smtClean="0">
                <a:solidFill>
                  <a:srgbClr val="FF9933"/>
                </a:solidFill>
              </a:rPr>
              <a:t>So we will choose Logistic Regression model to deploy.</a:t>
            </a:r>
          </a:p>
          <a:p>
            <a:r>
              <a:rPr lang="en-US" sz="2400" dirty="0" smtClean="0">
                <a:solidFill>
                  <a:srgbClr val="FF9933"/>
                </a:solidFill>
              </a:rPr>
              <a:t>It will be interesting to use such a method for sentiment analysis of hotel reviews.</a:t>
            </a:r>
          </a:p>
        </p:txBody>
      </p:sp>
    </p:spTree>
    <p:extLst>
      <p:ext uri="{BB962C8B-B14F-4D97-AF65-F5344CB8AC3E}">
        <p14:creationId xmlns:p14="http://schemas.microsoft.com/office/powerpoint/2010/main" val="3486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7191" y="6139"/>
            <a:ext cx="9607661" cy="18543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1" y="5327905"/>
            <a:ext cx="6858000" cy="802237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Thanks for your feedback….</a:t>
            </a:r>
          </a:p>
        </p:txBody>
      </p:sp>
      <p:pic>
        <p:nvPicPr>
          <p:cNvPr id="19" name="raf-rafs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191" y="6139"/>
            <a:ext cx="9607661" cy="1748938"/>
          </a:xfrm>
        </p:spPr>
      </p:pic>
      <p:pic>
        <p:nvPicPr>
          <p:cNvPr id="1032" name="Picture 8" descr="sliced meat with green vegetable on white ceramic pl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36337"/>
            <a:ext cx="4807130" cy="37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pty restaurant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131" y="1860483"/>
            <a:ext cx="7384869" cy="499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3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6256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313" y="2719566"/>
            <a:ext cx="87873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993300"/>
                </a:solidFill>
              </a:rPr>
              <a:t>Contributors :</a:t>
            </a:r>
          </a:p>
          <a:p>
            <a:pPr algn="ctr"/>
            <a:r>
              <a:rPr lang="en-US" sz="2400" dirty="0" smtClean="0">
                <a:solidFill>
                  <a:srgbClr val="CC6600"/>
                </a:solidFill>
              </a:rPr>
              <a:t>1.Mr</a:t>
            </a:r>
            <a:r>
              <a:rPr lang="en-US" sz="2400" dirty="0">
                <a:solidFill>
                  <a:srgbClr val="CC6600"/>
                </a:solidFill>
              </a:rPr>
              <a:t>. </a:t>
            </a:r>
            <a:r>
              <a:rPr lang="en-US" sz="2400" dirty="0" err="1">
                <a:solidFill>
                  <a:srgbClr val="CC6600"/>
                </a:solidFill>
              </a:rPr>
              <a:t>Sandip</a:t>
            </a:r>
            <a:r>
              <a:rPr lang="en-US" sz="2400" dirty="0">
                <a:solidFill>
                  <a:srgbClr val="CC6600"/>
                </a:solidFill>
              </a:rPr>
              <a:t> </a:t>
            </a:r>
            <a:r>
              <a:rPr lang="en-US" sz="2400" dirty="0" err="1">
                <a:solidFill>
                  <a:srgbClr val="CC6600"/>
                </a:solidFill>
              </a:rPr>
              <a:t>Tarachand</a:t>
            </a:r>
            <a:r>
              <a:rPr lang="en-US" sz="2400" dirty="0">
                <a:solidFill>
                  <a:srgbClr val="CC6600"/>
                </a:solidFill>
              </a:rPr>
              <a:t>  </a:t>
            </a:r>
            <a:r>
              <a:rPr lang="en-US" sz="2400" dirty="0" err="1">
                <a:solidFill>
                  <a:srgbClr val="CC6600"/>
                </a:solidFill>
              </a:rPr>
              <a:t>Mohane</a:t>
            </a:r>
            <a:r>
              <a:rPr lang="en-US" sz="2400" dirty="0">
                <a:solidFill>
                  <a:srgbClr val="CC6600"/>
                </a:solidFill>
              </a:rPr>
              <a:t/>
            </a:r>
            <a:br>
              <a:rPr lang="en-US" sz="2400" dirty="0">
                <a:solidFill>
                  <a:srgbClr val="CC6600"/>
                </a:solidFill>
              </a:rPr>
            </a:br>
            <a:r>
              <a:rPr lang="en-US" sz="2400" dirty="0">
                <a:solidFill>
                  <a:srgbClr val="CC6600"/>
                </a:solidFill>
              </a:rPr>
              <a:t>2. Ms. </a:t>
            </a:r>
            <a:r>
              <a:rPr lang="en-US" sz="2400" dirty="0" err="1">
                <a:solidFill>
                  <a:srgbClr val="CC6600"/>
                </a:solidFill>
              </a:rPr>
              <a:t>Prajakta</a:t>
            </a:r>
            <a:r>
              <a:rPr lang="en-US" sz="2400" dirty="0">
                <a:solidFill>
                  <a:srgbClr val="CC6600"/>
                </a:solidFill>
              </a:rPr>
              <a:t> Sanjay </a:t>
            </a:r>
            <a:r>
              <a:rPr lang="en-US" sz="2400" dirty="0" err="1">
                <a:solidFill>
                  <a:srgbClr val="CC6600"/>
                </a:solidFill>
              </a:rPr>
              <a:t>Bhavsar</a:t>
            </a:r>
            <a:r>
              <a:rPr lang="en-US" sz="2400" dirty="0">
                <a:solidFill>
                  <a:srgbClr val="CC6600"/>
                </a:solidFill>
              </a:rPr>
              <a:t/>
            </a:r>
            <a:br>
              <a:rPr lang="en-US" sz="2400" dirty="0">
                <a:solidFill>
                  <a:srgbClr val="CC6600"/>
                </a:solidFill>
              </a:rPr>
            </a:br>
            <a:r>
              <a:rPr lang="en-US" sz="2400" dirty="0">
                <a:solidFill>
                  <a:srgbClr val="CC6600"/>
                </a:solidFill>
              </a:rPr>
              <a:t>3. Mr. Prashant </a:t>
            </a:r>
            <a:r>
              <a:rPr lang="en-US" sz="2400" dirty="0" err="1">
                <a:solidFill>
                  <a:srgbClr val="CC6600"/>
                </a:solidFill>
              </a:rPr>
              <a:t>Dnyaneshwar</a:t>
            </a:r>
            <a:r>
              <a:rPr lang="en-US" sz="2400" dirty="0">
                <a:solidFill>
                  <a:srgbClr val="CC6600"/>
                </a:solidFill>
              </a:rPr>
              <a:t> </a:t>
            </a:r>
            <a:r>
              <a:rPr lang="en-US" sz="2400" dirty="0" err="1">
                <a:solidFill>
                  <a:srgbClr val="CC6600"/>
                </a:solidFill>
              </a:rPr>
              <a:t>Wagh</a:t>
            </a:r>
            <a:r>
              <a:rPr lang="en-US" sz="2400" dirty="0">
                <a:solidFill>
                  <a:srgbClr val="CC6600"/>
                </a:solidFill>
              </a:rPr>
              <a:t/>
            </a:r>
            <a:br>
              <a:rPr lang="en-US" sz="2400" dirty="0">
                <a:solidFill>
                  <a:srgbClr val="CC6600"/>
                </a:solidFill>
              </a:rPr>
            </a:br>
            <a:r>
              <a:rPr lang="en-US" sz="2400" dirty="0">
                <a:solidFill>
                  <a:srgbClr val="CC6600"/>
                </a:solidFill>
              </a:rPr>
              <a:t>4. Mr. </a:t>
            </a:r>
            <a:r>
              <a:rPr lang="en-US" sz="2400" dirty="0" err="1">
                <a:solidFill>
                  <a:srgbClr val="CC6600"/>
                </a:solidFill>
              </a:rPr>
              <a:t>Shubham</a:t>
            </a:r>
            <a:r>
              <a:rPr lang="en-US" sz="2400" dirty="0">
                <a:solidFill>
                  <a:srgbClr val="CC6600"/>
                </a:solidFill>
              </a:rPr>
              <a:t> </a:t>
            </a:r>
            <a:r>
              <a:rPr lang="en-US" sz="2400" dirty="0" err="1">
                <a:solidFill>
                  <a:srgbClr val="CC6600"/>
                </a:solidFill>
              </a:rPr>
              <a:t>Hitendra</a:t>
            </a:r>
            <a:r>
              <a:rPr lang="en-US" sz="2400" dirty="0">
                <a:solidFill>
                  <a:srgbClr val="CC6600"/>
                </a:solidFill>
              </a:rPr>
              <a:t> </a:t>
            </a:r>
            <a:r>
              <a:rPr lang="en-US" sz="2400" dirty="0" smtClean="0">
                <a:solidFill>
                  <a:srgbClr val="CC6600"/>
                </a:solidFill>
              </a:rPr>
              <a:t>Mali</a:t>
            </a:r>
          </a:p>
          <a:p>
            <a:pPr algn="ctr"/>
            <a:r>
              <a:rPr lang="en-US" sz="2400" dirty="0" smtClean="0">
                <a:solidFill>
                  <a:srgbClr val="CC6600"/>
                </a:solidFill>
              </a:rPr>
              <a:t>5</a:t>
            </a:r>
            <a:r>
              <a:rPr lang="en-US" sz="2400" dirty="0">
                <a:solidFill>
                  <a:srgbClr val="CC6600"/>
                </a:solidFill>
              </a:rPr>
              <a:t>. Mr. </a:t>
            </a:r>
            <a:r>
              <a:rPr lang="en-US" sz="2400" dirty="0" err="1">
                <a:solidFill>
                  <a:srgbClr val="CC6600"/>
                </a:solidFill>
              </a:rPr>
              <a:t>Hritvik</a:t>
            </a:r>
            <a:r>
              <a:rPr lang="en-US" sz="2400" dirty="0">
                <a:solidFill>
                  <a:srgbClr val="CC6600"/>
                </a:solidFill>
              </a:rPr>
              <a:t> </a:t>
            </a:r>
            <a:r>
              <a:rPr lang="en-US" sz="2400" dirty="0" err="1" smtClean="0">
                <a:solidFill>
                  <a:srgbClr val="CC6600"/>
                </a:solidFill>
              </a:rPr>
              <a:t>ManoharBhadane</a:t>
            </a:r>
            <a:endParaRPr lang="en-US" sz="2400" dirty="0" smtClean="0">
              <a:solidFill>
                <a:srgbClr val="CC6600"/>
              </a:solidFill>
            </a:endParaRPr>
          </a:p>
          <a:p>
            <a:pPr algn="ctr"/>
            <a:r>
              <a:rPr lang="en-US" sz="2400" dirty="0" smtClean="0">
                <a:solidFill>
                  <a:srgbClr val="CC6600"/>
                </a:solidFill>
              </a:rPr>
              <a:t>6</a:t>
            </a:r>
            <a:r>
              <a:rPr lang="en-US" sz="2400" dirty="0">
                <a:solidFill>
                  <a:srgbClr val="CC6600"/>
                </a:solidFill>
              </a:rPr>
              <a:t>. </a:t>
            </a:r>
            <a:r>
              <a:rPr lang="en-US" sz="2400" dirty="0" err="1" smtClean="0">
                <a:solidFill>
                  <a:srgbClr val="CC6600"/>
                </a:solidFill>
              </a:rPr>
              <a:t>Ms.Akanksha</a:t>
            </a:r>
            <a:r>
              <a:rPr lang="en-US" sz="2400" dirty="0" smtClean="0">
                <a:solidFill>
                  <a:srgbClr val="CC6600"/>
                </a:solidFill>
              </a:rPr>
              <a:t> </a:t>
            </a:r>
            <a:r>
              <a:rPr lang="en-US" sz="2400" dirty="0" err="1" smtClean="0">
                <a:solidFill>
                  <a:srgbClr val="CC6600"/>
                </a:solidFill>
              </a:rPr>
              <a:t>SanjayMahajan</a:t>
            </a:r>
            <a:endParaRPr lang="en-US" sz="2400" dirty="0" smtClean="0">
              <a:solidFill>
                <a:srgbClr val="CC66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CC6600"/>
                </a:solidFill>
              </a:rPr>
              <a:t>7.</a:t>
            </a:r>
            <a:r>
              <a:rPr lang="en-IN" dirty="0">
                <a:solidFill>
                  <a:srgbClr val="CC6600"/>
                </a:solidFill>
              </a:rPr>
              <a:t> </a:t>
            </a:r>
            <a:r>
              <a:rPr lang="en-IN" sz="2400" dirty="0">
                <a:solidFill>
                  <a:srgbClr val="CC6600"/>
                </a:solidFill>
              </a:rPr>
              <a:t>Mr. </a:t>
            </a:r>
            <a:r>
              <a:rPr lang="en-IN" sz="2400" dirty="0" err="1">
                <a:solidFill>
                  <a:srgbClr val="CC6600"/>
                </a:solidFill>
              </a:rPr>
              <a:t>Soumya</a:t>
            </a:r>
            <a:r>
              <a:rPr lang="en-IN" sz="2400" dirty="0">
                <a:solidFill>
                  <a:srgbClr val="CC6600"/>
                </a:solidFill>
              </a:rPr>
              <a:t> </a:t>
            </a:r>
            <a:r>
              <a:rPr lang="en-IN" sz="2400" dirty="0" err="1">
                <a:solidFill>
                  <a:srgbClr val="CC6600"/>
                </a:solidFill>
              </a:rPr>
              <a:t>Ranjan</a:t>
            </a:r>
            <a:r>
              <a:rPr lang="en-IN" sz="2400" dirty="0">
                <a:solidFill>
                  <a:srgbClr val="CC6600"/>
                </a:solidFill>
              </a:rPr>
              <a:t> Patnaik </a:t>
            </a:r>
            <a:endParaRPr lang="en-US" sz="2400" b="1" dirty="0">
              <a:solidFill>
                <a:srgbClr val="CC66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93600" y="5158330"/>
            <a:ext cx="271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0"/>
                <a:solidFill>
                  <a:srgbClr val="99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A</a:t>
            </a:r>
          </a:p>
          <a:p>
            <a:r>
              <a:rPr lang="en-US" b="1" dirty="0" smtClean="0">
                <a:ln w="0"/>
                <a:solidFill>
                  <a:srgbClr val="99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Tutor : Mr.  </a:t>
            </a:r>
            <a:r>
              <a:rPr lang="en-US" b="1" dirty="0" err="1" smtClean="0">
                <a:ln w="0"/>
                <a:solidFill>
                  <a:srgbClr val="99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Adhvaith</a:t>
            </a:r>
            <a:r>
              <a:rPr lang="en-US" b="1" dirty="0" smtClean="0">
                <a:ln w="0"/>
                <a:solidFill>
                  <a:srgbClr val="99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N" b="1" dirty="0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993300"/>
                </a:solidFill>
              </a:rPr>
              <a:t>Business</a:t>
            </a:r>
            <a:r>
              <a:rPr lang="en-US" sz="4800" dirty="0" smtClean="0">
                <a:solidFill>
                  <a:srgbClr val="CC6600"/>
                </a:solidFill>
              </a:rPr>
              <a:t> </a:t>
            </a:r>
            <a:r>
              <a:rPr lang="en-US" sz="4800" dirty="0" smtClean="0">
                <a:solidFill>
                  <a:srgbClr val="993300"/>
                </a:solidFill>
              </a:rPr>
              <a:t>objective</a:t>
            </a:r>
            <a:endParaRPr lang="en-US" sz="4800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altLang="en-US" dirty="0" smtClean="0"/>
          </a:p>
          <a:p>
            <a:r>
              <a:rPr lang="en-IN" sz="2800" b="1" dirty="0">
                <a:solidFill>
                  <a:srgbClr val="FF9933"/>
                </a:solidFill>
              </a:rPr>
              <a:t>M</a:t>
            </a:r>
            <a:r>
              <a:rPr lang="en-IN" sz="2800" b="1" dirty="0" smtClean="0">
                <a:solidFill>
                  <a:srgbClr val="FF9933"/>
                </a:solidFill>
              </a:rPr>
              <a:t>ajor </a:t>
            </a:r>
            <a:r>
              <a:rPr lang="en-IN" sz="2800" b="1" dirty="0">
                <a:solidFill>
                  <a:srgbClr val="FF9933"/>
                </a:solidFill>
              </a:rPr>
              <a:t>objective is what are the attributes that </a:t>
            </a:r>
            <a:r>
              <a:rPr lang="en-IN" sz="2800" b="1" dirty="0" smtClean="0">
                <a:solidFill>
                  <a:srgbClr val="FF9933"/>
                </a:solidFill>
              </a:rPr>
              <a:t>travellers </a:t>
            </a:r>
            <a:r>
              <a:rPr lang="en-IN" sz="2800" b="1" dirty="0">
                <a:solidFill>
                  <a:srgbClr val="FF9933"/>
                </a:solidFill>
              </a:rPr>
              <a:t>are considering while selecting a hotel. </a:t>
            </a:r>
            <a:endParaRPr lang="en-IN" sz="2800" b="1" dirty="0" smtClean="0">
              <a:solidFill>
                <a:srgbClr val="FF9933"/>
              </a:solidFill>
            </a:endParaRPr>
          </a:p>
          <a:p>
            <a:r>
              <a:rPr lang="en-IN" sz="2800" b="1" dirty="0" smtClean="0">
                <a:solidFill>
                  <a:srgbClr val="FF9933"/>
                </a:solidFill>
              </a:rPr>
              <a:t>With </a:t>
            </a:r>
            <a:r>
              <a:rPr lang="en-IN" sz="2800" b="1" dirty="0">
                <a:solidFill>
                  <a:srgbClr val="FF9933"/>
                </a:solidFill>
              </a:rPr>
              <a:t>this manager can understand which elements of their hotel influence more in forming a positive review or improves hotel brand image. </a:t>
            </a:r>
            <a:endParaRPr lang="en-IN" sz="2800" b="1" dirty="0" smtClean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993300"/>
                </a:solidFill>
              </a:rPr>
              <a:t>Project architecture</a:t>
            </a:r>
            <a:endParaRPr lang="en-US" sz="4000" dirty="0">
              <a:solidFill>
                <a:srgbClr val="9933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68067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IMPORT the libraries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817" y="2010878"/>
            <a:ext cx="4062549" cy="26656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4500" b="1" dirty="0" smtClean="0">
                <a:solidFill>
                  <a:srgbClr val="E4761C"/>
                </a:solidFill>
              </a:rPr>
              <a:t>Common imports</a:t>
            </a:r>
          </a:p>
          <a:p>
            <a:r>
              <a:rPr lang="en-US" sz="5600" dirty="0">
                <a:solidFill>
                  <a:srgbClr val="E4761C"/>
                </a:solidFill>
              </a:rPr>
              <a:t>import pandas as </a:t>
            </a:r>
            <a:r>
              <a:rPr lang="en-US" sz="5600" dirty="0" err="1">
                <a:solidFill>
                  <a:srgbClr val="E4761C"/>
                </a:solidFill>
              </a:rPr>
              <a:t>pd</a:t>
            </a:r>
            <a:endParaRPr lang="en-US" sz="5600" dirty="0">
              <a:solidFill>
                <a:srgbClr val="E4761C"/>
              </a:solidFill>
            </a:endParaRPr>
          </a:p>
          <a:p>
            <a:r>
              <a:rPr lang="en-US" sz="5600" dirty="0">
                <a:solidFill>
                  <a:srgbClr val="E4761C"/>
                </a:solidFill>
              </a:rPr>
              <a:t>import </a:t>
            </a:r>
            <a:r>
              <a:rPr lang="en-US" sz="5600" dirty="0" err="1">
                <a:solidFill>
                  <a:srgbClr val="E4761C"/>
                </a:solidFill>
              </a:rPr>
              <a:t>numpy</a:t>
            </a:r>
            <a:r>
              <a:rPr lang="en-US" sz="5600" dirty="0">
                <a:solidFill>
                  <a:srgbClr val="E4761C"/>
                </a:solidFill>
              </a:rPr>
              <a:t> as np</a:t>
            </a:r>
          </a:p>
          <a:p>
            <a:r>
              <a:rPr lang="en-US" sz="5600" dirty="0">
                <a:solidFill>
                  <a:srgbClr val="E4761C"/>
                </a:solidFill>
              </a:rPr>
              <a:t>import </a:t>
            </a:r>
            <a:r>
              <a:rPr lang="en-US" sz="5600" dirty="0" err="1">
                <a:solidFill>
                  <a:srgbClr val="E4761C"/>
                </a:solidFill>
              </a:rPr>
              <a:t>matplotlib.pyplot</a:t>
            </a:r>
            <a:r>
              <a:rPr lang="en-US" sz="5600" dirty="0">
                <a:solidFill>
                  <a:srgbClr val="E4761C"/>
                </a:solidFill>
              </a:rPr>
              <a:t> as </a:t>
            </a:r>
            <a:r>
              <a:rPr lang="en-US" sz="5600" dirty="0" err="1">
                <a:solidFill>
                  <a:srgbClr val="E4761C"/>
                </a:solidFill>
              </a:rPr>
              <a:t>plt</a:t>
            </a:r>
            <a:endParaRPr lang="en-US" sz="5600" dirty="0">
              <a:solidFill>
                <a:srgbClr val="E4761C"/>
              </a:solidFill>
            </a:endParaRPr>
          </a:p>
          <a:p>
            <a:r>
              <a:rPr lang="en-US" sz="5600" dirty="0">
                <a:solidFill>
                  <a:srgbClr val="E4761C"/>
                </a:solidFill>
              </a:rPr>
              <a:t>import </a:t>
            </a:r>
            <a:r>
              <a:rPr lang="en-US" sz="5600" dirty="0" err="1">
                <a:solidFill>
                  <a:srgbClr val="E4761C"/>
                </a:solidFill>
              </a:rPr>
              <a:t>seaborn</a:t>
            </a:r>
            <a:r>
              <a:rPr lang="en-US" sz="5600" dirty="0">
                <a:solidFill>
                  <a:srgbClr val="E4761C"/>
                </a:solidFill>
              </a:rPr>
              <a:t> as </a:t>
            </a:r>
            <a:r>
              <a:rPr lang="en-US" sz="5600" dirty="0" err="1" smtClean="0">
                <a:solidFill>
                  <a:srgbClr val="E4761C"/>
                </a:solidFill>
              </a:rPr>
              <a:t>sns</a:t>
            </a:r>
            <a:r>
              <a:rPr lang="en-IN" sz="5600" dirty="0" smtClean="0">
                <a:solidFill>
                  <a:srgbClr val="E4761C"/>
                </a:solidFill>
              </a:rPr>
              <a:t>     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926" y="2017344"/>
            <a:ext cx="2913017" cy="247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E4761C"/>
                </a:solidFill>
              </a:rPr>
              <a:t>New imports</a:t>
            </a:r>
          </a:p>
          <a:p>
            <a:r>
              <a:rPr lang="en-IN" dirty="0" smtClean="0">
                <a:solidFill>
                  <a:srgbClr val="E4761C"/>
                </a:solidFill>
              </a:rPr>
              <a:t>import string  </a:t>
            </a:r>
          </a:p>
          <a:p>
            <a:r>
              <a:rPr lang="en-IN" dirty="0" smtClean="0">
                <a:solidFill>
                  <a:srgbClr val="E4761C"/>
                </a:solidFill>
              </a:rPr>
              <a:t>import spacy </a:t>
            </a:r>
          </a:p>
          <a:p>
            <a:r>
              <a:rPr lang="en-IN" dirty="0" smtClean="0">
                <a:solidFill>
                  <a:srgbClr val="E4761C"/>
                </a:solidFill>
              </a:rPr>
              <a:t>import</a:t>
            </a:r>
            <a:r>
              <a:rPr lang="en-IN" dirty="0">
                <a:solidFill>
                  <a:srgbClr val="E4761C"/>
                </a:solidFill>
              </a:rPr>
              <a:t> </a:t>
            </a:r>
            <a:r>
              <a:rPr lang="en-IN" dirty="0" err="1" smtClean="0">
                <a:solidFill>
                  <a:srgbClr val="E4761C"/>
                </a:solidFill>
              </a:rPr>
              <a:t>nltk</a:t>
            </a:r>
            <a:endParaRPr lang="en-IN" dirty="0" smtClean="0">
              <a:solidFill>
                <a:srgbClr val="E4761C"/>
              </a:solidFill>
            </a:endParaRPr>
          </a:p>
          <a:p>
            <a:r>
              <a:rPr lang="en-IN" dirty="0" smtClean="0">
                <a:solidFill>
                  <a:srgbClr val="E4761C"/>
                </a:solidFill>
              </a:rPr>
              <a:t>import</a:t>
            </a:r>
            <a:r>
              <a:rPr lang="en-IN" dirty="0">
                <a:solidFill>
                  <a:srgbClr val="E4761C"/>
                </a:solidFill>
              </a:rPr>
              <a:t> re         </a:t>
            </a:r>
            <a:endParaRPr lang="en-IN" dirty="0" smtClean="0">
              <a:solidFill>
                <a:srgbClr val="E4761C"/>
              </a:solidFill>
            </a:endParaRP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                                   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70663" y="3946024"/>
            <a:ext cx="6361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E4761C"/>
                </a:solidFill>
              </a:rPr>
              <a:t>Imports for </a:t>
            </a:r>
            <a:r>
              <a:rPr lang="en-IN" b="1" dirty="0" err="1" smtClean="0">
                <a:solidFill>
                  <a:srgbClr val="E4761C"/>
                </a:solidFill>
              </a:rPr>
              <a:t>nlp</a:t>
            </a:r>
            <a:r>
              <a:rPr lang="en-IN" b="1" dirty="0" smtClean="0">
                <a:solidFill>
                  <a:srgbClr val="E4761C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E4761C"/>
                </a:solidFill>
              </a:rPr>
              <a:t>from</a:t>
            </a:r>
            <a:r>
              <a:rPr lang="en-IN" dirty="0">
                <a:solidFill>
                  <a:srgbClr val="E4761C"/>
                </a:solidFill>
              </a:rPr>
              <a:t> </a:t>
            </a:r>
            <a:r>
              <a:rPr lang="en-IN" dirty="0" err="1">
                <a:solidFill>
                  <a:srgbClr val="E4761C"/>
                </a:solidFill>
              </a:rPr>
              <a:t>nltk.tokenize</a:t>
            </a:r>
            <a:r>
              <a:rPr lang="en-IN" dirty="0">
                <a:solidFill>
                  <a:srgbClr val="E4761C"/>
                </a:solidFill>
              </a:rPr>
              <a:t> import </a:t>
            </a:r>
            <a:r>
              <a:rPr lang="en-IN" dirty="0" err="1">
                <a:solidFill>
                  <a:srgbClr val="E4761C"/>
                </a:solidFill>
              </a:rPr>
              <a:t>RegexpTokenizer</a:t>
            </a:r>
            <a:endParaRPr lang="en-IN" dirty="0">
              <a:solidFill>
                <a:srgbClr val="E4761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4761C"/>
                </a:solidFill>
              </a:rPr>
              <a:t>from </a:t>
            </a:r>
            <a:r>
              <a:rPr lang="en-IN" dirty="0" err="1">
                <a:solidFill>
                  <a:srgbClr val="E4761C"/>
                </a:solidFill>
              </a:rPr>
              <a:t>nltk.stem</a:t>
            </a:r>
            <a:r>
              <a:rPr lang="en-IN" dirty="0">
                <a:solidFill>
                  <a:srgbClr val="E4761C"/>
                </a:solidFill>
              </a:rPr>
              <a:t> import </a:t>
            </a:r>
            <a:r>
              <a:rPr lang="en-IN" dirty="0" err="1">
                <a:solidFill>
                  <a:srgbClr val="E4761C"/>
                </a:solidFill>
              </a:rPr>
              <a:t>WordNetLemmatizer</a:t>
            </a:r>
            <a:endParaRPr lang="en-IN" dirty="0">
              <a:solidFill>
                <a:srgbClr val="E4761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4761C"/>
                </a:solidFill>
              </a:rPr>
              <a:t>from </a:t>
            </a:r>
            <a:r>
              <a:rPr lang="en-IN" dirty="0" err="1">
                <a:solidFill>
                  <a:srgbClr val="E4761C"/>
                </a:solidFill>
              </a:rPr>
              <a:t>nltk.corpus</a:t>
            </a:r>
            <a:r>
              <a:rPr lang="en-IN" dirty="0">
                <a:solidFill>
                  <a:srgbClr val="E4761C"/>
                </a:solidFill>
              </a:rPr>
              <a:t> import </a:t>
            </a:r>
            <a:r>
              <a:rPr lang="en-IN" dirty="0" err="1">
                <a:solidFill>
                  <a:srgbClr val="E4761C"/>
                </a:solidFill>
              </a:rPr>
              <a:t>stopwords</a:t>
            </a:r>
            <a:endParaRPr lang="en-IN" dirty="0">
              <a:solidFill>
                <a:srgbClr val="E4761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4761C"/>
                </a:solidFill>
              </a:rPr>
              <a:t>from </a:t>
            </a:r>
            <a:r>
              <a:rPr lang="en-IN" dirty="0" err="1">
                <a:solidFill>
                  <a:srgbClr val="E4761C"/>
                </a:solidFill>
              </a:rPr>
              <a:t>textblob</a:t>
            </a:r>
            <a:r>
              <a:rPr lang="en-IN" dirty="0">
                <a:solidFill>
                  <a:srgbClr val="E4761C"/>
                </a:solidFill>
              </a:rPr>
              <a:t> import </a:t>
            </a:r>
            <a:r>
              <a:rPr lang="en-IN" dirty="0" err="1">
                <a:solidFill>
                  <a:srgbClr val="E4761C"/>
                </a:solidFill>
              </a:rPr>
              <a:t>TextBlob</a:t>
            </a:r>
            <a:endParaRPr lang="en-IN" dirty="0">
              <a:solidFill>
                <a:srgbClr val="E4761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4761C"/>
                </a:solidFill>
              </a:rPr>
              <a:t>from </a:t>
            </a:r>
            <a:r>
              <a:rPr lang="en-IN" dirty="0" err="1">
                <a:solidFill>
                  <a:srgbClr val="E4761C"/>
                </a:solidFill>
              </a:rPr>
              <a:t>sklearn.feature_extraction.text</a:t>
            </a:r>
            <a:r>
              <a:rPr lang="en-IN" dirty="0">
                <a:solidFill>
                  <a:srgbClr val="E4761C"/>
                </a:solidFill>
              </a:rPr>
              <a:t> import </a:t>
            </a:r>
            <a:r>
              <a:rPr lang="en-IN" dirty="0" err="1">
                <a:solidFill>
                  <a:srgbClr val="E4761C"/>
                </a:solidFill>
              </a:rPr>
              <a:t>CountVectorizer</a:t>
            </a:r>
            <a:endParaRPr lang="en-IN" dirty="0">
              <a:solidFill>
                <a:srgbClr val="E4761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4761C"/>
                </a:solidFill>
              </a:rPr>
              <a:t>from </a:t>
            </a:r>
            <a:r>
              <a:rPr lang="en-IN" dirty="0" err="1">
                <a:solidFill>
                  <a:srgbClr val="E4761C"/>
                </a:solidFill>
              </a:rPr>
              <a:t>sklearn.feature_extraction.text</a:t>
            </a:r>
            <a:r>
              <a:rPr lang="en-IN" dirty="0">
                <a:solidFill>
                  <a:srgbClr val="E4761C"/>
                </a:solidFill>
              </a:rPr>
              <a:t> import  </a:t>
            </a:r>
            <a:r>
              <a:rPr lang="en-IN" dirty="0" err="1">
                <a:solidFill>
                  <a:srgbClr val="E4761C"/>
                </a:solidFill>
              </a:rPr>
              <a:t>TfidfVectorizer</a:t>
            </a:r>
            <a:endParaRPr lang="en-IN" dirty="0">
              <a:solidFill>
                <a:srgbClr val="E47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6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993300"/>
                </a:solidFill>
              </a:rPr>
              <a:t>Dataset</a:t>
            </a:r>
            <a:r>
              <a:rPr lang="en-US" sz="4000" dirty="0" smtClean="0">
                <a:solidFill>
                  <a:srgbClr val="CC6600"/>
                </a:solidFill>
              </a:rPr>
              <a:t> </a:t>
            </a:r>
            <a:r>
              <a:rPr lang="en-US" sz="4000" dirty="0" smtClean="0">
                <a:solidFill>
                  <a:srgbClr val="993300"/>
                </a:solidFill>
              </a:rPr>
              <a:t>details</a:t>
            </a:r>
            <a:endParaRPr lang="en-US" sz="4000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011770" cy="392786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9933"/>
                </a:solidFill>
              </a:rPr>
              <a:t>20491 observations and 2 features</a:t>
            </a:r>
          </a:p>
          <a:p>
            <a:r>
              <a:rPr lang="en-US" dirty="0" smtClean="0">
                <a:solidFill>
                  <a:srgbClr val="FF9933"/>
                </a:solidFill>
              </a:rPr>
              <a:t>No null values</a:t>
            </a:r>
          </a:p>
          <a:p>
            <a:r>
              <a:rPr lang="en-US" dirty="0" smtClean="0">
                <a:solidFill>
                  <a:srgbClr val="FF9933"/>
                </a:solidFill>
              </a:rPr>
              <a:t>Datatype of ‘Review’ is object and float for ‘Rating’</a:t>
            </a:r>
          </a:p>
          <a:p>
            <a:r>
              <a:rPr lang="en-US" dirty="0" smtClean="0">
                <a:solidFill>
                  <a:srgbClr val="FF9933"/>
                </a:solidFill>
              </a:rPr>
              <a:t>No duplicate values</a:t>
            </a:r>
            <a:endParaRPr lang="en-US" dirty="0">
              <a:solidFill>
                <a:srgbClr val="FF9933"/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/>
          <a:stretch/>
        </p:blipFill>
        <p:spPr>
          <a:xfrm>
            <a:off x="7249885" y="2015732"/>
            <a:ext cx="4389119" cy="39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993300"/>
                </a:solidFill>
              </a:rPr>
              <a:t>Data visualization</a:t>
            </a:r>
            <a:endParaRPr lang="en-US" sz="4000" dirty="0">
              <a:solidFill>
                <a:srgbClr val="9933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3" r="13017" b="1"/>
          <a:stretch/>
        </p:blipFill>
        <p:spPr>
          <a:xfrm>
            <a:off x="1449217" y="1972491"/>
            <a:ext cx="4729514" cy="342355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4" r="6191"/>
          <a:stretch/>
        </p:blipFill>
        <p:spPr>
          <a:xfrm>
            <a:off x="6390995" y="1972491"/>
            <a:ext cx="4663857" cy="3423554"/>
          </a:xfrm>
        </p:spPr>
      </p:pic>
    </p:spTree>
    <p:extLst>
      <p:ext uri="{BB962C8B-B14F-4D97-AF65-F5344CB8AC3E}">
        <p14:creationId xmlns:p14="http://schemas.microsoft.com/office/powerpoint/2010/main" val="38211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90437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993300"/>
                </a:solidFill>
              </a:rPr>
              <a:t>Remove stopwords</a:t>
            </a:r>
            <a:endParaRPr lang="en-US" sz="2400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397727"/>
            <a:ext cx="9603275" cy="425849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993300"/>
                </a:solidFill>
              </a:rPr>
              <a:t>TOKENIZATION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5" y="577896"/>
            <a:ext cx="9603275" cy="1481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/>
          <a:stretch/>
        </p:blipFill>
        <p:spPr>
          <a:xfrm>
            <a:off x="1531975" y="2952208"/>
            <a:ext cx="9442480" cy="29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C6600"/>
                </a:solidFill>
              </a:rPr>
              <a:t>Sentiment analysis</a:t>
            </a:r>
            <a:endParaRPr lang="en-US" sz="4000" dirty="0">
              <a:solidFill>
                <a:srgbClr val="CC66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017211"/>
            <a:ext cx="7236824" cy="352144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20" y="2017211"/>
            <a:ext cx="3498749" cy="35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855</TotalTime>
  <Words>338</Words>
  <Application>Microsoft Office PowerPoint</Application>
  <PresentationFormat>Widescreen</PresentationFormat>
  <Paragraphs>89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 SemiBold Condensed</vt:lpstr>
      <vt:lpstr>Gill Sans MT</vt:lpstr>
      <vt:lpstr>Wingdings</vt:lpstr>
      <vt:lpstr>Gallery</vt:lpstr>
      <vt:lpstr>PowerPoint Presentation</vt:lpstr>
      <vt:lpstr>PowerPoint Presentation</vt:lpstr>
      <vt:lpstr>Business objective</vt:lpstr>
      <vt:lpstr>Project architecture</vt:lpstr>
      <vt:lpstr>IMPORT the libraries</vt:lpstr>
      <vt:lpstr>Dataset details</vt:lpstr>
      <vt:lpstr>Data visualization</vt:lpstr>
      <vt:lpstr>Remove stopwords</vt:lpstr>
      <vt:lpstr>Sentiment analysis</vt:lpstr>
      <vt:lpstr>Term frequency inverse document frequency(tfidf)</vt:lpstr>
      <vt:lpstr>N-gram</vt:lpstr>
      <vt:lpstr>Wordcloud</vt:lpstr>
      <vt:lpstr>Model Building</vt:lpstr>
      <vt:lpstr>Model Evaluation</vt:lpstr>
      <vt:lpstr>Model Results</vt:lpstr>
      <vt:lpstr>Model Deployment using Streamlit  method</vt:lpstr>
      <vt:lpstr> CHALLENGES FACED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rating classification</dc:title>
  <dc:creator>Sinduri</dc:creator>
  <cp:lastModifiedBy>Admin</cp:lastModifiedBy>
  <cp:revision>72</cp:revision>
  <dcterms:created xsi:type="dcterms:W3CDTF">2022-09-06T17:26:11Z</dcterms:created>
  <dcterms:modified xsi:type="dcterms:W3CDTF">2023-02-06T05:12:59Z</dcterms:modified>
</cp:coreProperties>
</file>