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5" r:id="rId2"/>
    <p:sldId id="274" r:id="rId3"/>
    <p:sldId id="289" r:id="rId4"/>
    <p:sldId id="290" r:id="rId5"/>
    <p:sldId id="294" r:id="rId6"/>
    <p:sldId id="293" r:id="rId7"/>
    <p:sldId id="296" r:id="rId8"/>
    <p:sldId id="298" r:id="rId9"/>
    <p:sldId id="280" r:id="rId10"/>
    <p:sldId id="284" r:id="rId11"/>
    <p:sldId id="295" r:id="rId12"/>
    <p:sldId id="299" r:id="rId13"/>
    <p:sldId id="300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79559" autoAdjust="0"/>
  </p:normalViewPr>
  <p:slideViewPr>
    <p:cSldViewPr>
      <p:cViewPr varScale="1">
        <p:scale>
          <a:sx n="76" d="100"/>
          <a:sy n="76" d="100"/>
        </p:scale>
        <p:origin x="474" y="84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4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857E7-5C40-4E4D-8F9E-0F40BE240B2F}" type="doc">
      <dgm:prSet loTypeId="urn:microsoft.com/office/officeart/2005/8/layout/lProcess2" loCatId="list" qsTypeId="urn:microsoft.com/office/officeart/2005/8/quickstyle/simple1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DADEE461-B9C7-4E4D-8F76-C4BEE058565B}">
      <dgm:prSet phldrT="[Text]"/>
      <dgm:spPr/>
      <dgm:t>
        <a:bodyPr rtlCol="0"/>
        <a:lstStyle/>
        <a:p>
          <a:pPr rtl="0"/>
          <a:r>
            <a:rPr lang="es-ES" noProof="0" dirty="0" smtClean="0"/>
            <a:t>New </a:t>
          </a:r>
          <a:r>
            <a:rPr lang="es-ES" noProof="0" dirty="0" err="1" smtClean="0"/>
            <a:t>categories</a:t>
          </a:r>
          <a:endParaRPr lang="es-ES" noProof="0" dirty="0"/>
        </a:p>
      </dgm:t>
    </dgm:pt>
    <dgm:pt modelId="{DBFD308D-4184-4A3D-B3A9-DAB69C287E06}" type="parTrans" cxnId="{F2A74F4D-E89E-4A53-B841-441FF129E762}">
      <dgm:prSet/>
      <dgm:spPr/>
      <dgm:t>
        <a:bodyPr rtlCol="0"/>
        <a:lstStyle/>
        <a:p>
          <a:pPr rtl="0"/>
          <a:endParaRPr lang="es-ES" noProof="0" dirty="0"/>
        </a:p>
      </dgm:t>
    </dgm:pt>
    <dgm:pt modelId="{D1A547C0-8B30-44BD-9102-3FF9FB549C46}" type="sibTrans" cxnId="{F2A74F4D-E89E-4A53-B841-441FF129E762}">
      <dgm:prSet/>
      <dgm:spPr/>
      <dgm:t>
        <a:bodyPr rtlCol="0"/>
        <a:lstStyle/>
        <a:p>
          <a:pPr rtl="0"/>
          <a:endParaRPr lang="es-ES" noProof="0" dirty="0"/>
        </a:p>
      </dgm:t>
    </dgm:pt>
    <dgm:pt modelId="{406F5215-17A4-4C94-9F2C-C028103F90A1}">
      <dgm:prSet phldrT="[Text]"/>
      <dgm:spPr/>
      <dgm:t>
        <a:bodyPr rtlCol="0"/>
        <a:lstStyle/>
        <a:p>
          <a:pPr rtl="0"/>
          <a:r>
            <a:rPr lang="es-ES" noProof="0" dirty="0" err="1" smtClean="0"/>
            <a:t>Not</a:t>
          </a:r>
          <a:r>
            <a:rPr lang="es-ES" noProof="0" dirty="0" smtClean="0"/>
            <a:t> </a:t>
          </a:r>
          <a:r>
            <a:rPr lang="es-ES" noProof="0" dirty="0" err="1" smtClean="0"/>
            <a:t>Engangered</a:t>
          </a:r>
          <a:endParaRPr lang="es-ES" noProof="0" dirty="0" smtClean="0"/>
        </a:p>
        <a:p>
          <a:pPr rtl="0"/>
          <a:r>
            <a:rPr lang="es-ES" noProof="0" dirty="0" err="1" smtClean="0"/>
            <a:t>Species</a:t>
          </a:r>
          <a:r>
            <a:rPr lang="es-ES" noProof="0" dirty="0" smtClean="0"/>
            <a:t> of </a:t>
          </a:r>
          <a:r>
            <a:rPr lang="es-ES" noProof="0" dirty="0" err="1" smtClean="0"/>
            <a:t>Concern</a:t>
          </a:r>
          <a:endParaRPr lang="es-ES" noProof="0" dirty="0" smtClean="0"/>
        </a:p>
        <a:p>
          <a:pPr rtl="0"/>
          <a:r>
            <a:rPr lang="es-ES" noProof="0" dirty="0" err="1" smtClean="0"/>
            <a:t>Threatened</a:t>
          </a:r>
          <a:endParaRPr lang="es-ES" noProof="0" dirty="0" smtClean="0"/>
        </a:p>
        <a:p>
          <a:pPr rtl="0"/>
          <a:r>
            <a:rPr lang="es-ES" noProof="0" dirty="0" err="1" smtClean="0"/>
            <a:t>Endangered</a:t>
          </a:r>
          <a:endParaRPr lang="es-ES" noProof="0" dirty="0" smtClean="0"/>
        </a:p>
        <a:p>
          <a:pPr rtl="0"/>
          <a:r>
            <a:rPr lang="es-ES" noProof="0" dirty="0" smtClean="0"/>
            <a:t>In </a:t>
          </a:r>
          <a:r>
            <a:rPr lang="es-ES" noProof="0" dirty="0" err="1" smtClean="0"/>
            <a:t>Recovery</a:t>
          </a:r>
          <a:endParaRPr lang="es-ES" noProof="0" dirty="0"/>
        </a:p>
      </dgm:t>
    </dgm:pt>
    <dgm:pt modelId="{904C488B-EDCA-4CF0-8E08-1FD9CD42A42F}" type="parTrans" cxnId="{5352C17E-F603-4AFE-9421-5C9166D9912F}">
      <dgm:prSet/>
      <dgm:spPr/>
      <dgm:t>
        <a:bodyPr rtlCol="0"/>
        <a:lstStyle/>
        <a:p>
          <a:pPr rtl="0"/>
          <a:endParaRPr lang="es-ES" noProof="0" dirty="0"/>
        </a:p>
      </dgm:t>
    </dgm:pt>
    <dgm:pt modelId="{733D6CE6-CDD6-45DB-9725-6A2D30AF5778}" type="sibTrans" cxnId="{5352C17E-F603-4AFE-9421-5C9166D9912F}">
      <dgm:prSet/>
      <dgm:spPr/>
      <dgm:t>
        <a:bodyPr rtlCol="0"/>
        <a:lstStyle/>
        <a:p>
          <a:pPr rtl="0"/>
          <a:endParaRPr lang="es-ES" noProof="0" dirty="0"/>
        </a:p>
      </dgm:t>
    </dgm:pt>
    <dgm:pt modelId="{E86573C5-0EDE-4AD1-BC6F-18E4089AD966}">
      <dgm:prSet phldrT="[Text]"/>
      <dgm:spPr/>
      <dgm:t>
        <a:bodyPr rtlCol="0"/>
        <a:lstStyle/>
        <a:p>
          <a:pPr rtl="0"/>
          <a:r>
            <a:rPr lang="es-ES" noProof="0" dirty="0" err="1" smtClean="0"/>
            <a:t>Based</a:t>
          </a:r>
          <a:r>
            <a:rPr lang="es-ES" noProof="0" dirty="0" smtClean="0"/>
            <a:t> in </a:t>
          </a:r>
          <a:r>
            <a:rPr lang="es-ES" noProof="0" dirty="0" err="1" smtClean="0"/>
            <a:t>the</a:t>
          </a:r>
          <a:r>
            <a:rPr lang="es-ES" noProof="0" dirty="0" smtClean="0"/>
            <a:t> </a:t>
          </a:r>
          <a:r>
            <a:rPr lang="es-ES" noProof="0" dirty="0" err="1" smtClean="0"/>
            <a:t>image</a:t>
          </a:r>
          <a:r>
            <a:rPr lang="es-ES" noProof="0" dirty="0" smtClean="0"/>
            <a:t> </a:t>
          </a:r>
          <a:r>
            <a:rPr lang="es-ES" noProof="0" dirty="0" err="1" smtClean="0"/>
            <a:t>we</a:t>
          </a:r>
          <a:r>
            <a:rPr lang="es-ES" noProof="0" dirty="0" smtClean="0"/>
            <a:t> are </a:t>
          </a:r>
          <a:r>
            <a:rPr lang="es-ES" noProof="0" dirty="0" err="1" smtClean="0"/>
            <a:t>displayig</a:t>
          </a:r>
          <a:r>
            <a:rPr lang="es-ES" noProof="0" dirty="0" smtClean="0"/>
            <a:t> in </a:t>
          </a:r>
          <a:r>
            <a:rPr lang="es-ES" noProof="0" dirty="0" err="1" smtClean="0"/>
            <a:t>this</a:t>
          </a:r>
          <a:r>
            <a:rPr lang="es-ES" noProof="0" dirty="0" smtClean="0"/>
            <a:t> </a:t>
          </a:r>
          <a:r>
            <a:rPr lang="es-ES" noProof="0" dirty="0" err="1" smtClean="0"/>
            <a:t>screen</a:t>
          </a:r>
          <a:r>
            <a:rPr lang="es-ES" noProof="0" dirty="0" smtClean="0"/>
            <a:t>, </a:t>
          </a:r>
          <a:r>
            <a:rPr lang="es-ES" noProof="0" dirty="0" err="1" smtClean="0"/>
            <a:t>We</a:t>
          </a:r>
          <a:r>
            <a:rPr lang="es-ES" noProof="0" dirty="0" smtClean="0"/>
            <a:t> </a:t>
          </a:r>
          <a:r>
            <a:rPr lang="es-ES" noProof="0" dirty="0" err="1" smtClean="0"/>
            <a:t>categorize</a:t>
          </a:r>
          <a:r>
            <a:rPr lang="es-ES" noProof="0" dirty="0" smtClean="0"/>
            <a:t> </a:t>
          </a:r>
          <a:r>
            <a:rPr lang="es-ES" noProof="0" dirty="0" err="1" smtClean="0"/>
            <a:t>our</a:t>
          </a:r>
          <a:r>
            <a:rPr lang="es-ES" noProof="0" dirty="0" smtClean="0"/>
            <a:t> data in </a:t>
          </a:r>
          <a:r>
            <a:rPr lang="es-ES" noProof="0" dirty="0" err="1" smtClean="0"/>
            <a:t>the</a:t>
          </a:r>
          <a:r>
            <a:rPr lang="es-ES" noProof="0" dirty="0" smtClean="0"/>
            <a:t> </a:t>
          </a:r>
          <a:r>
            <a:rPr lang="es-ES" noProof="0" dirty="0" err="1" smtClean="0"/>
            <a:t>previous</a:t>
          </a:r>
          <a:r>
            <a:rPr lang="es-ES" noProof="0" dirty="0" smtClean="0"/>
            <a:t> </a:t>
          </a:r>
          <a:r>
            <a:rPr lang="es-ES" noProof="0" dirty="0" err="1" smtClean="0"/>
            <a:t>categories</a:t>
          </a:r>
          <a:endParaRPr lang="es-ES" noProof="0" dirty="0"/>
        </a:p>
      </dgm:t>
    </dgm:pt>
    <dgm:pt modelId="{051DB31F-7909-4291-8AE0-ABB3A60F17B3}" type="parTrans" cxnId="{1FA22335-7EE3-4E2C-8CC8-A00A41859142}">
      <dgm:prSet/>
      <dgm:spPr/>
      <dgm:t>
        <a:bodyPr rtlCol="0"/>
        <a:lstStyle/>
        <a:p>
          <a:pPr rtl="0"/>
          <a:endParaRPr lang="es-ES" noProof="0" dirty="0"/>
        </a:p>
      </dgm:t>
    </dgm:pt>
    <dgm:pt modelId="{33F99918-D81E-4B9F-988C-60B2D20A1F79}" type="sibTrans" cxnId="{1FA22335-7EE3-4E2C-8CC8-A00A41859142}">
      <dgm:prSet/>
      <dgm:spPr/>
      <dgm:t>
        <a:bodyPr rtlCol="0"/>
        <a:lstStyle/>
        <a:p>
          <a:pPr rtl="0"/>
          <a:endParaRPr lang="es-ES" noProof="0" dirty="0"/>
        </a:p>
      </dgm:t>
    </dgm:pt>
    <dgm:pt modelId="{4514D2E9-87FF-454C-A554-FD761A8568C7}" type="pres">
      <dgm:prSet presAssocID="{DF4857E7-5C40-4E4D-8F9E-0F40BE240B2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44690A0-3A60-4675-BA35-6AA8DAF53BCF}" type="pres">
      <dgm:prSet presAssocID="{DADEE461-B9C7-4E4D-8F76-C4BEE058565B}" presName="compNode" presStyleCnt="0"/>
      <dgm:spPr/>
    </dgm:pt>
    <dgm:pt modelId="{D473E531-D125-469C-87A6-33F7D5E8F115}" type="pres">
      <dgm:prSet presAssocID="{DADEE461-B9C7-4E4D-8F76-C4BEE058565B}" presName="aNode" presStyleLbl="bgShp" presStyleIdx="0" presStyleCnt="1"/>
      <dgm:spPr/>
      <dgm:t>
        <a:bodyPr/>
        <a:lstStyle/>
        <a:p>
          <a:endParaRPr lang="es-ES"/>
        </a:p>
      </dgm:t>
    </dgm:pt>
    <dgm:pt modelId="{FAA74DE5-4B5D-4A3C-B4A0-F426ACCBD9E4}" type="pres">
      <dgm:prSet presAssocID="{DADEE461-B9C7-4E4D-8F76-C4BEE058565B}" presName="textNode" presStyleLbl="bgShp" presStyleIdx="0" presStyleCnt="1"/>
      <dgm:spPr/>
      <dgm:t>
        <a:bodyPr/>
        <a:lstStyle/>
        <a:p>
          <a:endParaRPr lang="es-ES"/>
        </a:p>
      </dgm:t>
    </dgm:pt>
    <dgm:pt modelId="{DF18FC3D-4823-4D45-9CFE-41B7B5561571}" type="pres">
      <dgm:prSet presAssocID="{DADEE461-B9C7-4E4D-8F76-C4BEE058565B}" presName="compChildNode" presStyleCnt="0"/>
      <dgm:spPr/>
    </dgm:pt>
    <dgm:pt modelId="{919D7678-E6E0-476A-B5BC-63494CB38EAC}" type="pres">
      <dgm:prSet presAssocID="{DADEE461-B9C7-4E4D-8F76-C4BEE058565B}" presName="theInnerList" presStyleCnt="0"/>
      <dgm:spPr/>
    </dgm:pt>
    <dgm:pt modelId="{F542268E-C995-45FF-9CF3-9C7C99773B2D}" type="pres">
      <dgm:prSet presAssocID="{406F5215-17A4-4C94-9F2C-C028103F90A1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B0CE32-C98B-4DDC-BD38-B873B50786A7}" type="pres">
      <dgm:prSet presAssocID="{406F5215-17A4-4C94-9F2C-C028103F90A1}" presName="aSpace2" presStyleCnt="0"/>
      <dgm:spPr/>
    </dgm:pt>
    <dgm:pt modelId="{784606F8-6B08-4F32-B104-EEE71C2B2615}" type="pres">
      <dgm:prSet presAssocID="{E86573C5-0EDE-4AD1-BC6F-18E4089AD966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EBDE88F-D837-4FC7-BA96-49D94EEF6C12}" type="presOf" srcId="{DADEE461-B9C7-4E4D-8F76-C4BEE058565B}" destId="{D473E531-D125-469C-87A6-33F7D5E8F115}" srcOrd="0" destOrd="0" presId="urn:microsoft.com/office/officeart/2005/8/layout/lProcess2"/>
    <dgm:cxn modelId="{5352C17E-F603-4AFE-9421-5C9166D9912F}" srcId="{DADEE461-B9C7-4E4D-8F76-C4BEE058565B}" destId="{406F5215-17A4-4C94-9F2C-C028103F90A1}" srcOrd="0" destOrd="0" parTransId="{904C488B-EDCA-4CF0-8E08-1FD9CD42A42F}" sibTransId="{733D6CE6-CDD6-45DB-9725-6A2D30AF5778}"/>
    <dgm:cxn modelId="{1CC43946-8C6C-43D0-B424-DF59FBE13E06}" type="presOf" srcId="{406F5215-17A4-4C94-9F2C-C028103F90A1}" destId="{F542268E-C995-45FF-9CF3-9C7C99773B2D}" srcOrd="0" destOrd="0" presId="urn:microsoft.com/office/officeart/2005/8/layout/lProcess2"/>
    <dgm:cxn modelId="{F91D2AD8-D8BF-4832-B0FA-90683ED5199F}" type="presOf" srcId="{DADEE461-B9C7-4E4D-8F76-C4BEE058565B}" destId="{FAA74DE5-4B5D-4A3C-B4A0-F426ACCBD9E4}" srcOrd="1" destOrd="0" presId="urn:microsoft.com/office/officeart/2005/8/layout/lProcess2"/>
    <dgm:cxn modelId="{1FA22335-7EE3-4E2C-8CC8-A00A41859142}" srcId="{DADEE461-B9C7-4E4D-8F76-C4BEE058565B}" destId="{E86573C5-0EDE-4AD1-BC6F-18E4089AD966}" srcOrd="1" destOrd="0" parTransId="{051DB31F-7909-4291-8AE0-ABB3A60F17B3}" sibTransId="{33F99918-D81E-4B9F-988C-60B2D20A1F79}"/>
    <dgm:cxn modelId="{F2A74F4D-E89E-4A53-B841-441FF129E762}" srcId="{DF4857E7-5C40-4E4D-8F9E-0F40BE240B2F}" destId="{DADEE461-B9C7-4E4D-8F76-C4BEE058565B}" srcOrd="0" destOrd="0" parTransId="{DBFD308D-4184-4A3D-B3A9-DAB69C287E06}" sibTransId="{D1A547C0-8B30-44BD-9102-3FF9FB549C46}"/>
    <dgm:cxn modelId="{82ECE00E-C99F-43DA-83F9-38CFC3F7A2FA}" type="presOf" srcId="{DF4857E7-5C40-4E4D-8F9E-0F40BE240B2F}" destId="{4514D2E9-87FF-454C-A554-FD761A8568C7}" srcOrd="0" destOrd="0" presId="urn:microsoft.com/office/officeart/2005/8/layout/lProcess2"/>
    <dgm:cxn modelId="{380D8EAB-F770-42E4-B08C-1AA944E19E2E}" type="presOf" srcId="{E86573C5-0EDE-4AD1-BC6F-18E4089AD966}" destId="{784606F8-6B08-4F32-B104-EEE71C2B2615}" srcOrd="0" destOrd="0" presId="urn:microsoft.com/office/officeart/2005/8/layout/lProcess2"/>
    <dgm:cxn modelId="{23A3F7DC-7389-471C-84DE-14C6DD200F84}" type="presParOf" srcId="{4514D2E9-87FF-454C-A554-FD761A8568C7}" destId="{144690A0-3A60-4675-BA35-6AA8DAF53BCF}" srcOrd="0" destOrd="0" presId="urn:microsoft.com/office/officeart/2005/8/layout/lProcess2"/>
    <dgm:cxn modelId="{8876B83D-EC41-435D-B850-FD0573A30222}" type="presParOf" srcId="{144690A0-3A60-4675-BA35-6AA8DAF53BCF}" destId="{D473E531-D125-469C-87A6-33F7D5E8F115}" srcOrd="0" destOrd="0" presId="urn:microsoft.com/office/officeart/2005/8/layout/lProcess2"/>
    <dgm:cxn modelId="{66CC8502-99D8-42DB-B86D-059F3E6DC994}" type="presParOf" srcId="{144690A0-3A60-4675-BA35-6AA8DAF53BCF}" destId="{FAA74DE5-4B5D-4A3C-B4A0-F426ACCBD9E4}" srcOrd="1" destOrd="0" presId="urn:microsoft.com/office/officeart/2005/8/layout/lProcess2"/>
    <dgm:cxn modelId="{92B42B0F-01A2-4373-9B73-408564ACC617}" type="presParOf" srcId="{144690A0-3A60-4675-BA35-6AA8DAF53BCF}" destId="{DF18FC3D-4823-4D45-9CFE-41B7B5561571}" srcOrd="2" destOrd="0" presId="urn:microsoft.com/office/officeart/2005/8/layout/lProcess2"/>
    <dgm:cxn modelId="{27C09CB7-7480-45DF-AF35-1D82C2A09B97}" type="presParOf" srcId="{DF18FC3D-4823-4D45-9CFE-41B7B5561571}" destId="{919D7678-E6E0-476A-B5BC-63494CB38EAC}" srcOrd="0" destOrd="0" presId="urn:microsoft.com/office/officeart/2005/8/layout/lProcess2"/>
    <dgm:cxn modelId="{509D858B-0D48-4958-9026-BDCB82CAD26F}" type="presParOf" srcId="{919D7678-E6E0-476A-B5BC-63494CB38EAC}" destId="{F542268E-C995-45FF-9CF3-9C7C99773B2D}" srcOrd="0" destOrd="0" presId="urn:microsoft.com/office/officeart/2005/8/layout/lProcess2"/>
    <dgm:cxn modelId="{D24331E6-4582-4234-B84A-C50B296EBA04}" type="presParOf" srcId="{919D7678-E6E0-476A-B5BC-63494CB38EAC}" destId="{EDB0CE32-C98B-4DDC-BD38-B873B50786A7}" srcOrd="1" destOrd="0" presId="urn:microsoft.com/office/officeart/2005/8/layout/lProcess2"/>
    <dgm:cxn modelId="{8E66EE5E-9F70-4C41-A8C1-EF6EE50B60D3}" type="presParOf" srcId="{919D7678-E6E0-476A-B5BC-63494CB38EAC}" destId="{784606F8-6B08-4F32-B104-EEE71C2B2615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3E531-D125-469C-87A6-33F7D5E8F115}">
      <dsp:nvSpPr>
        <dsp:cNvPr id="0" name=""/>
        <dsp:cNvSpPr/>
      </dsp:nvSpPr>
      <dsp:spPr>
        <a:xfrm>
          <a:off x="0" y="0"/>
          <a:ext cx="2810347" cy="4546369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rtlCol="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noProof="0" dirty="0" smtClean="0"/>
            <a:t>New </a:t>
          </a:r>
          <a:r>
            <a:rPr lang="es-ES" sz="3800" kern="1200" noProof="0" dirty="0" err="1" smtClean="0"/>
            <a:t>categories</a:t>
          </a:r>
          <a:endParaRPr lang="es-ES" sz="3800" kern="1200" noProof="0" dirty="0"/>
        </a:p>
      </dsp:txBody>
      <dsp:txXfrm>
        <a:off x="0" y="0"/>
        <a:ext cx="2810347" cy="1363910"/>
      </dsp:txXfrm>
    </dsp:sp>
    <dsp:sp modelId="{F542268E-C995-45FF-9CF3-9C7C99773B2D}">
      <dsp:nvSpPr>
        <dsp:cNvPr id="0" name=""/>
        <dsp:cNvSpPr/>
      </dsp:nvSpPr>
      <dsp:spPr>
        <a:xfrm>
          <a:off x="281034" y="1365242"/>
          <a:ext cx="2248277" cy="137079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rtlCol="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noProof="0" dirty="0" err="1" smtClean="0"/>
            <a:t>Not</a:t>
          </a:r>
          <a:r>
            <a:rPr lang="es-ES" sz="1300" kern="1200" noProof="0" dirty="0" smtClean="0"/>
            <a:t> </a:t>
          </a:r>
          <a:r>
            <a:rPr lang="es-ES" sz="1300" kern="1200" noProof="0" dirty="0" err="1" smtClean="0"/>
            <a:t>Engangered</a:t>
          </a:r>
          <a:endParaRPr lang="es-ES" sz="1300" kern="1200" noProof="0" dirty="0" smtClean="0"/>
        </a:p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noProof="0" dirty="0" err="1" smtClean="0"/>
            <a:t>Species</a:t>
          </a:r>
          <a:r>
            <a:rPr lang="es-ES" sz="1300" kern="1200" noProof="0" dirty="0" smtClean="0"/>
            <a:t> of </a:t>
          </a:r>
          <a:r>
            <a:rPr lang="es-ES" sz="1300" kern="1200" noProof="0" dirty="0" err="1" smtClean="0"/>
            <a:t>Concern</a:t>
          </a:r>
          <a:endParaRPr lang="es-ES" sz="1300" kern="1200" noProof="0" dirty="0" smtClean="0"/>
        </a:p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noProof="0" dirty="0" err="1" smtClean="0"/>
            <a:t>Threatened</a:t>
          </a:r>
          <a:endParaRPr lang="es-ES" sz="1300" kern="1200" noProof="0" dirty="0" smtClean="0"/>
        </a:p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noProof="0" dirty="0" err="1" smtClean="0"/>
            <a:t>Endangered</a:t>
          </a:r>
          <a:endParaRPr lang="es-ES" sz="1300" kern="1200" noProof="0" dirty="0" smtClean="0"/>
        </a:p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noProof="0" dirty="0" smtClean="0"/>
            <a:t>In </a:t>
          </a:r>
          <a:r>
            <a:rPr lang="es-ES" sz="1300" kern="1200" noProof="0" dirty="0" err="1" smtClean="0"/>
            <a:t>Recovery</a:t>
          </a:r>
          <a:endParaRPr lang="es-ES" sz="1300" kern="1200" noProof="0" dirty="0"/>
        </a:p>
      </dsp:txBody>
      <dsp:txXfrm>
        <a:off x="321183" y="1405391"/>
        <a:ext cx="2167979" cy="1290494"/>
      </dsp:txXfrm>
    </dsp:sp>
    <dsp:sp modelId="{784606F8-6B08-4F32-B104-EEE71C2B2615}">
      <dsp:nvSpPr>
        <dsp:cNvPr id="0" name=""/>
        <dsp:cNvSpPr/>
      </dsp:nvSpPr>
      <dsp:spPr>
        <a:xfrm>
          <a:off x="281034" y="2946926"/>
          <a:ext cx="2248277" cy="137079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rtlCol="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noProof="0" dirty="0" err="1" smtClean="0"/>
            <a:t>Based</a:t>
          </a:r>
          <a:r>
            <a:rPr lang="es-ES" sz="1300" kern="1200" noProof="0" dirty="0" smtClean="0"/>
            <a:t> in </a:t>
          </a:r>
          <a:r>
            <a:rPr lang="es-ES" sz="1300" kern="1200" noProof="0" dirty="0" err="1" smtClean="0"/>
            <a:t>the</a:t>
          </a:r>
          <a:r>
            <a:rPr lang="es-ES" sz="1300" kern="1200" noProof="0" dirty="0" smtClean="0"/>
            <a:t> </a:t>
          </a:r>
          <a:r>
            <a:rPr lang="es-ES" sz="1300" kern="1200" noProof="0" dirty="0" err="1" smtClean="0"/>
            <a:t>image</a:t>
          </a:r>
          <a:r>
            <a:rPr lang="es-ES" sz="1300" kern="1200" noProof="0" dirty="0" smtClean="0"/>
            <a:t> </a:t>
          </a:r>
          <a:r>
            <a:rPr lang="es-ES" sz="1300" kern="1200" noProof="0" dirty="0" err="1" smtClean="0"/>
            <a:t>we</a:t>
          </a:r>
          <a:r>
            <a:rPr lang="es-ES" sz="1300" kern="1200" noProof="0" dirty="0" smtClean="0"/>
            <a:t> are </a:t>
          </a:r>
          <a:r>
            <a:rPr lang="es-ES" sz="1300" kern="1200" noProof="0" dirty="0" err="1" smtClean="0"/>
            <a:t>displayig</a:t>
          </a:r>
          <a:r>
            <a:rPr lang="es-ES" sz="1300" kern="1200" noProof="0" dirty="0" smtClean="0"/>
            <a:t> in </a:t>
          </a:r>
          <a:r>
            <a:rPr lang="es-ES" sz="1300" kern="1200" noProof="0" dirty="0" err="1" smtClean="0"/>
            <a:t>this</a:t>
          </a:r>
          <a:r>
            <a:rPr lang="es-ES" sz="1300" kern="1200" noProof="0" dirty="0" smtClean="0"/>
            <a:t> </a:t>
          </a:r>
          <a:r>
            <a:rPr lang="es-ES" sz="1300" kern="1200" noProof="0" dirty="0" err="1" smtClean="0"/>
            <a:t>screen</a:t>
          </a:r>
          <a:r>
            <a:rPr lang="es-ES" sz="1300" kern="1200" noProof="0" dirty="0" smtClean="0"/>
            <a:t>, </a:t>
          </a:r>
          <a:r>
            <a:rPr lang="es-ES" sz="1300" kern="1200" noProof="0" dirty="0" err="1" smtClean="0"/>
            <a:t>We</a:t>
          </a:r>
          <a:r>
            <a:rPr lang="es-ES" sz="1300" kern="1200" noProof="0" dirty="0" smtClean="0"/>
            <a:t> </a:t>
          </a:r>
          <a:r>
            <a:rPr lang="es-ES" sz="1300" kern="1200" noProof="0" dirty="0" err="1" smtClean="0"/>
            <a:t>categorize</a:t>
          </a:r>
          <a:r>
            <a:rPr lang="es-ES" sz="1300" kern="1200" noProof="0" dirty="0" smtClean="0"/>
            <a:t> </a:t>
          </a:r>
          <a:r>
            <a:rPr lang="es-ES" sz="1300" kern="1200" noProof="0" dirty="0" err="1" smtClean="0"/>
            <a:t>our</a:t>
          </a:r>
          <a:r>
            <a:rPr lang="es-ES" sz="1300" kern="1200" noProof="0" dirty="0" smtClean="0"/>
            <a:t> data in </a:t>
          </a:r>
          <a:r>
            <a:rPr lang="es-ES" sz="1300" kern="1200" noProof="0" dirty="0" err="1" smtClean="0"/>
            <a:t>the</a:t>
          </a:r>
          <a:r>
            <a:rPr lang="es-ES" sz="1300" kern="1200" noProof="0" dirty="0" smtClean="0"/>
            <a:t> </a:t>
          </a:r>
          <a:r>
            <a:rPr lang="es-ES" sz="1300" kern="1200" noProof="0" dirty="0" err="1" smtClean="0"/>
            <a:t>previous</a:t>
          </a:r>
          <a:r>
            <a:rPr lang="es-ES" sz="1300" kern="1200" noProof="0" dirty="0" smtClean="0"/>
            <a:t> </a:t>
          </a:r>
          <a:r>
            <a:rPr lang="es-ES" sz="1300" kern="1200" noProof="0" dirty="0" err="1" smtClean="0"/>
            <a:t>categories</a:t>
          </a:r>
          <a:endParaRPr lang="es-ES" sz="1300" kern="1200" noProof="0" dirty="0"/>
        </a:p>
      </dsp:txBody>
      <dsp:txXfrm>
        <a:off x="321183" y="2987075"/>
        <a:ext cx="2167979" cy="1290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DCEB7E8-CC74-43A2-B69E-4753F1DE211A}" type="datetime1">
              <a:rPr lang="es-ES" smtClean="0"/>
              <a:t>27/12/2022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BAE14B8-3CC9-472D-9BC5-A84D80684DE2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94A142FE-F12E-400E-A149-2485AE59D1FB}" type="datetime1">
              <a:rPr lang="es-ES" noProof="0" smtClean="0"/>
              <a:pPr/>
              <a:t>27/12/2022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7FB667E1-E601-4AAF-B95C-B25720D70A60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780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Es posible que se requiera más de una diapositiva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4956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9877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9207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5866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Es posible que se requiera más de una diapositiva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2848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Es posible que se requiera más de una diapositiva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511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2613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1551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5633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6372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Amanecer sobre frondosas colina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ángulo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rtlCol="0" anchor="b">
            <a:noAutofit/>
          </a:bodyPr>
          <a:lstStyle>
            <a:lvl1pPr algn="ctr" rtl="0"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 rtl="0">
              <a:buNone/>
              <a:defRPr sz="2800"/>
            </a:lvl2pPr>
            <a:lvl3pPr marL="914400" indent="0" algn="ctr" rtl="0">
              <a:buNone/>
              <a:defRPr sz="2400"/>
            </a:lvl3pPr>
            <a:lvl4pPr marL="1371600" indent="0" algn="ctr" rtl="0">
              <a:buNone/>
              <a:defRPr sz="2000"/>
            </a:lvl4pPr>
            <a:lvl5pPr marL="1828800" indent="0" algn="ctr" rtl="0">
              <a:buNone/>
              <a:defRPr sz="2000"/>
            </a:lvl5pPr>
            <a:lvl6pPr marL="2286000" indent="0" algn="ctr" rtl="0">
              <a:buNone/>
              <a:defRPr sz="2000"/>
            </a:lvl6pPr>
            <a:lvl7pPr marL="2743200" indent="0" algn="ctr" rtl="0">
              <a:buNone/>
              <a:defRPr sz="2000"/>
            </a:lvl7pPr>
            <a:lvl8pPr marL="3200400" indent="0" algn="ctr" rtl="0">
              <a:buNone/>
              <a:defRPr sz="2000"/>
            </a:lvl8pPr>
            <a:lvl9pPr marL="3657600" indent="0" algn="ctr" rtl="0">
              <a:buNone/>
              <a:defRPr sz="2000"/>
            </a:lvl9pPr>
          </a:lstStyle>
          <a:p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alternativ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algn="l"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362892" y="685800"/>
            <a:ext cx="6370320" cy="5486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A0A1C012-6CF3-4617-92EF-71C63475D21B}" type="datetime1">
              <a:rPr lang="es-ES" noProof="0" smtClean="0"/>
              <a:pPr/>
              <a:t>27/12/2022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rtlCol="0" anchor="b">
            <a:normAutofit/>
          </a:bodyPr>
          <a:lstStyle>
            <a:lvl1pPr algn="l"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0"/>
          <a:lstStyle>
            <a:lvl1pPr marL="0" indent="0" algn="ctr" rtl="0">
              <a:buNone/>
              <a:defRPr sz="3200">
                <a:solidFill>
                  <a:schemeClr val="tx2"/>
                </a:solidFill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4355592"/>
            <a:ext cx="3200400" cy="1644614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656819-A0D8-45F4-8E83-D3D1972C37B4}" type="datetime1">
              <a:rPr lang="es-ES" noProof="0" smtClean="0"/>
              <a:pPr/>
              <a:t>27/12/2022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71D49B8-E199-45CC-A8F5-6A2B0314B9AB}" type="datetime1">
              <a:rPr lang="es-ES" noProof="0" smtClean="0"/>
              <a:pPr/>
              <a:t>27/12/2022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70316C-7339-47D5-A72D-B5FEBF651BAE}" type="datetime1">
              <a:rPr lang="es-ES" noProof="0" smtClean="0"/>
              <a:pPr/>
              <a:t>27/12/2022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6pPr algn="l" rtl="0">
              <a:defRPr/>
            </a:lvl6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778F0D-478F-45D6-BA03-D6A17CB35D70}" type="datetime1">
              <a:rPr lang="es-ES" noProof="0" smtClean="0"/>
              <a:pPr/>
              <a:t>27/12/2022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ángulo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24000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439AACF-6ECE-492B-8372-17787C931C34}" type="datetime1">
              <a:rPr lang="es-ES" noProof="0" smtClean="0"/>
              <a:pPr/>
              <a:t>27/12/2022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 alternativ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22413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01003024-B2E1-4E1B-AA6C-9799E0092684}" type="datetime1">
              <a:rPr lang="es-ES" noProof="0" smtClean="0"/>
              <a:pPr/>
              <a:t>27/12/2022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607B64-29C1-453A-A81F-CE10E57A8447}" type="datetime1">
              <a:rPr lang="es-ES" noProof="0" smtClean="0"/>
              <a:pPr/>
              <a:t>27/12/2022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0ECE5F2-81AA-4605-B028-6FBA391056A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 cap="none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 cap="none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976CBF-DBC5-45F1-85D2-5540CFC30826}" type="datetime1">
              <a:rPr lang="es-ES" noProof="0" smtClean="0"/>
              <a:pPr/>
              <a:t>27/12/2022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25EA49-DD46-4D89-906A-943CB539610D}" type="datetime1">
              <a:rPr lang="es-ES" noProof="0" smtClean="0"/>
              <a:pPr/>
              <a:t>27/12/2022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BDBD0F-A7A7-4FC6-901C-D8C037CF8D28}" type="datetime1">
              <a:rPr lang="es-ES" smtClean="0"/>
              <a:pPr/>
              <a:t>27/12/2022</a:t>
            </a:fld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s-ES" noProof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8526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algn="l" rtl="0">
              <a:defRPr sz="3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94212" y="685800"/>
            <a:ext cx="7239001" cy="5486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4C284D-F9C0-4639-888E-D4400CCADF39}" type="datetime1">
              <a:rPr lang="es-ES" noProof="0" smtClean="0"/>
              <a:pPr/>
              <a:t>27/12/2022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ángulo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</a:p>
          <a:p>
            <a:pPr lvl="5" rtl="0"/>
            <a:r>
              <a:rPr lang="es-ES" noProof="0" dirty="0" smtClean="0"/>
              <a:t>Sexto</a:t>
            </a:r>
          </a:p>
          <a:p>
            <a:pPr lvl="6" rtl="0"/>
            <a:r>
              <a:rPr lang="es-ES" noProof="0" dirty="0" smtClean="0"/>
              <a:t>Séptimo</a:t>
            </a:r>
          </a:p>
          <a:p>
            <a:pPr lvl="7" rtl="0"/>
            <a:r>
              <a:rPr lang="es-ES" noProof="0" dirty="0" smtClean="0"/>
              <a:t>Octavo</a:t>
            </a:r>
          </a:p>
          <a:p>
            <a:pPr lvl="8" rtl="0"/>
            <a:r>
              <a:rPr lang="es-ES" noProof="0" dirty="0" smtClean="0"/>
              <a:t>Noveno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 cap="all" baseline="0">
                <a:solidFill>
                  <a:schemeClr val="bg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bg2"/>
                </a:solidFill>
              </a:defRPr>
            </a:lvl1pPr>
          </a:lstStyle>
          <a:p>
            <a:fld id="{1BF007B6-9730-4033-A42D-4C043E1BEACE}" type="datetime1">
              <a:rPr lang="es-ES" noProof="0" smtClean="0"/>
              <a:pPr/>
              <a:t>27/12/2022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64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err="1" smtClean="0"/>
              <a:t>Biodiversity</a:t>
            </a:r>
            <a:r>
              <a:rPr lang="es-ES" dirty="0" smtClean="0"/>
              <a:t> </a:t>
            </a:r>
            <a:r>
              <a:rPr lang="es-ES" dirty="0" err="1" smtClean="0"/>
              <a:t>analysis</a:t>
            </a:r>
            <a:r>
              <a:rPr lang="es-ES" dirty="0" smtClean="0"/>
              <a:t>:</a:t>
            </a:r>
            <a:br>
              <a:rPr lang="es-ES" dirty="0" smtClean="0"/>
            </a:br>
            <a:r>
              <a:rPr lang="es-ES" sz="2000" dirty="0" smtClean="0"/>
              <a:t>Bryce, Yosemite, Yellowstone and Great </a:t>
            </a:r>
            <a:r>
              <a:rPr lang="es-ES" sz="2000" dirty="0" err="1" smtClean="0"/>
              <a:t>Smoky</a:t>
            </a:r>
            <a:r>
              <a:rPr lang="es-ES" sz="2000" dirty="0" smtClean="0"/>
              <a:t> </a:t>
            </a:r>
            <a:r>
              <a:rPr lang="es-ES" sz="2000" dirty="0" err="1" smtClean="0"/>
              <a:t>Mountains</a:t>
            </a:r>
            <a:r>
              <a:rPr lang="es-ES" sz="2000" dirty="0" smtClean="0"/>
              <a:t> </a:t>
            </a:r>
            <a:r>
              <a:rPr lang="es-ES" sz="2000" dirty="0" err="1" smtClean="0"/>
              <a:t>National</a:t>
            </a:r>
            <a:r>
              <a:rPr lang="es-ES" sz="2000" dirty="0" smtClean="0"/>
              <a:t> </a:t>
            </a:r>
            <a:r>
              <a:rPr lang="es-ES" sz="2000" dirty="0" err="1" smtClean="0"/>
              <a:t>Parks</a:t>
            </a:r>
            <a:endParaRPr lang="es-ES" sz="20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523999" y="6165304"/>
            <a:ext cx="9144002" cy="437728"/>
          </a:xfrm>
        </p:spPr>
        <p:txBody>
          <a:bodyPr rtlCol="0"/>
          <a:lstStyle/>
          <a:p>
            <a:pPr rtl="0"/>
            <a:r>
              <a:rPr lang="es-ES" dirty="0" smtClean="0"/>
              <a:t>Pedro Sánchez</a:t>
            </a:r>
            <a:r>
              <a:rPr lang="es-ES" dirty="0" smtClean="0"/>
              <a:t> </a:t>
            </a:r>
            <a:r>
              <a:rPr lang="es-ES" dirty="0" smtClean="0"/>
              <a:t>| </a:t>
            </a:r>
            <a:r>
              <a:rPr lang="es-ES" dirty="0" err="1" smtClean="0"/>
              <a:t>Codecamy</a:t>
            </a:r>
            <a:r>
              <a:rPr lang="es-ES" dirty="0" smtClean="0"/>
              <a:t> Project</a:t>
            </a:r>
            <a:endParaRPr lang="es-ES" dirty="0"/>
          </a:p>
        </p:txBody>
      </p:sp>
      <p:pic>
        <p:nvPicPr>
          <p:cNvPr id="1028" name="Picture 4" descr="Codecademy Logo FreeCodeCamp JQuery Web Development PNG, Clipart, Area,  Blue, Brand, Codecademy, Computer Icons Fre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" y="-47972"/>
            <a:ext cx="3022013" cy="102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620688"/>
            <a:ext cx="1291660" cy="1709058"/>
          </a:xfrm>
          <a:prstGeom prst="roundRect">
            <a:avLst>
              <a:gd name="adj" fmla="val 30714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47" y="1709932"/>
            <a:ext cx="9018305" cy="4359498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rtlCol="0" anchor="t"/>
          <a:lstStyle/>
          <a:p>
            <a:pPr rtl="0"/>
            <a:r>
              <a:rPr lang="es-ES" dirty="0" err="1" smtClean="0"/>
              <a:t>Differences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observed</a:t>
            </a:r>
            <a:r>
              <a:rPr lang="es-ES" dirty="0" smtClean="0"/>
              <a:t> and </a:t>
            </a:r>
            <a:r>
              <a:rPr lang="es-ES" dirty="0" err="1" smtClean="0"/>
              <a:t>expected</a:t>
            </a:r>
            <a:r>
              <a:rPr lang="es-ES" dirty="0" smtClean="0"/>
              <a:t> </a:t>
            </a:r>
            <a:r>
              <a:rPr lang="es-ES" dirty="0" err="1" smtClean="0"/>
              <a:t>frequencies</a:t>
            </a:r>
            <a:endParaRPr lang="es-ES" dirty="0"/>
          </a:p>
        </p:txBody>
      </p:sp>
      <p:pic>
        <p:nvPicPr>
          <p:cNvPr id="8" name="Picture 4" descr="Codecademy Logo FreeCodeCamp JQuery Web Development PNG, Clipart, Area,  Blue, Brand, Codecademy, Computer Icons Fre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278" y="0"/>
            <a:ext cx="1749722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ítulo 3"/>
          <p:cNvSpPr txBox="1">
            <a:spLocks/>
          </p:cNvSpPr>
          <p:nvPr/>
        </p:nvSpPr>
        <p:spPr>
          <a:xfrm>
            <a:off x="0" y="116632"/>
            <a:ext cx="2376264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smtClean="0"/>
              <a:t>Pedro Sánchez | Codecamy Project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58554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Vascular and Non Vascular </a:t>
            </a:r>
            <a:r>
              <a:rPr lang="es-ES" dirty="0" err="1" smtClean="0"/>
              <a:t>Plants</a:t>
            </a:r>
            <a:r>
              <a:rPr lang="es-ES" dirty="0" smtClean="0"/>
              <a:t>, </a:t>
            </a:r>
            <a:r>
              <a:rPr lang="es-ES" dirty="0" err="1" smtClean="0"/>
              <a:t>does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relation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conservation</a:t>
            </a:r>
            <a:r>
              <a:rPr lang="es-ES" dirty="0" smtClean="0"/>
              <a:t> status?</a:t>
            </a:r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3593918"/>
              </p:ext>
            </p:extLst>
          </p:nvPr>
        </p:nvGraphicFramePr>
        <p:xfrm>
          <a:off x="1312872" y="1916832"/>
          <a:ext cx="8599550" cy="1503492"/>
        </p:xfrm>
        <a:graphic>
          <a:graphicData uri="http://schemas.openxmlformats.org/drawingml/2006/table">
            <a:tbl>
              <a:tblPr/>
              <a:tblGrid>
                <a:gridCol w="1719910"/>
                <a:gridCol w="1719910"/>
                <a:gridCol w="1719910"/>
                <a:gridCol w="1719910"/>
                <a:gridCol w="1719910"/>
              </a:tblGrid>
              <a:tr h="481869">
                <a:tc>
                  <a:txBody>
                    <a:bodyPr/>
                    <a:lstStyle/>
                    <a:p>
                      <a:pPr algn="ctr" fontAlgn="ctr"/>
                      <a:endParaRPr lang="es-ES" sz="1800" b="1" dirty="0">
                        <a:effectLst/>
                      </a:endParaRPr>
                    </a:p>
                  </a:txBody>
                  <a:tcPr marL="43964" marR="43964" marT="21982" marB="21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dirty="0" err="1">
                          <a:effectLst/>
                        </a:rPr>
                        <a:t>Not</a:t>
                      </a:r>
                      <a:r>
                        <a:rPr lang="es-ES" sz="1800" b="1" dirty="0">
                          <a:effectLst/>
                        </a:rPr>
                        <a:t> </a:t>
                      </a:r>
                      <a:r>
                        <a:rPr lang="es-ES" sz="1800" b="1" dirty="0" err="1">
                          <a:effectLst/>
                        </a:rPr>
                        <a:t>Endangered</a:t>
                      </a:r>
                      <a:endParaRPr lang="es-ES" sz="1800" b="1" dirty="0">
                        <a:effectLst/>
                      </a:endParaRPr>
                    </a:p>
                  </a:txBody>
                  <a:tcPr marL="43964" marR="43964" marT="21982" marB="21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dirty="0" err="1">
                          <a:effectLst/>
                        </a:rPr>
                        <a:t>Species</a:t>
                      </a:r>
                      <a:r>
                        <a:rPr lang="es-ES" sz="1800" b="1" dirty="0">
                          <a:effectLst/>
                        </a:rPr>
                        <a:t> of </a:t>
                      </a:r>
                      <a:r>
                        <a:rPr lang="es-ES" sz="1800" b="1" dirty="0" err="1">
                          <a:effectLst/>
                        </a:rPr>
                        <a:t>Concern</a:t>
                      </a:r>
                      <a:endParaRPr lang="es-ES" sz="1800" b="1" dirty="0">
                        <a:effectLst/>
                      </a:endParaRPr>
                    </a:p>
                  </a:txBody>
                  <a:tcPr marL="43964" marR="43964" marT="21982" marB="21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dirty="0" err="1">
                          <a:effectLst/>
                        </a:rPr>
                        <a:t>Threatened</a:t>
                      </a:r>
                      <a:endParaRPr lang="es-ES" sz="1800" b="1" dirty="0">
                        <a:effectLst/>
                      </a:endParaRPr>
                    </a:p>
                  </a:txBody>
                  <a:tcPr marL="43964" marR="43964" marT="21982" marB="21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dirty="0" err="1">
                          <a:effectLst/>
                        </a:rPr>
                        <a:t>Endangered</a:t>
                      </a:r>
                      <a:endParaRPr lang="es-ES" sz="1800" b="1" dirty="0">
                        <a:effectLst/>
                      </a:endParaRPr>
                    </a:p>
                  </a:txBody>
                  <a:tcPr marL="43964" marR="43964" marT="21982" marB="21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186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dirty="0" err="1">
                          <a:effectLst/>
                        </a:rPr>
                        <a:t>Nonvascular</a:t>
                      </a:r>
                      <a:r>
                        <a:rPr lang="es-ES" sz="1800" b="1" dirty="0">
                          <a:effectLst/>
                        </a:rPr>
                        <a:t> </a:t>
                      </a:r>
                      <a:r>
                        <a:rPr lang="es-ES" sz="1800" b="1" dirty="0" err="1">
                          <a:effectLst/>
                        </a:rPr>
                        <a:t>Plant</a:t>
                      </a:r>
                      <a:endParaRPr lang="es-ES" sz="1800" b="1" dirty="0">
                        <a:effectLst/>
                      </a:endParaRPr>
                    </a:p>
                  </a:txBody>
                  <a:tcPr marL="43964" marR="43964" marT="21982" marB="21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>
                          <a:effectLst/>
                        </a:rPr>
                        <a:t>1312</a:t>
                      </a:r>
                    </a:p>
                  </a:txBody>
                  <a:tcPr marL="43964" marR="43964" marT="21982" marB="21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dirty="0">
                          <a:effectLst/>
                        </a:rPr>
                        <a:t>20</a:t>
                      </a:r>
                    </a:p>
                  </a:txBody>
                  <a:tcPr marL="43964" marR="43964" marT="21982" marB="21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dirty="0">
                          <a:effectLst/>
                        </a:rPr>
                        <a:t>0</a:t>
                      </a:r>
                    </a:p>
                  </a:txBody>
                  <a:tcPr marL="43964" marR="43964" marT="21982" marB="21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dirty="0">
                          <a:effectLst/>
                        </a:rPr>
                        <a:t>0</a:t>
                      </a:r>
                    </a:p>
                  </a:txBody>
                  <a:tcPr marL="43964" marR="43964" marT="21982" marB="21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7421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>
                          <a:effectLst/>
                        </a:rPr>
                        <a:t>Vascular Plant</a:t>
                      </a:r>
                    </a:p>
                  </a:txBody>
                  <a:tcPr marL="43964" marR="43964" marT="21982" marB="21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>
                          <a:effectLst/>
                        </a:rPr>
                        <a:t>19350</a:t>
                      </a:r>
                    </a:p>
                  </a:txBody>
                  <a:tcPr marL="43964" marR="43964" marT="21982" marB="21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>
                          <a:effectLst/>
                        </a:rPr>
                        <a:t>172</a:t>
                      </a:r>
                    </a:p>
                  </a:txBody>
                  <a:tcPr marL="43964" marR="43964" marT="21982" marB="21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dirty="0">
                          <a:effectLst/>
                        </a:rPr>
                        <a:t>8</a:t>
                      </a:r>
                    </a:p>
                  </a:txBody>
                  <a:tcPr marL="43964" marR="43964" marT="21982" marB="21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dirty="0">
                          <a:effectLst/>
                        </a:rPr>
                        <a:t>4</a:t>
                      </a:r>
                    </a:p>
                  </a:txBody>
                  <a:tcPr marL="43964" marR="43964" marT="21982" marB="21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26230"/>
              </p:ext>
            </p:extLst>
          </p:nvPr>
        </p:nvGraphicFramePr>
        <p:xfrm>
          <a:off x="858085" y="3653492"/>
          <a:ext cx="9054340" cy="1598444"/>
        </p:xfrm>
        <a:graphic>
          <a:graphicData uri="http://schemas.openxmlformats.org/drawingml/2006/table">
            <a:tbl>
              <a:tblPr/>
              <a:tblGrid>
                <a:gridCol w="1810868"/>
                <a:gridCol w="1810868"/>
                <a:gridCol w="1810868"/>
                <a:gridCol w="1810868"/>
                <a:gridCol w="1810868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endParaRPr lang="es-ES" sz="1800" b="1" dirty="0">
                        <a:effectLst/>
                      </a:endParaRPr>
                    </a:p>
                  </a:txBody>
                  <a:tcPr marL="43964" marR="43964" marT="21982" marB="21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dirty="0" err="1">
                          <a:effectLst/>
                        </a:rPr>
                        <a:t>Not</a:t>
                      </a:r>
                      <a:r>
                        <a:rPr lang="es-ES" sz="1800" b="1" dirty="0">
                          <a:effectLst/>
                        </a:rPr>
                        <a:t> </a:t>
                      </a:r>
                      <a:r>
                        <a:rPr lang="es-ES" sz="1800" b="1" dirty="0" err="1">
                          <a:effectLst/>
                        </a:rPr>
                        <a:t>Endangered</a:t>
                      </a:r>
                      <a:endParaRPr lang="es-ES" sz="1800" b="1" dirty="0">
                        <a:effectLst/>
                      </a:endParaRPr>
                    </a:p>
                  </a:txBody>
                  <a:tcPr marL="43964" marR="43964" marT="21982" marB="21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dirty="0" err="1">
                          <a:effectLst/>
                        </a:rPr>
                        <a:t>Species</a:t>
                      </a:r>
                      <a:r>
                        <a:rPr lang="es-ES" sz="1800" b="1" dirty="0">
                          <a:effectLst/>
                        </a:rPr>
                        <a:t> of </a:t>
                      </a:r>
                      <a:r>
                        <a:rPr lang="es-ES" sz="1800" b="1" dirty="0" err="1">
                          <a:effectLst/>
                        </a:rPr>
                        <a:t>Concern</a:t>
                      </a:r>
                      <a:endParaRPr lang="es-ES" sz="1800" b="1" dirty="0">
                        <a:effectLst/>
                      </a:endParaRPr>
                    </a:p>
                  </a:txBody>
                  <a:tcPr marL="43964" marR="43964" marT="21982" marB="21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dirty="0" err="1">
                          <a:effectLst/>
                        </a:rPr>
                        <a:t>Threatened</a:t>
                      </a:r>
                      <a:endParaRPr lang="es-ES" sz="1800" b="1" dirty="0">
                        <a:effectLst/>
                      </a:endParaRPr>
                    </a:p>
                  </a:txBody>
                  <a:tcPr marL="43964" marR="43964" marT="21982" marB="21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dirty="0" err="1">
                          <a:effectLst/>
                        </a:rPr>
                        <a:t>Endangered</a:t>
                      </a:r>
                      <a:endParaRPr lang="es-ES" sz="1800" b="1" dirty="0">
                        <a:effectLst/>
                      </a:endParaRPr>
                    </a:p>
                  </a:txBody>
                  <a:tcPr marL="43964" marR="43964" marT="21982" marB="21982" anchor="ctr">
                    <a:lnL>
                      <a:noFill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s-ES" b="1" dirty="0" err="1">
                          <a:effectLst/>
                        </a:rPr>
                        <a:t>Nonvascular</a:t>
                      </a:r>
                      <a:r>
                        <a:rPr lang="es-ES" b="1" dirty="0">
                          <a:effectLst/>
                        </a:rPr>
                        <a:t> </a:t>
                      </a:r>
                      <a:r>
                        <a:rPr lang="es-ES" b="1" dirty="0" err="1">
                          <a:effectLst/>
                        </a:rPr>
                        <a:t>Plant</a:t>
                      </a:r>
                      <a:endParaRPr lang="es-E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dirty="0">
                          <a:effectLst/>
                        </a:rPr>
                        <a:t>1318.98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dirty="0">
                          <a:effectLst/>
                        </a:rPr>
                        <a:t>12.26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dirty="0">
                          <a:effectLst/>
                        </a:rPr>
                        <a:t>0.51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dirty="0">
                          <a:effectLst/>
                        </a:rPr>
                        <a:t>0.26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s-ES" b="1">
                          <a:effectLst/>
                        </a:rPr>
                        <a:t>Vascular Plant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>
                          <a:effectLst/>
                        </a:rPr>
                        <a:t>19343.02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>
                          <a:effectLst/>
                        </a:rPr>
                        <a:t>179.74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dirty="0">
                          <a:effectLst/>
                        </a:rPr>
                        <a:t>7.49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dirty="0">
                          <a:effectLst/>
                        </a:rPr>
                        <a:t>3.74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10128448" y="2634298"/>
            <a:ext cx="181702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Observed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128448" y="4452714"/>
            <a:ext cx="181702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Marcador de posición de contenido 2"/>
          <p:cNvSpPr>
            <a:spLocks noGrp="1"/>
          </p:cNvSpPr>
          <p:nvPr>
            <p:ph idx="1"/>
          </p:nvPr>
        </p:nvSpPr>
        <p:spPr>
          <a:xfrm>
            <a:off x="407368" y="5661248"/>
            <a:ext cx="11521280" cy="609882"/>
          </a:xfrm>
        </p:spPr>
        <p:txBody>
          <a:bodyPr rtlCol="0">
            <a:normAutofit lnSpcReduction="10000"/>
          </a:bodyPr>
          <a:lstStyle/>
          <a:p>
            <a:pPr marL="45720" indent="0">
              <a:buNone/>
            </a:pPr>
            <a:r>
              <a:rPr lang="es-ES" dirty="0"/>
              <a:t>chi</a:t>
            </a:r>
            <a:r>
              <a:rPr lang="es-ES" baseline="30000" dirty="0"/>
              <a:t>2 </a:t>
            </a:r>
            <a:r>
              <a:rPr lang="es-ES" dirty="0"/>
              <a:t> test </a:t>
            </a:r>
            <a:r>
              <a:rPr lang="es-ES" dirty="0" err="1"/>
              <a:t>value</a:t>
            </a:r>
            <a:r>
              <a:rPr lang="es-ES" dirty="0"/>
              <a:t>: </a:t>
            </a:r>
            <a:r>
              <a:rPr lang="es-ES" dirty="0" smtClean="0"/>
              <a:t>6.08 </a:t>
            </a:r>
            <a:r>
              <a:rPr lang="es-ES" dirty="0"/>
              <a:t>(p = </a:t>
            </a:r>
            <a:r>
              <a:rPr lang="es-ES" dirty="0" smtClean="0"/>
              <a:t>0.108). Small </a:t>
            </a:r>
            <a:r>
              <a:rPr lang="es-ES" dirty="0" err="1" smtClean="0"/>
              <a:t>difference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categorical</a:t>
            </a:r>
            <a:r>
              <a:rPr lang="es-ES" dirty="0" smtClean="0"/>
              <a:t> variables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enough</a:t>
            </a:r>
            <a:r>
              <a:rPr lang="es-ES" dirty="0" smtClean="0"/>
              <a:t> to </a:t>
            </a:r>
            <a:r>
              <a:rPr lang="es-ES" dirty="0" err="1" smtClean="0"/>
              <a:t>tell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significance</a:t>
            </a:r>
            <a:r>
              <a:rPr lang="es-ES" dirty="0" smtClean="0"/>
              <a:t> of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difference</a:t>
            </a:r>
            <a:r>
              <a:rPr lang="es-ES" dirty="0" smtClean="0"/>
              <a:t>.</a:t>
            </a:r>
          </a:p>
        </p:txBody>
      </p:sp>
      <p:pic>
        <p:nvPicPr>
          <p:cNvPr id="11" name="Picture 4" descr="Codecademy Logo FreeCodeCamp JQuery Web Development PNG, Clipart, Area,  Blue, Brand, Codecademy, Computer Icons Fre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278" y="0"/>
            <a:ext cx="1749722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ítulo 3"/>
          <p:cNvSpPr txBox="1">
            <a:spLocks/>
          </p:cNvSpPr>
          <p:nvPr/>
        </p:nvSpPr>
        <p:spPr>
          <a:xfrm>
            <a:off x="0" y="116632"/>
            <a:ext cx="2376264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smtClean="0"/>
              <a:t>Pedro Sánchez | Codecamy Project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t"/>
          <a:lstStyle/>
          <a:p>
            <a:pPr rtl="0"/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there</a:t>
            </a:r>
            <a:r>
              <a:rPr lang="es-ES" dirty="0" smtClean="0"/>
              <a:t> a </a:t>
            </a:r>
            <a:r>
              <a:rPr lang="es-ES" dirty="0" err="1" smtClean="0"/>
              <a:t>category</a:t>
            </a:r>
            <a:r>
              <a:rPr lang="es-ES" dirty="0" smtClean="0"/>
              <a:t> of </a:t>
            </a:r>
            <a:r>
              <a:rPr lang="es-ES" dirty="0" err="1" smtClean="0"/>
              <a:t>species</a:t>
            </a:r>
            <a:r>
              <a:rPr lang="es-ES" dirty="0" smtClean="0"/>
              <a:t> more </a:t>
            </a:r>
            <a:r>
              <a:rPr lang="es-ES" dirty="0" err="1" smtClean="0"/>
              <a:t>likely</a:t>
            </a:r>
            <a:r>
              <a:rPr lang="es-ES" dirty="0" smtClean="0"/>
              <a:t> to </a:t>
            </a:r>
            <a:r>
              <a:rPr lang="es-ES" dirty="0" err="1" smtClean="0"/>
              <a:t>have</a:t>
            </a:r>
            <a:r>
              <a:rPr lang="es-ES" dirty="0" smtClean="0"/>
              <a:t> a </a:t>
            </a:r>
            <a:r>
              <a:rPr lang="es-ES" dirty="0" err="1" smtClean="0"/>
              <a:t>worse</a:t>
            </a:r>
            <a:r>
              <a:rPr lang="es-ES" dirty="0" smtClean="0"/>
              <a:t> </a:t>
            </a:r>
            <a:r>
              <a:rPr lang="es-ES" dirty="0" err="1" smtClean="0"/>
              <a:t>condition</a:t>
            </a:r>
            <a:r>
              <a:rPr lang="es-ES" dirty="0" smtClean="0"/>
              <a:t> </a:t>
            </a:r>
            <a:r>
              <a:rPr lang="es-ES" dirty="0" err="1" smtClean="0"/>
              <a:t>than</a:t>
            </a:r>
            <a:r>
              <a:rPr lang="es-ES" dirty="0" smtClean="0"/>
              <a:t> </a:t>
            </a:r>
            <a:r>
              <a:rPr lang="es-ES" dirty="0" err="1" smtClean="0"/>
              <a:t>others</a:t>
            </a:r>
            <a:r>
              <a:rPr lang="es-ES" dirty="0" smtClean="0"/>
              <a:t>?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1681332"/>
            <a:ext cx="7962900" cy="4305300"/>
          </a:xfrm>
          <a:prstGeom prst="rect">
            <a:avLst/>
          </a:prstGeom>
        </p:spPr>
      </p:pic>
      <p:sp>
        <p:nvSpPr>
          <p:cNvPr id="10" name="Marcador de posición de contenido 2"/>
          <p:cNvSpPr>
            <a:spLocks noGrp="1"/>
          </p:cNvSpPr>
          <p:nvPr>
            <p:ph idx="1"/>
          </p:nvPr>
        </p:nvSpPr>
        <p:spPr>
          <a:xfrm>
            <a:off x="1919536" y="5986632"/>
            <a:ext cx="11521280" cy="609882"/>
          </a:xfrm>
        </p:spPr>
        <p:txBody>
          <a:bodyPr rtlCol="0">
            <a:normAutofit/>
          </a:bodyPr>
          <a:lstStyle/>
          <a:p>
            <a:pPr marL="45720" indent="0">
              <a:buNone/>
            </a:pPr>
            <a:r>
              <a:rPr lang="es-ES" dirty="0"/>
              <a:t>chi</a:t>
            </a:r>
            <a:r>
              <a:rPr lang="es-ES" baseline="30000" dirty="0"/>
              <a:t>2 </a:t>
            </a:r>
            <a:r>
              <a:rPr lang="es-ES" dirty="0"/>
              <a:t> test </a:t>
            </a:r>
            <a:r>
              <a:rPr lang="es-ES" dirty="0" err="1"/>
              <a:t>value</a:t>
            </a:r>
            <a:r>
              <a:rPr lang="es-ES" dirty="0"/>
              <a:t>: </a:t>
            </a:r>
            <a:r>
              <a:rPr lang="es-ES" dirty="0" smtClean="0"/>
              <a:t>3130.218 (p </a:t>
            </a:r>
            <a:r>
              <a:rPr lang="es-ES" dirty="0"/>
              <a:t>&lt;</a:t>
            </a:r>
            <a:r>
              <a:rPr lang="es-ES" dirty="0" smtClean="0"/>
              <a:t> 0.0). </a:t>
            </a:r>
            <a:r>
              <a:rPr lang="es-ES" dirty="0" err="1" smtClean="0"/>
              <a:t>There’s</a:t>
            </a:r>
            <a:r>
              <a:rPr lang="es-ES" dirty="0" smtClean="0"/>
              <a:t> a </a:t>
            </a:r>
            <a:r>
              <a:rPr lang="es-ES" dirty="0" err="1" smtClean="0"/>
              <a:t>correlation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both</a:t>
            </a:r>
            <a:r>
              <a:rPr lang="es-ES" dirty="0" smtClean="0"/>
              <a:t> variables</a:t>
            </a:r>
          </a:p>
        </p:txBody>
      </p:sp>
      <p:pic>
        <p:nvPicPr>
          <p:cNvPr id="11" name="Picture 4" descr="Codecademy Logo FreeCodeCamp JQuery Web Development PNG, Clipart, Area,  Blue, Brand, Codecademy, Computer Icons Fre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278" y="0"/>
            <a:ext cx="1749722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ítulo 3"/>
          <p:cNvSpPr txBox="1">
            <a:spLocks/>
          </p:cNvSpPr>
          <p:nvPr/>
        </p:nvSpPr>
        <p:spPr>
          <a:xfrm>
            <a:off x="0" y="116632"/>
            <a:ext cx="2376264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smtClean="0"/>
              <a:t>Pedro Sánchez | Codecamy Project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288830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t"/>
          <a:lstStyle/>
          <a:p>
            <a:pPr rtl="0"/>
            <a:r>
              <a:rPr lang="es-ES" dirty="0" err="1" smtClean="0"/>
              <a:t>Conclusions</a:t>
            </a:r>
            <a:endParaRPr lang="es-ES" dirty="0"/>
          </a:p>
        </p:txBody>
      </p:sp>
      <p:sp>
        <p:nvSpPr>
          <p:cNvPr id="6" name="Marcador de posición de contenido 2"/>
          <p:cNvSpPr>
            <a:spLocks noGrp="1"/>
          </p:cNvSpPr>
          <p:nvPr>
            <p:ph idx="1"/>
          </p:nvPr>
        </p:nvSpPr>
        <p:spPr>
          <a:xfrm>
            <a:off x="767408" y="1700784"/>
            <a:ext cx="10513168" cy="4122177"/>
          </a:xfrm>
        </p:spPr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es-ES" dirty="0" err="1" smtClean="0"/>
              <a:t>After</a:t>
            </a:r>
            <a:r>
              <a:rPr lang="es-ES" dirty="0" smtClean="0"/>
              <a:t>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analysis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can </a:t>
            </a:r>
            <a:r>
              <a:rPr lang="es-ES" dirty="0" err="1" smtClean="0"/>
              <a:t>conclude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following</a:t>
            </a:r>
            <a:r>
              <a:rPr lang="es-ES" dirty="0" smtClean="0"/>
              <a:t>:</a:t>
            </a:r>
            <a:endParaRPr lang="es-ES" dirty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number</a:t>
            </a:r>
            <a:r>
              <a:rPr lang="es-ES" dirty="0" smtClean="0"/>
              <a:t> of </a:t>
            </a:r>
            <a:r>
              <a:rPr lang="es-ES" dirty="0" err="1" smtClean="0"/>
              <a:t>observations</a:t>
            </a:r>
            <a:r>
              <a:rPr lang="es-ES" dirty="0" smtClean="0"/>
              <a:t> in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park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different</a:t>
            </a:r>
            <a:r>
              <a:rPr lang="es-ES" dirty="0" smtClean="0"/>
              <a:t>, </a:t>
            </a:r>
            <a:r>
              <a:rPr lang="es-ES" dirty="0" err="1" smtClean="0"/>
              <a:t>being</a:t>
            </a:r>
            <a:r>
              <a:rPr lang="es-ES" dirty="0" smtClean="0"/>
              <a:t> Yellowstone </a:t>
            </a:r>
            <a:r>
              <a:rPr lang="es-ES" dirty="0" err="1" smtClean="0"/>
              <a:t>National</a:t>
            </a:r>
            <a:r>
              <a:rPr lang="es-ES" dirty="0" smtClean="0"/>
              <a:t> Park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park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highest</a:t>
            </a:r>
            <a:r>
              <a:rPr lang="es-ES" dirty="0" smtClean="0"/>
              <a:t> </a:t>
            </a:r>
            <a:r>
              <a:rPr lang="es-ES" dirty="0" err="1" smtClean="0"/>
              <a:t>number</a:t>
            </a:r>
            <a:r>
              <a:rPr lang="es-ES" dirty="0" smtClean="0"/>
              <a:t> of </a:t>
            </a:r>
            <a:r>
              <a:rPr lang="es-ES" dirty="0" err="1" smtClean="0"/>
              <a:t>observations</a:t>
            </a:r>
            <a:endParaRPr lang="es-ES" dirty="0" smtClean="0"/>
          </a:p>
          <a:p>
            <a:r>
              <a:rPr lang="es-ES" dirty="0" err="1" smtClean="0"/>
              <a:t>There’s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a real </a:t>
            </a:r>
            <a:r>
              <a:rPr lang="es-ES" dirty="0" err="1" smtClean="0"/>
              <a:t>difference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number</a:t>
            </a:r>
            <a:r>
              <a:rPr lang="es-ES" dirty="0" smtClean="0"/>
              <a:t> of </a:t>
            </a:r>
            <a:r>
              <a:rPr lang="es-ES" dirty="0" err="1" smtClean="0"/>
              <a:t>observations</a:t>
            </a:r>
            <a:r>
              <a:rPr lang="es-ES" dirty="0" smtClean="0"/>
              <a:t> of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specie</a:t>
            </a:r>
            <a:r>
              <a:rPr lang="es-ES" dirty="0" smtClean="0"/>
              <a:t> in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park</a:t>
            </a:r>
            <a:r>
              <a:rPr lang="es-ES" dirty="0" smtClean="0"/>
              <a:t>.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distribution</a:t>
            </a:r>
            <a:r>
              <a:rPr lang="es-ES" dirty="0" smtClean="0"/>
              <a:t> of </a:t>
            </a:r>
            <a:r>
              <a:rPr lang="es-ES" dirty="0" err="1" smtClean="0"/>
              <a:t>those</a:t>
            </a:r>
            <a:r>
              <a:rPr lang="es-ES" dirty="0" smtClean="0"/>
              <a:t> </a:t>
            </a:r>
            <a:r>
              <a:rPr lang="es-ES" dirty="0" err="1" smtClean="0"/>
              <a:t>species</a:t>
            </a:r>
            <a:r>
              <a:rPr lang="es-ES" dirty="0" smtClean="0"/>
              <a:t> are similar </a:t>
            </a:r>
            <a:r>
              <a:rPr lang="es-ES" dirty="0" err="1" smtClean="0"/>
              <a:t>within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parks</a:t>
            </a:r>
            <a:r>
              <a:rPr lang="es-ES" dirty="0" smtClean="0"/>
              <a:t>. </a:t>
            </a:r>
            <a:endParaRPr lang="es-ES" dirty="0"/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conservation</a:t>
            </a:r>
            <a:r>
              <a:rPr lang="es-ES" dirty="0" smtClean="0"/>
              <a:t> status of Vascular and Non Vascular </a:t>
            </a:r>
            <a:r>
              <a:rPr lang="es-ES" dirty="0" err="1" smtClean="0"/>
              <a:t>plants</a:t>
            </a:r>
            <a:r>
              <a:rPr lang="es-ES" dirty="0" smtClean="0"/>
              <a:t> looks </a:t>
            </a:r>
            <a:r>
              <a:rPr lang="es-ES" dirty="0" err="1" smtClean="0"/>
              <a:t>like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has a </a:t>
            </a:r>
            <a:r>
              <a:rPr lang="es-ES" dirty="0" err="1" smtClean="0"/>
              <a:t>small</a:t>
            </a:r>
            <a:r>
              <a:rPr lang="es-ES" dirty="0" smtClean="0"/>
              <a:t> </a:t>
            </a:r>
            <a:r>
              <a:rPr lang="es-ES" dirty="0" err="1" smtClean="0"/>
              <a:t>difference</a:t>
            </a:r>
            <a:r>
              <a:rPr lang="es-ES" dirty="0" smtClean="0"/>
              <a:t>, </a:t>
            </a:r>
            <a:r>
              <a:rPr lang="es-ES" dirty="0" err="1" smtClean="0"/>
              <a:t>even</a:t>
            </a:r>
            <a:r>
              <a:rPr lang="es-ES" dirty="0" smtClean="0"/>
              <a:t> </a:t>
            </a:r>
            <a:r>
              <a:rPr lang="es-ES" dirty="0" err="1" smtClean="0"/>
              <a:t>though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are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able</a:t>
            </a:r>
            <a:r>
              <a:rPr lang="es-ES" dirty="0" smtClean="0"/>
              <a:t> to </a:t>
            </a:r>
            <a:r>
              <a:rPr lang="es-ES" dirty="0" err="1" smtClean="0"/>
              <a:t>confirm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,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would</a:t>
            </a:r>
            <a:r>
              <a:rPr lang="es-ES" dirty="0" smtClean="0"/>
              <a:t> be </a:t>
            </a:r>
            <a:r>
              <a:rPr lang="es-ES" dirty="0" err="1" smtClean="0"/>
              <a:t>interesting</a:t>
            </a:r>
            <a:r>
              <a:rPr lang="es-ES" dirty="0" smtClean="0"/>
              <a:t> to </a:t>
            </a:r>
            <a:r>
              <a:rPr lang="es-ES" dirty="0" err="1" smtClean="0"/>
              <a:t>increase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sample</a:t>
            </a:r>
            <a:r>
              <a:rPr lang="es-ES" dirty="0" smtClean="0"/>
              <a:t> of data.</a:t>
            </a:r>
          </a:p>
          <a:p>
            <a:r>
              <a:rPr lang="es-ES" dirty="0" err="1" smtClean="0"/>
              <a:t>There’s</a:t>
            </a:r>
            <a:r>
              <a:rPr lang="es-ES" dirty="0" smtClean="0"/>
              <a:t> </a:t>
            </a:r>
            <a:r>
              <a:rPr lang="es-ES" dirty="0" err="1" smtClean="0"/>
              <a:t>definitely</a:t>
            </a:r>
            <a:r>
              <a:rPr lang="es-ES" dirty="0"/>
              <a:t> </a:t>
            </a:r>
            <a:r>
              <a:rPr lang="es-ES" dirty="0" smtClean="0"/>
              <a:t>a </a:t>
            </a:r>
            <a:r>
              <a:rPr lang="es-ES" dirty="0" err="1" smtClean="0"/>
              <a:t>correlation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conservation</a:t>
            </a:r>
            <a:r>
              <a:rPr lang="es-ES" dirty="0" smtClean="0"/>
              <a:t> status and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category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scpecies</a:t>
            </a:r>
            <a:r>
              <a:rPr lang="es-ES" dirty="0" smtClean="0"/>
              <a:t>. </a:t>
            </a:r>
            <a:r>
              <a:rPr lang="es-ES" dirty="0" err="1" smtClean="0"/>
              <a:t>Is</a:t>
            </a:r>
            <a:r>
              <a:rPr lang="es-ES" dirty="0" smtClean="0"/>
              <a:t> more </a:t>
            </a:r>
            <a:r>
              <a:rPr lang="es-ES" dirty="0" err="1" smtClean="0"/>
              <a:t>likely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observe a </a:t>
            </a:r>
            <a:r>
              <a:rPr lang="es-ES" dirty="0" err="1" smtClean="0"/>
              <a:t>higher</a:t>
            </a:r>
            <a:r>
              <a:rPr lang="es-ES" dirty="0" smtClean="0"/>
              <a:t> </a:t>
            </a:r>
            <a:r>
              <a:rPr lang="es-ES" dirty="0" err="1" smtClean="0"/>
              <a:t>amount</a:t>
            </a:r>
            <a:r>
              <a:rPr lang="es-ES" dirty="0" smtClean="0"/>
              <a:t> of </a:t>
            </a:r>
            <a:r>
              <a:rPr lang="es-ES" dirty="0" err="1" smtClean="0"/>
              <a:t>Mammals</a:t>
            </a:r>
            <a:r>
              <a:rPr lang="es-ES" dirty="0" smtClean="0"/>
              <a:t> and </a:t>
            </a:r>
            <a:r>
              <a:rPr lang="es-ES" dirty="0" err="1" smtClean="0"/>
              <a:t>Birds</a:t>
            </a:r>
            <a:r>
              <a:rPr lang="es-ES" dirty="0" smtClean="0"/>
              <a:t> in </a:t>
            </a:r>
            <a:r>
              <a:rPr lang="es-ES" dirty="0" err="1" smtClean="0"/>
              <a:t>concern</a:t>
            </a:r>
            <a:r>
              <a:rPr lang="es-ES" dirty="0" smtClean="0"/>
              <a:t>, at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contrary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Vascular </a:t>
            </a:r>
            <a:r>
              <a:rPr lang="es-ES" dirty="0" err="1" smtClean="0"/>
              <a:t>plants</a:t>
            </a:r>
            <a:r>
              <a:rPr lang="es-ES" dirty="0" smtClean="0"/>
              <a:t>,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it’s</a:t>
            </a:r>
            <a:r>
              <a:rPr lang="es-ES" dirty="0" smtClean="0"/>
              <a:t> more </a:t>
            </a:r>
            <a:r>
              <a:rPr lang="es-ES" dirty="0" err="1" smtClean="0"/>
              <a:t>likely</a:t>
            </a:r>
            <a:r>
              <a:rPr lang="es-ES" dirty="0" smtClean="0"/>
              <a:t> to be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endangered</a:t>
            </a:r>
            <a:r>
              <a:rPr lang="es-ES" dirty="0" smtClean="0"/>
              <a:t>.</a:t>
            </a:r>
          </a:p>
        </p:txBody>
      </p:sp>
      <p:pic>
        <p:nvPicPr>
          <p:cNvPr id="7" name="Picture 4" descr="Codecademy Logo FreeCodeCamp JQuery Web Development PNG, Clipart, Area,  Blue, Brand, Codecademy, Computer Icons Fre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278" y="0"/>
            <a:ext cx="1749722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3"/>
          <p:cNvSpPr txBox="1">
            <a:spLocks/>
          </p:cNvSpPr>
          <p:nvPr/>
        </p:nvSpPr>
        <p:spPr>
          <a:xfrm>
            <a:off x="0" y="116632"/>
            <a:ext cx="2376264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smtClean="0"/>
              <a:t>Pedro Sánchez | Codecamy Project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56094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dirty="0" err="1" smtClean="0"/>
              <a:t>Analysis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diversity</a:t>
            </a:r>
            <a:r>
              <a:rPr lang="es-ES" dirty="0" smtClean="0"/>
              <a:t> </a:t>
            </a:r>
            <a:r>
              <a:rPr lang="es-ES" dirty="0" err="1" smtClean="0"/>
              <a:t>considering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conservation</a:t>
            </a:r>
            <a:r>
              <a:rPr lang="es-ES" dirty="0" smtClean="0"/>
              <a:t> status and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park</a:t>
            </a:r>
            <a:r>
              <a:rPr lang="es-ES" dirty="0" smtClean="0"/>
              <a:t> </a:t>
            </a:r>
            <a:r>
              <a:rPr lang="es-ES" dirty="0" err="1" smtClean="0"/>
              <a:t>they’re</a:t>
            </a:r>
            <a:r>
              <a:rPr lang="es-ES" dirty="0" smtClean="0"/>
              <a:t> </a:t>
            </a:r>
            <a:r>
              <a:rPr lang="es-ES" dirty="0" err="1" smtClean="0"/>
              <a:t>observed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77500" lnSpcReduction="20000"/>
          </a:bodyPr>
          <a:lstStyle/>
          <a:p>
            <a:pPr lvl="0" rtl="0"/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datasets</a:t>
            </a:r>
            <a:r>
              <a:rPr lang="es-ES" dirty="0" smtClean="0"/>
              <a:t> to </a:t>
            </a:r>
            <a:r>
              <a:rPr lang="es-ES" dirty="0" err="1" smtClean="0"/>
              <a:t>work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:</a:t>
            </a:r>
          </a:p>
          <a:p>
            <a:pPr marL="342900" lvl="0" indent="-342900" rtl="0">
              <a:buFont typeface="Arial" panose="020B0604020202020204" pitchFamily="34" charset="0"/>
              <a:buChar char="•"/>
            </a:pPr>
            <a:r>
              <a:rPr lang="es-ES" dirty="0" err="1" smtClean="0"/>
              <a:t>Species</a:t>
            </a:r>
            <a:r>
              <a:rPr lang="es-ES" dirty="0" smtClean="0"/>
              <a:t> </a:t>
            </a:r>
            <a:r>
              <a:rPr lang="es-ES" dirty="0" err="1" smtClean="0"/>
              <a:t>dataset</a:t>
            </a:r>
            <a:endParaRPr lang="es-ES" dirty="0" smtClean="0"/>
          </a:p>
          <a:p>
            <a:pPr marL="342900" lvl="0" indent="-342900" rtl="0">
              <a:buFont typeface="Arial" panose="020B0604020202020204" pitchFamily="34" charset="0"/>
              <a:buChar char="•"/>
            </a:pPr>
            <a:r>
              <a:rPr lang="es-ES" dirty="0" err="1" smtClean="0"/>
              <a:t>Observation</a:t>
            </a:r>
            <a:r>
              <a:rPr lang="es-ES" dirty="0" smtClean="0"/>
              <a:t> </a:t>
            </a:r>
            <a:r>
              <a:rPr lang="es-ES" dirty="0" err="1" smtClean="0"/>
              <a:t>dataset</a:t>
            </a:r>
            <a:endParaRPr lang="es-ES" dirty="0" smtClean="0"/>
          </a:p>
          <a:p>
            <a:pPr lvl="0" rtl="0"/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 smtClean="0"/>
              <a:t>datasets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try to </a:t>
            </a:r>
            <a:r>
              <a:rPr lang="es-ES" dirty="0" err="1" smtClean="0"/>
              <a:t>extract</a:t>
            </a:r>
            <a:r>
              <a:rPr lang="es-ES" dirty="0" smtClean="0"/>
              <a:t>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useful</a:t>
            </a:r>
            <a:r>
              <a:rPr lang="es-ES" dirty="0" smtClean="0"/>
              <a:t> </a:t>
            </a:r>
            <a:r>
              <a:rPr lang="es-ES" dirty="0" err="1" smtClean="0"/>
              <a:t>information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diversity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species</a:t>
            </a:r>
            <a:r>
              <a:rPr lang="es-ES" dirty="0" smtClean="0"/>
              <a:t> in </a:t>
            </a:r>
            <a:r>
              <a:rPr lang="es-ES" dirty="0" err="1" smtClean="0"/>
              <a:t>all</a:t>
            </a:r>
            <a:r>
              <a:rPr lang="es-ES" dirty="0" smtClean="0"/>
              <a:t> 4 </a:t>
            </a:r>
            <a:r>
              <a:rPr lang="es-ES" dirty="0" err="1" smtClean="0"/>
              <a:t>parks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5" name="Picture 4" descr="Codecademy Logo FreeCodeCamp JQuery Web Development PNG, Clipart, Area,  Blue, Brand, Codecademy, Computer Icons Fre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278" y="0"/>
            <a:ext cx="1749722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3"/>
          <p:cNvSpPr txBox="1">
            <a:spLocks/>
          </p:cNvSpPr>
          <p:nvPr/>
        </p:nvSpPr>
        <p:spPr>
          <a:xfrm>
            <a:off x="0" y="116632"/>
            <a:ext cx="2376264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smtClean="0"/>
              <a:t>Pedro Sánchez | Codecamy Project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t"/>
          <a:lstStyle/>
          <a:p>
            <a:pPr rtl="0"/>
            <a:r>
              <a:rPr lang="es-ES" dirty="0" err="1" smtClean="0"/>
              <a:t>Consideratio</a:t>
            </a:r>
            <a:r>
              <a:rPr lang="es-ES" dirty="0" err="1" smtClean="0"/>
              <a:t>ns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project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 smtClean="0"/>
              <a:t>datasets</a:t>
            </a:r>
            <a:r>
              <a:rPr lang="es-ES" dirty="0" smtClean="0"/>
              <a:t> </a:t>
            </a:r>
            <a:r>
              <a:rPr lang="es-ES" dirty="0" err="1" smtClean="0"/>
              <a:t>were</a:t>
            </a:r>
            <a:r>
              <a:rPr lang="es-ES" dirty="0" smtClean="0"/>
              <a:t> </a:t>
            </a:r>
            <a:r>
              <a:rPr lang="es-ES" dirty="0" err="1" smtClean="0"/>
              <a:t>provided</a:t>
            </a:r>
            <a:endParaRPr lang="es-ES" dirty="0" smtClean="0"/>
          </a:p>
          <a:p>
            <a:pPr rtl="0"/>
            <a:r>
              <a:rPr lang="es-ES" dirty="0" err="1" smtClean="0"/>
              <a:t>Analyse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data </a:t>
            </a:r>
            <a:r>
              <a:rPr lang="es-ES" dirty="0" err="1" smtClean="0"/>
              <a:t>structure</a:t>
            </a:r>
            <a:r>
              <a:rPr lang="es-ES" dirty="0" smtClean="0"/>
              <a:t> of </a:t>
            </a:r>
            <a:r>
              <a:rPr lang="es-ES" dirty="0" err="1" smtClean="0"/>
              <a:t>our</a:t>
            </a:r>
            <a:r>
              <a:rPr lang="es-ES" dirty="0" smtClean="0"/>
              <a:t> data</a:t>
            </a:r>
          </a:p>
          <a:p>
            <a:pPr rtl="0"/>
            <a:r>
              <a:rPr lang="es-ES" dirty="0" err="1" smtClean="0"/>
              <a:t>Analyse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missing</a:t>
            </a:r>
            <a:r>
              <a:rPr lang="es-ES" dirty="0" smtClean="0"/>
              <a:t> data and </a:t>
            </a:r>
            <a:r>
              <a:rPr lang="es-ES" dirty="0" err="1" smtClean="0"/>
              <a:t>trying</a:t>
            </a:r>
            <a:r>
              <a:rPr lang="es-ES" dirty="0" smtClean="0"/>
              <a:t> to </a:t>
            </a:r>
            <a:r>
              <a:rPr lang="es-ES" dirty="0" err="1" smtClean="0"/>
              <a:t>explain</a:t>
            </a:r>
            <a:r>
              <a:rPr lang="es-ES" dirty="0" smtClean="0"/>
              <a:t> </a:t>
            </a:r>
            <a:r>
              <a:rPr lang="es-ES" dirty="0" err="1" smtClean="0"/>
              <a:t>why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missing</a:t>
            </a:r>
            <a:endParaRPr lang="es-ES" dirty="0" smtClean="0"/>
          </a:p>
          <a:p>
            <a:pPr rtl="0"/>
            <a:r>
              <a:rPr lang="es-ES" dirty="0" err="1" smtClean="0"/>
              <a:t>How</a:t>
            </a:r>
            <a:r>
              <a:rPr lang="es-ES" dirty="0" smtClean="0"/>
              <a:t> to </a:t>
            </a:r>
            <a:r>
              <a:rPr lang="es-ES" dirty="0" err="1" smtClean="0"/>
              <a:t>handle</a:t>
            </a:r>
            <a:r>
              <a:rPr lang="es-ES" dirty="0" smtClean="0"/>
              <a:t> </a:t>
            </a:r>
            <a:r>
              <a:rPr lang="es-ES" dirty="0" err="1" smtClean="0"/>
              <a:t>these</a:t>
            </a:r>
            <a:r>
              <a:rPr lang="es-ES" dirty="0" smtClean="0"/>
              <a:t> </a:t>
            </a:r>
            <a:r>
              <a:rPr lang="es-ES" dirty="0" err="1" smtClean="0"/>
              <a:t>missing</a:t>
            </a:r>
            <a:r>
              <a:rPr lang="es-ES" dirty="0" smtClean="0"/>
              <a:t> </a:t>
            </a:r>
            <a:r>
              <a:rPr lang="es-ES" dirty="0" err="1" smtClean="0"/>
              <a:t>values</a:t>
            </a:r>
            <a:endParaRPr lang="es-ES" dirty="0"/>
          </a:p>
          <a:p>
            <a:pPr rtl="0"/>
            <a:r>
              <a:rPr lang="es-ES" dirty="0" err="1" smtClean="0"/>
              <a:t>Analyse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data in </a:t>
            </a:r>
            <a:r>
              <a:rPr lang="es-ES" dirty="0" err="1" smtClean="0"/>
              <a:t>order</a:t>
            </a:r>
            <a:r>
              <a:rPr lang="es-ES" dirty="0" smtClean="0"/>
              <a:t> to be </a:t>
            </a:r>
            <a:r>
              <a:rPr lang="es-ES" dirty="0" err="1" smtClean="0"/>
              <a:t>aware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biodiversity</a:t>
            </a:r>
            <a:r>
              <a:rPr lang="es-ES" dirty="0"/>
              <a:t> </a:t>
            </a:r>
            <a:r>
              <a:rPr lang="es-ES" dirty="0" smtClean="0"/>
              <a:t>and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relationship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variables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measured</a:t>
            </a:r>
            <a:r>
              <a:rPr lang="es-ES" dirty="0" smtClean="0"/>
              <a:t>.</a:t>
            </a:r>
            <a:endParaRPr lang="es-ES" dirty="0" smtClean="0"/>
          </a:p>
        </p:txBody>
      </p:sp>
      <p:pic>
        <p:nvPicPr>
          <p:cNvPr id="4" name="Picture 4" descr="Codecademy Logo FreeCodeCamp JQuery Web Development PNG, Clipart, Area,  Blue, Brand, Codecademy, Computer Icons Fre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278" y="0"/>
            <a:ext cx="1749722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3"/>
          <p:cNvSpPr txBox="1">
            <a:spLocks/>
          </p:cNvSpPr>
          <p:nvPr/>
        </p:nvSpPr>
        <p:spPr>
          <a:xfrm>
            <a:off x="0" y="116632"/>
            <a:ext cx="2376264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smtClean="0"/>
              <a:t>Pedro Sánchez | Codecamy Project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t"/>
          <a:lstStyle/>
          <a:p>
            <a:pPr rtl="0"/>
            <a:r>
              <a:rPr lang="es-ES" dirty="0" err="1" smtClean="0"/>
              <a:t>Question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would</a:t>
            </a:r>
            <a:r>
              <a:rPr lang="es-ES" dirty="0" smtClean="0"/>
              <a:t> </a:t>
            </a:r>
            <a:r>
              <a:rPr lang="es-ES" dirty="0" err="1" smtClean="0"/>
              <a:t>like</a:t>
            </a:r>
            <a:r>
              <a:rPr lang="es-ES" dirty="0" smtClean="0"/>
              <a:t> to </a:t>
            </a:r>
            <a:r>
              <a:rPr lang="es-ES" dirty="0" err="1" smtClean="0"/>
              <a:t>answer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341120" y="1901953"/>
            <a:ext cx="9509760" cy="1887088"/>
          </a:xfrm>
        </p:spPr>
        <p:txBody>
          <a:bodyPr rtlCol="0"/>
          <a:lstStyle/>
          <a:p>
            <a:pPr rtl="0"/>
            <a:r>
              <a:rPr lang="es-ES" dirty="0" smtClean="0"/>
              <a:t>Has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park</a:t>
            </a:r>
            <a:r>
              <a:rPr lang="es-ES" dirty="0" smtClean="0"/>
              <a:t> </a:t>
            </a:r>
            <a:r>
              <a:rPr lang="es-ES" dirty="0" err="1" smtClean="0"/>
              <a:t>specialized</a:t>
            </a:r>
            <a:r>
              <a:rPr lang="es-ES" dirty="0" smtClean="0"/>
              <a:t> in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specific</a:t>
            </a:r>
            <a:r>
              <a:rPr lang="es-ES" dirty="0" smtClean="0"/>
              <a:t> </a:t>
            </a:r>
            <a:r>
              <a:rPr lang="es-ES" dirty="0" err="1" smtClean="0"/>
              <a:t>category</a:t>
            </a:r>
            <a:r>
              <a:rPr lang="es-ES" dirty="0" smtClean="0"/>
              <a:t> of </a:t>
            </a:r>
            <a:r>
              <a:rPr lang="es-ES" dirty="0" err="1" smtClean="0"/>
              <a:t>these</a:t>
            </a:r>
            <a:r>
              <a:rPr lang="es-ES" dirty="0" smtClean="0"/>
              <a:t> </a:t>
            </a:r>
            <a:r>
              <a:rPr lang="es-ES" dirty="0" err="1" smtClean="0"/>
              <a:t>species</a:t>
            </a:r>
            <a:r>
              <a:rPr lang="es-ES" dirty="0" smtClean="0"/>
              <a:t>?</a:t>
            </a:r>
          </a:p>
          <a:p>
            <a:pPr rtl="0"/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correlation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vascular and non vascular </a:t>
            </a:r>
            <a:r>
              <a:rPr lang="es-ES" dirty="0" err="1" smtClean="0"/>
              <a:t>plants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conservation</a:t>
            </a:r>
            <a:r>
              <a:rPr lang="es-ES" dirty="0" smtClean="0"/>
              <a:t> status?</a:t>
            </a:r>
          </a:p>
          <a:p>
            <a:pPr rtl="0"/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more </a:t>
            </a:r>
            <a:r>
              <a:rPr lang="es-ES" dirty="0" err="1" smtClean="0"/>
              <a:t>likely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species</a:t>
            </a:r>
            <a:r>
              <a:rPr lang="es-ES" dirty="0" smtClean="0"/>
              <a:t> has </a:t>
            </a:r>
            <a:r>
              <a:rPr lang="es-ES" dirty="0" err="1" smtClean="0"/>
              <a:t>worse</a:t>
            </a:r>
            <a:r>
              <a:rPr lang="es-ES" dirty="0" smtClean="0"/>
              <a:t> </a:t>
            </a:r>
            <a:r>
              <a:rPr lang="es-ES" dirty="0" err="1" smtClean="0"/>
              <a:t>conservation</a:t>
            </a:r>
            <a:r>
              <a:rPr lang="es-ES" dirty="0" smtClean="0"/>
              <a:t> status </a:t>
            </a:r>
            <a:r>
              <a:rPr lang="es-ES" dirty="0" err="1" smtClean="0"/>
              <a:t>than</a:t>
            </a:r>
            <a:r>
              <a:rPr lang="es-ES" dirty="0" smtClean="0"/>
              <a:t> </a:t>
            </a:r>
            <a:r>
              <a:rPr lang="es-ES" dirty="0" err="1" smtClean="0"/>
              <a:t>others</a:t>
            </a:r>
            <a:r>
              <a:rPr lang="es-ES" dirty="0" smtClean="0"/>
              <a:t>?</a:t>
            </a:r>
          </a:p>
        </p:txBody>
      </p:sp>
      <p:pic>
        <p:nvPicPr>
          <p:cNvPr id="4" name="Picture 4" descr="Codecademy Logo FreeCodeCamp JQuery Web Development PNG, Clipart, Area,  Blue, Brand, Codecademy, Computer Icons Fre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278" y="0"/>
            <a:ext cx="1749722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3"/>
          <p:cNvSpPr txBox="1">
            <a:spLocks/>
          </p:cNvSpPr>
          <p:nvPr/>
        </p:nvSpPr>
        <p:spPr>
          <a:xfrm>
            <a:off x="0" y="116632"/>
            <a:ext cx="2376264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smtClean="0"/>
              <a:t>Pedro Sánchez | Codecamy Project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t"/>
          <a:lstStyle/>
          <a:p>
            <a:pPr rtl="0"/>
            <a:r>
              <a:rPr lang="es-ES" dirty="0" err="1" smtClean="0"/>
              <a:t>Treatment</a:t>
            </a:r>
            <a:r>
              <a:rPr lang="es-ES" dirty="0" smtClean="0"/>
              <a:t> of </a:t>
            </a:r>
            <a:r>
              <a:rPr lang="es-ES" dirty="0" err="1" smtClean="0"/>
              <a:t>missing</a:t>
            </a:r>
            <a:r>
              <a:rPr lang="es-ES" dirty="0" smtClean="0"/>
              <a:t> data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99" y="1700784"/>
            <a:ext cx="3215680" cy="412217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1700784"/>
            <a:ext cx="3187054" cy="4122177"/>
          </a:xfrm>
          <a:prstGeom prst="rect">
            <a:avLst/>
          </a:prstGeom>
        </p:spPr>
      </p:pic>
      <p:sp>
        <p:nvSpPr>
          <p:cNvPr id="8" name="Marcador de posición de contenido 2"/>
          <p:cNvSpPr>
            <a:spLocks noGrp="1"/>
          </p:cNvSpPr>
          <p:nvPr>
            <p:ph idx="1"/>
          </p:nvPr>
        </p:nvSpPr>
        <p:spPr>
          <a:xfrm>
            <a:off x="7248128" y="1700784"/>
            <a:ext cx="4680520" cy="4122177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dirty="0" err="1" smtClean="0"/>
              <a:t>Most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missing</a:t>
            </a:r>
            <a:r>
              <a:rPr lang="es-ES" dirty="0" smtClean="0"/>
              <a:t> </a:t>
            </a:r>
            <a:r>
              <a:rPr lang="es-ES" dirty="0" err="1" smtClean="0"/>
              <a:t>values</a:t>
            </a:r>
            <a:r>
              <a:rPr lang="es-ES" dirty="0" smtClean="0"/>
              <a:t> </a:t>
            </a:r>
            <a:r>
              <a:rPr lang="es-ES" dirty="0" err="1" smtClean="0"/>
              <a:t>correspond</a:t>
            </a:r>
            <a:r>
              <a:rPr lang="es-ES" dirty="0" smtClean="0"/>
              <a:t> to Vascular </a:t>
            </a:r>
            <a:r>
              <a:rPr lang="es-ES" dirty="0" err="1" smtClean="0"/>
              <a:t>Plants</a:t>
            </a:r>
            <a:r>
              <a:rPr lang="es-ES" dirty="0" smtClean="0"/>
              <a:t>.</a:t>
            </a:r>
          </a:p>
          <a:p>
            <a:pPr rtl="0"/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analyse</a:t>
            </a:r>
            <a:r>
              <a:rPr lang="es-ES" dirty="0" smtClean="0"/>
              <a:t> a bit </a:t>
            </a:r>
            <a:r>
              <a:rPr lang="es-ES" dirty="0" err="1" smtClean="0"/>
              <a:t>better</a:t>
            </a:r>
            <a:r>
              <a:rPr lang="es-ES" dirty="0" smtClean="0"/>
              <a:t>,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see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missingness</a:t>
            </a:r>
            <a:r>
              <a:rPr lang="es-ES" dirty="0" smtClean="0"/>
              <a:t> </a:t>
            </a:r>
            <a:r>
              <a:rPr lang="es-ES" dirty="0" err="1" smtClean="0"/>
              <a:t>percentage</a:t>
            </a:r>
            <a:r>
              <a:rPr lang="es-ES" dirty="0" smtClean="0"/>
              <a:t> in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category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species</a:t>
            </a:r>
            <a:r>
              <a:rPr lang="es-ES" dirty="0" smtClean="0"/>
              <a:t> </a:t>
            </a:r>
            <a:r>
              <a:rPr lang="es-ES" dirty="0" err="1" smtClean="0"/>
              <a:t>doesn’t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a </a:t>
            </a:r>
            <a:r>
              <a:rPr lang="es-ES" dirty="0" err="1" smtClean="0"/>
              <a:t>big</a:t>
            </a:r>
            <a:r>
              <a:rPr lang="es-ES" dirty="0" smtClean="0"/>
              <a:t> </a:t>
            </a:r>
            <a:r>
              <a:rPr lang="es-ES" dirty="0" err="1" smtClean="0"/>
              <a:t>difference</a:t>
            </a:r>
            <a:r>
              <a:rPr lang="es-ES" dirty="0" smtClean="0"/>
              <a:t>.</a:t>
            </a:r>
          </a:p>
          <a:p>
            <a:pPr rtl="0"/>
            <a:r>
              <a:rPr lang="es-ES" dirty="0" err="1" smtClean="0"/>
              <a:t>Plants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a similar </a:t>
            </a:r>
            <a:r>
              <a:rPr lang="es-ES" dirty="0" err="1" smtClean="0"/>
              <a:t>percentage</a:t>
            </a:r>
            <a:r>
              <a:rPr lang="es-ES" dirty="0" smtClean="0"/>
              <a:t> of </a:t>
            </a:r>
            <a:r>
              <a:rPr lang="es-ES" dirty="0" err="1" smtClean="0"/>
              <a:t>missing</a:t>
            </a:r>
            <a:r>
              <a:rPr lang="es-ES" dirty="0" smtClean="0"/>
              <a:t> data, so </a:t>
            </a:r>
            <a:r>
              <a:rPr lang="es-ES" dirty="0" err="1" smtClean="0"/>
              <a:t>does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rest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animals</a:t>
            </a:r>
            <a:r>
              <a:rPr lang="es-ES" dirty="0" smtClean="0"/>
              <a:t>.</a:t>
            </a:r>
          </a:p>
          <a:p>
            <a:pPr rtl="0"/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conclude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data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structurally</a:t>
            </a:r>
            <a:r>
              <a:rPr lang="es-ES" dirty="0" smtClean="0"/>
              <a:t> </a:t>
            </a:r>
            <a:r>
              <a:rPr lang="es-ES" dirty="0" err="1" smtClean="0"/>
              <a:t>missing</a:t>
            </a:r>
            <a:r>
              <a:rPr lang="es-ES" dirty="0" smtClean="0"/>
              <a:t>, </a:t>
            </a:r>
            <a:r>
              <a:rPr lang="es-ES" dirty="0" err="1" smtClean="0"/>
              <a:t>species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doesn’t</a:t>
            </a:r>
            <a:r>
              <a:rPr lang="es-ES" dirty="0" smtClean="0"/>
              <a:t> </a:t>
            </a:r>
            <a:r>
              <a:rPr lang="es-ES" dirty="0" err="1" smtClean="0"/>
              <a:t>fall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conservation</a:t>
            </a:r>
            <a:r>
              <a:rPr lang="es-ES" dirty="0" smtClean="0"/>
              <a:t> status </a:t>
            </a:r>
            <a:r>
              <a:rPr lang="es-ES" dirty="0" err="1" smtClean="0"/>
              <a:t>category</a:t>
            </a:r>
            <a:r>
              <a:rPr lang="es-ES" dirty="0" smtClean="0"/>
              <a:t>, </a:t>
            </a:r>
            <a:r>
              <a:rPr lang="es-ES" dirty="0" err="1" smtClean="0"/>
              <a:t>doesn’t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a </a:t>
            </a:r>
            <a:r>
              <a:rPr lang="es-ES" dirty="0" err="1" smtClean="0"/>
              <a:t>value</a:t>
            </a:r>
            <a:endParaRPr lang="es-ES" dirty="0" smtClean="0"/>
          </a:p>
        </p:txBody>
      </p:sp>
      <p:pic>
        <p:nvPicPr>
          <p:cNvPr id="9" name="Picture 4" descr="Codecademy Logo FreeCodeCamp JQuery Web Development PNG, Clipart, Area,  Blue, Brand, Codecademy, Computer Icons Fre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278" y="44624"/>
            <a:ext cx="1749722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ítulo 3"/>
          <p:cNvSpPr txBox="1">
            <a:spLocks/>
          </p:cNvSpPr>
          <p:nvPr/>
        </p:nvSpPr>
        <p:spPr>
          <a:xfrm>
            <a:off x="0" y="116632"/>
            <a:ext cx="2376264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smtClean="0"/>
              <a:t>Pedro Sánchez | Codecamy Project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6767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t"/>
          <a:lstStyle/>
          <a:p>
            <a:pPr rtl="0"/>
            <a:r>
              <a:rPr lang="es-ES" dirty="0" smtClean="0"/>
              <a:t>New </a:t>
            </a:r>
            <a:r>
              <a:rPr lang="es-ES" dirty="0" err="1" smtClean="0"/>
              <a:t>values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variable </a:t>
            </a:r>
            <a:r>
              <a:rPr lang="es-ES" dirty="0" err="1" smtClean="0"/>
              <a:t>conversation</a:t>
            </a:r>
            <a:r>
              <a:rPr lang="es-ES" dirty="0" smtClean="0"/>
              <a:t> status</a:t>
            </a:r>
            <a:endParaRPr lang="es-ES" dirty="0"/>
          </a:p>
        </p:txBody>
      </p:sp>
      <p:graphicFrame>
        <p:nvGraphicFramePr>
          <p:cNvPr id="4" name="Marcador de posición de contenido 3" descr="Diagrama de listas agrupadas en el que se muestran seis grupos organizados de izquierda a derecha: Contactos, Equipamiento, Ubicaciones, Servicios externos, Fabricación y Ventas. Debajo de cada grupo, hay cuadros para 4 recursos y debajo de estos, un cuadro para notas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868300"/>
              </p:ext>
            </p:extLst>
          </p:nvPr>
        </p:nvGraphicFramePr>
        <p:xfrm>
          <a:off x="8040216" y="1330903"/>
          <a:ext cx="2810347" cy="4546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330903"/>
            <a:ext cx="6192688" cy="4538377"/>
          </a:xfrm>
          <a:prstGeom prst="rect">
            <a:avLst/>
          </a:prstGeom>
        </p:spPr>
      </p:pic>
      <p:pic>
        <p:nvPicPr>
          <p:cNvPr id="10" name="Picture 4" descr="Codecademy Logo FreeCodeCamp JQuery Web Development PNG, Clipart, Area,  Blue, Brand, Codecademy, Computer Icons Free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278" y="0"/>
            <a:ext cx="1749722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ítulo 3"/>
          <p:cNvSpPr txBox="1">
            <a:spLocks/>
          </p:cNvSpPr>
          <p:nvPr/>
        </p:nvSpPr>
        <p:spPr>
          <a:xfrm>
            <a:off x="0" y="116632"/>
            <a:ext cx="2376264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smtClean="0"/>
              <a:t>Pedro Sánchez | Codecamy Project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71864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t"/>
          <a:lstStyle/>
          <a:p>
            <a:pPr rtl="0"/>
            <a:r>
              <a:rPr lang="es-ES" dirty="0" smtClean="0"/>
              <a:t>Park </a:t>
            </a:r>
            <a:r>
              <a:rPr lang="es-ES" dirty="0" err="1" smtClean="0"/>
              <a:t>Observation</a:t>
            </a:r>
            <a:r>
              <a:rPr lang="es-ES" dirty="0" smtClean="0"/>
              <a:t> Data </a:t>
            </a:r>
            <a:r>
              <a:rPr lang="es-ES" dirty="0" err="1" smtClean="0"/>
              <a:t>Distribution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44" y="1268760"/>
            <a:ext cx="10443512" cy="5078694"/>
          </a:xfrm>
          <a:prstGeom prst="rect">
            <a:avLst/>
          </a:prstGeom>
        </p:spPr>
      </p:pic>
      <p:pic>
        <p:nvPicPr>
          <p:cNvPr id="7" name="Picture 4" descr="Codecademy Logo FreeCodeCamp JQuery Web Development PNG, Clipart, Area,  Blue, Brand, Codecademy, Computer Icons Fre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278" y="0"/>
            <a:ext cx="1749722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ítulo 3"/>
          <p:cNvSpPr txBox="1">
            <a:spLocks/>
          </p:cNvSpPr>
          <p:nvPr/>
        </p:nvSpPr>
        <p:spPr>
          <a:xfrm>
            <a:off x="0" y="116632"/>
            <a:ext cx="2376264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smtClean="0"/>
              <a:t>Pedro Sánchez | Codecamy Project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19978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t"/>
          <a:lstStyle/>
          <a:p>
            <a:pPr rtl="0"/>
            <a:r>
              <a:rPr lang="es-ES" dirty="0" smtClean="0"/>
              <a:t>Has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park</a:t>
            </a:r>
            <a:r>
              <a:rPr lang="es-ES" dirty="0" smtClean="0"/>
              <a:t> </a:t>
            </a:r>
            <a:r>
              <a:rPr lang="es-ES" dirty="0" err="1" smtClean="0"/>
              <a:t>specialized</a:t>
            </a:r>
            <a:r>
              <a:rPr lang="es-ES" dirty="0" smtClean="0"/>
              <a:t> in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specific</a:t>
            </a:r>
            <a:r>
              <a:rPr lang="es-ES" dirty="0" smtClean="0"/>
              <a:t> </a:t>
            </a:r>
            <a:r>
              <a:rPr lang="es-ES" dirty="0" err="1" smtClean="0"/>
              <a:t>category</a:t>
            </a:r>
            <a:r>
              <a:rPr lang="es-ES" dirty="0" smtClean="0"/>
              <a:t> of </a:t>
            </a:r>
            <a:r>
              <a:rPr lang="es-ES" dirty="0" err="1" smtClean="0"/>
              <a:t>these</a:t>
            </a:r>
            <a:r>
              <a:rPr lang="es-ES" dirty="0" smtClean="0"/>
              <a:t> </a:t>
            </a:r>
            <a:r>
              <a:rPr lang="es-ES" dirty="0" err="1" smtClean="0"/>
              <a:t>species</a:t>
            </a:r>
            <a:r>
              <a:rPr lang="es-ES" dirty="0" smtClean="0"/>
              <a:t>?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673360"/>
            <a:ext cx="6449020" cy="4762177"/>
          </a:xfrm>
          <a:prstGeom prst="rect">
            <a:avLst/>
          </a:prstGeom>
        </p:spPr>
      </p:pic>
      <p:sp>
        <p:nvSpPr>
          <p:cNvPr id="6" name="Marcador de posición de contenido 2"/>
          <p:cNvSpPr>
            <a:spLocks noGrp="1"/>
          </p:cNvSpPr>
          <p:nvPr>
            <p:ph idx="1"/>
          </p:nvPr>
        </p:nvSpPr>
        <p:spPr>
          <a:xfrm>
            <a:off x="7248128" y="1700784"/>
            <a:ext cx="4680520" cy="4122177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/>
              <a:t>In </a:t>
            </a:r>
            <a:r>
              <a:rPr lang="es-ES" dirty="0" err="1" smtClean="0"/>
              <a:t>this</a:t>
            </a:r>
            <a:r>
              <a:rPr lang="es-ES" dirty="0" smtClean="0"/>
              <a:t> chart </a:t>
            </a:r>
            <a:r>
              <a:rPr lang="es-ES" dirty="0" err="1" smtClean="0"/>
              <a:t>we</a:t>
            </a:r>
            <a:r>
              <a:rPr lang="es-ES" dirty="0" smtClean="0"/>
              <a:t> can </a:t>
            </a:r>
            <a:r>
              <a:rPr lang="es-ES" dirty="0" err="1" smtClean="0"/>
              <a:t>see</a:t>
            </a:r>
            <a:r>
              <a:rPr lang="es-ES" dirty="0" smtClean="0"/>
              <a:t> </a:t>
            </a:r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amount</a:t>
            </a:r>
            <a:r>
              <a:rPr lang="es-ES" dirty="0" smtClean="0"/>
              <a:t> of </a:t>
            </a:r>
            <a:r>
              <a:rPr lang="es-ES" dirty="0" err="1" smtClean="0"/>
              <a:t>species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category</a:t>
            </a:r>
            <a:r>
              <a:rPr lang="es-ES" dirty="0" smtClean="0"/>
              <a:t> </a:t>
            </a:r>
            <a:r>
              <a:rPr lang="es-ES" dirty="0" err="1" smtClean="0"/>
              <a:t>doesn’t</a:t>
            </a:r>
            <a:r>
              <a:rPr lang="es-ES" dirty="0" smtClean="0"/>
              <a:t> </a:t>
            </a:r>
            <a:r>
              <a:rPr lang="es-ES" dirty="0" err="1" smtClean="0"/>
              <a:t>differ</a:t>
            </a:r>
            <a:r>
              <a:rPr lang="es-ES" dirty="0" smtClean="0"/>
              <a:t> </a:t>
            </a:r>
            <a:r>
              <a:rPr lang="es-ES" dirty="0" err="1" smtClean="0"/>
              <a:t>much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park</a:t>
            </a:r>
            <a:r>
              <a:rPr lang="es-ES" dirty="0" smtClean="0"/>
              <a:t> to </a:t>
            </a:r>
            <a:r>
              <a:rPr lang="es-ES" dirty="0" err="1" smtClean="0"/>
              <a:t>park</a:t>
            </a:r>
            <a:r>
              <a:rPr lang="es-ES" dirty="0" smtClean="0"/>
              <a:t>.</a:t>
            </a:r>
          </a:p>
          <a:p>
            <a:pPr rtl="0"/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run a </a:t>
            </a:r>
            <a:r>
              <a:rPr lang="es-ES" dirty="0" err="1" smtClean="0"/>
              <a:t>chi</a:t>
            </a:r>
            <a:r>
              <a:rPr lang="es-ES" dirty="0" smtClean="0"/>
              <a:t> </a:t>
            </a:r>
            <a:r>
              <a:rPr lang="es-ES" dirty="0" err="1" smtClean="0"/>
              <a:t>squared</a:t>
            </a:r>
            <a:r>
              <a:rPr lang="es-ES" dirty="0" smtClean="0"/>
              <a:t> test in </a:t>
            </a:r>
            <a:r>
              <a:rPr lang="es-ES" dirty="0" err="1" smtClean="0"/>
              <a:t>order</a:t>
            </a:r>
            <a:r>
              <a:rPr lang="es-ES" dirty="0" smtClean="0"/>
              <a:t> to be </a:t>
            </a:r>
            <a:r>
              <a:rPr lang="es-ES" dirty="0" err="1" smtClean="0"/>
              <a:t>able</a:t>
            </a:r>
            <a:r>
              <a:rPr lang="es-ES" dirty="0" smtClean="0"/>
              <a:t> to </a:t>
            </a:r>
            <a:r>
              <a:rPr lang="es-ES" dirty="0" err="1" smtClean="0"/>
              <a:t>measure</a:t>
            </a:r>
            <a:r>
              <a:rPr lang="es-ES" dirty="0" smtClean="0"/>
              <a:t> </a:t>
            </a:r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much</a:t>
            </a:r>
            <a:r>
              <a:rPr lang="es-ES" dirty="0" smtClean="0"/>
              <a:t>.</a:t>
            </a:r>
          </a:p>
          <a:p>
            <a:pPr rtl="0"/>
            <a:r>
              <a:rPr lang="es-ES" dirty="0" smtClean="0"/>
              <a:t> chi</a:t>
            </a:r>
            <a:r>
              <a:rPr lang="es-ES" baseline="30000" dirty="0" smtClean="0"/>
              <a:t>2 </a:t>
            </a:r>
            <a:r>
              <a:rPr lang="es-ES" dirty="0"/>
              <a:t> </a:t>
            </a:r>
            <a:r>
              <a:rPr lang="es-ES" dirty="0" smtClean="0"/>
              <a:t>test </a:t>
            </a:r>
            <a:r>
              <a:rPr lang="es-ES" dirty="0" err="1" smtClean="0"/>
              <a:t>value</a:t>
            </a:r>
            <a:r>
              <a:rPr lang="es-ES" dirty="0" smtClean="0"/>
              <a:t>: 0.0218 (p = 1.0)</a:t>
            </a:r>
          </a:p>
          <a:p>
            <a:r>
              <a:rPr lang="es-ES" dirty="0" err="1" smtClean="0"/>
              <a:t>Therefore</a:t>
            </a:r>
            <a:r>
              <a:rPr lang="es-ES" dirty="0" smtClean="0"/>
              <a:t>, </a:t>
            </a:r>
            <a:r>
              <a:rPr lang="es-ES" dirty="0" err="1" smtClean="0"/>
              <a:t>we</a:t>
            </a:r>
            <a:r>
              <a:rPr lang="es-ES" dirty="0" smtClean="0"/>
              <a:t> can </a:t>
            </a:r>
            <a:r>
              <a:rPr lang="es-ES" dirty="0" err="1" smtClean="0"/>
              <a:t>conclude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there’s</a:t>
            </a:r>
            <a:r>
              <a:rPr lang="es-ES" dirty="0" smtClean="0"/>
              <a:t> no </a:t>
            </a:r>
            <a:r>
              <a:rPr lang="es-ES" dirty="0" err="1" smtClean="0"/>
              <a:t>relation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variables.</a:t>
            </a:r>
            <a:endParaRPr lang="es-ES" baseline="30000" dirty="0"/>
          </a:p>
          <a:p>
            <a:pPr rtl="0"/>
            <a:endParaRPr lang="es-ES" dirty="0" smtClean="0"/>
          </a:p>
        </p:txBody>
      </p:sp>
      <p:pic>
        <p:nvPicPr>
          <p:cNvPr id="7" name="Picture 4" descr="Codecademy Logo FreeCodeCamp JQuery Web Development PNG, Clipart, Area,  Blue, Brand, Codecademy, Computer Icons Fre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278" y="0"/>
            <a:ext cx="1749722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3"/>
          <p:cNvSpPr txBox="1">
            <a:spLocks/>
          </p:cNvSpPr>
          <p:nvPr/>
        </p:nvSpPr>
        <p:spPr>
          <a:xfrm>
            <a:off x="0" y="116632"/>
            <a:ext cx="2376264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smtClean="0"/>
              <a:t>Pedro Sánchez | Codecamy Project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4147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3" y="4365104"/>
            <a:ext cx="6168007" cy="20257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5104"/>
            <a:ext cx="6023993" cy="202576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692" y="2086479"/>
            <a:ext cx="6196260" cy="22786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3514"/>
            <a:ext cx="6023993" cy="2251590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rtlCol="0" anchor="t"/>
          <a:lstStyle/>
          <a:p>
            <a:pPr rtl="0"/>
            <a:r>
              <a:rPr lang="es-ES" dirty="0" err="1" smtClean="0"/>
              <a:t>Comparison</a:t>
            </a:r>
            <a:r>
              <a:rPr lang="es-ES" dirty="0" smtClean="0"/>
              <a:t> of </a:t>
            </a:r>
            <a:r>
              <a:rPr lang="es-ES" dirty="0" err="1" smtClean="0"/>
              <a:t>observed</a:t>
            </a:r>
            <a:r>
              <a:rPr lang="es-ES" dirty="0" smtClean="0"/>
              <a:t> and </a:t>
            </a:r>
            <a:r>
              <a:rPr lang="es-ES" dirty="0" err="1" smtClean="0"/>
              <a:t>expected</a:t>
            </a:r>
            <a:r>
              <a:rPr lang="es-ES" dirty="0" smtClean="0"/>
              <a:t> </a:t>
            </a:r>
            <a:r>
              <a:rPr lang="es-ES" dirty="0" err="1" smtClean="0"/>
              <a:t>frequencies</a:t>
            </a:r>
            <a:r>
              <a:rPr lang="es-ES" dirty="0"/>
              <a:t> </a:t>
            </a:r>
            <a:r>
              <a:rPr lang="es-ES" dirty="0" smtClean="0"/>
              <a:t>in </a:t>
            </a:r>
            <a:r>
              <a:rPr lang="es-ES" dirty="0" err="1" smtClean="0"/>
              <a:t>each</a:t>
            </a:r>
            <a:r>
              <a:rPr lang="es-ES" dirty="0" smtClean="0"/>
              <a:t> Park</a:t>
            </a:r>
            <a:endParaRPr lang="es-ES" dirty="0"/>
          </a:p>
        </p:txBody>
      </p:sp>
      <p:pic>
        <p:nvPicPr>
          <p:cNvPr id="11" name="Picture 4" descr="Codecademy Logo FreeCodeCamp JQuery Web Development PNG, Clipart, Area,  Blue, Brand, Codecademy, Computer Icons Free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278" y="0"/>
            <a:ext cx="1749722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ítulo 3"/>
          <p:cNvSpPr txBox="1">
            <a:spLocks/>
          </p:cNvSpPr>
          <p:nvPr/>
        </p:nvSpPr>
        <p:spPr>
          <a:xfrm>
            <a:off x="0" y="116632"/>
            <a:ext cx="2376264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smtClean="0"/>
              <a:t>Pedro Sánchez | Codecamy Project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40918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seño con bandas azul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104_TF03417271_TF03417271.potx" id="{EA54B80E-BA09-439C-B6C4-3700DE1E3A5F}" vid="{1B525D37-96BF-404B-8A29-79A673742416}"/>
    </a:ext>
  </a:extLst>
</a:theme>
</file>

<file path=ppt/theme/theme2.xml><?xml version="1.0" encoding="utf-8"?>
<a:theme xmlns:a="http://schemas.openxmlformats.org/drawingml/2006/main" name="Tema de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plan de proyecto empresarial (pantalla panorámica)</Template>
  <TotalTime>81</TotalTime>
  <Words>726</Words>
  <Application>Microsoft Office PowerPoint</Application>
  <PresentationFormat>Panorámica</PresentationFormat>
  <Paragraphs>106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Corbel</vt:lpstr>
      <vt:lpstr>Euphemia</vt:lpstr>
      <vt:lpstr>Wingdings</vt:lpstr>
      <vt:lpstr>Diseño con bandas azul 16x9</vt:lpstr>
      <vt:lpstr>Biodiversity analysis: Bryce, Yosemite, Yellowstone and Great Smoky Mountains National Parks</vt:lpstr>
      <vt:lpstr>Analysis of the diversity considering the conservation status and the park they’re observed</vt:lpstr>
      <vt:lpstr>Considerations of the project</vt:lpstr>
      <vt:lpstr>Question we would like to answer</vt:lpstr>
      <vt:lpstr>Treatment of missing data</vt:lpstr>
      <vt:lpstr>New values of the variable conversation status</vt:lpstr>
      <vt:lpstr>Park Observation Data Distribution</vt:lpstr>
      <vt:lpstr>Has any park specialized in any specific category of these species?</vt:lpstr>
      <vt:lpstr>Comparison of observed and expected frequencies in each Park</vt:lpstr>
      <vt:lpstr>Differences between observed and expected frequencies</vt:lpstr>
      <vt:lpstr>Vascular and Non Vascular Plants, does it have any relation with conservation status?</vt:lpstr>
      <vt:lpstr>Is there a category of species more likely to have a worse condition than others?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analysis: Bryce, Yosemite, Yellowstone and Great Smoky Mountains National Parks</dc:title>
  <dc:creator>Pedro Sánchez</dc:creator>
  <cp:lastModifiedBy>Pedro Sánchez</cp:lastModifiedBy>
  <cp:revision>8</cp:revision>
  <dcterms:created xsi:type="dcterms:W3CDTF">2022-12-27T06:00:57Z</dcterms:created>
  <dcterms:modified xsi:type="dcterms:W3CDTF">2022-12-27T07:22:40Z</dcterms:modified>
</cp:coreProperties>
</file>