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42" y="12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44CC8DD-C6A8-4CC3-90EE-D82DE80EA5CF}" type="datetimeFigureOut">
              <a:rPr lang="pt-BR" smtClean="0"/>
              <a:t>09/04/2018</a:t>
            </a:fld>
            <a:endParaRPr lang="pt-BR"/>
          </a:p>
        </p:txBody>
      </p:sp>
      <p:sp>
        <p:nvSpPr>
          <p:cNvPr id="5" name="Footer Placeholder 4"/>
          <p:cNvSpPr>
            <a:spLocks noGrp="1"/>
          </p:cNvSpPr>
          <p:nvPr>
            <p:ph type="ftr" sz="quarter" idx="11"/>
          </p:nvPr>
        </p:nvSpPr>
        <p:spPr>
          <a:xfrm>
            <a:off x="3962399" y="5870575"/>
            <a:ext cx="4893958" cy="377825"/>
          </a:xfrm>
        </p:spPr>
        <p:txBody>
          <a:bodyPr/>
          <a:lstStyle/>
          <a:p>
            <a:endParaRPr lang="pt-BR"/>
          </a:p>
        </p:txBody>
      </p:sp>
      <p:sp>
        <p:nvSpPr>
          <p:cNvPr id="6" name="Slide Number Placeholder 5"/>
          <p:cNvSpPr>
            <a:spLocks noGrp="1"/>
          </p:cNvSpPr>
          <p:nvPr>
            <p:ph type="sldNum" sz="quarter" idx="12"/>
          </p:nvPr>
        </p:nvSpPr>
        <p:spPr>
          <a:xfrm>
            <a:off x="10608958" y="5870575"/>
            <a:ext cx="551167" cy="377825"/>
          </a:xfrm>
        </p:spPr>
        <p:txBody>
          <a:bodyPr/>
          <a:lstStyle/>
          <a:p>
            <a:fld id="{52046B03-963F-43AC-9614-439668C291D0}" type="slidenum">
              <a:rPr lang="pt-BR" smtClean="0"/>
              <a:t>‹nº›</a:t>
            </a:fld>
            <a:endParaRPr lang="pt-BR"/>
          </a:p>
        </p:txBody>
      </p:sp>
    </p:spTree>
    <p:extLst>
      <p:ext uri="{BB962C8B-B14F-4D97-AF65-F5344CB8AC3E}">
        <p14:creationId xmlns:p14="http://schemas.microsoft.com/office/powerpoint/2010/main" val="245048680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A44CC8DD-C6A8-4CC3-90EE-D82DE80EA5CF}" type="datetimeFigureOut">
              <a:rPr lang="pt-BR" smtClean="0"/>
              <a:t>09/04/2018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2046B03-963F-43AC-9614-439668C291D0}" type="slidenum">
              <a:rPr lang="pt-BR" smtClean="0"/>
              <a:t>‹nº›</a:t>
            </a:fld>
            <a:endParaRPr lang="pt-BR"/>
          </a:p>
        </p:txBody>
      </p:sp>
    </p:spTree>
    <p:extLst>
      <p:ext uri="{BB962C8B-B14F-4D97-AF65-F5344CB8AC3E}">
        <p14:creationId xmlns:p14="http://schemas.microsoft.com/office/powerpoint/2010/main" val="807220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A44CC8DD-C6A8-4CC3-90EE-D82DE80EA5CF}" type="datetimeFigureOut">
              <a:rPr lang="pt-BR" smtClean="0"/>
              <a:t>09/04/2018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2046B03-963F-43AC-9614-439668C291D0}" type="slidenum">
              <a:rPr lang="pt-BR" smtClean="0"/>
              <a:t>‹nº›</a:t>
            </a:fld>
            <a:endParaRPr lang="pt-BR"/>
          </a:p>
        </p:txBody>
      </p:sp>
    </p:spTree>
    <p:extLst>
      <p:ext uri="{BB962C8B-B14F-4D97-AF65-F5344CB8AC3E}">
        <p14:creationId xmlns:p14="http://schemas.microsoft.com/office/powerpoint/2010/main" val="3197071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t-BR" smtClean="0"/>
              <a:t>Clique para editar o título mestre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A44CC8DD-C6A8-4CC3-90EE-D82DE80EA5CF}" type="datetimeFigureOut">
              <a:rPr lang="pt-BR" smtClean="0"/>
              <a:t>09/04/2018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2046B03-963F-43AC-9614-439668C291D0}" type="slidenum">
              <a:rPr lang="pt-BR" smtClean="0"/>
              <a:t>‹nº›</a:t>
            </a:fld>
            <a:endParaRPr lang="pt-BR"/>
          </a:p>
        </p:txBody>
      </p:sp>
    </p:spTree>
    <p:extLst>
      <p:ext uri="{BB962C8B-B14F-4D97-AF65-F5344CB8AC3E}">
        <p14:creationId xmlns:p14="http://schemas.microsoft.com/office/powerpoint/2010/main" val="2603728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A44CC8DD-C6A8-4CC3-90EE-D82DE80EA5CF}" type="datetimeFigureOut">
              <a:rPr lang="pt-BR" smtClean="0"/>
              <a:t>09/04/2018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2046B03-963F-43AC-9614-439668C291D0}" type="slidenum">
              <a:rPr lang="pt-BR" smtClean="0"/>
              <a:t>‹nº›</a:t>
            </a:fld>
            <a:endParaRPr lang="pt-BR"/>
          </a:p>
        </p:txBody>
      </p:sp>
    </p:spTree>
    <p:extLst>
      <p:ext uri="{BB962C8B-B14F-4D97-AF65-F5344CB8AC3E}">
        <p14:creationId xmlns:p14="http://schemas.microsoft.com/office/powerpoint/2010/main" val="2904536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t-BR" smtClean="0"/>
              <a:t>Clique para editar o título mestre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pt-BR" smtClean="0"/>
              <a:t>Clique para editar o texto mestre</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A44CC8DD-C6A8-4CC3-90EE-D82DE80EA5CF}" type="datetimeFigureOut">
              <a:rPr lang="pt-BR" smtClean="0"/>
              <a:t>09/04/2018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2046B03-963F-43AC-9614-439668C291D0}" type="slidenum">
              <a:rPr lang="pt-BR" smtClean="0"/>
              <a:t>‹nº›</a:t>
            </a:fld>
            <a:endParaRPr lang="pt-BR"/>
          </a:p>
        </p:txBody>
      </p:sp>
    </p:spTree>
    <p:extLst>
      <p:ext uri="{BB962C8B-B14F-4D97-AF65-F5344CB8AC3E}">
        <p14:creationId xmlns:p14="http://schemas.microsoft.com/office/powerpoint/2010/main" val="217438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pt-BR" smtClean="0"/>
              <a:t>Clique para editar o título mestre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t-BR" smtClean="0"/>
              <a:t>Clique para editar o texto mestre</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A44CC8DD-C6A8-4CC3-90EE-D82DE80EA5CF}" type="datetimeFigureOut">
              <a:rPr lang="pt-BR" smtClean="0"/>
              <a:t>09/04/2018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2046B03-963F-43AC-9614-439668C291D0}" type="slidenum">
              <a:rPr lang="pt-BR" smtClean="0"/>
              <a:t>‹nº›</a:t>
            </a:fld>
            <a:endParaRPr lang="pt-BR"/>
          </a:p>
        </p:txBody>
      </p:sp>
    </p:spTree>
    <p:extLst>
      <p:ext uri="{BB962C8B-B14F-4D97-AF65-F5344CB8AC3E}">
        <p14:creationId xmlns:p14="http://schemas.microsoft.com/office/powerpoint/2010/main" val="2939498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A44CC8DD-C6A8-4CC3-90EE-D82DE80EA5CF}" type="datetimeFigureOut">
              <a:rPr lang="pt-BR" smtClean="0"/>
              <a:t>09/04/2018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2046B03-963F-43AC-9614-439668C291D0}" type="slidenum">
              <a:rPr lang="pt-BR" smtClean="0"/>
              <a:t>‹nº›</a:t>
            </a:fld>
            <a:endParaRPr lang="pt-BR"/>
          </a:p>
        </p:txBody>
      </p:sp>
      <p:sp>
        <p:nvSpPr>
          <p:cNvPr id="8" name="Title 1"/>
          <p:cNvSpPr>
            <a:spLocks noGrp="1"/>
          </p:cNvSpPr>
          <p:nvPr>
            <p:ph type="title"/>
          </p:nvPr>
        </p:nvSpPr>
        <p:spPr>
          <a:xfrm>
            <a:off x="685801" y="609600"/>
            <a:ext cx="10131425" cy="1456267"/>
          </a:xfrm>
        </p:spPr>
        <p:txBody>
          <a:bodyPr/>
          <a:lstStyle/>
          <a:p>
            <a:r>
              <a:rPr lang="pt-BR" smtClean="0"/>
              <a:t>Clique para editar o título mestre</a:t>
            </a:r>
            <a:endParaRPr lang="en-US" dirty="0"/>
          </a:p>
        </p:txBody>
      </p:sp>
    </p:spTree>
    <p:extLst>
      <p:ext uri="{BB962C8B-B14F-4D97-AF65-F5344CB8AC3E}">
        <p14:creationId xmlns:p14="http://schemas.microsoft.com/office/powerpoint/2010/main" val="19706790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A44CC8DD-C6A8-4CC3-90EE-D82DE80EA5CF}" type="datetimeFigureOut">
              <a:rPr lang="pt-BR" smtClean="0"/>
              <a:t>09/04/2018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2046B03-963F-43AC-9614-439668C291D0}" type="slidenum">
              <a:rPr lang="pt-BR" smtClean="0"/>
              <a:t>‹nº›</a:t>
            </a:fld>
            <a:endParaRPr lang="pt-BR"/>
          </a:p>
        </p:txBody>
      </p:sp>
    </p:spTree>
    <p:extLst>
      <p:ext uri="{BB962C8B-B14F-4D97-AF65-F5344CB8AC3E}">
        <p14:creationId xmlns:p14="http://schemas.microsoft.com/office/powerpoint/2010/main" val="4018877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nchor="ct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A44CC8DD-C6A8-4CC3-90EE-D82DE80EA5CF}" type="datetimeFigureOut">
              <a:rPr lang="pt-BR" smtClean="0"/>
              <a:t>09/04/2018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2046B03-963F-43AC-9614-439668C291D0}" type="slidenum">
              <a:rPr lang="pt-BR" smtClean="0"/>
              <a:t>‹nº›</a:t>
            </a:fld>
            <a:endParaRPr lang="pt-BR"/>
          </a:p>
        </p:txBody>
      </p:sp>
    </p:spTree>
    <p:extLst>
      <p:ext uri="{BB962C8B-B14F-4D97-AF65-F5344CB8AC3E}">
        <p14:creationId xmlns:p14="http://schemas.microsoft.com/office/powerpoint/2010/main" val="2955950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pt-BR" smtClean="0"/>
              <a:t>Clique para editar o título mestre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A44CC8DD-C6A8-4CC3-90EE-D82DE80EA5CF}" type="datetimeFigureOut">
              <a:rPr lang="pt-BR" smtClean="0"/>
              <a:t>09/04/2018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2046B03-963F-43AC-9614-439668C291D0}" type="slidenum">
              <a:rPr lang="pt-BR" smtClean="0"/>
              <a:t>‹nº›</a:t>
            </a:fld>
            <a:endParaRPr lang="pt-BR"/>
          </a:p>
        </p:txBody>
      </p:sp>
    </p:spTree>
    <p:extLst>
      <p:ext uri="{BB962C8B-B14F-4D97-AF65-F5344CB8AC3E}">
        <p14:creationId xmlns:p14="http://schemas.microsoft.com/office/powerpoint/2010/main" val="3499419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A44CC8DD-C6A8-4CC3-90EE-D82DE80EA5CF}" type="datetimeFigureOut">
              <a:rPr lang="pt-BR" smtClean="0"/>
              <a:t>09/04/2018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2046B03-963F-43AC-9614-439668C291D0}" type="slidenum">
              <a:rPr lang="pt-BR" smtClean="0"/>
              <a:t>‹nº›</a:t>
            </a:fld>
            <a:endParaRPr lang="pt-BR"/>
          </a:p>
        </p:txBody>
      </p:sp>
    </p:spTree>
    <p:extLst>
      <p:ext uri="{BB962C8B-B14F-4D97-AF65-F5344CB8AC3E}">
        <p14:creationId xmlns:p14="http://schemas.microsoft.com/office/powerpoint/2010/main" val="4104342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A44CC8DD-C6A8-4CC3-90EE-D82DE80EA5CF}" type="datetimeFigureOut">
              <a:rPr lang="pt-BR" smtClean="0"/>
              <a:t>09/04/2018</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2046B03-963F-43AC-9614-439668C291D0}" type="slidenum">
              <a:rPr lang="pt-BR" smtClean="0"/>
              <a:t>‹nº›</a:t>
            </a:fld>
            <a:endParaRPr lang="pt-BR"/>
          </a:p>
        </p:txBody>
      </p:sp>
    </p:spTree>
    <p:extLst>
      <p:ext uri="{BB962C8B-B14F-4D97-AF65-F5344CB8AC3E}">
        <p14:creationId xmlns:p14="http://schemas.microsoft.com/office/powerpoint/2010/main" val="3991378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A44CC8DD-C6A8-4CC3-90EE-D82DE80EA5CF}" type="datetimeFigureOut">
              <a:rPr lang="pt-BR" smtClean="0"/>
              <a:t>09/04/2018</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2046B03-963F-43AC-9614-439668C291D0}" type="slidenum">
              <a:rPr lang="pt-BR" smtClean="0"/>
              <a:t>‹nº›</a:t>
            </a:fld>
            <a:endParaRPr lang="pt-BR"/>
          </a:p>
        </p:txBody>
      </p:sp>
    </p:spTree>
    <p:extLst>
      <p:ext uri="{BB962C8B-B14F-4D97-AF65-F5344CB8AC3E}">
        <p14:creationId xmlns:p14="http://schemas.microsoft.com/office/powerpoint/2010/main" val="1338931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44CC8DD-C6A8-4CC3-90EE-D82DE80EA5CF}" type="datetimeFigureOut">
              <a:rPr lang="pt-BR" smtClean="0"/>
              <a:t>09/04/2018</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2046B03-963F-43AC-9614-439668C291D0}" type="slidenum">
              <a:rPr lang="pt-BR" smtClean="0"/>
              <a:t>‹nº›</a:t>
            </a:fld>
            <a:endParaRPr lang="pt-BR"/>
          </a:p>
        </p:txBody>
      </p:sp>
    </p:spTree>
    <p:extLst>
      <p:ext uri="{BB962C8B-B14F-4D97-AF65-F5344CB8AC3E}">
        <p14:creationId xmlns:p14="http://schemas.microsoft.com/office/powerpoint/2010/main" val="2175190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pt-BR" smtClean="0"/>
              <a:t>Clique para editar o título mestre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A44CC8DD-C6A8-4CC3-90EE-D82DE80EA5CF}" type="datetimeFigureOut">
              <a:rPr lang="pt-BR" smtClean="0"/>
              <a:t>09/04/2018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2046B03-963F-43AC-9614-439668C291D0}" type="slidenum">
              <a:rPr lang="pt-BR" smtClean="0"/>
              <a:t>‹nº›</a:t>
            </a:fld>
            <a:endParaRPr lang="pt-BR"/>
          </a:p>
        </p:txBody>
      </p:sp>
    </p:spTree>
    <p:extLst>
      <p:ext uri="{BB962C8B-B14F-4D97-AF65-F5344CB8AC3E}">
        <p14:creationId xmlns:p14="http://schemas.microsoft.com/office/powerpoint/2010/main" val="1447487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pt-BR" smtClean="0"/>
              <a:t>Clique para editar o título mestre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A44CC8DD-C6A8-4CC3-90EE-D82DE80EA5CF}" type="datetimeFigureOut">
              <a:rPr lang="pt-BR" smtClean="0"/>
              <a:t>09/04/2018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2046B03-963F-43AC-9614-439668C291D0}" type="slidenum">
              <a:rPr lang="pt-BR" smtClean="0"/>
              <a:t>‹nº›</a:t>
            </a:fld>
            <a:endParaRPr lang="pt-BR"/>
          </a:p>
        </p:txBody>
      </p:sp>
    </p:spTree>
    <p:extLst>
      <p:ext uri="{BB962C8B-B14F-4D97-AF65-F5344CB8AC3E}">
        <p14:creationId xmlns:p14="http://schemas.microsoft.com/office/powerpoint/2010/main" val="2669218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44CC8DD-C6A8-4CC3-90EE-D82DE80EA5CF}" type="datetimeFigureOut">
              <a:rPr lang="pt-BR" smtClean="0"/>
              <a:t>09/04/2018</a:t>
            </a:fld>
            <a:endParaRPr lang="pt-BR"/>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pt-BR"/>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2046B03-963F-43AC-9614-439668C291D0}" type="slidenum">
              <a:rPr lang="pt-BR" smtClean="0"/>
              <a:t>‹nº›</a:t>
            </a:fld>
            <a:endParaRPr lang="pt-BR"/>
          </a:p>
        </p:txBody>
      </p:sp>
    </p:spTree>
    <p:extLst>
      <p:ext uri="{BB962C8B-B14F-4D97-AF65-F5344CB8AC3E}">
        <p14:creationId xmlns:p14="http://schemas.microsoft.com/office/powerpoint/2010/main" val="13001925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91046" y="-255373"/>
            <a:ext cx="9816005" cy="1590547"/>
          </a:xfrm>
        </p:spPr>
        <p:txBody>
          <a:bodyPr>
            <a:normAutofit/>
          </a:bodyPr>
          <a:lstStyle/>
          <a:p>
            <a:pPr algn="l"/>
            <a:r>
              <a:rPr lang="pt-BR" sz="9600" b="1" cap="none"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O que é Internet ?</a:t>
            </a:r>
            <a:endParaRPr lang="pt-BR" sz="9600" b="1" cap="none"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Título 1"/>
          <p:cNvSpPr txBox="1">
            <a:spLocks/>
          </p:cNvSpPr>
          <p:nvPr/>
        </p:nvSpPr>
        <p:spPr>
          <a:xfrm>
            <a:off x="1491046" y="2121242"/>
            <a:ext cx="10000735" cy="1590547"/>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pt-BR" sz="2000" b="1" cap="none"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6" name="CaixaDeTexto 5"/>
          <p:cNvSpPr txBox="1"/>
          <p:nvPr/>
        </p:nvSpPr>
        <p:spPr>
          <a:xfrm>
            <a:off x="1675777" y="1225689"/>
            <a:ext cx="8755915" cy="4770537"/>
          </a:xfrm>
          <a:prstGeom prst="rect">
            <a:avLst/>
          </a:prstGeom>
          <a:noFill/>
        </p:spPr>
        <p:txBody>
          <a:bodyPr wrap="square" rtlCol="0">
            <a:spAutoFit/>
          </a:bodyPr>
          <a:lstStyle/>
          <a:p>
            <a:r>
              <a:rPr lang="pt-BR" sz="1600" dirty="0">
                <a:latin typeface="Calibri (Corpo)"/>
              </a:rPr>
              <a:t>Originalmente, a Internet era uma rede militar dos EUA (conhecida como ARPANET). O objetivo era criar uma rede resistente à ataques: se um ponto da rede fosse destruído, as informações deveriam continuar a circular</a:t>
            </a:r>
            <a:r>
              <a:rPr lang="pt-BR" sz="1600" dirty="0" smtClean="0">
                <a:latin typeface="Calibri (Corpo)"/>
              </a:rPr>
              <a:t>.</a:t>
            </a:r>
          </a:p>
          <a:p>
            <a:r>
              <a:rPr lang="pt-BR" sz="1600" dirty="0">
                <a:latin typeface="Calibri (Corpo)"/>
              </a:rPr>
              <a:t>"Network" em inglês quer dizer "rede". Interligando todas as redes do mundo entre elas (militares, universidades, governos, empresas, provedores de acesso, </a:t>
            </a:r>
            <a:r>
              <a:rPr lang="pt-BR" sz="1600" dirty="0" err="1">
                <a:latin typeface="Calibri (Corpo)"/>
              </a:rPr>
              <a:t>etc</a:t>
            </a:r>
            <a:r>
              <a:rPr lang="pt-BR" sz="1600" dirty="0">
                <a:latin typeface="Calibri (Corpo)"/>
              </a:rPr>
              <a:t>), temos uma rede gigante que cobre grande parte do planeta. </a:t>
            </a:r>
            <a:r>
              <a:rPr lang="pt-BR" sz="1600" dirty="0" smtClean="0">
                <a:latin typeface="Calibri (Corpo)"/>
              </a:rPr>
              <a:t/>
            </a:r>
            <a:br>
              <a:rPr lang="pt-BR" sz="1600" dirty="0" smtClean="0">
                <a:latin typeface="Calibri (Corpo)"/>
              </a:rPr>
            </a:br>
            <a:r>
              <a:rPr lang="pt-BR" sz="1600" dirty="0" smtClean="0">
                <a:latin typeface="Calibri (Corpo)"/>
              </a:rPr>
              <a:t/>
            </a:r>
            <a:br>
              <a:rPr lang="pt-BR" sz="1600" dirty="0" smtClean="0">
                <a:latin typeface="Calibri (Corpo)"/>
              </a:rPr>
            </a:br>
            <a:r>
              <a:rPr lang="pt-BR" sz="1600" dirty="0">
                <a:latin typeface="Calibri (Corpo)"/>
              </a:rPr>
              <a:t>A Internet é uma rede capaz de interligar todos os computadores do mundo. O que faz a Internet tão poderosa assim é um processo da informática que atende pelas siglas TCP/IP (Protocolo de Controle de Transferência/Protocolo Internet). Todos os computadores que entendem essa linguagem são capazes de trocar informações entre si. Assim podem se conectar máquinas de diferentes tipos, sejam eles </a:t>
            </a:r>
            <a:r>
              <a:rPr lang="pt-BR" sz="1600" dirty="0" err="1">
                <a:latin typeface="Calibri (Corpo)"/>
              </a:rPr>
              <a:t>PC's</a:t>
            </a:r>
            <a:r>
              <a:rPr lang="pt-BR" sz="1600" dirty="0">
                <a:latin typeface="Calibri (Corpo)"/>
              </a:rPr>
              <a:t>, </a:t>
            </a:r>
            <a:r>
              <a:rPr lang="pt-BR" sz="1600" dirty="0" err="1">
                <a:latin typeface="Calibri (Corpo)"/>
              </a:rPr>
              <a:t>Mac's</a:t>
            </a:r>
            <a:r>
              <a:rPr lang="pt-BR" sz="1600" dirty="0">
                <a:latin typeface="Calibri (Corpo)"/>
              </a:rPr>
              <a:t> e Unix.</a:t>
            </a:r>
            <a:br>
              <a:rPr lang="pt-BR" sz="1600" dirty="0">
                <a:latin typeface="Calibri (Corpo)"/>
              </a:rPr>
            </a:br>
            <a:r>
              <a:rPr lang="pt-BR" sz="1600" dirty="0">
                <a:latin typeface="Calibri (Corpo)"/>
              </a:rPr>
              <a:t>        A Internet é organizada na forma de uma teia. Se você pretende acessar um computador no Japão, por exemplo, não é necessário fazer um interurbano internacional, basta conectar-se a um computador ligado à Internet em sua cidade. Esse computador local está conectado a uma máquina em outro estado (ou país) e assim por diante, traçando uma rota até chegar ao destino. São máquinas de alta capacidade, com grande poder de processamento e conexões velozes, conhecidas como servidores, controladas por universidades, empresas e órgãos do Governo.</a:t>
            </a:r>
          </a:p>
        </p:txBody>
      </p:sp>
    </p:spTree>
    <p:extLst>
      <p:ext uri="{BB962C8B-B14F-4D97-AF65-F5344CB8AC3E}">
        <p14:creationId xmlns:p14="http://schemas.microsoft.com/office/powerpoint/2010/main" val="3033085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07076" y="181232"/>
            <a:ext cx="10131425" cy="1456267"/>
          </a:xfrm>
        </p:spPr>
        <p:txBody>
          <a:bodyPr>
            <a:normAutofit/>
          </a:bodyPr>
          <a:lstStyle/>
          <a:p>
            <a:r>
              <a:rPr lang="pt-BR" sz="5000" b="1" cap="none" dirty="0">
                <a:ln w="10160">
                  <a:solidFill>
                    <a:schemeClr val="accent5"/>
                  </a:solidFill>
                  <a:prstDash val="solid"/>
                </a:ln>
                <a:solidFill>
                  <a:srgbClr val="FFFFFF"/>
                </a:solidFill>
                <a:effectLst>
                  <a:outerShdw blurRad="38100" dist="22860" dir="5400000" algn="tl" rotWithShape="0">
                    <a:srgbClr val="000000">
                      <a:alpha val="30000"/>
                    </a:srgbClr>
                  </a:outerShdw>
                </a:effectLst>
              </a:rPr>
              <a:t>O que é </a:t>
            </a:r>
            <a:r>
              <a:rPr lang="pt-BR" sz="5000" b="1" cap="none" dirty="0" err="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IoT</a:t>
            </a:r>
            <a:r>
              <a:rPr lang="pt-BR" sz="5000" b="1" cap="none"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 (INTERNET DAS COISAS)?</a:t>
            </a:r>
            <a:endParaRPr lang="pt-BR" sz="5000" dirty="0"/>
          </a:p>
        </p:txBody>
      </p:sp>
      <p:sp>
        <p:nvSpPr>
          <p:cNvPr id="4" name="CaixaDeTexto 3"/>
          <p:cNvSpPr txBox="1"/>
          <p:nvPr/>
        </p:nvSpPr>
        <p:spPr>
          <a:xfrm>
            <a:off x="1694830" y="1637499"/>
            <a:ext cx="8755915" cy="2800767"/>
          </a:xfrm>
          <a:prstGeom prst="rect">
            <a:avLst/>
          </a:prstGeom>
          <a:noFill/>
        </p:spPr>
        <p:txBody>
          <a:bodyPr wrap="square" rtlCol="0">
            <a:spAutoFit/>
          </a:bodyPr>
          <a:lstStyle/>
          <a:p>
            <a:r>
              <a:rPr lang="pt-BR" sz="1600" dirty="0" smtClean="0"/>
              <a:t>É a interligação </a:t>
            </a:r>
            <a:r>
              <a:rPr lang="pt-BR" sz="1600" dirty="0"/>
              <a:t>de objetos do mundo real com o mundo virtual por meio de sensores (RFID). O principal objetivo é ofertar intercomunicação dos objetos entre si trocando informações sobre status, localização, funcionalidades, problemas, etc. Algoritmos serão responsáveis por processar essas informações e gerar uma grande quantidade de dados (big data) que serão armazenados em potentes servidores na nuvem</a:t>
            </a:r>
            <a:r>
              <a:rPr lang="pt-BR" sz="1600" dirty="0" smtClean="0"/>
              <a:t>.</a:t>
            </a:r>
          </a:p>
          <a:p>
            <a:endParaRPr lang="pt-BR" sz="1600" dirty="0" smtClean="0"/>
          </a:p>
          <a:p>
            <a:r>
              <a:rPr lang="pt-BR" sz="1600" dirty="0" smtClean="0">
                <a:latin typeface="Calibri (Corpo)"/>
              </a:rPr>
              <a:t>Em outras palavras, </a:t>
            </a:r>
            <a:r>
              <a:rPr lang="pt-BR" sz="1600" dirty="0" smtClean="0"/>
              <a:t>a </a:t>
            </a:r>
            <a:r>
              <a:rPr lang="pt-BR" sz="1600" dirty="0" err="1"/>
              <a:t>IoT</a:t>
            </a:r>
            <a:r>
              <a:rPr lang="pt-BR" sz="1600" dirty="0"/>
              <a:t> pode ser definida como a comunicação máquina a máquina (M2M) via Internet, que permite que diferentes objetos, de carros a máquinas industriais ou bens de consumo como calçados e roupas, compartilhem dados e informações para concluir determinadas tarefas. A base para o funcionamento da </a:t>
            </a:r>
            <a:r>
              <a:rPr lang="pt-BR" sz="1600" dirty="0" err="1"/>
              <a:t>IoT</a:t>
            </a:r>
            <a:r>
              <a:rPr lang="pt-BR" sz="1600" dirty="0"/>
              <a:t> são sensores e dispositivos, que tornam a comunicação entre as “coisas” possível. Além disso, é preciso um sistema de computação para analisar os dados recebidos e gerenciar as ações de cada objeto conectado a essa rede.</a:t>
            </a:r>
            <a:endParaRPr lang="pt-BR" sz="1600" dirty="0">
              <a:latin typeface="Calibri (Corpo)"/>
            </a:endParaRPr>
          </a:p>
        </p:txBody>
      </p:sp>
    </p:spTree>
    <p:extLst>
      <p:ext uri="{BB962C8B-B14F-4D97-AF65-F5344CB8AC3E}">
        <p14:creationId xmlns:p14="http://schemas.microsoft.com/office/powerpoint/2010/main" val="2976995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07076" y="181232"/>
            <a:ext cx="10131425" cy="1456267"/>
          </a:xfrm>
        </p:spPr>
        <p:txBody>
          <a:bodyPr>
            <a:normAutofit/>
          </a:bodyPr>
          <a:lstStyle/>
          <a:p>
            <a:r>
              <a:rPr lang="pt-BR" sz="8800" b="1" cap="none"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O </a:t>
            </a:r>
            <a:r>
              <a:rPr lang="pt-BR" sz="7200" b="1" cap="none"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que são sensores ?</a:t>
            </a:r>
            <a:endParaRPr lang="pt-BR" sz="7200" dirty="0"/>
          </a:p>
        </p:txBody>
      </p:sp>
      <p:sp>
        <p:nvSpPr>
          <p:cNvPr id="4" name="CaixaDeTexto 3"/>
          <p:cNvSpPr txBox="1"/>
          <p:nvPr/>
        </p:nvSpPr>
        <p:spPr>
          <a:xfrm>
            <a:off x="1694830" y="1637499"/>
            <a:ext cx="8755915" cy="2554545"/>
          </a:xfrm>
          <a:prstGeom prst="rect">
            <a:avLst/>
          </a:prstGeom>
          <a:noFill/>
        </p:spPr>
        <p:txBody>
          <a:bodyPr wrap="square" rtlCol="0">
            <a:spAutoFit/>
          </a:bodyPr>
          <a:lstStyle/>
          <a:p>
            <a:pPr fontAlgn="base"/>
            <a:r>
              <a:rPr lang="pt-BR" sz="1600" dirty="0"/>
              <a:t>Um sensor é um dispositivo capaz de detectar/captar </a:t>
            </a:r>
            <a:r>
              <a:rPr lang="pt-BR" sz="1600" dirty="0" err="1"/>
              <a:t>acções</a:t>
            </a:r>
            <a:r>
              <a:rPr lang="pt-BR" sz="1600" dirty="0"/>
              <a:t> ou estímulos externos e responder em consequência. Estes aparelhos podem transformar as grandezas físicas ou químicas em grandezas eléctricas.</a:t>
            </a:r>
          </a:p>
          <a:p>
            <a:pPr fontAlgn="base"/>
            <a:r>
              <a:rPr lang="pt-BR" sz="1600" dirty="0"/>
              <a:t>Exemplos: existem sensores que se instalam nos veículos e que detectam quando a velocidade a que se deslocam excede a velocidade permitida. Nestes casos, emitem um som que avisa o condutor e os passageiros.</a:t>
            </a:r>
          </a:p>
          <a:p>
            <a:pPr fontAlgn="base"/>
            <a:r>
              <a:rPr lang="pt-BR" sz="1600" dirty="0"/>
              <a:t>Outro tipo de sensor muito habitual é aquele que se instala à porta de entrada das casas e reage ao movimento. Se uma pessoa se aproximar do sensor, este emite um sinal e acede a iluminação. A utilização destes sensores está associada à segurança, uma vez que evitam que alguém se aproveite da escuridão para se esconder e introduzir-se na casa sem ser visto.</a:t>
            </a:r>
          </a:p>
        </p:txBody>
      </p:sp>
    </p:spTree>
    <p:extLst>
      <p:ext uri="{BB962C8B-B14F-4D97-AF65-F5344CB8AC3E}">
        <p14:creationId xmlns:p14="http://schemas.microsoft.com/office/powerpoint/2010/main" val="2909544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07076" y="181232"/>
            <a:ext cx="10131425" cy="1456267"/>
          </a:xfrm>
        </p:spPr>
        <p:txBody>
          <a:bodyPr>
            <a:normAutofit/>
          </a:bodyPr>
          <a:lstStyle/>
          <a:p>
            <a:r>
              <a:rPr lang="pt-BR" sz="7200" b="1" cap="none"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Tipos de sensores:</a:t>
            </a:r>
            <a:endParaRPr lang="pt-BR" sz="7200" dirty="0"/>
          </a:p>
        </p:txBody>
      </p:sp>
      <p:sp>
        <p:nvSpPr>
          <p:cNvPr id="4" name="CaixaDeTexto 3"/>
          <p:cNvSpPr txBox="1"/>
          <p:nvPr/>
        </p:nvSpPr>
        <p:spPr>
          <a:xfrm>
            <a:off x="1007076" y="1643906"/>
            <a:ext cx="8755915" cy="5016758"/>
          </a:xfrm>
          <a:prstGeom prst="rect">
            <a:avLst/>
          </a:prstGeom>
          <a:noFill/>
        </p:spPr>
        <p:txBody>
          <a:bodyPr wrap="square" rtlCol="0">
            <a:spAutoFit/>
          </a:bodyPr>
          <a:lstStyle/>
          <a:p>
            <a:r>
              <a:rPr lang="pt-BR" sz="1600" dirty="0"/>
              <a:t>Sensores </a:t>
            </a:r>
            <a:r>
              <a:rPr lang="pt-BR" sz="1600" dirty="0" smtClean="0"/>
              <a:t>Mecânicos:</a:t>
            </a:r>
            <a:endParaRPr lang="pt-BR" sz="1600" dirty="0"/>
          </a:p>
          <a:p>
            <a:r>
              <a:rPr lang="pt-BR" sz="1600" dirty="0"/>
              <a:t>Denominamos sensores mecânicos àqueles que </a:t>
            </a:r>
            <a:r>
              <a:rPr lang="pt-BR" sz="1600" dirty="0" err="1"/>
              <a:t>sensoriam</a:t>
            </a:r>
            <a:r>
              <a:rPr lang="pt-BR" sz="1600" dirty="0"/>
              <a:t> movimentos, posições ou presença usando recursos mecânicos como, por exemplo, chaves (switches</a:t>
            </a:r>
            <a:r>
              <a:rPr lang="pt-BR" sz="1600" dirty="0" smtClean="0"/>
              <a:t>).</a:t>
            </a:r>
          </a:p>
          <a:p>
            <a:endParaRPr lang="pt-BR" sz="1600" dirty="0" smtClean="0"/>
          </a:p>
          <a:p>
            <a:r>
              <a:rPr lang="pt-BR" sz="1600" dirty="0"/>
              <a:t>Sensores tipo Reed </a:t>
            </a:r>
            <a:r>
              <a:rPr lang="pt-BR" sz="1600" dirty="0" smtClean="0"/>
              <a:t>Switches:</a:t>
            </a:r>
            <a:endParaRPr lang="pt-BR" sz="1600" dirty="0"/>
          </a:p>
          <a:p>
            <a:r>
              <a:rPr lang="pt-BR" sz="1600" dirty="0"/>
              <a:t>Esses sensores podem ser usados para detectar a posição de uma peça ou de uma parte de um mecanismo pela posição de um pequeno imã que é preso a ela. Poderíamos classificar esses sensores também como sensores magnéticos, já que eles atuam com a ação de um campo, mas como são interruptores acionados por campos, será melhor separá-los em uma outra categoria, dentro de uma classificação de atuação mais simples</a:t>
            </a:r>
            <a:r>
              <a:rPr lang="pt-BR" sz="1600" dirty="0" smtClean="0"/>
              <a:t>.</a:t>
            </a:r>
          </a:p>
          <a:p>
            <a:endParaRPr lang="pt-BR" sz="1600" dirty="0"/>
          </a:p>
          <a:p>
            <a:r>
              <a:rPr lang="pt-BR" sz="1600" dirty="0"/>
              <a:t>Sensores </a:t>
            </a:r>
            <a:r>
              <a:rPr lang="pt-BR" sz="1600" dirty="0" err="1" smtClean="0"/>
              <a:t>Foto-Elétricos</a:t>
            </a:r>
            <a:r>
              <a:rPr lang="pt-BR" sz="1600" dirty="0" smtClean="0"/>
              <a:t>:</a:t>
            </a:r>
            <a:endParaRPr lang="pt-BR" sz="1600" dirty="0"/>
          </a:p>
          <a:p>
            <a:r>
              <a:rPr lang="pt-BR" sz="1600" dirty="0"/>
              <a:t>Os sensores mecânicos têm por principal desvantagem o fato de terem peças móveis sujeitas a quebra e desgaste além da inércia natural que limita sua velocidade de ação. Outro problema está no repique que pode falsear o sinal enviado quando são acionados.</a:t>
            </a:r>
          </a:p>
          <a:p>
            <a:r>
              <a:rPr lang="pt-BR" sz="1600" dirty="0"/>
              <a:t>Por outro lado, sensores que trabalham com a luz são muito mais rápidos, não apresentando praticamente inércia e não têm peças móveis que quebram ou desgastam. Os sensores </a:t>
            </a:r>
            <a:r>
              <a:rPr lang="pt-BR" sz="1600" dirty="0" err="1"/>
              <a:t>foto-elétricos</a:t>
            </a:r>
            <a:r>
              <a:rPr lang="pt-BR" sz="1600" dirty="0"/>
              <a:t> podem ser de diversos tipos, sendo empregados numa infinidade de aplicações na indústria e em outros campos.</a:t>
            </a:r>
          </a:p>
          <a:p>
            <a:endParaRPr lang="pt-BR" sz="1600" dirty="0"/>
          </a:p>
        </p:txBody>
      </p:sp>
    </p:spTree>
    <p:extLst>
      <p:ext uri="{BB962C8B-B14F-4D97-AF65-F5344CB8AC3E}">
        <p14:creationId xmlns:p14="http://schemas.microsoft.com/office/powerpoint/2010/main" val="1001964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07076" y="181232"/>
            <a:ext cx="10131425" cy="1456267"/>
          </a:xfrm>
        </p:spPr>
        <p:txBody>
          <a:bodyPr>
            <a:normAutofit/>
          </a:bodyPr>
          <a:lstStyle/>
          <a:p>
            <a:r>
              <a:rPr lang="pt-BR" sz="7200" b="1" cap="none"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Tipos de sensores:</a:t>
            </a:r>
            <a:endParaRPr lang="pt-BR" sz="7200" dirty="0"/>
          </a:p>
        </p:txBody>
      </p:sp>
      <p:sp>
        <p:nvSpPr>
          <p:cNvPr id="3" name="CaixaDeTexto 2"/>
          <p:cNvSpPr txBox="1"/>
          <p:nvPr/>
        </p:nvSpPr>
        <p:spPr>
          <a:xfrm>
            <a:off x="1007077" y="1520053"/>
            <a:ext cx="9677399" cy="6001643"/>
          </a:xfrm>
          <a:prstGeom prst="rect">
            <a:avLst/>
          </a:prstGeom>
          <a:noFill/>
        </p:spPr>
        <p:txBody>
          <a:bodyPr wrap="square" rtlCol="0">
            <a:spAutoFit/>
          </a:bodyPr>
          <a:lstStyle/>
          <a:p>
            <a:r>
              <a:rPr lang="pt-BR" dirty="0"/>
              <a:t>Sensores de </a:t>
            </a:r>
            <a:r>
              <a:rPr lang="pt-BR" dirty="0" smtClean="0"/>
              <a:t>Imagem:</a:t>
            </a:r>
            <a:endParaRPr lang="pt-BR" dirty="0"/>
          </a:p>
          <a:p>
            <a:r>
              <a:rPr lang="pt-BR" sz="1400" dirty="0"/>
              <a:t>Uma outra categoria de sensores que opera com luz e semicondutores sensíveis a ela é a dos sensores de imagem. Podemos dizer que se trata de um sensor que na realidade é formado por uma matriz de uma boa quantidade de sensores fotoelétricos individuais.</a:t>
            </a:r>
          </a:p>
          <a:p>
            <a:r>
              <a:rPr lang="pt-BR" sz="1400" dirty="0"/>
              <a:t>Nessa categoria incluímos os sensores CCD (</a:t>
            </a:r>
            <a:r>
              <a:rPr lang="pt-BR" sz="1400" dirty="0" err="1"/>
              <a:t>Charged</a:t>
            </a:r>
            <a:r>
              <a:rPr lang="pt-BR" sz="1400" dirty="0"/>
              <a:t> </a:t>
            </a:r>
            <a:r>
              <a:rPr lang="pt-BR" sz="1400" dirty="0" err="1"/>
              <a:t>Coupled</a:t>
            </a:r>
            <a:r>
              <a:rPr lang="pt-BR" sz="1400" dirty="0"/>
              <a:t> </a:t>
            </a:r>
            <a:r>
              <a:rPr lang="pt-BR" sz="1400" dirty="0" err="1"/>
              <a:t>Devices</a:t>
            </a:r>
            <a:r>
              <a:rPr lang="pt-BR" sz="1400" dirty="0"/>
              <a:t>) que são usados no sensoriamento de imagens em </a:t>
            </a:r>
            <a:r>
              <a:rPr lang="pt-BR" sz="1400" dirty="0" err="1"/>
              <a:t>micro-câmeras</a:t>
            </a:r>
            <a:r>
              <a:rPr lang="pt-BR" sz="1400" dirty="0"/>
              <a:t> e mesmo em câmeras de vídeo </a:t>
            </a:r>
            <a:r>
              <a:rPr lang="pt-BR" sz="1400" dirty="0" smtClean="0"/>
              <a:t>convencionais.</a:t>
            </a:r>
            <a:endParaRPr lang="pt-BR" sz="1400" dirty="0"/>
          </a:p>
          <a:p>
            <a:endParaRPr lang="pt-BR" sz="1400" dirty="0" smtClean="0"/>
          </a:p>
          <a:p>
            <a:r>
              <a:rPr lang="pt-BR" dirty="0"/>
              <a:t>Sensores Ópticos de </a:t>
            </a:r>
            <a:r>
              <a:rPr lang="pt-BR" dirty="0" smtClean="0"/>
              <a:t>Medida:</a:t>
            </a:r>
            <a:endParaRPr lang="pt-BR" dirty="0"/>
          </a:p>
          <a:p>
            <a:r>
              <a:rPr lang="pt-BR" sz="1400" dirty="0"/>
              <a:t>Uma outra categoria de sensores ópticos importante e que faz uso em alguns dos mesmos dispositivos semicondutores que vimos até agora é a que é utilizada na medida de grandezas ópticas como </a:t>
            </a:r>
            <a:r>
              <a:rPr lang="pt-BR" sz="1400" dirty="0" err="1"/>
              <a:t>luminância</a:t>
            </a:r>
            <a:r>
              <a:rPr lang="pt-BR" sz="1400" dirty="0"/>
              <a:t>, contraste e cor.</a:t>
            </a:r>
          </a:p>
          <a:p>
            <a:r>
              <a:rPr lang="pt-BR" sz="1400" dirty="0"/>
              <a:t>Esses sensores podem ser usados, por exemplo, para determinar a composição da luz emitida por uma fonte ou ainda sua intensidade como em </a:t>
            </a:r>
            <a:r>
              <a:rPr lang="pt-BR" sz="1400" dirty="0" err="1"/>
              <a:t>luxômetros</a:t>
            </a:r>
            <a:r>
              <a:rPr lang="pt-BR" sz="1400" dirty="0"/>
              <a:t>, fotômetros, e outros instrumentos semelhantes de uso na indústria, pesquisa, aplicações médicas, etc</a:t>
            </a:r>
            <a:r>
              <a:rPr lang="pt-BR" sz="1400" dirty="0" smtClean="0"/>
              <a:t>.</a:t>
            </a:r>
          </a:p>
          <a:p>
            <a:endParaRPr lang="pt-BR" dirty="0" smtClean="0"/>
          </a:p>
          <a:p>
            <a:r>
              <a:rPr lang="pt-BR" dirty="0" smtClean="0"/>
              <a:t>Sensores Térmicos:</a:t>
            </a:r>
            <a:endParaRPr lang="pt-BR" sz="1400" dirty="0" smtClean="0"/>
          </a:p>
          <a:p>
            <a:r>
              <a:rPr lang="pt-BR" sz="1400" dirty="0" smtClean="0"/>
              <a:t>Da </a:t>
            </a:r>
            <a:r>
              <a:rPr lang="pt-BR" sz="1400" dirty="0"/>
              <a:t>mesma forma que no caso dos sensores fotoelétricos existem diversos tipos de sensores que podem atuar sobre um circuito em função da variação da temperatura do meio em que se encontram.</a:t>
            </a:r>
          </a:p>
          <a:p>
            <a:r>
              <a:rPr lang="pt-BR" sz="1400" dirty="0"/>
              <a:t>Temos basicamente os seguintes tipos de sensores térmicos que são usados na maioria das aplicações eletrônicas comuns.</a:t>
            </a:r>
          </a:p>
          <a:p>
            <a:r>
              <a:rPr lang="pt-BR" sz="1400" dirty="0"/>
              <a:t>Bimetais</a:t>
            </a:r>
          </a:p>
          <a:p>
            <a:r>
              <a:rPr lang="pt-BR" sz="1400" dirty="0"/>
              <a:t>Pares termoelétricos</a:t>
            </a:r>
          </a:p>
          <a:p>
            <a:r>
              <a:rPr lang="pt-BR" sz="1400" dirty="0" err="1"/>
              <a:t>NTCs</a:t>
            </a:r>
            <a:r>
              <a:rPr lang="pt-BR" sz="1400" dirty="0"/>
              <a:t> e </a:t>
            </a:r>
            <a:r>
              <a:rPr lang="pt-BR" sz="1400" dirty="0" err="1"/>
              <a:t>PTCs</a:t>
            </a:r>
            <a:endParaRPr lang="pt-BR" sz="1400" dirty="0"/>
          </a:p>
          <a:p>
            <a:r>
              <a:rPr lang="pt-BR" sz="1400" dirty="0"/>
              <a:t>Sensores semicondutores</a:t>
            </a:r>
          </a:p>
          <a:p>
            <a:r>
              <a:rPr lang="pt-BR" sz="1400" dirty="0"/>
              <a:t>Sensores piroelétricos</a:t>
            </a:r>
          </a:p>
          <a:p>
            <a:endParaRPr lang="pt-BR" sz="1400" dirty="0"/>
          </a:p>
          <a:p>
            <a:endParaRPr lang="pt-BR" sz="1400" dirty="0" smtClean="0"/>
          </a:p>
          <a:p>
            <a:endParaRPr lang="pt-BR" dirty="0"/>
          </a:p>
        </p:txBody>
      </p:sp>
    </p:spTree>
    <p:extLst>
      <p:ext uri="{BB962C8B-B14F-4D97-AF65-F5344CB8AC3E}">
        <p14:creationId xmlns:p14="http://schemas.microsoft.com/office/powerpoint/2010/main" val="2670307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07076" y="181232"/>
            <a:ext cx="10954265" cy="1456267"/>
          </a:xfrm>
        </p:spPr>
        <p:txBody>
          <a:bodyPr>
            <a:noAutofit/>
          </a:bodyPr>
          <a:lstStyle/>
          <a:p>
            <a:r>
              <a:rPr lang="pt-BR" sz="6000" b="1" cap="none"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O </a:t>
            </a:r>
            <a:r>
              <a:rPr lang="pt-BR" sz="4800" b="1" cap="none"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que é MCU(MICRO CONTROLLER UNIT):</a:t>
            </a:r>
            <a:endParaRPr lang="pt-BR" sz="4800" dirty="0"/>
          </a:p>
        </p:txBody>
      </p:sp>
      <p:sp>
        <p:nvSpPr>
          <p:cNvPr id="4" name="CaixaDeTexto 3"/>
          <p:cNvSpPr txBox="1"/>
          <p:nvPr/>
        </p:nvSpPr>
        <p:spPr>
          <a:xfrm>
            <a:off x="1694830" y="1637499"/>
            <a:ext cx="8755915" cy="338554"/>
          </a:xfrm>
          <a:prstGeom prst="rect">
            <a:avLst/>
          </a:prstGeom>
          <a:noFill/>
        </p:spPr>
        <p:txBody>
          <a:bodyPr wrap="square" rtlCol="0">
            <a:spAutoFit/>
          </a:bodyPr>
          <a:lstStyle/>
          <a:p>
            <a:pPr fontAlgn="base"/>
            <a:endParaRPr lang="pt-BR" sz="1600" dirty="0"/>
          </a:p>
        </p:txBody>
      </p:sp>
      <p:sp>
        <p:nvSpPr>
          <p:cNvPr id="5" name="CaixaDeTexto 4"/>
          <p:cNvSpPr txBox="1"/>
          <p:nvPr/>
        </p:nvSpPr>
        <p:spPr>
          <a:xfrm>
            <a:off x="1007077" y="1520053"/>
            <a:ext cx="9677399" cy="4708981"/>
          </a:xfrm>
          <a:prstGeom prst="rect">
            <a:avLst/>
          </a:prstGeom>
          <a:noFill/>
        </p:spPr>
        <p:txBody>
          <a:bodyPr wrap="square" rtlCol="0">
            <a:spAutoFit/>
          </a:bodyPr>
          <a:lstStyle/>
          <a:p>
            <a:r>
              <a:rPr lang="pt-BR" dirty="0" smtClean="0"/>
              <a:t>Um micro controlador  é praticamente um computador em um chip, no chip do  micro controlador contem todos os itens como processador, memória ROM, memória RAM,  periféricos de entrada / saída, Conversor Analógico/Digital,  etc. O micro controlador  pode ser programado para diversas funções, mas faz apenas aquilo que está em seu programa, para executar outras funções ele tem que ser reprogramado. Os  micro controladores  geralmente são embarcados, ou seja, ele é dedicado ao dispositivo ou sistema que ele controla. Ele fica no  interior de outro dispositivo eletrônico para que possam controlar suas funções, como nos alarmes, eletrodomésticos, veículos, etc.</a:t>
            </a:r>
          </a:p>
          <a:p>
            <a:endParaRPr lang="pt-BR" dirty="0" smtClean="0"/>
          </a:p>
          <a:p>
            <a:r>
              <a:rPr lang="pt-BR" dirty="0" smtClean="0"/>
              <a:t>Os micro controladores são muito utilizados atualmente, pois a capacidade que os micro controladores apresentam de gerenciar e otimizar as funções de dispositivos é consideravelmente alta. Sua grande vantagem é ter um baixo custo , ter componentes como memórias e conversores internamente e sua programação é fácil.</a:t>
            </a:r>
          </a:p>
          <a:p>
            <a:endParaRPr lang="pt-BR" sz="1400" dirty="0"/>
          </a:p>
          <a:p>
            <a:r>
              <a:rPr lang="pt-BR" sz="1400" dirty="0" smtClean="0"/>
              <a:t>Exemplos </a:t>
            </a:r>
            <a:r>
              <a:rPr lang="pt-BR" sz="1400" dirty="0"/>
              <a:t>de </a:t>
            </a:r>
            <a:r>
              <a:rPr lang="pt-BR" sz="1400" dirty="0" smtClean="0"/>
              <a:t>Micro controladores</a:t>
            </a:r>
            <a:r>
              <a:rPr lang="pt-BR" sz="1400" dirty="0"/>
              <a:t>:</a:t>
            </a:r>
          </a:p>
          <a:p>
            <a:r>
              <a:rPr lang="pt-BR" sz="1400" b="1" dirty="0" smtClean="0"/>
              <a:t>PIC:</a:t>
            </a:r>
            <a:r>
              <a:rPr lang="pt-BR" sz="1400" dirty="0"/>
              <a:t> que são da família de </a:t>
            </a:r>
            <a:r>
              <a:rPr lang="pt-BR" sz="1400" dirty="0" smtClean="0"/>
              <a:t>micro controladores </a:t>
            </a:r>
            <a:r>
              <a:rPr lang="pt-BR" sz="1400" dirty="0"/>
              <a:t>fabricados pela Microchip</a:t>
            </a:r>
          </a:p>
          <a:p>
            <a:r>
              <a:rPr lang="pt-BR" sz="1400" b="1" dirty="0" err="1"/>
              <a:t>Atmel</a:t>
            </a:r>
            <a:r>
              <a:rPr lang="pt-BR" sz="1400" b="1" dirty="0"/>
              <a:t> </a:t>
            </a:r>
            <a:r>
              <a:rPr lang="pt-BR" sz="1400" b="1" dirty="0" smtClean="0"/>
              <a:t>AVR:</a:t>
            </a:r>
            <a:r>
              <a:rPr lang="pt-BR" sz="1400" dirty="0"/>
              <a:t> que são da família de </a:t>
            </a:r>
            <a:r>
              <a:rPr lang="pt-BR" sz="1400" dirty="0" smtClean="0"/>
              <a:t>micro controladores </a:t>
            </a:r>
            <a:r>
              <a:rPr lang="pt-BR" sz="1400" dirty="0"/>
              <a:t>fabricados pela  </a:t>
            </a:r>
            <a:r>
              <a:rPr lang="pt-BR" sz="1400" dirty="0" err="1" smtClean="0"/>
              <a:t>Atmel</a:t>
            </a:r>
            <a:endParaRPr lang="pt-BR" sz="1400" dirty="0"/>
          </a:p>
          <a:p>
            <a:r>
              <a:rPr lang="pt-BR" sz="1400" b="1" dirty="0"/>
              <a:t>Intel </a:t>
            </a:r>
            <a:r>
              <a:rPr lang="pt-BR" sz="1400" b="1" dirty="0" smtClean="0"/>
              <a:t>MCS</a:t>
            </a:r>
            <a:r>
              <a:rPr lang="pt-BR" sz="1400" dirty="0"/>
              <a:t>: que são da família de </a:t>
            </a:r>
            <a:r>
              <a:rPr lang="pt-BR" sz="1400" dirty="0" smtClean="0"/>
              <a:t>micro controladores </a:t>
            </a:r>
            <a:r>
              <a:rPr lang="pt-BR" sz="1400" dirty="0"/>
              <a:t>fabricados pela Intel</a:t>
            </a:r>
          </a:p>
          <a:p>
            <a:endParaRPr lang="pt-BR" sz="1400" dirty="0" smtClean="0"/>
          </a:p>
        </p:txBody>
      </p:sp>
    </p:spTree>
    <p:extLst>
      <p:ext uri="{BB962C8B-B14F-4D97-AF65-F5344CB8AC3E}">
        <p14:creationId xmlns:p14="http://schemas.microsoft.com/office/powerpoint/2010/main" val="2097680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07076" y="181232"/>
            <a:ext cx="10954265" cy="1456267"/>
          </a:xfrm>
        </p:spPr>
        <p:txBody>
          <a:bodyPr>
            <a:noAutofit/>
          </a:bodyPr>
          <a:lstStyle/>
          <a:p>
            <a:r>
              <a:rPr lang="pt-BR" sz="6000" b="1" cap="none"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O </a:t>
            </a:r>
            <a:r>
              <a:rPr lang="pt-BR" sz="4800" b="1" cap="none"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que é SBC(SINGLE BOARD COMPUTER):</a:t>
            </a:r>
            <a:endParaRPr lang="pt-BR" sz="4800" dirty="0"/>
          </a:p>
        </p:txBody>
      </p:sp>
      <p:sp>
        <p:nvSpPr>
          <p:cNvPr id="4" name="CaixaDeTexto 3"/>
          <p:cNvSpPr txBox="1"/>
          <p:nvPr/>
        </p:nvSpPr>
        <p:spPr>
          <a:xfrm>
            <a:off x="1694830" y="1637499"/>
            <a:ext cx="8755915" cy="338554"/>
          </a:xfrm>
          <a:prstGeom prst="rect">
            <a:avLst/>
          </a:prstGeom>
          <a:noFill/>
        </p:spPr>
        <p:txBody>
          <a:bodyPr wrap="square" rtlCol="0">
            <a:spAutoFit/>
          </a:bodyPr>
          <a:lstStyle/>
          <a:p>
            <a:pPr fontAlgn="base"/>
            <a:endParaRPr lang="pt-BR" sz="1600" dirty="0"/>
          </a:p>
        </p:txBody>
      </p:sp>
      <p:sp>
        <p:nvSpPr>
          <p:cNvPr id="5" name="CaixaDeTexto 4"/>
          <p:cNvSpPr txBox="1"/>
          <p:nvPr/>
        </p:nvSpPr>
        <p:spPr>
          <a:xfrm>
            <a:off x="1007077" y="1520053"/>
            <a:ext cx="9677399" cy="3631763"/>
          </a:xfrm>
          <a:prstGeom prst="rect">
            <a:avLst/>
          </a:prstGeom>
          <a:noFill/>
        </p:spPr>
        <p:txBody>
          <a:bodyPr wrap="square" rtlCol="0">
            <a:spAutoFit/>
          </a:bodyPr>
          <a:lstStyle/>
          <a:p>
            <a:r>
              <a:rPr lang="pt-BR" dirty="0" smtClean="0"/>
              <a:t>Um </a:t>
            </a:r>
            <a:r>
              <a:rPr lang="pt-BR" dirty="0"/>
              <a:t>computador de placa única (SBC) é um computador </a:t>
            </a:r>
            <a:r>
              <a:rPr lang="pt-BR" dirty="0" smtClean="0"/>
              <a:t>completo </a:t>
            </a:r>
            <a:r>
              <a:rPr lang="pt-BR" dirty="0"/>
              <a:t>no qual uma única placa de circuito compreende memória, entrada / saída, um microprocessador e todos os outros recursos necessários. No entanto, ao contrário de um computador pessoal, ele não depende de expansões para outras funções. Um computador de placa única reduz o custo total do sistema à medida que o número de placas de circuito, conectores e circuitos de driver são reduzidos</a:t>
            </a:r>
            <a:r>
              <a:rPr lang="pt-BR" dirty="0" smtClean="0"/>
              <a:t>.</a:t>
            </a:r>
          </a:p>
          <a:p>
            <a:endParaRPr lang="pt-BR" sz="1400" dirty="0"/>
          </a:p>
          <a:p>
            <a:r>
              <a:rPr lang="pt-BR" sz="1400" dirty="0" smtClean="0"/>
              <a:t>Exemplos:</a:t>
            </a:r>
          </a:p>
          <a:p>
            <a:endParaRPr lang="pt-BR" sz="1600" b="1" dirty="0"/>
          </a:p>
          <a:p>
            <a:pPr marL="285750" indent="-285750">
              <a:buFont typeface="Arial" panose="020B0604020202020204" pitchFamily="34" charset="0"/>
              <a:buChar char="•"/>
            </a:pPr>
            <a:r>
              <a:rPr lang="pt-BR" sz="1600" b="1" dirty="0" err="1" smtClean="0"/>
              <a:t>Raspberry</a:t>
            </a:r>
            <a:r>
              <a:rPr lang="pt-BR" sz="1600" b="1" dirty="0" smtClean="0"/>
              <a:t> PI</a:t>
            </a:r>
          </a:p>
          <a:p>
            <a:pPr marL="285750" indent="-285750">
              <a:buFont typeface="Arial" panose="020B0604020202020204" pitchFamily="34" charset="0"/>
              <a:buChar char="•"/>
            </a:pPr>
            <a:r>
              <a:rPr lang="pt-BR" sz="1600" b="1" dirty="0" smtClean="0"/>
              <a:t>Banana PI</a:t>
            </a:r>
          </a:p>
          <a:p>
            <a:pPr marL="285750" indent="-285750">
              <a:buFont typeface="Arial" panose="020B0604020202020204" pitchFamily="34" charset="0"/>
              <a:buChar char="•"/>
            </a:pPr>
            <a:r>
              <a:rPr lang="pt-BR" sz="1600" b="1" dirty="0" err="1" smtClean="0"/>
              <a:t>Odroid</a:t>
            </a:r>
            <a:endParaRPr lang="pt-BR" sz="1600" b="1" dirty="0" smtClean="0"/>
          </a:p>
          <a:p>
            <a:pPr marL="285750" indent="-285750">
              <a:buFont typeface="Arial" panose="020B0604020202020204" pitchFamily="34" charset="0"/>
              <a:buChar char="•"/>
            </a:pPr>
            <a:r>
              <a:rPr lang="pt-BR" sz="1600" b="1" dirty="0" err="1" smtClean="0"/>
              <a:t>BeagleBoard</a:t>
            </a:r>
            <a:endParaRPr lang="pt-BR" sz="1600" b="1" dirty="0" smtClean="0"/>
          </a:p>
          <a:p>
            <a:pPr marL="285750" indent="-285750">
              <a:buFont typeface="Arial" panose="020B0604020202020204" pitchFamily="34" charset="0"/>
              <a:buChar char="•"/>
            </a:pPr>
            <a:r>
              <a:rPr lang="pt-BR" sz="1600" b="1" dirty="0" smtClean="0"/>
              <a:t>Pine64</a:t>
            </a:r>
          </a:p>
          <a:p>
            <a:pPr marL="285750" indent="-285750">
              <a:buFont typeface="Arial" panose="020B0604020202020204" pitchFamily="34" charset="0"/>
              <a:buChar char="•"/>
            </a:pPr>
            <a:r>
              <a:rPr lang="pt-BR" sz="1600" b="1" dirty="0" err="1" smtClean="0"/>
              <a:t>Cubieboard</a:t>
            </a:r>
            <a:endParaRPr lang="pt-BR" sz="1600" b="1" dirty="0" smtClean="0"/>
          </a:p>
        </p:txBody>
      </p:sp>
    </p:spTree>
    <p:extLst>
      <p:ext uri="{BB962C8B-B14F-4D97-AF65-F5344CB8AC3E}">
        <p14:creationId xmlns:p14="http://schemas.microsoft.com/office/powerpoint/2010/main" val="3497290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95654" y="181232"/>
            <a:ext cx="10954265" cy="1456267"/>
          </a:xfrm>
        </p:spPr>
        <p:txBody>
          <a:bodyPr>
            <a:noAutofit/>
          </a:bodyPr>
          <a:lstStyle/>
          <a:p>
            <a:pPr algn="ctr"/>
            <a:r>
              <a:rPr lang="pt-BR" sz="6000" b="1" cap="none"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CENÁRIO</a:t>
            </a:r>
            <a:endParaRPr lang="pt-BR" sz="4800" dirty="0"/>
          </a:p>
        </p:txBody>
      </p:sp>
      <p:sp>
        <p:nvSpPr>
          <p:cNvPr id="4" name="CaixaDeTexto 3"/>
          <p:cNvSpPr txBox="1"/>
          <p:nvPr/>
        </p:nvSpPr>
        <p:spPr>
          <a:xfrm>
            <a:off x="1694830" y="1637499"/>
            <a:ext cx="8755915" cy="338554"/>
          </a:xfrm>
          <a:prstGeom prst="rect">
            <a:avLst/>
          </a:prstGeom>
          <a:noFill/>
        </p:spPr>
        <p:txBody>
          <a:bodyPr wrap="square" rtlCol="0">
            <a:spAutoFit/>
          </a:bodyPr>
          <a:lstStyle/>
          <a:p>
            <a:pPr fontAlgn="base"/>
            <a:endParaRPr lang="pt-BR" sz="1600"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339" y="1387366"/>
            <a:ext cx="9774894" cy="5265681"/>
          </a:xfrm>
          <a:prstGeom prst="rect">
            <a:avLst/>
          </a:prstGeom>
        </p:spPr>
      </p:pic>
    </p:spTree>
    <p:extLst>
      <p:ext uri="{BB962C8B-B14F-4D97-AF65-F5344CB8AC3E}">
        <p14:creationId xmlns:p14="http://schemas.microsoft.com/office/powerpoint/2010/main" val="554634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95654" y="181232"/>
            <a:ext cx="10954265" cy="1456267"/>
          </a:xfrm>
        </p:spPr>
        <p:txBody>
          <a:bodyPr>
            <a:noAutofit/>
          </a:bodyPr>
          <a:lstStyle/>
          <a:p>
            <a:pPr algn="ctr"/>
            <a:r>
              <a:rPr lang="pt-BR" sz="6000" b="1" cap="none"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CENÁRIO</a:t>
            </a:r>
            <a:endParaRPr lang="pt-BR" sz="4800" dirty="0"/>
          </a:p>
        </p:txBody>
      </p:sp>
      <p:sp>
        <p:nvSpPr>
          <p:cNvPr id="4" name="CaixaDeTexto 3"/>
          <p:cNvSpPr txBox="1"/>
          <p:nvPr/>
        </p:nvSpPr>
        <p:spPr>
          <a:xfrm>
            <a:off x="1694830" y="1637499"/>
            <a:ext cx="8755915" cy="338554"/>
          </a:xfrm>
          <a:prstGeom prst="rect">
            <a:avLst/>
          </a:prstGeom>
          <a:noFill/>
        </p:spPr>
        <p:txBody>
          <a:bodyPr wrap="square" rtlCol="0">
            <a:spAutoFit/>
          </a:bodyPr>
          <a:lstStyle/>
          <a:p>
            <a:pPr fontAlgn="base"/>
            <a:endParaRPr lang="pt-BR" sz="1600" dirty="0"/>
          </a:p>
        </p:txBody>
      </p:sp>
      <p:sp>
        <p:nvSpPr>
          <p:cNvPr id="5" name="CaixaDeTexto 4"/>
          <p:cNvSpPr txBox="1"/>
          <p:nvPr/>
        </p:nvSpPr>
        <p:spPr>
          <a:xfrm>
            <a:off x="1007077" y="1520053"/>
            <a:ext cx="9677399" cy="2862322"/>
          </a:xfrm>
          <a:prstGeom prst="rect">
            <a:avLst/>
          </a:prstGeom>
          <a:noFill/>
        </p:spPr>
        <p:txBody>
          <a:bodyPr wrap="square" rtlCol="0">
            <a:spAutoFit/>
          </a:bodyPr>
          <a:lstStyle/>
          <a:p>
            <a:r>
              <a:rPr lang="pt-BR" dirty="0" smtClean="0"/>
              <a:t>É um cenário residencial onde tenta automatizar alguma funções e prevenir alguns inconvenientes no seu quintal.</a:t>
            </a:r>
          </a:p>
          <a:p>
            <a:endParaRPr lang="pt-BR" dirty="0"/>
          </a:p>
          <a:p>
            <a:r>
              <a:rPr lang="pt-BR" dirty="0" smtClean="0"/>
              <a:t>A parte da casa trabalhamos com a climatização, começando pelo umidificador, onde temos um monitor de umidificação que quando a % estiver baixa o humidificador ligará.</a:t>
            </a:r>
          </a:p>
          <a:p>
            <a:r>
              <a:rPr lang="pt-BR" dirty="0" smtClean="0"/>
              <a:t>Depois temos o monitor de temperatura, que quando a temperatura ficar alta o ar-condicionado ligara e quando baixa o aquecedor ligará.</a:t>
            </a:r>
          </a:p>
          <a:p>
            <a:endParaRPr lang="pt-BR" dirty="0"/>
          </a:p>
          <a:p>
            <a:r>
              <a:rPr lang="pt-BR" dirty="0" smtClean="0"/>
              <a:t>No quintal temos um sistema de fumaça que quando ele detectar fumaça acima de 40% mandara um sinal para a sirene e uma luz vermelha, para alguns maconheiros, fumantes e </a:t>
            </a:r>
            <a:r>
              <a:rPr lang="pt-BR" smtClean="0"/>
              <a:t>até incêndio.</a:t>
            </a:r>
            <a:endParaRPr lang="pt-BR" dirty="0"/>
          </a:p>
        </p:txBody>
      </p:sp>
    </p:spTree>
    <p:extLst>
      <p:ext uri="{BB962C8B-B14F-4D97-AF65-F5344CB8AC3E}">
        <p14:creationId xmlns:p14="http://schemas.microsoft.com/office/powerpoint/2010/main" val="7925577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TM03457452[[fn=Celeste]]</Template>
  <TotalTime>71</TotalTime>
  <Words>999</Words>
  <Application>Microsoft Office PowerPoint</Application>
  <PresentationFormat>Widescreen</PresentationFormat>
  <Paragraphs>67</Paragraphs>
  <Slides>9</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9</vt:i4>
      </vt:variant>
    </vt:vector>
  </HeadingPairs>
  <TitlesOfParts>
    <vt:vector size="14" baseType="lpstr">
      <vt:lpstr>Arial</vt:lpstr>
      <vt:lpstr>Calibri</vt:lpstr>
      <vt:lpstr>Calibri (Corpo)</vt:lpstr>
      <vt:lpstr>Calibri Light</vt:lpstr>
      <vt:lpstr>Celestial</vt:lpstr>
      <vt:lpstr>O que é Internet ?</vt:lpstr>
      <vt:lpstr>O que é IoT (INTERNET DAS COISAS)?</vt:lpstr>
      <vt:lpstr>O que são sensores ?</vt:lpstr>
      <vt:lpstr>Tipos de sensores:</vt:lpstr>
      <vt:lpstr>Tipos de sensores:</vt:lpstr>
      <vt:lpstr>O que é MCU(MICRO CONTROLLER UNIT):</vt:lpstr>
      <vt:lpstr>O que é SBC(SINGLE BOARD COMPUTER):</vt:lpstr>
      <vt:lpstr>CENÁRIO</vt:lpstr>
      <vt:lpstr>CENÁRIO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 que é Internet ?</dc:title>
  <dc:creator>MATHEUS DO NASCIMENTO ROCHA</dc:creator>
  <cp:lastModifiedBy>MATHEUS DO NASCIMENTO ROCHA</cp:lastModifiedBy>
  <cp:revision>8</cp:revision>
  <dcterms:created xsi:type="dcterms:W3CDTF">2018-04-09T18:46:48Z</dcterms:created>
  <dcterms:modified xsi:type="dcterms:W3CDTF">2018-04-09T19:57:52Z</dcterms:modified>
</cp:coreProperties>
</file>