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72de5a9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72de5a9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72de5a9c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72de5a9c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72de5a9c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72de5a9c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72de5a9c7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72de5a9c7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72de5a9c7_0_8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72de5a9c7_0_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72de5a9c7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72de5a9c7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Times New Roman"/>
                <a:ea typeface="Times New Roman"/>
                <a:cs typeface="Times New Roman"/>
                <a:sym typeface="Times New Roman"/>
              </a:rPr>
              <a:t>Quantitative Investing Final Project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Team #1: Sravan, Jake, and MK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Course Learning Objectives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Collect, clean, and manipulate financial trading data </a:t>
            </a:r>
            <a:r>
              <a:rPr lang="en">
                <a:solidFill>
                  <a:srgbClr val="9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(Part 1)</a:t>
            </a:r>
            <a:endParaRPr>
              <a:solidFill>
                <a:srgbClr val="9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trading systems in </a:t>
            </a:r>
            <a:r>
              <a:rPr i="1" lang="en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lang="en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APIs to collect data and to select and automate trades </a:t>
            </a:r>
            <a:r>
              <a:rPr lang="en">
                <a:solidFill>
                  <a:srgbClr val="9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(Part 3)</a:t>
            </a:r>
            <a:endParaRPr>
              <a:solidFill>
                <a:srgbClr val="9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Design, develop, and implement machine learning and algorithmic trading strategies </a:t>
            </a:r>
            <a:r>
              <a:rPr lang="en">
                <a:solidFill>
                  <a:srgbClr val="9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(Part 2 and 3)</a:t>
            </a:r>
            <a:endParaRPr>
              <a:solidFill>
                <a:srgbClr val="9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Analyze, measure, and test trading system performance </a:t>
            </a:r>
            <a:r>
              <a:rPr lang="en">
                <a:solidFill>
                  <a:srgbClr val="9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(Part 2 and 3)</a:t>
            </a:r>
            <a:endParaRPr>
              <a:solidFill>
                <a:srgbClr val="9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9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1: Construct Dataset	|	Part 2: Backtest Strategy	|	Part 3: Live Production</a:t>
            </a:r>
            <a:endParaRPr sz="1500">
              <a:solidFill>
                <a:srgbClr val="9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Trading Strategy Research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omentum</a:t>
            </a:r>
            <a:endParaRPr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 stocks that exhibit bullish momentum, short stocks that exhibit bearish momentum</a:t>
            </a:r>
            <a:endParaRPr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Momentum crashes: Momentum strategies may lose significantly during market rallies in bear markets</a:t>
            </a:r>
            <a:endParaRPr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Jegadeesh and Titman Paper (1993)</a:t>
            </a:r>
            <a:endParaRPr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Rank stocks by past 12 months returns</a:t>
            </a:r>
            <a:endParaRPr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Place stocks into deciles with the best decile those that performed best over the period</a:t>
            </a:r>
            <a:endParaRPr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Buy the best decile and sell the worst decile, then hold portfolio for 3 months</a:t>
            </a:r>
            <a:endParaRPr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Jegadeesh and Titman record profits of 1.31% a month from 1968-1989</a:t>
            </a:r>
            <a:endParaRPr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Short-Term Reversal Effect (Lehman 1990)</a:t>
            </a:r>
            <a:endParaRPr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Caused by investors over and underreaction to news about a stock</a:t>
            </a:r>
            <a:endParaRPr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investors overreact, the stock tends to mean revert by depreciating in value</a:t>
            </a:r>
            <a:endParaRPr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avoid this, most researchers exclude the most recent month when measuring momentum</a:t>
            </a:r>
            <a:endParaRPr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916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Trading Strategy Overview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62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3659286" y="1355530"/>
            <a:ext cx="1825500" cy="525300"/>
          </a:xfrm>
          <a:prstGeom prst="rect">
            <a:avLst/>
          </a:prstGeom>
          <a:solidFill>
            <a:srgbClr val="A72A1E"/>
          </a:solidFill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SPX &gt; 200-Day MA?</a:t>
            </a:r>
            <a:endParaRPr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1652950" y="2347299"/>
            <a:ext cx="1825500" cy="846300"/>
          </a:xfrm>
          <a:prstGeom prst="rect">
            <a:avLst/>
          </a:prstGeom>
          <a:solidFill>
            <a:srgbClr val="A72A1E"/>
          </a:solidFill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1"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Rank stocks by their past 12 months returns excluding most recent month</a:t>
            </a:r>
            <a:endParaRPr b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Make list of top 20 stocks</a:t>
            </a:r>
            <a:endParaRPr b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5665522" y="2347302"/>
            <a:ext cx="1825500" cy="525300"/>
          </a:xfrm>
          <a:prstGeom prst="rect">
            <a:avLst/>
          </a:prstGeom>
          <a:solidFill>
            <a:srgbClr val="A72A1E"/>
          </a:solidFill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There Stocks in Portfolio?</a:t>
            </a:r>
            <a:endParaRPr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6700259" y="3685941"/>
            <a:ext cx="1825500" cy="525300"/>
          </a:xfrm>
          <a:prstGeom prst="rect">
            <a:avLst/>
          </a:prstGeom>
          <a:solidFill>
            <a:srgbClr val="A72A1E"/>
          </a:solidFill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If bond ETF in portfolio, do nothing</a:t>
            </a:r>
            <a:endParaRPr b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Otherwise, buy ETF</a:t>
            </a:r>
            <a:endParaRPr b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4662323" y="3685941"/>
            <a:ext cx="1825500" cy="525300"/>
          </a:xfrm>
          <a:prstGeom prst="rect">
            <a:avLst/>
          </a:prstGeom>
          <a:solidFill>
            <a:srgbClr val="A72A1E"/>
          </a:solidFill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Sell all stocks</a:t>
            </a:r>
            <a:endParaRPr b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Use all funds to buy ETF</a:t>
            </a:r>
            <a:endParaRPr b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1652950" y="3601799"/>
            <a:ext cx="1825500" cy="1050600"/>
          </a:xfrm>
          <a:prstGeom prst="rect">
            <a:avLst/>
          </a:prstGeom>
          <a:solidFill>
            <a:srgbClr val="A72A1E"/>
          </a:solidFill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each stock in portfolio:</a:t>
            </a:r>
            <a:endParaRPr b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If stock not on list, SELL</a:t>
            </a:r>
            <a:endParaRPr b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each stock on list:</a:t>
            </a:r>
            <a:endParaRPr b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If stock not in portfolio: BUY</a:t>
            </a:r>
            <a:endParaRPr b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0" name="Google Shape;80;p16"/>
          <p:cNvCxnSpPr>
            <a:stCxn id="74" idx="2"/>
            <a:endCxn id="76" idx="0"/>
          </p:cNvCxnSpPr>
          <p:nvPr/>
        </p:nvCxnSpPr>
        <p:spPr>
          <a:xfrm flipH="1" rot="-5400000">
            <a:off x="5341836" y="1111030"/>
            <a:ext cx="466500" cy="20061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" name="Google Shape;81;p16"/>
          <p:cNvCxnSpPr>
            <a:stCxn id="75" idx="0"/>
            <a:endCxn id="74" idx="2"/>
          </p:cNvCxnSpPr>
          <p:nvPr/>
        </p:nvCxnSpPr>
        <p:spPr>
          <a:xfrm rot="-5400000">
            <a:off x="3335650" y="1110849"/>
            <a:ext cx="466500" cy="20064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" name="Google Shape;82;p16"/>
          <p:cNvCxnSpPr>
            <a:stCxn id="76" idx="2"/>
            <a:endCxn id="77" idx="0"/>
          </p:cNvCxnSpPr>
          <p:nvPr/>
        </p:nvCxnSpPr>
        <p:spPr>
          <a:xfrm flipH="1" rot="-5400000">
            <a:off x="6688972" y="2761902"/>
            <a:ext cx="813300" cy="10347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" name="Google Shape;83;p16"/>
          <p:cNvCxnSpPr>
            <a:stCxn id="78" idx="0"/>
            <a:endCxn id="76" idx="2"/>
          </p:cNvCxnSpPr>
          <p:nvPr/>
        </p:nvCxnSpPr>
        <p:spPr>
          <a:xfrm rot="-5400000">
            <a:off x="5670023" y="2777691"/>
            <a:ext cx="813300" cy="10032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Google Shape;84;p16"/>
          <p:cNvCxnSpPr>
            <a:stCxn id="75" idx="2"/>
            <a:endCxn id="79" idx="0"/>
          </p:cNvCxnSpPr>
          <p:nvPr/>
        </p:nvCxnSpPr>
        <p:spPr>
          <a:xfrm>
            <a:off x="2565700" y="3193599"/>
            <a:ext cx="0" cy="408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6"/>
          <p:cNvSpPr txBox="1"/>
          <p:nvPr/>
        </p:nvSpPr>
        <p:spPr>
          <a:xfrm>
            <a:off x="2809950" y="1815425"/>
            <a:ext cx="5889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YES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5745200" y="1815425"/>
            <a:ext cx="5889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5723900" y="2983000"/>
            <a:ext cx="6315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YES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7024075" y="2983000"/>
            <a:ext cx="5889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Trading Strategy Explanation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Strategy is a long only strategy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chose to avoid shorting stocks because of momentum crashes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200-day moving average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This is the most common long-term measure of trend for the S&amp;P 500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 avoid losses in a Bear Market (i.e. when SPX drops below its MA), we sell all stocks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12-month momentum measuring period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This is the period that had the highest documented profits in Jagadeesh and Titman’s paper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Bond ETF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chose to place all of our funds in a bond ETF in order to hold our cash in a safe asset in the event of a Bear Market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Part 1: Dataset Construction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use the same code from Homework 2 when we had to create a stock universe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Stock universe contains data for S&amp;P 500 from January 1990 to March 2020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Script uses Tickers, Additions, and Removals csv files to create a stock database accounting for stocks added to / removed from S&amp;P 500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This is the stock universe that will be used in our backtest script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Differences Between Backtest and Production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