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3"/>
  </p:notesMasterIdLst>
  <p:handoutMasterIdLst>
    <p:handoutMasterId r:id="rId24"/>
  </p:handoutMasterIdLst>
  <p:sldIdLst>
    <p:sldId id="312" r:id="rId5"/>
    <p:sldId id="324" r:id="rId6"/>
    <p:sldId id="304" r:id="rId7"/>
    <p:sldId id="323" r:id="rId8"/>
    <p:sldId id="281" r:id="rId9"/>
    <p:sldId id="282" r:id="rId10"/>
    <p:sldId id="307" r:id="rId11"/>
    <p:sldId id="332" r:id="rId12"/>
    <p:sldId id="325" r:id="rId13"/>
    <p:sldId id="326" r:id="rId14"/>
    <p:sldId id="327" r:id="rId15"/>
    <p:sldId id="328" r:id="rId16"/>
    <p:sldId id="330" r:id="rId17"/>
    <p:sldId id="329" r:id="rId18"/>
    <p:sldId id="333" r:id="rId19"/>
    <p:sldId id="314" r:id="rId20"/>
    <p:sldId id="321" r:id="rId21"/>
    <p:sldId id="297"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81" d="100"/>
          <a:sy n="81" d="100"/>
        </p:scale>
        <p:origin x="754" y="6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3.webp"/><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hyperlink" Target="https://medium.com/" TargetMode="External"/><Relationship Id="rId13" Type="http://schemas.openxmlformats.org/officeDocument/2006/relationships/hyperlink" Target="https://docs.oracle.com/en/database/oracle/" TargetMode="External"/><Relationship Id="rId3" Type="http://schemas.openxmlformats.org/officeDocument/2006/relationships/hyperlink" Target="https://images.google.com/" TargetMode="External"/><Relationship Id="rId7" Type="http://schemas.openxmlformats.org/officeDocument/2006/relationships/hyperlink" Target="https://stackexchange.com/" TargetMode="External"/><Relationship Id="rId12" Type="http://schemas.openxmlformats.org/officeDocument/2006/relationships/hyperlink" Target="https://www.youtube.com/"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https://github.com/" TargetMode="External"/><Relationship Id="rId11" Type="http://schemas.openxmlformats.org/officeDocument/2006/relationships/hyperlink" Target="https://edu.gcfglobal.org/en/" TargetMode="External"/><Relationship Id="rId5" Type="http://schemas.openxmlformats.org/officeDocument/2006/relationships/hyperlink" Target="https://www.geeksforgeeks.org/" TargetMode="External"/><Relationship Id="rId10" Type="http://schemas.openxmlformats.org/officeDocument/2006/relationships/hyperlink" Target="https://chat.openai.com/" TargetMode="External"/><Relationship Id="rId4" Type="http://schemas.openxmlformats.org/officeDocument/2006/relationships/hyperlink" Target="https://stackoverflow.com/" TargetMode="External"/><Relationship Id="rId9" Type="http://schemas.openxmlformats.org/officeDocument/2006/relationships/hyperlink" Target="https://gemini.google.com/app"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webp"/><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783395" y="685800"/>
            <a:ext cx="6625210" cy="5209573"/>
          </a:xfrm>
        </p:spPr>
        <p:txBody>
          <a:bodyPr anchor="ctr"/>
          <a:lstStyle/>
          <a:p>
            <a:r>
              <a:rPr lang="en-US" sz="6000" dirty="0">
                <a:effectLst>
                  <a:outerShdw blurRad="38100" dist="38100" dir="2700000" algn="tl">
                    <a:srgbClr val="000000">
                      <a:alpha val="43137"/>
                    </a:srgbClr>
                  </a:outerShdw>
                </a:effectLst>
              </a:rPr>
              <a:t>CROP LINK</a:t>
            </a:r>
            <a:br>
              <a:rPr lang="en-US" sz="6000" dirty="0">
                <a:effectLst>
                  <a:outerShdw blurRad="38100" dist="38100" dir="2700000" algn="tl">
                    <a:srgbClr val="000000">
                      <a:alpha val="43137"/>
                    </a:srgbClr>
                  </a:outerShdw>
                </a:effectLst>
              </a:rPr>
            </a:br>
            <a:br>
              <a:rPr lang="en-US" sz="6000" dirty="0">
                <a:effectLst>
                  <a:outerShdw blurRad="38100" dist="38100" dir="2700000" algn="tl">
                    <a:srgbClr val="000000">
                      <a:alpha val="43137"/>
                    </a:srgbClr>
                  </a:outerShdw>
                </a:effectLst>
              </a:rPr>
            </a:br>
            <a:endParaRPr lang="en-US" sz="2400"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DCA4F98F-D138-EA98-F3C3-B28F5B90A76C}"/>
              </a:ext>
            </a:extLst>
          </p:cNvPr>
          <p:cNvSpPr txBox="1"/>
          <p:nvPr/>
        </p:nvSpPr>
        <p:spPr>
          <a:xfrm>
            <a:off x="5281612" y="3041388"/>
            <a:ext cx="1766888" cy="369332"/>
          </a:xfrm>
          <a:prstGeom prst="rect">
            <a:avLst/>
          </a:prstGeom>
          <a:noFill/>
        </p:spPr>
        <p:txBody>
          <a:bodyPr wrap="square" rtlCol="0">
            <a:spAutoFit/>
          </a:bodyPr>
          <a:lstStyle/>
          <a:p>
            <a:r>
              <a:rPr lang="en-US" dirty="0">
                <a:solidFill>
                  <a:srgbClr val="202C8F"/>
                </a:solidFill>
                <a:effectLst>
                  <a:outerShdw blurRad="38100" dist="38100" dir="2700000" algn="tl">
                    <a:srgbClr val="000000">
                      <a:alpha val="43137"/>
                    </a:srgbClr>
                  </a:outerShdw>
                </a:effectLst>
                <a:latin typeface="Arial Black (Headings)"/>
              </a:rPr>
              <a:t>- Fasal Sena</a:t>
            </a:r>
            <a:endParaRPr lang="en-IN" dirty="0">
              <a:solidFill>
                <a:srgbClr val="202C8F"/>
              </a:solidFill>
              <a:effectLst>
                <a:outerShdw blurRad="38100" dist="38100" dir="2700000" algn="tl">
                  <a:srgbClr val="000000">
                    <a:alpha val="43137"/>
                  </a:srgbClr>
                </a:outerShdw>
              </a:effectLst>
              <a:latin typeface="Arial Black (Headings)"/>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AED2-8753-950D-5CFE-0F3D82766D85}"/>
              </a:ext>
            </a:extLst>
          </p:cNvPr>
          <p:cNvSpPr>
            <a:spLocks noGrp="1"/>
          </p:cNvSpPr>
          <p:nvPr>
            <p:ph type="title"/>
          </p:nvPr>
        </p:nvSpPr>
        <p:spPr/>
        <p:txBody>
          <a:bodyPr/>
          <a:lstStyle/>
          <a:p>
            <a:r>
              <a:rPr lang="en-IN" sz="4000" dirty="0"/>
              <a:t>3.</a:t>
            </a:r>
            <a:r>
              <a:rPr lang="en-IN" sz="4000" b="1" dirty="0"/>
              <a:t> Initializing Flask App</a:t>
            </a:r>
            <a:r>
              <a:rPr lang="en-IN" sz="4000" dirty="0"/>
              <a:t>:</a:t>
            </a:r>
          </a:p>
        </p:txBody>
      </p:sp>
      <p:sp>
        <p:nvSpPr>
          <p:cNvPr id="3" name="Content Placeholder 2">
            <a:extLst>
              <a:ext uri="{FF2B5EF4-FFF2-40B4-BE49-F238E27FC236}">
                <a16:creationId xmlns:a16="http://schemas.microsoft.com/office/drawing/2014/main" id="{B16FEF86-96E6-D73D-2592-0278EF3DCD8F}"/>
              </a:ext>
            </a:extLst>
          </p:cNvPr>
          <p:cNvSpPr>
            <a:spLocks noGrp="1"/>
          </p:cNvSpPr>
          <p:nvPr>
            <p:ph idx="13"/>
          </p:nvPr>
        </p:nvSpPr>
        <p:spPr>
          <a:xfrm>
            <a:off x="914400" y="2600797"/>
            <a:ext cx="6903076" cy="3452811"/>
          </a:xfrm>
        </p:spPr>
        <p:txBody>
          <a:bodyPr/>
          <a:lstStyle/>
          <a:p>
            <a:r>
              <a:rPr lang="en-US" dirty="0"/>
              <a:t>An instance of the Flask application is created with the name app, and a static folder is specified so that there is a direct link between the static file and image could be </a:t>
            </a:r>
            <a:r>
              <a:rPr lang="en-US" dirty="0" err="1"/>
              <a:t>retrived</a:t>
            </a:r>
            <a:r>
              <a:rPr lang="en-US" dirty="0"/>
              <a:t> from it.</a:t>
            </a:r>
            <a:endParaRPr lang="en-IN" dirty="0"/>
          </a:p>
        </p:txBody>
      </p:sp>
      <p:sp>
        <p:nvSpPr>
          <p:cNvPr id="5" name="Slide Number Placeholder 4">
            <a:extLst>
              <a:ext uri="{FF2B5EF4-FFF2-40B4-BE49-F238E27FC236}">
                <a16:creationId xmlns:a16="http://schemas.microsoft.com/office/drawing/2014/main" id="{37BECAD7-76DF-370E-8C04-DF3641F17FB0}"/>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23" name="Picture Placeholder 22">
            <a:extLst>
              <a:ext uri="{FF2B5EF4-FFF2-40B4-BE49-F238E27FC236}">
                <a16:creationId xmlns:a16="http://schemas.microsoft.com/office/drawing/2014/main" id="{BF35A5DD-E05C-C4DE-C0FD-3A1A9FD01208}"/>
              </a:ext>
            </a:extLst>
          </p:cNvPr>
          <p:cNvPicPr>
            <a:picLocks noGrp="1" noChangeAspect="1"/>
          </p:cNvPicPr>
          <p:nvPr>
            <p:ph type="pic" sz="quarter" idx="14"/>
          </p:nvPr>
        </p:nvPicPr>
        <p:blipFill>
          <a:blip r:embed="rId2"/>
          <a:srcRect l="3632" r="3632"/>
          <a:stretch>
            <a:fillRect/>
          </a:stretch>
        </p:blipFill>
        <p:spPr>
          <a:xfrm>
            <a:off x="8990013" y="3405188"/>
            <a:ext cx="3201987" cy="3452812"/>
          </a:xfrm>
          <a:prstGeom prst="rect">
            <a:avLst/>
          </a:prstGeom>
        </p:spPr>
      </p:pic>
    </p:spTree>
    <p:extLst>
      <p:ext uri="{BB962C8B-B14F-4D97-AF65-F5344CB8AC3E}">
        <p14:creationId xmlns:p14="http://schemas.microsoft.com/office/powerpoint/2010/main" val="30873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AFE7-1E6D-2780-1FAB-CE34F8A34A07}"/>
              </a:ext>
            </a:extLst>
          </p:cNvPr>
          <p:cNvSpPr>
            <a:spLocks noGrp="1"/>
          </p:cNvSpPr>
          <p:nvPr>
            <p:ph type="title"/>
          </p:nvPr>
        </p:nvSpPr>
        <p:spPr>
          <a:xfrm>
            <a:off x="914400" y="722695"/>
            <a:ext cx="7843837" cy="1012782"/>
          </a:xfrm>
        </p:spPr>
        <p:txBody>
          <a:bodyPr/>
          <a:lstStyle/>
          <a:p>
            <a:r>
              <a:rPr lang="en-IN" sz="4000" dirty="0"/>
              <a:t>4</a:t>
            </a:r>
            <a:r>
              <a:rPr lang="en-IN" sz="4000" b="1" dirty="0"/>
              <a:t>.Configurations</a:t>
            </a:r>
            <a:r>
              <a:rPr lang="en-IN" sz="4000" dirty="0"/>
              <a:t>:</a:t>
            </a:r>
          </a:p>
        </p:txBody>
      </p:sp>
      <p:sp>
        <p:nvSpPr>
          <p:cNvPr id="3" name="Content Placeholder 2">
            <a:extLst>
              <a:ext uri="{FF2B5EF4-FFF2-40B4-BE49-F238E27FC236}">
                <a16:creationId xmlns:a16="http://schemas.microsoft.com/office/drawing/2014/main" id="{FECE6827-36F5-17B1-AADB-7E459113BF82}"/>
              </a:ext>
            </a:extLst>
          </p:cNvPr>
          <p:cNvSpPr>
            <a:spLocks noGrp="1"/>
          </p:cNvSpPr>
          <p:nvPr>
            <p:ph idx="13"/>
          </p:nvPr>
        </p:nvSpPr>
        <p:spPr>
          <a:xfrm>
            <a:off x="914400" y="2600797"/>
            <a:ext cx="6903076" cy="3452811"/>
          </a:xfrm>
        </p:spPr>
        <p:txBody>
          <a:bodyPr/>
          <a:lstStyle/>
          <a:p>
            <a:pPr marL="342900" indent="-342900">
              <a:buFont typeface="Arial" panose="020B0604020202020204" pitchFamily="34" charset="0"/>
              <a:buChar char="•"/>
            </a:pPr>
            <a:r>
              <a:rPr lang="en-US" dirty="0"/>
              <a:t>"SQLALCHEMY_DATABASE_URI" is set to a SQLite database file named "</a:t>
            </a:r>
            <a:r>
              <a:rPr lang="en-US" dirty="0" err="1"/>
              <a:t>hackathon.db</a:t>
            </a:r>
            <a:r>
              <a:rPr lang="en-US" dirty="0"/>
              <a:t>" to store the data.</a:t>
            </a:r>
          </a:p>
          <a:p>
            <a:pPr marL="342900" indent="-342900">
              <a:buFont typeface="Arial" panose="020B0604020202020204" pitchFamily="34" charset="0"/>
              <a:buChar char="•"/>
            </a:pPr>
            <a:r>
              <a:rPr lang="en-US" dirty="0"/>
              <a:t>"</a:t>
            </a:r>
            <a:r>
              <a:rPr lang="en-US" dirty="0" err="1"/>
              <a:t>secret_key</a:t>
            </a:r>
            <a:r>
              <a:rPr lang="en-US" dirty="0"/>
              <a:t>" is set for securing session data.</a:t>
            </a:r>
            <a:endParaRPr lang="en-IN" dirty="0"/>
          </a:p>
        </p:txBody>
      </p:sp>
      <p:sp>
        <p:nvSpPr>
          <p:cNvPr id="5" name="Slide Number Placeholder 4">
            <a:extLst>
              <a:ext uri="{FF2B5EF4-FFF2-40B4-BE49-F238E27FC236}">
                <a16:creationId xmlns:a16="http://schemas.microsoft.com/office/drawing/2014/main" id="{7A638AC4-9E55-A13E-1EE8-91188AF11D7C}"/>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11" name="Picture Placeholder 10">
            <a:extLst>
              <a:ext uri="{FF2B5EF4-FFF2-40B4-BE49-F238E27FC236}">
                <a16:creationId xmlns:a16="http://schemas.microsoft.com/office/drawing/2014/main" id="{C6CE02F4-9F74-DE2D-C32C-DA318B628D01}"/>
              </a:ext>
            </a:extLst>
          </p:cNvPr>
          <p:cNvPicPr>
            <a:picLocks noGrp="1" noChangeAspect="1"/>
          </p:cNvPicPr>
          <p:nvPr>
            <p:ph type="pic" sz="quarter" idx="14"/>
          </p:nvPr>
        </p:nvPicPr>
        <p:blipFill>
          <a:blip r:embed="rId2"/>
          <a:srcRect l="3632" r="3632"/>
          <a:stretch>
            <a:fillRect/>
          </a:stretch>
        </p:blipFill>
        <p:spPr/>
      </p:pic>
    </p:spTree>
    <p:extLst>
      <p:ext uri="{BB962C8B-B14F-4D97-AF65-F5344CB8AC3E}">
        <p14:creationId xmlns:p14="http://schemas.microsoft.com/office/powerpoint/2010/main" val="122223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552D-4F48-9C89-D526-F086C97E0E18}"/>
              </a:ext>
            </a:extLst>
          </p:cNvPr>
          <p:cNvSpPr>
            <a:spLocks noGrp="1"/>
          </p:cNvSpPr>
          <p:nvPr>
            <p:ph type="title"/>
          </p:nvPr>
        </p:nvSpPr>
        <p:spPr>
          <a:xfrm>
            <a:off x="914400" y="762119"/>
            <a:ext cx="7843837" cy="1012782"/>
          </a:xfrm>
        </p:spPr>
        <p:txBody>
          <a:bodyPr/>
          <a:lstStyle/>
          <a:p>
            <a:r>
              <a:rPr lang="en-IN" sz="4000" dirty="0"/>
              <a:t>5. Database Models:</a:t>
            </a:r>
          </a:p>
        </p:txBody>
      </p:sp>
      <p:sp>
        <p:nvSpPr>
          <p:cNvPr id="3" name="Content Placeholder 2">
            <a:extLst>
              <a:ext uri="{FF2B5EF4-FFF2-40B4-BE49-F238E27FC236}">
                <a16:creationId xmlns:a16="http://schemas.microsoft.com/office/drawing/2014/main" id="{DB280E20-D124-2E46-78F8-CBEE2DBF3D69}"/>
              </a:ext>
            </a:extLst>
          </p:cNvPr>
          <p:cNvSpPr>
            <a:spLocks noGrp="1"/>
          </p:cNvSpPr>
          <p:nvPr>
            <p:ph idx="13"/>
          </p:nvPr>
        </p:nvSpPr>
        <p:spPr/>
        <p:txBody>
          <a:bodyPr/>
          <a:lstStyle/>
          <a:p>
            <a:pPr marL="342900" indent="-342900">
              <a:buFont typeface="Arial" panose="020B0604020202020204" pitchFamily="34" charset="0"/>
              <a:buChar char="•"/>
            </a:pPr>
            <a:r>
              <a:rPr lang="en-US" dirty="0"/>
              <a:t>Two database models are defined using </a:t>
            </a:r>
            <a:r>
              <a:rPr lang="en-US" dirty="0" err="1"/>
              <a:t>SQLAlchemy</a:t>
            </a:r>
            <a:r>
              <a:rPr lang="en-US" dirty="0"/>
              <a:t>: “User” and “</a:t>
            </a:r>
            <a:r>
              <a:rPr lang="en-US" dirty="0" err="1"/>
              <a:t>UserCredential</a:t>
            </a:r>
            <a:r>
              <a:rPr lang="en-US" dirty="0"/>
              <a:t>”.</a:t>
            </a:r>
          </a:p>
          <a:p>
            <a:pPr marL="342900" indent="-342900">
              <a:buFont typeface="Arial" panose="020B0604020202020204" pitchFamily="34" charset="0"/>
              <a:buChar char="•"/>
            </a:pPr>
            <a:r>
              <a:rPr lang="en-US" dirty="0"/>
              <a:t>User model represents users with attributes like “</a:t>
            </a:r>
            <a:r>
              <a:rPr lang="en-US" dirty="0" err="1"/>
              <a:t>user_id</a:t>
            </a:r>
            <a:r>
              <a:rPr lang="en-US" dirty="0"/>
              <a:t>, </a:t>
            </a:r>
            <a:r>
              <a:rPr lang="en-US" dirty="0" err="1"/>
              <a:t>user_name</a:t>
            </a:r>
            <a:r>
              <a:rPr lang="en-US" dirty="0"/>
              <a:t>, and </a:t>
            </a:r>
            <a:r>
              <a:rPr lang="en-US" dirty="0" err="1"/>
              <a:t>user_type</a:t>
            </a:r>
            <a:r>
              <a:rPr lang="en-US" dirty="0"/>
              <a:t>”.</a:t>
            </a:r>
          </a:p>
          <a:p>
            <a:pPr marL="342900" indent="-342900">
              <a:buFont typeface="Arial" panose="020B0604020202020204" pitchFamily="34" charset="0"/>
              <a:buChar char="•"/>
            </a:pPr>
            <a:r>
              <a:rPr lang="en-US" dirty="0" err="1"/>
              <a:t>UserCredential</a:t>
            </a:r>
            <a:r>
              <a:rPr lang="en-US" dirty="0"/>
              <a:t> model stores user credentials with attributes “</a:t>
            </a:r>
            <a:r>
              <a:rPr lang="en-US" dirty="0" err="1"/>
              <a:t>cred_id</a:t>
            </a:r>
            <a:r>
              <a:rPr lang="en-US" dirty="0"/>
              <a:t>, </a:t>
            </a:r>
            <a:r>
              <a:rPr lang="en-US" dirty="0" err="1"/>
              <a:t>user_id</a:t>
            </a:r>
            <a:r>
              <a:rPr lang="en-US" dirty="0"/>
              <a:t>, and </a:t>
            </a:r>
            <a:r>
              <a:rPr lang="en-US" dirty="0" err="1"/>
              <a:t>password_hash</a:t>
            </a:r>
            <a:r>
              <a:rPr lang="en-US" dirty="0"/>
              <a:t>”.</a:t>
            </a:r>
            <a:endParaRPr lang="en-IN" dirty="0"/>
          </a:p>
        </p:txBody>
      </p:sp>
      <p:sp>
        <p:nvSpPr>
          <p:cNvPr id="5" name="Slide Number Placeholder 4">
            <a:extLst>
              <a:ext uri="{FF2B5EF4-FFF2-40B4-BE49-F238E27FC236}">
                <a16:creationId xmlns:a16="http://schemas.microsoft.com/office/drawing/2014/main" id="{2E755C9F-B5D9-CFE5-3656-F74D46FF60DC}"/>
              </a:ext>
            </a:extLst>
          </p:cNvPr>
          <p:cNvSpPr>
            <a:spLocks noGrp="1"/>
          </p:cNvSpPr>
          <p:nvPr>
            <p:ph type="sldNum" sz="quarter" idx="10"/>
          </p:nvPr>
        </p:nvSpPr>
        <p:spPr/>
        <p:txBody>
          <a:bodyPr/>
          <a:lstStyle/>
          <a:p>
            <a:fld id="{48F63A3B-78C7-47BE-AE5E-E10140E04643}" type="slidenum">
              <a:rPr lang="en-US" smtClean="0"/>
              <a:pPr/>
              <a:t>12</a:t>
            </a:fld>
            <a:endParaRPr lang="en-US" dirty="0"/>
          </a:p>
        </p:txBody>
      </p:sp>
      <p:pic>
        <p:nvPicPr>
          <p:cNvPr id="11" name="Picture Placeholder 10">
            <a:extLst>
              <a:ext uri="{FF2B5EF4-FFF2-40B4-BE49-F238E27FC236}">
                <a16:creationId xmlns:a16="http://schemas.microsoft.com/office/drawing/2014/main" id="{1122B54B-30A7-81E0-E213-525019B99FBE}"/>
              </a:ext>
            </a:extLst>
          </p:cNvPr>
          <p:cNvPicPr>
            <a:picLocks noGrp="1" noChangeAspect="1"/>
          </p:cNvPicPr>
          <p:nvPr>
            <p:ph type="pic" sz="quarter" idx="14"/>
          </p:nvPr>
        </p:nvPicPr>
        <p:blipFill>
          <a:blip r:embed="rId2"/>
          <a:srcRect l="3632" r="3632"/>
          <a:stretch>
            <a:fillRect/>
          </a:stretch>
        </p:blipFill>
        <p:spPr/>
      </p:pic>
    </p:spTree>
    <p:extLst>
      <p:ext uri="{BB962C8B-B14F-4D97-AF65-F5344CB8AC3E}">
        <p14:creationId xmlns:p14="http://schemas.microsoft.com/office/powerpoint/2010/main" val="2787592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CABD7-FC8E-90FF-9CCE-FD23B9CA2A09}"/>
              </a:ext>
            </a:extLst>
          </p:cNvPr>
          <p:cNvSpPr>
            <a:spLocks noGrp="1"/>
          </p:cNvSpPr>
          <p:nvPr>
            <p:ph type="title"/>
          </p:nvPr>
        </p:nvSpPr>
        <p:spPr>
          <a:xfrm>
            <a:off x="914400" y="550883"/>
            <a:ext cx="7843837" cy="1012782"/>
          </a:xfrm>
        </p:spPr>
        <p:txBody>
          <a:bodyPr/>
          <a:lstStyle/>
          <a:p>
            <a:r>
              <a:rPr lang="en-IN" sz="4000" dirty="0"/>
              <a:t>6.Templates</a:t>
            </a:r>
          </a:p>
        </p:txBody>
      </p:sp>
      <p:sp>
        <p:nvSpPr>
          <p:cNvPr id="3" name="Content Placeholder 2">
            <a:extLst>
              <a:ext uri="{FF2B5EF4-FFF2-40B4-BE49-F238E27FC236}">
                <a16:creationId xmlns:a16="http://schemas.microsoft.com/office/drawing/2014/main" id="{CE6E48B6-7599-BA90-BE07-94C9FDCEC7A4}"/>
              </a:ext>
            </a:extLst>
          </p:cNvPr>
          <p:cNvSpPr>
            <a:spLocks noGrp="1"/>
          </p:cNvSpPr>
          <p:nvPr>
            <p:ph idx="13"/>
          </p:nvPr>
        </p:nvSpPr>
        <p:spPr>
          <a:xfrm>
            <a:off x="914400" y="2600797"/>
            <a:ext cx="6903076" cy="3452811"/>
          </a:xfrm>
        </p:spPr>
        <p:txBody>
          <a:bodyPr/>
          <a:lstStyle/>
          <a:p>
            <a:pPr marL="342900" indent="-342900">
              <a:buFont typeface="Arial" panose="020B0604020202020204" pitchFamily="34" charset="0"/>
              <a:buChar char="•"/>
            </a:pPr>
            <a:r>
              <a:rPr lang="en-IN" dirty="0"/>
              <a:t>Specific templates are stored in this specific folder which render as and when required.</a:t>
            </a:r>
          </a:p>
          <a:p>
            <a:pPr marL="342900" indent="-342900">
              <a:buFont typeface="Arial" panose="020B0604020202020204" pitchFamily="34" charset="0"/>
              <a:buChar char="•"/>
            </a:pPr>
            <a:r>
              <a:rPr lang="en-IN" dirty="0"/>
              <a:t>These codes are written in html and designed with the help of </a:t>
            </a:r>
            <a:r>
              <a:rPr lang="en-IN" dirty="0" err="1"/>
              <a:t>css</a:t>
            </a:r>
            <a:r>
              <a:rPr lang="en-IN" dirty="0"/>
              <a:t>.</a:t>
            </a:r>
          </a:p>
        </p:txBody>
      </p:sp>
      <p:pic>
        <p:nvPicPr>
          <p:cNvPr id="7" name="Picture Placeholder 6">
            <a:extLst>
              <a:ext uri="{FF2B5EF4-FFF2-40B4-BE49-F238E27FC236}">
                <a16:creationId xmlns:a16="http://schemas.microsoft.com/office/drawing/2014/main" id="{6D5FCF14-4C7B-E035-FDE4-2A4BA4F6CE42}"/>
              </a:ext>
            </a:extLst>
          </p:cNvPr>
          <p:cNvPicPr>
            <a:picLocks noGrp="1" noChangeAspect="1"/>
          </p:cNvPicPr>
          <p:nvPr>
            <p:ph type="pic" sz="quarter" idx="14"/>
          </p:nvPr>
        </p:nvPicPr>
        <p:blipFill>
          <a:blip r:embed="rId2"/>
          <a:srcRect l="3632" r="3632"/>
          <a:stretch>
            <a:fillRect/>
          </a:stretch>
        </p:blipFill>
        <p:spPr/>
      </p:pic>
      <p:sp>
        <p:nvSpPr>
          <p:cNvPr id="5" name="Slide Number Placeholder 4">
            <a:extLst>
              <a:ext uri="{FF2B5EF4-FFF2-40B4-BE49-F238E27FC236}">
                <a16:creationId xmlns:a16="http://schemas.microsoft.com/office/drawing/2014/main" id="{64CB3975-FD9E-78D0-3DC4-F5E3D9144F67}"/>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158944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0A7B-CE38-A4F7-6B7E-541A3B4FE2C5}"/>
              </a:ext>
            </a:extLst>
          </p:cNvPr>
          <p:cNvSpPr>
            <a:spLocks noGrp="1"/>
          </p:cNvSpPr>
          <p:nvPr>
            <p:ph type="title"/>
          </p:nvPr>
        </p:nvSpPr>
        <p:spPr>
          <a:xfrm>
            <a:off x="914400" y="550883"/>
            <a:ext cx="7843837" cy="1012782"/>
          </a:xfrm>
        </p:spPr>
        <p:txBody>
          <a:bodyPr/>
          <a:lstStyle/>
          <a:p>
            <a:r>
              <a:rPr lang="en-IN" sz="4000" b="1" dirty="0"/>
              <a:t>7.Routes</a:t>
            </a:r>
            <a:r>
              <a:rPr lang="en-IN" sz="4000" dirty="0"/>
              <a:t>:</a:t>
            </a:r>
          </a:p>
        </p:txBody>
      </p:sp>
      <p:sp>
        <p:nvSpPr>
          <p:cNvPr id="3" name="Content Placeholder 2">
            <a:extLst>
              <a:ext uri="{FF2B5EF4-FFF2-40B4-BE49-F238E27FC236}">
                <a16:creationId xmlns:a16="http://schemas.microsoft.com/office/drawing/2014/main" id="{308FB240-8FE4-E0AC-FCA0-E304F12032A8}"/>
              </a:ext>
            </a:extLst>
          </p:cNvPr>
          <p:cNvSpPr>
            <a:spLocks noGrp="1"/>
          </p:cNvSpPr>
          <p:nvPr>
            <p:ph idx="13"/>
          </p:nvPr>
        </p:nvSpPr>
        <p:spPr>
          <a:xfrm>
            <a:off x="914400" y="1734532"/>
            <a:ext cx="6903076" cy="4930219"/>
          </a:xfrm>
        </p:spPr>
        <p:txBody>
          <a:bodyPr>
            <a:normAutofit fontScale="92500" lnSpcReduction="10000"/>
          </a:bodyPr>
          <a:lstStyle/>
          <a:p>
            <a:pPr marL="342900" indent="-342900">
              <a:buFont typeface="Arial" panose="020B0604020202020204" pitchFamily="34" charset="0"/>
              <a:buChar char="•"/>
            </a:pPr>
            <a:r>
              <a:rPr lang="en-US" dirty="0"/>
              <a:t>'/': Renders the index.html template.</a:t>
            </a:r>
          </a:p>
          <a:p>
            <a:pPr marL="342900" indent="-342900">
              <a:buFont typeface="Arial" panose="020B0604020202020204" pitchFamily="34" charset="0"/>
              <a:buChar char="•"/>
            </a:pPr>
            <a:r>
              <a:rPr lang="en-US" dirty="0"/>
              <a:t>'/login': Handles user login. It accepts both GET and POST requests. </a:t>
            </a:r>
          </a:p>
          <a:p>
            <a:pPr marL="342900" indent="-342900">
              <a:buFont typeface="Arial" panose="020B0604020202020204" pitchFamily="34" charset="0"/>
              <a:buChar char="•"/>
            </a:pPr>
            <a:r>
              <a:rPr lang="en-US" dirty="0"/>
              <a:t>'/</a:t>
            </a:r>
            <a:r>
              <a:rPr lang="en-US" dirty="0" err="1"/>
              <a:t>forgot_password</a:t>
            </a:r>
            <a:r>
              <a:rPr lang="en-US" dirty="0"/>
              <a:t>': Renders the forgot_pass.html template.</a:t>
            </a:r>
          </a:p>
          <a:p>
            <a:pPr marL="342900" indent="-342900">
              <a:buFont typeface="Arial" panose="020B0604020202020204" pitchFamily="34" charset="0"/>
              <a:buChar char="•"/>
            </a:pPr>
            <a:r>
              <a:rPr lang="en-US" dirty="0"/>
              <a:t>'/signup': Handles user signup. It accepts both GET and POST requests. On GET, it renders the signup.html template, and on POST, it adds a new user to the database after hashing the password.</a:t>
            </a:r>
          </a:p>
          <a:p>
            <a:pPr marL="342900" indent="-342900">
              <a:buFont typeface="Arial" panose="020B0604020202020204" pitchFamily="34" charset="0"/>
              <a:buChar char="•"/>
            </a:pPr>
            <a:r>
              <a:rPr lang="en-US" dirty="0"/>
              <a:t>'/logout': Logs out the user by removing session data and redirects to the index page.</a:t>
            </a:r>
          </a:p>
          <a:p>
            <a:pPr marL="342900" indent="-342900">
              <a:buFont typeface="Arial" panose="020B0604020202020204" pitchFamily="34" charset="0"/>
              <a:buChar char="•"/>
            </a:pPr>
            <a:r>
              <a:rPr lang="en-US" dirty="0"/>
              <a:t>'/farmer/dashboard' and '/consumer/dashboard': Renders the dashboard templates for farmers and consumers respectively, but only if the user is logged in and has the appropriate </a:t>
            </a:r>
            <a:r>
              <a:rPr lang="en-US" dirty="0" err="1"/>
              <a:t>user_type</a:t>
            </a:r>
            <a:r>
              <a:rPr lang="en-US" dirty="0"/>
              <a:t> in the session.</a:t>
            </a:r>
          </a:p>
          <a:p>
            <a:pPr marL="342900" indent="-342900">
              <a:buFont typeface="Arial" panose="020B0604020202020204" pitchFamily="34" charset="0"/>
              <a:buChar char="•"/>
            </a:pPr>
            <a:endParaRPr lang="en-IN" dirty="0"/>
          </a:p>
        </p:txBody>
      </p:sp>
      <p:pic>
        <p:nvPicPr>
          <p:cNvPr id="7" name="Picture Placeholder 6">
            <a:extLst>
              <a:ext uri="{FF2B5EF4-FFF2-40B4-BE49-F238E27FC236}">
                <a16:creationId xmlns:a16="http://schemas.microsoft.com/office/drawing/2014/main" id="{CCC2A339-8D82-1A38-5BDC-F28978A6CAA2}"/>
              </a:ext>
            </a:extLst>
          </p:cNvPr>
          <p:cNvPicPr>
            <a:picLocks noGrp="1" noChangeAspect="1"/>
          </p:cNvPicPr>
          <p:nvPr>
            <p:ph type="pic" sz="quarter" idx="14"/>
          </p:nvPr>
        </p:nvPicPr>
        <p:blipFill rotWithShape="1">
          <a:blip r:embed="rId2"/>
          <a:srcRect l="1777" r="1777" b="5597"/>
          <a:stretch/>
        </p:blipFill>
        <p:spPr>
          <a:xfrm>
            <a:off x="8989454" y="3405190"/>
            <a:ext cx="3202546" cy="3452810"/>
          </a:xfrm>
        </p:spPr>
      </p:pic>
      <p:sp>
        <p:nvSpPr>
          <p:cNvPr id="5" name="Slide Number Placeholder 4">
            <a:extLst>
              <a:ext uri="{FF2B5EF4-FFF2-40B4-BE49-F238E27FC236}">
                <a16:creationId xmlns:a16="http://schemas.microsoft.com/office/drawing/2014/main" id="{5736D475-127E-D14F-6E66-658A328B7C0B}"/>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2155002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1075-93D5-E035-CCDA-E7A7CA1B5519}"/>
              </a:ext>
            </a:extLst>
          </p:cNvPr>
          <p:cNvSpPr>
            <a:spLocks noGrp="1"/>
          </p:cNvSpPr>
          <p:nvPr>
            <p:ph type="title"/>
          </p:nvPr>
        </p:nvSpPr>
        <p:spPr>
          <a:xfrm>
            <a:off x="914400" y="457199"/>
            <a:ext cx="7843837" cy="1012782"/>
          </a:xfrm>
        </p:spPr>
        <p:txBody>
          <a:bodyPr/>
          <a:lstStyle/>
          <a:p>
            <a:r>
              <a:rPr lang="en-IN" sz="4000" dirty="0"/>
              <a:t>8. Main Block:</a:t>
            </a:r>
          </a:p>
        </p:txBody>
      </p:sp>
      <p:sp>
        <p:nvSpPr>
          <p:cNvPr id="3" name="Content Placeholder 2">
            <a:extLst>
              <a:ext uri="{FF2B5EF4-FFF2-40B4-BE49-F238E27FC236}">
                <a16:creationId xmlns:a16="http://schemas.microsoft.com/office/drawing/2014/main" id="{C3F8430D-D299-4493-0A20-90CC8F72FD3C}"/>
              </a:ext>
            </a:extLst>
          </p:cNvPr>
          <p:cNvSpPr>
            <a:spLocks noGrp="1"/>
          </p:cNvSpPr>
          <p:nvPr>
            <p:ph idx="13"/>
          </p:nvPr>
        </p:nvSpPr>
        <p:spPr>
          <a:xfrm>
            <a:off x="914400" y="2055043"/>
            <a:ext cx="6107522" cy="3998565"/>
          </a:xfrm>
        </p:spPr>
        <p:txBody>
          <a:bodyPr/>
          <a:lstStyle/>
          <a:p>
            <a:pPr marL="342900" indent="-342900">
              <a:buFont typeface="Arial" panose="020B0604020202020204" pitchFamily="34" charset="0"/>
              <a:buChar char="•"/>
            </a:pPr>
            <a:r>
              <a:rPr lang="en-US" dirty="0"/>
              <a:t>The application is run if the script is executed directly.</a:t>
            </a:r>
          </a:p>
          <a:p>
            <a:pPr marL="342900" indent="-342900">
              <a:buFont typeface="Arial" panose="020B0604020202020204" pitchFamily="34" charset="0"/>
              <a:buChar char="•"/>
            </a:pPr>
            <a:r>
              <a:rPr lang="en-US" dirty="0"/>
              <a:t>This program creates a Flask web application with user authentication, user registration, and basic dashboard functionality for different user types (farmers and consumers). </a:t>
            </a:r>
          </a:p>
          <a:p>
            <a:pPr marL="342900" indent="-342900">
              <a:buFont typeface="Arial" panose="020B0604020202020204" pitchFamily="34" charset="0"/>
              <a:buChar char="•"/>
            </a:pPr>
            <a:r>
              <a:rPr lang="en-US" dirty="0"/>
              <a:t>It uses </a:t>
            </a:r>
            <a:r>
              <a:rPr lang="en-US" dirty="0" err="1"/>
              <a:t>SQLAlchemy</a:t>
            </a:r>
            <a:r>
              <a:rPr lang="en-US" dirty="0"/>
              <a:t> for database interaction, Flask-Admin for the admin interface, and </a:t>
            </a:r>
            <a:r>
              <a:rPr lang="en-US" dirty="0" err="1"/>
              <a:t>Bcrypt</a:t>
            </a:r>
            <a:r>
              <a:rPr lang="en-US" dirty="0"/>
              <a:t> for password hashing.</a:t>
            </a:r>
            <a:endParaRPr lang="en-IN" dirty="0"/>
          </a:p>
        </p:txBody>
      </p:sp>
      <p:sp>
        <p:nvSpPr>
          <p:cNvPr id="5" name="Slide Number Placeholder 4">
            <a:extLst>
              <a:ext uri="{FF2B5EF4-FFF2-40B4-BE49-F238E27FC236}">
                <a16:creationId xmlns:a16="http://schemas.microsoft.com/office/drawing/2014/main" id="{E5FFB97B-4714-EEE1-9946-0945A6F03957}"/>
              </a:ext>
            </a:extLst>
          </p:cNvPr>
          <p:cNvSpPr>
            <a:spLocks noGrp="1"/>
          </p:cNvSpPr>
          <p:nvPr>
            <p:ph type="sldNum" sz="quarter" idx="10"/>
          </p:nvPr>
        </p:nvSpPr>
        <p:spPr/>
        <p:txBody>
          <a:bodyPr/>
          <a:lstStyle/>
          <a:p>
            <a:fld id="{48F63A3B-78C7-47BE-AE5E-E10140E04643}" type="slidenum">
              <a:rPr lang="en-US" smtClean="0"/>
              <a:pPr/>
              <a:t>15</a:t>
            </a:fld>
            <a:endParaRPr lang="en-US" dirty="0"/>
          </a:p>
        </p:txBody>
      </p:sp>
      <p:pic>
        <p:nvPicPr>
          <p:cNvPr id="9" name="Picture 8">
            <a:extLst>
              <a:ext uri="{FF2B5EF4-FFF2-40B4-BE49-F238E27FC236}">
                <a16:creationId xmlns:a16="http://schemas.microsoft.com/office/drawing/2014/main" id="{540E0D9A-3275-13FF-7AD7-BC5592B0C9FF}"/>
              </a:ext>
            </a:extLst>
          </p:cNvPr>
          <p:cNvPicPr>
            <a:picLocks noChangeAspect="1"/>
          </p:cNvPicPr>
          <p:nvPr/>
        </p:nvPicPr>
        <p:blipFill>
          <a:blip r:embed="rId2"/>
          <a:stretch>
            <a:fillRect/>
          </a:stretch>
        </p:blipFill>
        <p:spPr>
          <a:xfrm>
            <a:off x="7645138" y="3429000"/>
            <a:ext cx="4546862" cy="3429000"/>
          </a:xfrm>
          <a:prstGeom prst="rect">
            <a:avLst/>
          </a:prstGeom>
        </p:spPr>
      </p:pic>
    </p:spTree>
    <p:extLst>
      <p:ext uri="{BB962C8B-B14F-4D97-AF65-F5344CB8AC3E}">
        <p14:creationId xmlns:p14="http://schemas.microsoft.com/office/powerpoint/2010/main" val="2543161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457199"/>
            <a:ext cx="7043617" cy="758859"/>
          </a:xfrm>
        </p:spPr>
        <p:txBody>
          <a:bodyPr/>
          <a:lstStyle/>
          <a:p>
            <a:r>
              <a:rPr lang="en-US" dirty="0"/>
              <a:t>References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1508290"/>
            <a:ext cx="7043618" cy="5081046"/>
          </a:xfrm>
        </p:spPr>
        <p:txBody>
          <a:bodyPr/>
          <a:lstStyle/>
          <a:p>
            <a:pPr marL="342900" indent="-342900">
              <a:buFont typeface="Arial" panose="020B0604020202020204" pitchFamily="34" charset="0"/>
              <a:buChar char="•"/>
            </a:pPr>
            <a:r>
              <a:rPr lang="en-US" dirty="0">
                <a:hlinkClick r:id="rId3"/>
              </a:rPr>
              <a:t>https://images.google.com</a:t>
            </a:r>
            <a:endParaRPr lang="en-US" dirty="0"/>
          </a:p>
          <a:p>
            <a:pPr marL="342900" indent="-342900">
              <a:buFont typeface="Arial" panose="020B0604020202020204" pitchFamily="34" charset="0"/>
              <a:buChar char="•"/>
            </a:pPr>
            <a:r>
              <a:rPr lang="en-US" dirty="0">
                <a:hlinkClick r:id="rId4"/>
              </a:rPr>
              <a:t>https://stackoverflow.com/</a:t>
            </a:r>
            <a:endParaRPr lang="en-US" dirty="0"/>
          </a:p>
          <a:p>
            <a:pPr marL="342900" indent="-342900">
              <a:buFont typeface="Arial" panose="020B0604020202020204" pitchFamily="34" charset="0"/>
              <a:buChar char="•"/>
            </a:pPr>
            <a:r>
              <a:rPr lang="en-US" dirty="0">
                <a:hlinkClick r:id="rId5"/>
              </a:rPr>
              <a:t>https://www.geeksforgeeks.org/</a:t>
            </a:r>
            <a:endParaRPr lang="en-US" dirty="0"/>
          </a:p>
          <a:p>
            <a:pPr marL="342900" indent="-342900">
              <a:buFont typeface="Arial" panose="020B0604020202020204" pitchFamily="34" charset="0"/>
              <a:buChar char="•"/>
            </a:pPr>
            <a:r>
              <a:rPr lang="en-US" dirty="0">
                <a:hlinkClick r:id="rId6"/>
              </a:rPr>
              <a:t>https://github.com/</a:t>
            </a:r>
            <a:endParaRPr lang="en-US" dirty="0"/>
          </a:p>
          <a:p>
            <a:pPr marL="342900" indent="-342900">
              <a:buFont typeface="Arial" panose="020B0604020202020204" pitchFamily="34" charset="0"/>
              <a:buChar char="•"/>
            </a:pPr>
            <a:r>
              <a:rPr lang="en-US" dirty="0">
                <a:hlinkClick r:id="rId7"/>
              </a:rPr>
              <a:t>https://stackexchange.com/</a:t>
            </a:r>
            <a:endParaRPr lang="en-US" dirty="0"/>
          </a:p>
          <a:p>
            <a:pPr marL="342900" indent="-342900">
              <a:buFont typeface="Arial" panose="020B0604020202020204" pitchFamily="34" charset="0"/>
              <a:buChar char="•"/>
            </a:pPr>
            <a:r>
              <a:rPr lang="en-US" dirty="0">
                <a:hlinkClick r:id="rId8"/>
              </a:rPr>
              <a:t>https://medium.com/</a:t>
            </a:r>
            <a:endParaRPr lang="en-US" dirty="0"/>
          </a:p>
          <a:p>
            <a:pPr marL="342900" indent="-342900">
              <a:buFont typeface="Arial" panose="020B0604020202020204" pitchFamily="34" charset="0"/>
              <a:buChar char="•"/>
            </a:pPr>
            <a:r>
              <a:rPr lang="en-US" dirty="0">
                <a:hlinkClick r:id="rId9"/>
              </a:rPr>
              <a:t>https://gemini.google.com/app</a:t>
            </a:r>
            <a:endParaRPr lang="en-US" dirty="0"/>
          </a:p>
          <a:p>
            <a:pPr marL="342900" indent="-342900">
              <a:buFont typeface="Arial" panose="020B0604020202020204" pitchFamily="34" charset="0"/>
              <a:buChar char="•"/>
            </a:pPr>
            <a:r>
              <a:rPr lang="en-US" dirty="0">
                <a:hlinkClick r:id="rId10"/>
              </a:rPr>
              <a:t>https://chat.openai.com/</a:t>
            </a:r>
            <a:endParaRPr lang="en-US" dirty="0"/>
          </a:p>
          <a:p>
            <a:pPr marL="342900" indent="-342900">
              <a:buFont typeface="Arial" panose="020B0604020202020204" pitchFamily="34" charset="0"/>
              <a:buChar char="•"/>
            </a:pPr>
            <a:r>
              <a:rPr lang="en-US" dirty="0">
                <a:hlinkClick r:id="rId11"/>
              </a:rPr>
              <a:t>https://edu.gcfglobal.org/en/</a:t>
            </a:r>
            <a:endParaRPr lang="en-US" dirty="0"/>
          </a:p>
          <a:p>
            <a:pPr marL="342900" indent="-342900">
              <a:buFont typeface="Arial" panose="020B0604020202020204" pitchFamily="34" charset="0"/>
              <a:buChar char="•"/>
            </a:pPr>
            <a:r>
              <a:rPr lang="en-US" dirty="0">
                <a:hlinkClick r:id="rId12"/>
              </a:rPr>
              <a:t>https://www.youtube.com/</a:t>
            </a:r>
            <a:endParaRPr lang="en-US" dirty="0"/>
          </a:p>
          <a:p>
            <a:pPr marL="342900" indent="-342900">
              <a:buFont typeface="Arial" panose="020B0604020202020204" pitchFamily="34" charset="0"/>
              <a:buChar char="•"/>
            </a:pPr>
            <a:r>
              <a:rPr lang="en-US" dirty="0">
                <a:hlinkClick r:id="rId13"/>
              </a:rPr>
              <a:t>https://docs.oracle.com/en/database/oracle/</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131718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Final tips &amp; takeaways</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5829147" cy="3961593"/>
          </a:xfrm>
        </p:spPr>
        <p:txBody>
          <a:bodyPr>
            <a:normAutofit/>
          </a:bodyPr>
          <a:lstStyle/>
          <a:p>
            <a:r>
              <a:rPr lang="en-US" dirty="0"/>
              <a:t>Use locally available foods</a:t>
            </a:r>
          </a:p>
          <a:p>
            <a:pPr lvl="1"/>
            <a:r>
              <a:rPr lang="en-US" dirty="0"/>
              <a:t>Avoid middleman</a:t>
            </a:r>
          </a:p>
          <a:p>
            <a:r>
              <a:rPr lang="en-US" dirty="0"/>
              <a:t>Find ways to connect to local farmers</a:t>
            </a:r>
          </a:p>
          <a:p>
            <a:pPr lvl="1"/>
            <a:r>
              <a:rPr lang="en-US" dirty="0"/>
              <a:t>Explore new techniques</a:t>
            </a:r>
          </a:p>
          <a:p>
            <a:r>
              <a:rPr lang="en-US" dirty="0"/>
              <a:t>Timing and transitions are important</a:t>
            </a:r>
          </a:p>
          <a:p>
            <a:pPr lvl="1"/>
            <a:r>
              <a:rPr lang="en-US" dirty="0"/>
              <a:t>Accept the transitions</a:t>
            </a:r>
          </a:p>
          <a:p>
            <a:r>
              <a:rPr lang="en-US" dirty="0"/>
              <a:t>Avoid wasting food</a:t>
            </a:r>
          </a:p>
          <a:p>
            <a:pPr lvl="1"/>
            <a:r>
              <a:rPr lang="en-US" dirty="0"/>
              <a:t>Refer to colleagues to listen &amp; provide feedback </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17</a:t>
            </a:fld>
            <a:endParaRPr lang="en-US" dirty="0"/>
          </a:p>
        </p:txBody>
      </p:sp>
      <p:pic>
        <p:nvPicPr>
          <p:cNvPr id="7" name="Picture 6">
            <a:extLst>
              <a:ext uri="{FF2B5EF4-FFF2-40B4-BE49-F238E27FC236}">
                <a16:creationId xmlns:a16="http://schemas.microsoft.com/office/drawing/2014/main" id="{F850A9B2-E36E-4D13-8D6B-C4FD4CD9595F}"/>
              </a:ext>
            </a:extLst>
          </p:cNvPr>
          <p:cNvPicPr>
            <a:picLocks noChangeAspect="1"/>
          </p:cNvPicPr>
          <p:nvPr/>
        </p:nvPicPr>
        <p:blipFill>
          <a:blip r:embed="rId3"/>
          <a:stretch>
            <a:fillRect/>
          </a:stretch>
        </p:blipFill>
        <p:spPr>
          <a:xfrm>
            <a:off x="8008076" y="2968462"/>
            <a:ext cx="2924175" cy="1562100"/>
          </a:xfrm>
          <a:prstGeom prst="rect">
            <a:avLst/>
          </a:prstGeom>
        </p:spPr>
      </p:pic>
    </p:spTree>
    <p:extLst>
      <p:ext uri="{BB962C8B-B14F-4D97-AF65-F5344CB8AC3E}">
        <p14:creationId xmlns:p14="http://schemas.microsoft.com/office/powerpoint/2010/main" val="2498021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err="1"/>
              <a:t>Fasal</a:t>
            </a:r>
            <a:r>
              <a:rPr lang="en-US" dirty="0"/>
              <a:t> Sena</a:t>
            </a:r>
          </a:p>
          <a:p>
            <a:r>
              <a:rPr lang="en-US" dirty="0"/>
              <a:t>-Sohan Rane</a:t>
            </a:r>
          </a:p>
          <a:p>
            <a:r>
              <a:rPr lang="en-US" dirty="0"/>
              <a:t>-Om </a:t>
            </a:r>
            <a:r>
              <a:rPr lang="en-US" dirty="0" err="1"/>
              <a:t>Minche</a:t>
            </a:r>
            <a:br>
              <a:rPr lang="en-US" dirty="0"/>
            </a:br>
            <a:r>
              <a:rPr lang="en-US" dirty="0"/>
              <a:t>-Abel </a:t>
            </a:r>
            <a:r>
              <a:rPr lang="en-US" dirty="0" err="1"/>
              <a:t>Fernendes</a:t>
            </a:r>
            <a:endParaRPr lang="en-US" dirty="0"/>
          </a:p>
          <a:p>
            <a:r>
              <a:rPr lang="en-US" dirty="0"/>
              <a:t>-Abhishek M</a:t>
            </a:r>
          </a:p>
          <a:p>
            <a:endParaRPr lang="en-US" dirty="0"/>
          </a:p>
          <a:p>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1F81-DF2A-C37C-A350-7CA0E7B9D771}"/>
              </a:ext>
            </a:extLst>
          </p:cNvPr>
          <p:cNvSpPr>
            <a:spLocks noGrp="1"/>
          </p:cNvSpPr>
          <p:nvPr>
            <p:ph type="title"/>
          </p:nvPr>
        </p:nvSpPr>
        <p:spPr>
          <a:xfrm>
            <a:off x="-1714500" y="1400610"/>
            <a:ext cx="6583680" cy="715671"/>
          </a:xfrm>
        </p:spPr>
        <p:txBody>
          <a:bodyPr/>
          <a:lstStyle/>
          <a:p>
            <a:pPr algn="ctr"/>
            <a:r>
              <a:rPr lang="en-US" sz="4000" dirty="0">
                <a:solidFill>
                  <a:srgbClr val="202C8F"/>
                </a:solidFill>
                <a:effectLst>
                  <a:outerShdw blurRad="38100" dist="38100" dir="2700000" algn="tl">
                    <a:srgbClr val="000000">
                      <a:alpha val="43137"/>
                    </a:srgbClr>
                  </a:outerShdw>
                </a:effectLst>
              </a:rPr>
              <a:t>Topic</a:t>
            </a:r>
            <a:endParaRPr lang="en-IN" sz="4000" dirty="0">
              <a:solidFill>
                <a:srgbClr val="202C8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7879658-4B80-6901-EECB-3BFFA0D29429}"/>
              </a:ext>
            </a:extLst>
          </p:cNvPr>
          <p:cNvSpPr>
            <a:spLocks noGrp="1"/>
          </p:cNvSpPr>
          <p:nvPr>
            <p:ph idx="1"/>
          </p:nvPr>
        </p:nvSpPr>
        <p:spPr>
          <a:xfrm>
            <a:off x="485775" y="2314575"/>
            <a:ext cx="6838950" cy="4543425"/>
          </a:xfrm>
        </p:spPr>
        <p:txBody>
          <a:bodyPr>
            <a:normAutofit/>
          </a:bodyPr>
          <a:lstStyle/>
          <a:p>
            <a:pPr marL="342900" indent="-342900">
              <a:buFont typeface="Courier New" panose="02070309020205020404" pitchFamily="49" charset="0"/>
              <a:buChar char="o"/>
            </a:pPr>
            <a:r>
              <a:rPr lang="en-US" dirty="0">
                <a:solidFill>
                  <a:srgbClr val="202C8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Platform that connects local farmers to consumers to reduce food wastage while promoting sustainable consumption. </a:t>
            </a:r>
            <a:endParaRPr lang="en-IN" dirty="0">
              <a:solidFill>
                <a:srgbClr val="202C8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B21DDE2-E4B5-DE31-A4D2-530294363222}"/>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65327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319088"/>
            <a:ext cx="6583680" cy="978216"/>
          </a:xfrm>
        </p:spPr>
        <p:txBody>
          <a:bodyPr/>
          <a:lstStyle/>
          <a:p>
            <a:pPr algn="ctr"/>
            <a:r>
              <a:rPr lang="en-US" dirty="0">
                <a:effectLst>
                  <a:outerShdw blurRad="38100" dist="38100" dir="2700000" algn="tl">
                    <a:srgbClr val="000000">
                      <a:alpha val="43137"/>
                    </a:srgbClr>
                  </a:outerShdw>
                </a:effectLst>
              </a:rPr>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1906904"/>
            <a:ext cx="6696075" cy="3789045"/>
          </a:xfrm>
        </p:spPr>
        <p:txBody>
          <a:bodyPr>
            <a:normAutofit fontScale="70000" lnSpcReduction="20000"/>
          </a:bodyPr>
          <a:lstStyle/>
          <a:p>
            <a:endParaRPr lang="en-US" dirty="0"/>
          </a:p>
          <a:p>
            <a:pPr marL="342900" indent="-342900">
              <a:buFont typeface="Courier New" panose="02070309020205020404" pitchFamily="49" charset="0"/>
              <a:buChar char="o"/>
            </a:pPr>
            <a:r>
              <a:rPr lang="en-US" dirty="0"/>
              <a:t>Digital marketplace connecting farmers directly with consumers to sell produce, reducing middlemen and food waste in distribution.</a:t>
            </a:r>
          </a:p>
          <a:p>
            <a:pPr marL="342900" indent="-342900">
              <a:buFont typeface="Courier New" panose="02070309020205020404" pitchFamily="49" charset="0"/>
              <a:buChar char="o"/>
            </a:pPr>
            <a:r>
              <a:rPr lang="en-US" dirty="0"/>
              <a:t>Transparency in farming practices and produce origin empowers consumers to make informed purchasing decisions.</a:t>
            </a:r>
          </a:p>
          <a:p>
            <a:pPr marL="342900" indent="-342900">
              <a:buFont typeface="Courier New" panose="02070309020205020404" pitchFamily="49" charset="0"/>
              <a:buChar char="o"/>
            </a:pPr>
            <a:r>
              <a:rPr lang="en-US" dirty="0"/>
              <a:t>Efficient logistics optimize transportation, minimizing environmental impact.</a:t>
            </a:r>
          </a:p>
          <a:p>
            <a:pPr marL="342900" indent="-342900">
              <a:buFont typeface="Courier New" panose="02070309020205020404" pitchFamily="49" charset="0"/>
              <a:buChar char="o"/>
            </a:pPr>
            <a:r>
              <a:rPr lang="en-US" dirty="0"/>
              <a:t>Surplus management features facilitate sale of excess or imperfect produce, reducing waste.</a:t>
            </a:r>
          </a:p>
          <a:p>
            <a:pPr marL="342900" indent="-342900">
              <a:buFont typeface="Courier New" panose="02070309020205020404" pitchFamily="49" charset="0"/>
              <a:buChar char="o"/>
            </a:pPr>
            <a:r>
              <a:rPr lang="en-US" dirty="0"/>
              <a:t>Consumer education resources promote sustainable food choices, fostering a more efficient food system.</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CAC0-90A2-0352-0871-1C3887F98884}"/>
              </a:ext>
            </a:extLst>
          </p:cNvPr>
          <p:cNvSpPr>
            <a:spLocks noGrp="1"/>
          </p:cNvSpPr>
          <p:nvPr>
            <p:ph type="title"/>
          </p:nvPr>
        </p:nvSpPr>
        <p:spPr>
          <a:xfrm>
            <a:off x="914400" y="1303283"/>
            <a:ext cx="6583680" cy="1531357"/>
          </a:xfrm>
        </p:spPr>
        <p:txBody>
          <a:bodyPr/>
          <a:lstStyle/>
          <a:p>
            <a:r>
              <a:rPr lang="en-US" dirty="0">
                <a:effectLst>
                  <a:outerShdw blurRad="38100" dist="38100" dir="2700000" algn="tl">
                    <a:srgbClr val="000000">
                      <a:alpha val="43137"/>
                    </a:srgbClr>
                  </a:outerShdw>
                </a:effectLst>
              </a:rPr>
              <a:t>What are the solutions?</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C233AA2-A1B2-58CB-B7EB-D1609996078B}"/>
              </a:ext>
            </a:extLst>
          </p:cNvPr>
          <p:cNvSpPr>
            <a:spLocks noGrp="1"/>
          </p:cNvSpPr>
          <p:nvPr>
            <p:ph idx="1"/>
          </p:nvPr>
        </p:nvSpPr>
        <p:spPr>
          <a:xfrm>
            <a:off x="914400" y="2834640"/>
            <a:ext cx="5891753" cy="3207344"/>
          </a:xfrm>
        </p:spPr>
        <p:txBody>
          <a:bodyPr/>
          <a:lstStyle/>
          <a:p>
            <a:pPr marL="342900" indent="-342900">
              <a:buFont typeface="Courier New" panose="02070309020205020404" pitchFamily="49" charset="0"/>
              <a:buChar char="o"/>
            </a:pPr>
            <a:r>
              <a:rPr lang="en-US" dirty="0"/>
              <a:t>Create a website that links the local farmer and consumer directly so that there is no middle man and there is less food waste as farmers can directly sell to consumers avoiding stores storage.</a:t>
            </a:r>
            <a:endParaRPr lang="en-IN" dirty="0"/>
          </a:p>
        </p:txBody>
      </p:sp>
      <p:sp>
        <p:nvSpPr>
          <p:cNvPr id="4" name="Slide Number Placeholder 3">
            <a:extLst>
              <a:ext uri="{FF2B5EF4-FFF2-40B4-BE49-F238E27FC236}">
                <a16:creationId xmlns:a16="http://schemas.microsoft.com/office/drawing/2014/main" id="{7DA79F93-6803-C14F-DC0E-4CC8F8065ADC}"/>
              </a:ext>
            </a:extLst>
          </p:cNvPr>
          <p:cNvSpPr>
            <a:spLocks noGrp="1"/>
          </p:cNvSpPr>
          <p:nvPr>
            <p:ph type="sldNum" sz="quarter" idx="10"/>
          </p:nvPr>
        </p:nvSpPr>
        <p:spPr/>
        <p:txBody>
          <a:bodyPr/>
          <a:lstStyle/>
          <a:p>
            <a:fld id="{48F63A3B-78C7-47BE-AE5E-E10140E04643}" type="slidenum">
              <a:rPr lang="en-US" smtClean="0"/>
              <a:pPr/>
              <a:t>4</a:t>
            </a:fld>
            <a:endParaRPr lang="en-US" dirty="0"/>
          </a:p>
        </p:txBody>
      </p:sp>
      <p:pic>
        <p:nvPicPr>
          <p:cNvPr id="5" name="Picture 4">
            <a:extLst>
              <a:ext uri="{FF2B5EF4-FFF2-40B4-BE49-F238E27FC236}">
                <a16:creationId xmlns:a16="http://schemas.microsoft.com/office/drawing/2014/main" id="{DDC6FE7D-5023-4372-0AB8-7987F4B42535}"/>
              </a:ext>
            </a:extLst>
          </p:cNvPr>
          <p:cNvPicPr>
            <a:picLocks noChangeAspect="1"/>
          </p:cNvPicPr>
          <p:nvPr/>
        </p:nvPicPr>
        <p:blipFill>
          <a:blip r:embed="rId2">
            <a:alphaModFix/>
          </a:blip>
          <a:stretch>
            <a:fillRect/>
          </a:stretch>
        </p:blipFill>
        <p:spPr>
          <a:xfrm>
            <a:off x="7498080" y="1782648"/>
            <a:ext cx="3950946" cy="4024263"/>
          </a:xfrm>
          <a:prstGeom prst="rect">
            <a:avLst/>
          </a:prstGeom>
          <a:effectLst>
            <a:outerShdw blurRad="50800" dist="50800" dir="5400000" algn="ctr" rotWithShape="0">
              <a:srgbClr val="000000">
                <a:alpha val="35000"/>
              </a:srgbClr>
            </a:outerShdw>
          </a:effectLst>
        </p:spPr>
      </p:pic>
    </p:spTree>
    <p:extLst>
      <p:ext uri="{BB962C8B-B14F-4D97-AF65-F5344CB8AC3E}">
        <p14:creationId xmlns:p14="http://schemas.microsoft.com/office/powerpoint/2010/main" val="36537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36446" y="1948551"/>
            <a:ext cx="5259554" cy="881665"/>
          </a:xfrm>
        </p:spPr>
        <p:txBody>
          <a:bodyPr/>
          <a:lstStyle/>
          <a:p>
            <a:r>
              <a:rPr lang="en-US" dirty="0">
                <a:effectLst>
                  <a:outerShdw blurRad="38100" dist="38100" dir="2700000" algn="tl">
                    <a:srgbClr val="000000">
                      <a:alpha val="43137"/>
                    </a:srgbClr>
                  </a:outerShdw>
                </a:effectLst>
              </a:rPr>
              <a:t>Brainstorming</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836446" y="2911168"/>
            <a:ext cx="5259554" cy="2233233"/>
          </a:xfrm>
        </p:spPr>
        <p:txBody>
          <a:bodyPr/>
          <a:lstStyle/>
          <a:p>
            <a:pPr marL="342900" indent="-342900">
              <a:buFont typeface="Courier New" panose="02070309020205020404" pitchFamily="49" charset="0"/>
              <a:buChar char="o"/>
            </a:pPr>
            <a:r>
              <a:rPr lang="en-US" dirty="0"/>
              <a:t>Discussing the basic ideas of how to deliver the website and mapping the websites </a:t>
            </a:r>
          </a:p>
        </p:txBody>
      </p:sp>
      <p:pic>
        <p:nvPicPr>
          <p:cNvPr id="10" name="Picture Placeholder 9">
            <a:extLst>
              <a:ext uri="{FF2B5EF4-FFF2-40B4-BE49-F238E27FC236}">
                <a16:creationId xmlns:a16="http://schemas.microsoft.com/office/drawing/2014/main" id="{EE2B7DD9-4F9A-61D3-F9BE-1E3A2183D195}"/>
              </a:ext>
            </a:extLst>
          </p:cNvPr>
          <p:cNvPicPr>
            <a:picLocks noGrp="1" noChangeAspect="1"/>
          </p:cNvPicPr>
          <p:nvPr>
            <p:ph type="pic" sz="quarter" idx="11"/>
          </p:nvPr>
        </p:nvPicPr>
        <p:blipFill>
          <a:blip r:embed="rId3"/>
          <a:srcRect l="18186" r="18186"/>
          <a:stretch>
            <a:fillRect/>
          </a:stretch>
        </p:blipFill>
        <p:spPr>
          <a:xfrm>
            <a:off x="6852219" y="723900"/>
            <a:ext cx="4606356" cy="5629275"/>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effectLst>
                  <a:outerShdw blurRad="38100" dist="38100" dir="2700000" algn="tl">
                    <a:srgbClr val="000000">
                      <a:alpha val="43137"/>
                    </a:srgbClr>
                  </a:outerShdw>
                </a:effectLst>
              </a:rPr>
              <a:t>Working of the website </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pPr>
              <a:buFont typeface="Courier New" panose="02070309020205020404" pitchFamily="49" charset="0"/>
              <a:buChar char="o"/>
            </a:pPr>
            <a:r>
              <a:rPr lang="en-US" dirty="0"/>
              <a:t>The website functions a farmers and consumers aiming to combat food wastage while promoting sustainable consumption.</a:t>
            </a:r>
          </a:p>
          <a:p>
            <a:pPr>
              <a:buFont typeface="Courier New" panose="02070309020205020404" pitchFamily="49" charset="0"/>
              <a:buChar char="o"/>
            </a:pPr>
            <a:r>
              <a:rPr lang="en-US" dirty="0"/>
              <a:t>Upon landing on the main page visitors are greeted with informative content dealing various methods to reduce food wastage </a:t>
            </a:r>
          </a:p>
          <a:p>
            <a:pPr>
              <a:buFont typeface="Courier New" panose="02070309020205020404" pitchFamily="49" charset="0"/>
              <a:buChar char="o"/>
            </a:pPr>
            <a:r>
              <a:rPr lang="en-US" dirty="0"/>
              <a:t>Once user decides to engage further, they are prompted to login , where they can register as either Consumers or Farmers.</a:t>
            </a:r>
          </a:p>
          <a:p>
            <a:pPr>
              <a:buFont typeface="Courier New" panose="02070309020205020404" pitchFamily="49" charset="0"/>
              <a:buChar char="o"/>
            </a:pPr>
            <a:r>
              <a:rPr lang="en-US" dirty="0"/>
              <a:t>Once registered (as consumers) they encounter a range of options categorized by product types such as vegetable , Fruits etc.</a:t>
            </a:r>
          </a:p>
          <a:p>
            <a:pPr>
              <a:buFont typeface="Courier New" panose="02070309020205020404" pitchFamily="49" charset="0"/>
              <a:buChar char="o"/>
            </a:pPr>
            <a:r>
              <a:rPr lang="en-US" dirty="0"/>
              <a:t>Once registered (as farmers) they can upload options of product with their quantity and price , also they can add an image to it.</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6288630" y="2632159"/>
            <a:ext cx="4328323" cy="1140827"/>
          </a:xfrm>
        </p:spPr>
        <p:txBody>
          <a:bodyPr/>
          <a:lstStyle/>
          <a:p>
            <a:r>
              <a:rPr lang="en-US" dirty="0">
                <a:effectLst>
                  <a:outerShdw blurRad="38100" dist="38100" dir="2700000" algn="tl">
                    <a:srgbClr val="000000">
                      <a:alpha val="43137"/>
                    </a:srgbClr>
                  </a:outerShdw>
                </a:effectLst>
              </a:rPr>
              <a:t>Creating a Website: Step-by-Step</a:t>
            </a:r>
          </a:p>
        </p:txBody>
      </p:sp>
      <p:pic>
        <p:nvPicPr>
          <p:cNvPr id="4" name="Picture 3">
            <a:extLst>
              <a:ext uri="{FF2B5EF4-FFF2-40B4-BE49-F238E27FC236}">
                <a16:creationId xmlns:a16="http://schemas.microsoft.com/office/drawing/2014/main" id="{95727F2E-869E-B892-B3A2-8E24CEF4AD8A}"/>
              </a:ext>
            </a:extLst>
          </p:cNvPr>
          <p:cNvPicPr>
            <a:picLocks noChangeAspect="1"/>
          </p:cNvPicPr>
          <p:nvPr/>
        </p:nvPicPr>
        <p:blipFill>
          <a:blip r:embed="rId3"/>
          <a:stretch>
            <a:fillRect/>
          </a:stretch>
        </p:blipFill>
        <p:spPr>
          <a:xfrm>
            <a:off x="1318426" y="2000396"/>
            <a:ext cx="3234720" cy="2590353"/>
          </a:xfrm>
          <a:prstGeom prst="rect">
            <a:avLst/>
          </a:prstGeom>
        </p:spPr>
      </p:pic>
    </p:spTree>
    <p:extLst>
      <p:ext uri="{BB962C8B-B14F-4D97-AF65-F5344CB8AC3E}">
        <p14:creationId xmlns:p14="http://schemas.microsoft.com/office/powerpoint/2010/main" val="2906491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8E200-9635-6D9C-AC03-01B51E0F8206}"/>
              </a:ext>
            </a:extLst>
          </p:cNvPr>
          <p:cNvSpPr>
            <a:spLocks noGrp="1"/>
          </p:cNvSpPr>
          <p:nvPr>
            <p:ph type="title"/>
          </p:nvPr>
        </p:nvSpPr>
        <p:spPr>
          <a:xfrm>
            <a:off x="914400" y="694415"/>
            <a:ext cx="7843837" cy="1012782"/>
          </a:xfrm>
        </p:spPr>
        <p:txBody>
          <a:bodyPr/>
          <a:lstStyle/>
          <a:p>
            <a:r>
              <a:rPr lang="en-IN" dirty="0"/>
              <a:t>1. Selection of Base Language (Python)</a:t>
            </a:r>
          </a:p>
        </p:txBody>
      </p:sp>
      <p:sp>
        <p:nvSpPr>
          <p:cNvPr id="3" name="Content Placeholder 2">
            <a:extLst>
              <a:ext uri="{FF2B5EF4-FFF2-40B4-BE49-F238E27FC236}">
                <a16:creationId xmlns:a16="http://schemas.microsoft.com/office/drawing/2014/main" id="{F8C46AEE-9FCC-D103-2A54-BD8E5576C520}"/>
              </a:ext>
            </a:extLst>
          </p:cNvPr>
          <p:cNvSpPr>
            <a:spLocks noGrp="1"/>
          </p:cNvSpPr>
          <p:nvPr>
            <p:ph idx="13"/>
          </p:nvPr>
        </p:nvSpPr>
        <p:spPr>
          <a:xfrm>
            <a:off x="914400" y="2111604"/>
            <a:ext cx="6903076" cy="4675695"/>
          </a:xfrm>
        </p:spPr>
        <p:txBody>
          <a:bodyPr>
            <a:normAutofit/>
          </a:bodyPr>
          <a:lstStyle/>
          <a:p>
            <a:pPr marL="342900" indent="-342900">
              <a:buFont typeface="Arial" panose="020B0604020202020204" pitchFamily="34" charset="0"/>
              <a:buChar char="•"/>
            </a:pPr>
            <a:r>
              <a:rPr lang="en-US" b="1" u="sng" dirty="0"/>
              <a:t>Readability</a:t>
            </a:r>
            <a:r>
              <a:rPr lang="en-US" dirty="0"/>
              <a:t>: Python's syntax is designed to be clear and readable, making it easier to write and understand code. This readability reduces the cost of program maintenance and development.</a:t>
            </a:r>
          </a:p>
          <a:p>
            <a:pPr marL="342900" indent="-342900">
              <a:buFont typeface="Arial" panose="020B0604020202020204" pitchFamily="34" charset="0"/>
              <a:buChar char="•"/>
            </a:pPr>
            <a:r>
              <a:rPr lang="en-US" b="1" dirty="0"/>
              <a:t>Versatility</a:t>
            </a:r>
            <a:r>
              <a:rPr lang="en-US" dirty="0"/>
              <a:t>: Python is a versatile language, suitable for various applications such as web development, data analysis and more.</a:t>
            </a:r>
          </a:p>
          <a:p>
            <a:pPr marL="342900" indent="-342900">
              <a:buFont typeface="Arial" panose="020B0604020202020204" pitchFamily="34" charset="0"/>
              <a:buChar char="•"/>
            </a:pPr>
            <a:r>
              <a:rPr lang="en-US" b="1" u="sng" dirty="0"/>
              <a:t>Integration Capabilities</a:t>
            </a:r>
            <a:r>
              <a:rPr lang="en-US" dirty="0"/>
              <a:t>: Python can easily integrate with other languages and platforms. For example, it can be embedded in html ,</a:t>
            </a:r>
            <a:r>
              <a:rPr lang="en-US" dirty="0" err="1"/>
              <a:t>css</a:t>
            </a:r>
            <a:r>
              <a:rPr lang="en-US" dirty="0"/>
              <a:t> etc.</a:t>
            </a:r>
            <a:endParaRPr lang="en-IN" dirty="0"/>
          </a:p>
        </p:txBody>
      </p:sp>
      <p:sp>
        <p:nvSpPr>
          <p:cNvPr id="5" name="Slide Number Placeholder 4">
            <a:extLst>
              <a:ext uri="{FF2B5EF4-FFF2-40B4-BE49-F238E27FC236}">
                <a16:creationId xmlns:a16="http://schemas.microsoft.com/office/drawing/2014/main" id="{F2048475-1844-4791-E531-93607E5BB5CA}"/>
              </a:ext>
            </a:extLst>
          </p:cNvPr>
          <p:cNvSpPr>
            <a:spLocks noGrp="1"/>
          </p:cNvSpPr>
          <p:nvPr>
            <p:ph type="sldNum" sz="quarter" idx="10"/>
          </p:nvPr>
        </p:nvSpPr>
        <p:spPr/>
        <p:txBody>
          <a:bodyPr/>
          <a:lstStyle/>
          <a:p>
            <a:fld id="{48F63A3B-78C7-47BE-AE5E-E10140E04643}" type="slidenum">
              <a:rPr lang="en-US" smtClean="0"/>
              <a:pPr/>
              <a:t>8</a:t>
            </a:fld>
            <a:endParaRPr lang="en-US" dirty="0"/>
          </a:p>
        </p:txBody>
      </p:sp>
      <p:pic>
        <p:nvPicPr>
          <p:cNvPr id="11" name="Picture Placeholder 10">
            <a:extLst>
              <a:ext uri="{FF2B5EF4-FFF2-40B4-BE49-F238E27FC236}">
                <a16:creationId xmlns:a16="http://schemas.microsoft.com/office/drawing/2014/main" id="{174F8EC1-22B0-1CF9-1EDB-A55776650D46}"/>
              </a:ext>
            </a:extLst>
          </p:cNvPr>
          <p:cNvPicPr>
            <a:picLocks noGrp="1" noChangeAspect="1"/>
          </p:cNvPicPr>
          <p:nvPr>
            <p:ph type="pic" sz="quarter" idx="14"/>
          </p:nvPr>
        </p:nvPicPr>
        <p:blipFill>
          <a:blip r:embed="rId2"/>
          <a:srcRect l="3632" r="3632"/>
          <a:stretch>
            <a:fillRect/>
          </a:stretch>
        </p:blipFill>
        <p:spPr/>
      </p:pic>
    </p:spTree>
    <p:extLst>
      <p:ext uri="{BB962C8B-B14F-4D97-AF65-F5344CB8AC3E}">
        <p14:creationId xmlns:p14="http://schemas.microsoft.com/office/powerpoint/2010/main" val="79066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07AED3-C3D4-C949-F954-4A636CA2838F}"/>
              </a:ext>
            </a:extLst>
          </p:cNvPr>
          <p:cNvSpPr>
            <a:spLocks noGrp="1"/>
          </p:cNvSpPr>
          <p:nvPr>
            <p:ph type="title"/>
          </p:nvPr>
        </p:nvSpPr>
        <p:spPr>
          <a:xfrm>
            <a:off x="914400" y="717910"/>
            <a:ext cx="7843837" cy="1012782"/>
          </a:xfrm>
        </p:spPr>
        <p:txBody>
          <a:bodyPr/>
          <a:lstStyle/>
          <a:p>
            <a:r>
              <a:rPr lang="en-IN" sz="4000" b="1" dirty="0"/>
              <a:t>2. Imports</a:t>
            </a:r>
            <a:r>
              <a:rPr lang="en-IN" sz="4000" dirty="0"/>
              <a:t>: </a:t>
            </a:r>
          </a:p>
        </p:txBody>
      </p:sp>
      <p:sp>
        <p:nvSpPr>
          <p:cNvPr id="5" name="Content Placeholder 4">
            <a:extLst>
              <a:ext uri="{FF2B5EF4-FFF2-40B4-BE49-F238E27FC236}">
                <a16:creationId xmlns:a16="http://schemas.microsoft.com/office/drawing/2014/main" id="{157FAD9F-C3BC-CB80-808E-4B224F78E81A}"/>
              </a:ext>
            </a:extLst>
          </p:cNvPr>
          <p:cNvSpPr>
            <a:spLocks noGrp="1"/>
          </p:cNvSpPr>
          <p:nvPr>
            <p:ph idx="13"/>
          </p:nvPr>
        </p:nvSpPr>
        <p:spPr>
          <a:xfrm>
            <a:off x="914400" y="2253008"/>
            <a:ext cx="6903076" cy="4441624"/>
          </a:xfrm>
        </p:spPr>
        <p:txBody>
          <a:bodyPr>
            <a:normAutofit/>
          </a:bodyPr>
          <a:lstStyle/>
          <a:p>
            <a:r>
              <a:rPr lang="en-US" dirty="0"/>
              <a:t>The code starts with importing necessary modules and packages:</a:t>
            </a:r>
          </a:p>
          <a:p>
            <a:pPr marL="342900" indent="-342900">
              <a:buFont typeface="Arial" panose="020B0604020202020204" pitchFamily="34" charset="0"/>
              <a:buChar char="•"/>
            </a:pPr>
            <a:r>
              <a:rPr lang="en-IN" dirty="0"/>
              <a:t>"message" from "email" module</a:t>
            </a:r>
          </a:p>
          <a:p>
            <a:pPr marL="342900" indent="-342900">
              <a:buFont typeface="Arial" panose="020B0604020202020204" pitchFamily="34" charset="0"/>
              <a:buChar char="•"/>
            </a:pPr>
            <a:r>
              <a:rPr lang="en-US" dirty="0"/>
              <a:t>"Flask" and related modules (</a:t>
            </a:r>
            <a:r>
              <a:rPr lang="en-US" dirty="0" err="1"/>
              <a:t>render_template</a:t>
            </a:r>
            <a:r>
              <a:rPr lang="en-US" dirty="0"/>
              <a:t>, request, redirect, </a:t>
            </a:r>
            <a:r>
              <a:rPr lang="en-US" dirty="0" err="1"/>
              <a:t>url_for</a:t>
            </a:r>
            <a:r>
              <a:rPr lang="en-US" dirty="0"/>
              <a:t>, session) for creating a web application</a:t>
            </a:r>
          </a:p>
          <a:p>
            <a:pPr marL="342900" indent="-342900">
              <a:buFont typeface="Arial" panose="020B0604020202020204" pitchFamily="34" charset="0"/>
              <a:buChar char="•"/>
            </a:pPr>
            <a:r>
              <a:rPr lang="en-US" dirty="0"/>
              <a:t>"</a:t>
            </a:r>
            <a:r>
              <a:rPr lang="en-US" dirty="0" err="1"/>
              <a:t>SQLAlchemy</a:t>
            </a:r>
            <a:r>
              <a:rPr lang="en-US" dirty="0"/>
              <a:t>" for working with databases</a:t>
            </a:r>
          </a:p>
          <a:p>
            <a:pPr marL="342900" indent="-342900">
              <a:buFont typeface="Arial" panose="020B0604020202020204" pitchFamily="34" charset="0"/>
              <a:buChar char="•"/>
            </a:pPr>
            <a:r>
              <a:rPr lang="en-US" dirty="0"/>
              <a:t>"datetime" for handling date and time</a:t>
            </a:r>
          </a:p>
          <a:p>
            <a:pPr marL="342900" indent="-342900">
              <a:buFont typeface="Arial" panose="020B0604020202020204" pitchFamily="34" charset="0"/>
              <a:buChar char="•"/>
            </a:pPr>
            <a:r>
              <a:rPr lang="en-IN" dirty="0"/>
              <a:t>"</a:t>
            </a:r>
            <a:r>
              <a:rPr lang="en-IN" dirty="0" err="1"/>
              <a:t>Bcrypt</a:t>
            </a:r>
            <a:r>
              <a:rPr lang="en-IN" dirty="0"/>
              <a:t>" for password hashing</a:t>
            </a:r>
          </a:p>
          <a:p>
            <a:pPr marL="342900" indent="-342900">
              <a:buFont typeface="Arial" panose="020B0604020202020204" pitchFamily="34" charset="0"/>
              <a:buChar char="•"/>
            </a:pPr>
            <a:r>
              <a:rPr lang="en-US" dirty="0"/>
              <a:t>"Admin" and "</a:t>
            </a:r>
            <a:r>
              <a:rPr lang="en-US" dirty="0" err="1"/>
              <a:t>ModelView</a:t>
            </a:r>
            <a:r>
              <a:rPr lang="en-US" dirty="0"/>
              <a:t>" from "</a:t>
            </a:r>
            <a:r>
              <a:rPr lang="en-US" dirty="0" err="1"/>
              <a:t>flask_admin</a:t>
            </a:r>
            <a:r>
              <a:rPr lang="en-US" dirty="0"/>
              <a:t>" for creating an admin interface</a:t>
            </a:r>
            <a:endParaRPr lang="en-IN" dirty="0"/>
          </a:p>
        </p:txBody>
      </p:sp>
      <p:pic>
        <p:nvPicPr>
          <p:cNvPr id="11" name="Picture Placeholder 10">
            <a:extLst>
              <a:ext uri="{FF2B5EF4-FFF2-40B4-BE49-F238E27FC236}">
                <a16:creationId xmlns:a16="http://schemas.microsoft.com/office/drawing/2014/main" id="{6CE1C40A-001E-933B-5AEC-9928725448C7}"/>
              </a:ext>
            </a:extLst>
          </p:cNvPr>
          <p:cNvPicPr>
            <a:picLocks noGrp="1" noChangeAspect="1"/>
          </p:cNvPicPr>
          <p:nvPr>
            <p:ph type="pic" sz="quarter" idx="14"/>
          </p:nvPr>
        </p:nvPicPr>
        <p:blipFill>
          <a:blip r:embed="rId2"/>
          <a:srcRect l="3632" r="3632"/>
          <a:stretch>
            <a:fillRect/>
          </a:stretch>
        </p:blipFill>
        <p:spPr/>
      </p:pic>
    </p:spTree>
    <p:extLst>
      <p:ext uri="{BB962C8B-B14F-4D97-AF65-F5344CB8AC3E}">
        <p14:creationId xmlns:p14="http://schemas.microsoft.com/office/powerpoint/2010/main" val="420128442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{EFCBBEDB-B6A5-431C-861D-302682BB53AF}tf78438558_win32</Template>
  <TotalTime>275</TotalTime>
  <Words>988</Words>
  <Application>Microsoft Office PowerPoint</Application>
  <PresentationFormat>Widescreen</PresentationFormat>
  <Paragraphs>97</Paragraphs>
  <Slides>18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Arial Black (Headings)</vt:lpstr>
      <vt:lpstr>Calibri</vt:lpstr>
      <vt:lpstr>Courier New</vt:lpstr>
      <vt:lpstr>Sabon Next LT</vt:lpstr>
      <vt:lpstr>Custom</vt:lpstr>
      <vt:lpstr>CROP LINK  </vt:lpstr>
      <vt:lpstr>Topic</vt:lpstr>
      <vt:lpstr>agenda</vt:lpstr>
      <vt:lpstr>What are the solutions?</vt:lpstr>
      <vt:lpstr>Brainstorming</vt:lpstr>
      <vt:lpstr>Working of the website </vt:lpstr>
      <vt:lpstr>Creating a Website: Step-by-Step</vt:lpstr>
      <vt:lpstr>1. Selection of Base Language (Python)</vt:lpstr>
      <vt:lpstr>2. Imports: </vt:lpstr>
      <vt:lpstr>3. Initializing Flask App:</vt:lpstr>
      <vt:lpstr>4.Configurations:</vt:lpstr>
      <vt:lpstr>5. Database Models:</vt:lpstr>
      <vt:lpstr>6.Templates</vt:lpstr>
      <vt:lpstr>7.Routes:</vt:lpstr>
      <vt:lpstr>8. Main Block:</vt:lpstr>
      <vt:lpstr>References</vt:lpstr>
      <vt:lpstr>Final tips &amp;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LINK  </dc:title>
  <dc:subject/>
  <dc:creator>OM MINCHE</dc:creator>
  <cp:lastModifiedBy>Sohan Rane</cp:lastModifiedBy>
  <cp:revision>2</cp:revision>
  <dcterms:created xsi:type="dcterms:W3CDTF">2024-04-12T10:47:11Z</dcterms:created>
  <dcterms:modified xsi:type="dcterms:W3CDTF">2024-04-13T02:30:08Z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