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24" r:id="rId6"/>
    <p:sldId id="304" r:id="rId7"/>
    <p:sldId id="323" r:id="rId8"/>
    <p:sldId id="281" r:id="rId9"/>
    <p:sldId id="282" r:id="rId10"/>
    <p:sldId id="307" r:id="rId11"/>
    <p:sldId id="297" r:id="rId12"/>
    <p:sldId id="314" r:id="rId13"/>
    <p:sldId id="315" r:id="rId14"/>
    <p:sldId id="317" r:id="rId15"/>
    <p:sldId id="318" r:id="rId16"/>
    <p:sldId id="319" r:id="rId17"/>
    <p:sldId id="321" r:id="rId18"/>
    <p:sldId id="322"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0" d="100"/>
          <a:sy n="80" d="100"/>
        </p:scale>
        <p:origin x="782"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83395" y="685800"/>
            <a:ext cx="6625210" cy="5209573"/>
          </a:xfrm>
        </p:spPr>
        <p:txBody>
          <a:bodyPr anchor="ctr"/>
          <a:lstStyle/>
          <a:p>
            <a:r>
              <a:rPr lang="en-US" sz="6000" dirty="0">
                <a:effectLst>
                  <a:outerShdw blurRad="38100" dist="38100" dir="2700000" algn="tl">
                    <a:srgbClr val="000000">
                      <a:alpha val="43137"/>
                    </a:srgbClr>
                  </a:outerShdw>
                </a:effectLst>
              </a:rPr>
              <a:t>CROP LINK</a:t>
            </a:r>
            <a:br>
              <a:rPr lang="en-US" sz="6000" dirty="0">
                <a:effectLst>
                  <a:outerShdw blurRad="38100" dist="38100" dir="2700000" algn="tl">
                    <a:srgbClr val="000000">
                      <a:alpha val="43137"/>
                    </a:srgbClr>
                  </a:outerShdw>
                </a:effectLst>
              </a:rPr>
            </a:br>
            <a:br>
              <a:rPr lang="en-US" sz="60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CA4F98F-D138-EA98-F3C3-B28F5B90A76C}"/>
              </a:ext>
            </a:extLst>
          </p:cNvPr>
          <p:cNvSpPr txBox="1"/>
          <p:nvPr/>
        </p:nvSpPr>
        <p:spPr>
          <a:xfrm>
            <a:off x="5281612" y="3041388"/>
            <a:ext cx="1766888" cy="369332"/>
          </a:xfrm>
          <a:prstGeom prst="rect">
            <a:avLst/>
          </a:prstGeom>
          <a:noFill/>
        </p:spPr>
        <p:txBody>
          <a:bodyPr wrap="square" rtlCol="0">
            <a:spAutoFit/>
          </a:bodyPr>
          <a:lstStyle/>
          <a:p>
            <a:r>
              <a:rPr lang="en-US" dirty="0">
                <a:solidFill>
                  <a:srgbClr val="202C8F"/>
                </a:solidFill>
                <a:effectLst>
                  <a:outerShdw blurRad="38100" dist="38100" dir="2700000" algn="tl">
                    <a:srgbClr val="000000">
                      <a:alpha val="43137"/>
                    </a:srgbClr>
                  </a:outerShdw>
                </a:effectLst>
                <a:latin typeface="Arial Black (Headings)"/>
              </a:rPr>
              <a:t>- Fasal Sena</a:t>
            </a:r>
            <a:endParaRPr lang="en-IN" dirty="0">
              <a:solidFill>
                <a:srgbClr val="202C8F"/>
              </a:solidFill>
              <a:effectLst>
                <a:outerShdw blurRad="38100" dist="38100" dir="2700000" algn="tl">
                  <a:srgbClr val="000000">
                    <a:alpha val="43137"/>
                  </a:srgbClr>
                </a:outerShdw>
              </a:effectLst>
              <a:latin typeface="Arial Black (Headings)"/>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Speaking impact</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lstStyle/>
          <a:p>
            <a:r>
              <a:rPr lang="en-US" dirty="0"/>
              <a:t>Your ability to communicate effectively will leave a lasting impact on your audience</a:t>
            </a:r>
          </a:p>
          <a:p>
            <a:endParaRPr lang="en-US" dirty="0"/>
          </a:p>
          <a:p>
            <a:r>
              <a:rPr lang="en-US" dirty="0"/>
              <a:t>Effectively communicating involves not only delivering a message but also resonating with the experiences, values, and emotions of those listening </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3818870"/>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2303028"/>
            <a:ext cx="3485184" cy="3961593"/>
          </a:xfrm>
        </p:spPr>
        <p:txBody>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Speaking engagement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3999503228"/>
              </p:ext>
            </p:extLst>
          </p:nvPr>
        </p:nvGraphicFramePr>
        <p:xfrm>
          <a:off x="914400" y="2316163"/>
          <a:ext cx="10510836" cy="3948462"/>
        </p:xfrm>
        <a:graphic>
          <a:graphicData uri="http://schemas.openxmlformats.org/drawingml/2006/table">
            <a:tbl>
              <a:tblPr firstRow="1" bandRow="1">
                <a:tableStyleId>{C083E6E3-FA7D-4D7B-A595-EF9225AFEA82}</a:tableStyleId>
              </a:tblPr>
              <a:tblGrid>
                <a:gridCol w="4080076">
                  <a:extLst>
                    <a:ext uri="{9D8B030D-6E8A-4147-A177-3AD203B41FA5}">
                      <a16:colId xmlns:a16="http://schemas.microsoft.com/office/drawing/2014/main" val="1764027237"/>
                    </a:ext>
                  </a:extLst>
                </a:gridCol>
                <a:gridCol w="4080076">
                  <a:extLst>
                    <a:ext uri="{9D8B030D-6E8A-4147-A177-3AD203B41FA5}">
                      <a16:colId xmlns:a16="http://schemas.microsoft.com/office/drawing/2014/main" val="778914542"/>
                    </a:ext>
                  </a:extLst>
                </a:gridCol>
                <a:gridCol w="1175342">
                  <a:extLst>
                    <a:ext uri="{9D8B030D-6E8A-4147-A177-3AD203B41FA5}">
                      <a16:colId xmlns:a16="http://schemas.microsoft.com/office/drawing/2014/main" val="4233386372"/>
                    </a:ext>
                  </a:extLst>
                </a:gridCol>
                <a:gridCol w="1175342">
                  <a:extLst>
                    <a:ext uri="{9D8B030D-6E8A-4147-A177-3AD203B41FA5}">
                      <a16:colId xmlns:a16="http://schemas.microsoft.com/office/drawing/2014/main" val="1626524931"/>
                    </a:ext>
                  </a:extLst>
                </a:gridCol>
              </a:tblGrid>
              <a:tr h="658077">
                <a:tc>
                  <a:txBody>
                    <a:bodyPr/>
                    <a:lstStyle/>
                    <a:p>
                      <a:r>
                        <a:rPr lang="en-US" dirty="0"/>
                        <a:t>Impact factor</a:t>
                      </a:r>
                    </a:p>
                  </a:txBody>
                  <a:tcPr anchor="ctr"/>
                </a:tc>
                <a:tc>
                  <a:txBody>
                    <a:bodyPr/>
                    <a:lstStyle/>
                    <a:p>
                      <a:r>
                        <a:rPr lang="en-US" dirty="0"/>
                        <a:t>Measurement</a:t>
                      </a:r>
                    </a:p>
                  </a:txBody>
                  <a:tcPr anchor="ctr"/>
                </a:tc>
                <a:tc>
                  <a:txBody>
                    <a:bodyPr/>
                    <a:lstStyle/>
                    <a:p>
                      <a:r>
                        <a:rPr lang="en-US" dirty="0"/>
                        <a:t>Target</a:t>
                      </a:r>
                    </a:p>
                  </a:txBody>
                  <a:tcPr anchor="ctr"/>
                </a:tc>
                <a:tc>
                  <a:txBody>
                    <a:bodyPr/>
                    <a:lstStyle/>
                    <a:p>
                      <a:r>
                        <a:rPr lang="en-US" dirty="0"/>
                        <a:t>Achieved</a:t>
                      </a:r>
                    </a:p>
                  </a:txBody>
                  <a:tcPr anchor="ctr"/>
                </a:tc>
                <a:extLst>
                  <a:ext uri="{0D108BD9-81ED-4DB2-BD59-A6C34878D82A}">
                    <a16:rowId xmlns:a16="http://schemas.microsoft.com/office/drawing/2014/main" val="2865033212"/>
                  </a:ext>
                </a:extLst>
              </a:tr>
              <a:tr h="658077">
                <a:tc>
                  <a:txBody>
                    <a:bodyPr/>
                    <a:lstStyle/>
                    <a:p>
                      <a:r>
                        <a:rPr lang="en-US" dirty="0"/>
                        <a:t>Audience interaction</a:t>
                      </a:r>
                    </a:p>
                  </a:txBody>
                  <a:tcPr anchor="ctr"/>
                </a:tc>
                <a:tc>
                  <a:txBody>
                    <a:bodyPr/>
                    <a:lstStyle/>
                    <a:p>
                      <a:r>
                        <a:rPr lang="en-US" dirty="0"/>
                        <a:t>Percentage (%)</a:t>
                      </a:r>
                    </a:p>
                  </a:txBody>
                  <a:tcPr anchor="ctr"/>
                </a:tc>
                <a:tc>
                  <a:txBody>
                    <a:bodyPr/>
                    <a:lstStyle/>
                    <a:p>
                      <a:r>
                        <a:rPr lang="en-US" dirty="0"/>
                        <a:t>85</a:t>
                      </a:r>
                    </a:p>
                  </a:txBody>
                  <a:tcPr anchor="ctr"/>
                </a:tc>
                <a:tc>
                  <a:txBody>
                    <a:bodyPr/>
                    <a:lstStyle/>
                    <a:p>
                      <a:r>
                        <a:rPr lang="en-US" dirty="0"/>
                        <a:t>88</a:t>
                      </a:r>
                    </a:p>
                  </a:txBody>
                  <a:tcPr anchor="ctr"/>
                </a:tc>
                <a:extLst>
                  <a:ext uri="{0D108BD9-81ED-4DB2-BD59-A6C34878D82A}">
                    <a16:rowId xmlns:a16="http://schemas.microsoft.com/office/drawing/2014/main" val="773796761"/>
                  </a:ext>
                </a:extLst>
              </a:tr>
              <a:tr h="658077">
                <a:tc>
                  <a:txBody>
                    <a:bodyPr/>
                    <a:lstStyle/>
                    <a:p>
                      <a:r>
                        <a:rPr lang="en-US" dirty="0"/>
                        <a:t>Knowledge retention</a:t>
                      </a:r>
                    </a:p>
                  </a:txBody>
                  <a:tcPr anchor="ctr"/>
                </a:tc>
                <a:tc>
                  <a:txBody>
                    <a:bodyPr/>
                    <a:lstStyle/>
                    <a:p>
                      <a:r>
                        <a:rPr lang="en-US" dirty="0"/>
                        <a:t>Percentage (%)</a:t>
                      </a:r>
                    </a:p>
                  </a:txBody>
                  <a:tcPr anchor="ctr"/>
                </a:tc>
                <a:tc>
                  <a:txBody>
                    <a:bodyPr/>
                    <a:lstStyle/>
                    <a:p>
                      <a:r>
                        <a:rPr lang="en-US" dirty="0"/>
                        <a:t>75</a:t>
                      </a:r>
                    </a:p>
                  </a:txBody>
                  <a:tcPr anchor="ctr"/>
                </a:tc>
                <a:tc>
                  <a:txBody>
                    <a:bodyPr/>
                    <a:lstStyle/>
                    <a:p>
                      <a:r>
                        <a:rPr lang="en-US" dirty="0"/>
                        <a:t>80</a:t>
                      </a:r>
                    </a:p>
                  </a:txBody>
                  <a:tcPr anchor="ctr"/>
                </a:tc>
                <a:extLst>
                  <a:ext uri="{0D108BD9-81ED-4DB2-BD59-A6C34878D82A}">
                    <a16:rowId xmlns:a16="http://schemas.microsoft.com/office/drawing/2014/main" val="1789202252"/>
                  </a:ext>
                </a:extLst>
              </a:tr>
              <a:tr h="658077">
                <a:tc>
                  <a:txBody>
                    <a:bodyPr/>
                    <a:lstStyle/>
                    <a:p>
                      <a:r>
                        <a:rPr lang="en-US" dirty="0"/>
                        <a:t>Post-presentation surveys</a:t>
                      </a:r>
                    </a:p>
                  </a:txBody>
                  <a:tcPr anchor="ctr"/>
                </a:tc>
                <a:tc>
                  <a:txBody>
                    <a:bodyPr/>
                    <a:lstStyle/>
                    <a:p>
                      <a:r>
                        <a:rPr lang="en-US" dirty="0"/>
                        <a:t>Average rating</a:t>
                      </a:r>
                    </a:p>
                  </a:txBody>
                  <a:tcPr anchor="ctr"/>
                </a:tc>
                <a:tc>
                  <a:txBody>
                    <a:bodyPr/>
                    <a:lstStyle/>
                    <a:p>
                      <a:r>
                        <a:rPr lang="en-US" dirty="0"/>
                        <a:t>4.2</a:t>
                      </a:r>
                    </a:p>
                  </a:txBody>
                  <a:tcPr anchor="ctr"/>
                </a:tc>
                <a:tc>
                  <a:txBody>
                    <a:bodyPr/>
                    <a:lstStyle/>
                    <a:p>
                      <a:r>
                        <a:rPr lang="en-US" dirty="0"/>
                        <a:t>4.5</a:t>
                      </a:r>
                    </a:p>
                  </a:txBody>
                  <a:tcPr anchor="ctr"/>
                </a:tc>
                <a:extLst>
                  <a:ext uri="{0D108BD9-81ED-4DB2-BD59-A6C34878D82A}">
                    <a16:rowId xmlns:a16="http://schemas.microsoft.com/office/drawing/2014/main" val="2325356481"/>
                  </a:ext>
                </a:extLst>
              </a:tr>
              <a:tr h="658077">
                <a:tc>
                  <a:txBody>
                    <a:bodyPr/>
                    <a:lstStyle/>
                    <a:p>
                      <a:r>
                        <a:rPr lang="en-US" dirty="0"/>
                        <a:t>Referral rate</a:t>
                      </a:r>
                    </a:p>
                  </a:txBody>
                  <a:tcPr anchor="ctr"/>
                </a:tc>
                <a:tc>
                  <a:txBody>
                    <a:bodyPr/>
                    <a:lstStyle/>
                    <a:p>
                      <a:r>
                        <a:rPr lang="en-US" dirty="0"/>
                        <a:t>Percentage (%)</a:t>
                      </a:r>
                    </a:p>
                  </a:txBody>
                  <a:tcPr anchor="ctr"/>
                </a:tc>
                <a:tc>
                  <a:txBody>
                    <a:bodyPr/>
                    <a:lstStyle/>
                    <a:p>
                      <a:r>
                        <a:rPr lang="en-US" dirty="0"/>
                        <a:t>10</a:t>
                      </a:r>
                    </a:p>
                  </a:txBody>
                  <a:tcPr anchor="ctr"/>
                </a:tc>
                <a:tc>
                  <a:txBody>
                    <a:bodyPr/>
                    <a:lstStyle/>
                    <a:p>
                      <a:r>
                        <a:rPr lang="en-US" dirty="0"/>
                        <a:t>12</a:t>
                      </a:r>
                    </a:p>
                  </a:txBody>
                  <a:tcPr anchor="ctr"/>
                </a:tc>
                <a:extLst>
                  <a:ext uri="{0D108BD9-81ED-4DB2-BD59-A6C34878D82A}">
                    <a16:rowId xmlns:a16="http://schemas.microsoft.com/office/drawing/2014/main" val="3322085491"/>
                  </a:ext>
                </a:extLst>
              </a:tr>
              <a:tr h="658077">
                <a:tc>
                  <a:txBody>
                    <a:bodyPr/>
                    <a:lstStyle/>
                    <a:p>
                      <a:r>
                        <a:rPr lang="en-US" dirty="0"/>
                        <a:t>Collaboration opportunities</a:t>
                      </a:r>
                    </a:p>
                  </a:txBody>
                  <a:tcPr anchor="ctr"/>
                </a:tc>
                <a:tc>
                  <a:txBody>
                    <a:bodyPr/>
                    <a:lstStyle/>
                    <a:p>
                      <a:r>
                        <a:rPr lang="en-US" dirty="0"/>
                        <a:t># of opportunities</a:t>
                      </a:r>
                    </a:p>
                  </a:txBody>
                  <a:tcPr anchor="ctr"/>
                </a:tc>
                <a:tc>
                  <a:txBody>
                    <a:bodyPr/>
                    <a:lstStyle/>
                    <a:p>
                      <a:r>
                        <a:rPr lang="en-US" dirty="0"/>
                        <a:t>8</a:t>
                      </a:r>
                    </a:p>
                  </a:txBody>
                  <a:tcPr anchor="ctr"/>
                </a:tc>
                <a:tc>
                  <a:txBody>
                    <a:bodyPr/>
                    <a:lstStyle/>
                    <a:p>
                      <a:r>
                        <a:rPr lang="en-US" dirty="0"/>
                        <a:t>10</a:t>
                      </a: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1F81-DF2A-C37C-A350-7CA0E7B9D771}"/>
              </a:ext>
            </a:extLst>
          </p:cNvPr>
          <p:cNvSpPr>
            <a:spLocks noGrp="1"/>
          </p:cNvSpPr>
          <p:nvPr>
            <p:ph type="title"/>
          </p:nvPr>
        </p:nvSpPr>
        <p:spPr>
          <a:xfrm>
            <a:off x="-1714500" y="1400610"/>
            <a:ext cx="6583680" cy="715671"/>
          </a:xfrm>
        </p:spPr>
        <p:txBody>
          <a:bodyPr/>
          <a:lstStyle/>
          <a:p>
            <a:pPr algn="ctr"/>
            <a:r>
              <a:rPr lang="en-US" sz="4000" dirty="0">
                <a:solidFill>
                  <a:srgbClr val="202C8F"/>
                </a:solidFill>
                <a:effectLst>
                  <a:outerShdw blurRad="38100" dist="38100" dir="2700000" algn="tl">
                    <a:srgbClr val="000000">
                      <a:alpha val="43137"/>
                    </a:srgbClr>
                  </a:outerShdw>
                </a:effectLst>
              </a:rPr>
              <a:t>Topic</a:t>
            </a:r>
            <a:endParaRPr lang="en-IN" sz="4000" dirty="0">
              <a:solidFill>
                <a:srgbClr val="202C8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879658-4B80-6901-EECB-3BFFA0D29429}"/>
              </a:ext>
            </a:extLst>
          </p:cNvPr>
          <p:cNvSpPr>
            <a:spLocks noGrp="1"/>
          </p:cNvSpPr>
          <p:nvPr>
            <p:ph idx="1"/>
          </p:nvPr>
        </p:nvSpPr>
        <p:spPr>
          <a:xfrm>
            <a:off x="485775" y="2314575"/>
            <a:ext cx="6838950" cy="4543425"/>
          </a:xfrm>
        </p:spPr>
        <p:txBody>
          <a:bodyPr>
            <a:normAutofit/>
          </a:bodyPr>
          <a:lstStyle/>
          <a:p>
            <a:pPr marL="342900" indent="-342900">
              <a:buFont typeface="Courier New" panose="02070309020205020404" pitchFamily="49" charset="0"/>
              <a:buChar char="o"/>
            </a:pPr>
            <a:r>
              <a:rPr lang="en-US" dirty="0">
                <a:solidFill>
                  <a:srgbClr val="202C8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Platform that connects local farmers to consumers to reduce food wastage while promoting sustainable consumption. </a:t>
            </a:r>
            <a:endParaRPr lang="en-IN" dirty="0">
              <a:solidFill>
                <a:srgbClr val="202C8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B21DDE2-E4B5-DE31-A4D2-530294363222}"/>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5327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19088"/>
            <a:ext cx="6583680" cy="978216"/>
          </a:xfrm>
        </p:spPr>
        <p:txBody>
          <a:bodyPr/>
          <a:lstStyle/>
          <a:p>
            <a:pPr algn="ctr"/>
            <a:r>
              <a:rPr lang="en-US" dirty="0">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06904"/>
            <a:ext cx="6696075" cy="3789045"/>
          </a:xfrm>
        </p:spPr>
        <p:txBody>
          <a:bodyPr>
            <a:normAutofit fontScale="70000" lnSpcReduction="20000"/>
          </a:bodyPr>
          <a:lstStyle/>
          <a:p>
            <a:endParaRPr lang="en-US" dirty="0"/>
          </a:p>
          <a:p>
            <a:pPr marL="342900" indent="-342900">
              <a:buFont typeface="Courier New" panose="02070309020205020404" pitchFamily="49" charset="0"/>
              <a:buChar char="o"/>
            </a:pPr>
            <a:r>
              <a:rPr lang="en-US" dirty="0"/>
              <a:t>Digital marketplace connecting farmers directly with consumers to sell produce, reducing middlemen and food waste in distribution.</a:t>
            </a:r>
          </a:p>
          <a:p>
            <a:pPr marL="342900" indent="-342900">
              <a:buFont typeface="Courier New" panose="02070309020205020404" pitchFamily="49" charset="0"/>
              <a:buChar char="o"/>
            </a:pPr>
            <a:r>
              <a:rPr lang="en-US" dirty="0"/>
              <a:t>Transparency in farming practices and produce origin empowers consumers to make informed purchasing decisions.</a:t>
            </a:r>
          </a:p>
          <a:p>
            <a:pPr marL="342900" indent="-342900">
              <a:buFont typeface="Courier New" panose="02070309020205020404" pitchFamily="49" charset="0"/>
              <a:buChar char="o"/>
            </a:pPr>
            <a:r>
              <a:rPr lang="en-US" dirty="0"/>
              <a:t>Efficient logistics optimize transportation, minimizing environmental impact.</a:t>
            </a:r>
          </a:p>
          <a:p>
            <a:pPr marL="342900" indent="-342900">
              <a:buFont typeface="Courier New" panose="02070309020205020404" pitchFamily="49" charset="0"/>
              <a:buChar char="o"/>
            </a:pPr>
            <a:r>
              <a:rPr lang="en-US" dirty="0"/>
              <a:t>Surplus management features facilitate sale of excess or imperfect produce, reducing waste.</a:t>
            </a:r>
          </a:p>
          <a:p>
            <a:pPr marL="342900" indent="-342900">
              <a:buFont typeface="Courier New" panose="02070309020205020404" pitchFamily="49" charset="0"/>
              <a:buChar char="o"/>
            </a:pPr>
            <a:r>
              <a:rPr lang="en-US" dirty="0"/>
              <a:t>Consumer education resources promote sustainable food choices, fostering a more efficient food system.</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CAC0-90A2-0352-0871-1C3887F98884}"/>
              </a:ext>
            </a:extLst>
          </p:cNvPr>
          <p:cNvSpPr>
            <a:spLocks noGrp="1"/>
          </p:cNvSpPr>
          <p:nvPr>
            <p:ph type="title"/>
          </p:nvPr>
        </p:nvSpPr>
        <p:spPr>
          <a:xfrm>
            <a:off x="914400" y="1303283"/>
            <a:ext cx="6583680" cy="1531357"/>
          </a:xfrm>
        </p:spPr>
        <p:txBody>
          <a:bodyPr/>
          <a:lstStyle/>
          <a:p>
            <a:r>
              <a:rPr lang="en-US" dirty="0">
                <a:effectLst>
                  <a:outerShdw blurRad="38100" dist="38100" dir="2700000" algn="tl">
                    <a:srgbClr val="000000">
                      <a:alpha val="43137"/>
                    </a:srgbClr>
                  </a:outerShdw>
                </a:effectLst>
              </a:rPr>
              <a:t>What are the solutions?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233AA2-A1B2-58CB-B7EB-D1609996078B}"/>
              </a:ext>
            </a:extLst>
          </p:cNvPr>
          <p:cNvSpPr>
            <a:spLocks noGrp="1"/>
          </p:cNvSpPr>
          <p:nvPr>
            <p:ph idx="1"/>
          </p:nvPr>
        </p:nvSpPr>
        <p:spPr/>
        <p:txBody>
          <a:bodyPr/>
          <a:lstStyle/>
          <a:p>
            <a:pPr marL="342900" indent="-342900">
              <a:buFont typeface="Courier New" panose="02070309020205020404" pitchFamily="49" charset="0"/>
              <a:buChar char="o"/>
            </a:pPr>
            <a:r>
              <a:rPr lang="en-US" dirty="0"/>
              <a:t>Create a website that links the local farmer and consumer directly so that there is no middle man and there is less food waste as farmers can directly sell to consumers avoiding stores storage.</a:t>
            </a:r>
            <a:endParaRPr lang="en-IN" dirty="0"/>
          </a:p>
        </p:txBody>
      </p:sp>
      <p:sp>
        <p:nvSpPr>
          <p:cNvPr id="4" name="Slide Number Placeholder 3">
            <a:extLst>
              <a:ext uri="{FF2B5EF4-FFF2-40B4-BE49-F238E27FC236}">
                <a16:creationId xmlns:a16="http://schemas.microsoft.com/office/drawing/2014/main" id="{7DA79F93-6803-C14F-DC0E-4CC8F8065ADC}"/>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5" name="Picture 4">
            <a:extLst>
              <a:ext uri="{FF2B5EF4-FFF2-40B4-BE49-F238E27FC236}">
                <a16:creationId xmlns:a16="http://schemas.microsoft.com/office/drawing/2014/main" id="{DDC6FE7D-5023-4372-0AB8-7987F4B42535}"/>
              </a:ext>
            </a:extLst>
          </p:cNvPr>
          <p:cNvPicPr>
            <a:picLocks noChangeAspect="1"/>
          </p:cNvPicPr>
          <p:nvPr/>
        </p:nvPicPr>
        <p:blipFill>
          <a:blip r:embed="rId2">
            <a:alphaModFix/>
          </a:blip>
          <a:stretch>
            <a:fillRect/>
          </a:stretch>
        </p:blipFill>
        <p:spPr>
          <a:xfrm>
            <a:off x="7498080" y="1009650"/>
            <a:ext cx="4619625" cy="4705350"/>
          </a:xfrm>
          <a:prstGeom prst="rect">
            <a:avLst/>
          </a:prstGeom>
          <a:effectLst>
            <a:outerShdw blurRad="50800" dist="50800" dir="5400000" algn="ctr" rotWithShape="0">
              <a:srgbClr val="000000">
                <a:alpha val="35000"/>
              </a:srgbClr>
            </a:outerShdw>
          </a:effectLst>
        </p:spPr>
      </p:pic>
    </p:spTree>
    <p:extLst>
      <p:ext uri="{BB962C8B-B14F-4D97-AF65-F5344CB8AC3E}">
        <p14:creationId xmlns:p14="http://schemas.microsoft.com/office/powerpoint/2010/main" val="36537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36446" y="1948551"/>
            <a:ext cx="5259554" cy="881665"/>
          </a:xfrm>
        </p:spPr>
        <p:txBody>
          <a:bodyPr/>
          <a:lstStyle/>
          <a:p>
            <a:r>
              <a:rPr lang="en-US" dirty="0">
                <a:effectLst>
                  <a:outerShdw blurRad="38100" dist="38100" dir="2700000" algn="tl">
                    <a:srgbClr val="000000">
                      <a:alpha val="43137"/>
                    </a:srgbClr>
                  </a:outerShdw>
                </a:effectLst>
              </a:rPr>
              <a:t>Brainstorming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2911168"/>
            <a:ext cx="5259554" cy="2233233"/>
          </a:xfrm>
        </p:spPr>
        <p:txBody>
          <a:bodyPr/>
          <a:lstStyle/>
          <a:p>
            <a:pPr marL="342900" indent="-342900">
              <a:buFont typeface="Courier New" panose="02070309020205020404" pitchFamily="49" charset="0"/>
              <a:buChar char="o"/>
            </a:pPr>
            <a:r>
              <a:rPr lang="en-US" dirty="0"/>
              <a:t>Discussing the basic ideas of how to deliver the website and mapping the websites </a:t>
            </a:r>
          </a:p>
        </p:txBody>
      </p:sp>
      <p:pic>
        <p:nvPicPr>
          <p:cNvPr id="10" name="Picture Placeholder 9">
            <a:extLst>
              <a:ext uri="{FF2B5EF4-FFF2-40B4-BE49-F238E27FC236}">
                <a16:creationId xmlns:a16="http://schemas.microsoft.com/office/drawing/2014/main" id="{EE2B7DD9-4F9A-61D3-F9BE-1E3A2183D195}"/>
              </a:ext>
            </a:extLst>
          </p:cNvPr>
          <p:cNvPicPr>
            <a:picLocks noGrp="1" noChangeAspect="1"/>
          </p:cNvPicPr>
          <p:nvPr>
            <p:ph type="pic" sz="quarter" idx="11"/>
          </p:nvPr>
        </p:nvPicPr>
        <p:blipFill>
          <a:blip r:embed="rId3"/>
          <a:srcRect l="18186" r="18186"/>
          <a:stretch>
            <a:fillRect/>
          </a:stretch>
        </p:blipFill>
        <p:spPr>
          <a:xfrm>
            <a:off x="6852219" y="723900"/>
            <a:ext cx="4606356" cy="5629275"/>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effectLst>
                  <a:outerShdw blurRad="38100" dist="38100" dir="2700000" algn="tl">
                    <a:srgbClr val="000000">
                      <a:alpha val="43137"/>
                    </a:srgbClr>
                  </a:outerShdw>
                </a:effectLst>
              </a:rPr>
              <a:t>Working of the website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a:buFont typeface="Courier New" panose="02070309020205020404" pitchFamily="49" charset="0"/>
              <a:buChar char="o"/>
            </a:pPr>
            <a:r>
              <a:rPr lang="en-US" dirty="0"/>
              <a:t>The website functions a farmers and consumers aiming to combat food wastage while promoting sustainable consumption.</a:t>
            </a:r>
          </a:p>
          <a:p>
            <a:pPr>
              <a:buFont typeface="Courier New" panose="02070309020205020404" pitchFamily="49" charset="0"/>
              <a:buChar char="o"/>
            </a:pPr>
            <a:r>
              <a:rPr lang="en-US" dirty="0"/>
              <a:t>Upon landing on the main page visitors are greeted with informative content dealing various methods to reduce food wastage </a:t>
            </a:r>
          </a:p>
          <a:p>
            <a:pPr>
              <a:buFont typeface="Courier New" panose="02070309020205020404" pitchFamily="49" charset="0"/>
              <a:buChar char="o"/>
            </a:pPr>
            <a:r>
              <a:rPr lang="en-US" dirty="0"/>
              <a:t>Once user decides to engage further, they are prompted to login , where they can register as either Consumers or Farmers.</a:t>
            </a:r>
          </a:p>
          <a:p>
            <a:pPr>
              <a:buFont typeface="Courier New" panose="02070309020205020404" pitchFamily="49" charset="0"/>
              <a:buChar char="o"/>
            </a:pPr>
            <a:r>
              <a:rPr lang="en-US" dirty="0"/>
              <a:t>Once registered (as consumers) they encounter a range of options categorized by product types such as vegetable , Fruits etc.</a:t>
            </a:r>
          </a:p>
          <a:p>
            <a:pPr>
              <a:buFont typeface="Courier New" panose="02070309020205020404" pitchFamily="49" charset="0"/>
              <a:buChar char="o"/>
            </a:pPr>
            <a:r>
              <a:rPr lang="en-US" dirty="0"/>
              <a:t>Once registered (as farmers) they can upload options of product with their quantity and price , also they can add an image to it.</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797677" y="2632159"/>
            <a:ext cx="4328323" cy="1140827"/>
          </a:xfrm>
        </p:spPr>
        <p:txBody>
          <a:bodyPr/>
          <a:lstStyle/>
          <a:p>
            <a:r>
              <a:rPr lang="en-US" dirty="0">
                <a:effectLst>
                  <a:outerShdw blurRad="38100" dist="38100" dir="2700000" algn="tl">
                    <a:srgbClr val="000000">
                      <a:alpha val="43137"/>
                    </a:srgbClr>
                  </a:outerShdw>
                </a:effectLst>
              </a:rPr>
              <a:t>Creating a Website: Step-by-Step</a:t>
            </a:r>
          </a:p>
        </p:txBody>
      </p:sp>
      <p:sp>
        <p:nvSpPr>
          <p:cNvPr id="12" name="Picture Placeholder 11">
            <a:extLst>
              <a:ext uri="{FF2B5EF4-FFF2-40B4-BE49-F238E27FC236}">
                <a16:creationId xmlns:a16="http://schemas.microsoft.com/office/drawing/2014/main" id="{322B4062-AC73-D431-039B-D95BB9F21DB8}"/>
              </a:ext>
            </a:extLst>
          </p:cNvPr>
          <p:cNvSpPr>
            <a:spLocks noGrp="1"/>
          </p:cNvSpPr>
          <p:nvPr>
            <p:ph type="pic" sz="quarter" idx="11"/>
          </p:nvPr>
        </p:nvSpPr>
        <p:spPr/>
      </p:sp>
      <p:pic>
        <p:nvPicPr>
          <p:cNvPr id="1032" name="Picture 8" descr="how-to-build-a-website-step-by-step-guide - Create WP Site - Create WP Site">
            <a:extLst>
              <a:ext uri="{FF2B5EF4-FFF2-40B4-BE49-F238E27FC236}">
                <a16:creationId xmlns:a16="http://schemas.microsoft.com/office/drawing/2014/main" id="{78A50CCF-D1B6-2519-C518-4F15F6372D2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Cutout/>
                    </a14:imgEffect>
                  </a14:imgLayer>
                </a14:imgProps>
              </a:ext>
              <a:ext uri="{28A0092B-C50C-407E-A947-70E740481C1C}">
                <a14:useLocalDpi xmlns:a14="http://schemas.microsoft.com/office/drawing/2010/main" val="0"/>
              </a:ext>
            </a:extLst>
          </a:blip>
          <a:srcRect/>
          <a:stretch>
            <a:fillRect/>
          </a:stretch>
        </p:blipFill>
        <p:spPr bwMode="auto">
          <a:xfrm>
            <a:off x="0" y="0"/>
            <a:ext cx="6558116" cy="6858000"/>
          </a:xfrm>
          <a:prstGeom prst="rect">
            <a:avLst/>
          </a:prstGeom>
          <a:noFill/>
          <a:effectLst>
            <a:outerShdw blurRad="508000" dist="444500" dir="9600000" sx="73000" sy="73000" algn="ctr" rotWithShape="0">
              <a:srgbClr val="000000">
                <a:alpha val="62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Fasal Sena</a:t>
            </a:r>
          </a:p>
          <a:p>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Selecting </a:t>
            </a:r>
            <a:br>
              <a:rPr lang="en-US" dirty="0"/>
            </a:br>
            <a:r>
              <a:rPr lang="en-US" dirty="0"/>
              <a:t>visual aids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Enhancing your presentation</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{EFCBBEDB-B6A5-431C-861D-302682BB53AF}tf78438558_win32</Template>
  <TotalTime>215</TotalTime>
  <Words>598</Words>
  <Application>Microsoft Office PowerPoint</Application>
  <PresentationFormat>Widescreen</PresentationFormat>
  <Paragraphs>126</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Arial Black (Headings)</vt:lpstr>
      <vt:lpstr>Calibri</vt:lpstr>
      <vt:lpstr>Courier New</vt:lpstr>
      <vt:lpstr>Sabon Next LT</vt:lpstr>
      <vt:lpstr>Custom</vt:lpstr>
      <vt:lpstr>CROP LINK  </vt:lpstr>
      <vt:lpstr>Topic</vt:lpstr>
      <vt:lpstr>agenda</vt:lpstr>
      <vt:lpstr>What are the solutions?</vt:lpstr>
      <vt:lpstr>Brainstorming</vt:lpstr>
      <vt:lpstr>Working of the website </vt:lpstr>
      <vt:lpstr>Creating a Website: Step-by-Step</vt:lpstr>
      <vt:lpstr>Thank  you</vt:lpstr>
      <vt:lpstr>Selecting  visual aids</vt:lpstr>
      <vt:lpstr>Effective delivery techniques</vt:lpstr>
      <vt:lpstr>Navigating Q&amp;A  sessions</vt:lpstr>
      <vt:lpstr>Speaking impact</vt:lpstr>
      <vt:lpstr>Dynamic delivery</vt:lpstr>
      <vt:lpstr>Final tips &amp; takeaways</vt:lpstr>
      <vt:lpstr>Speaking engagement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LINK  </dc:title>
  <dc:subject/>
  <dc:creator>OM MINCHE</dc:creator>
  <cp:lastModifiedBy>OM MINCHE</cp:lastModifiedBy>
  <cp:revision>1</cp:revision>
  <dcterms:created xsi:type="dcterms:W3CDTF">2024-04-12T10:47:11Z</dcterms:created>
  <dcterms:modified xsi:type="dcterms:W3CDTF">2024-04-12T14:22:29Z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