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3886198"/>
            <a:ext cx="9144000" cy="29721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886198"/>
            <a:ext cx="9144000" cy="0"/>
          </a:xfrm>
          <a:prstGeom prst="straightConnector1">
            <a:avLst/>
          </a:prstGeom>
          <a:noFill/>
          <a:ln cap="flat" w="28575">
            <a:solidFill>
              <a:schemeClr val="dk1"/>
            </a:solidFill>
            <a:prstDash val="solid"/>
            <a:round/>
            <a:headEnd len="med" w="med" type="none"/>
            <a:tailEnd len="med" w="med" type="none"/>
          </a:ln>
        </p:spPr>
      </p:cxnSp>
      <p:sp>
        <p:nvSpPr>
          <p:cNvPr id="11" name="Shape 11"/>
          <p:cNvSpPr txBox="1"/>
          <p:nvPr>
            <p:ph type="ctrTitle"/>
          </p:nvPr>
        </p:nvSpPr>
        <p:spPr>
          <a:xfrm>
            <a:off x="685800" y="2157750"/>
            <a:ext cx="7772400" cy="1650900"/>
          </a:xfrm>
          <a:prstGeom prst="rect">
            <a:avLst/>
          </a:prstGeom>
        </p:spPr>
        <p:txBody>
          <a:bodyPr anchorCtr="0" anchor="b" bIns="91425" lIns="91425" rIns="91425" tIns="91425"/>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2" name="Shape 12"/>
          <p:cNvSpPr txBox="1"/>
          <p:nvPr>
            <p:ph idx="1" type="subTitle"/>
          </p:nvPr>
        </p:nvSpPr>
        <p:spPr>
          <a:xfrm>
            <a:off x="685800" y="3953037"/>
            <a:ext cx="7772400" cy="1259700"/>
          </a:xfrm>
          <a:prstGeom prst="rect">
            <a:avLst/>
          </a:prstGeom>
        </p:spPr>
        <p:txBody>
          <a:bodyPr anchorCtr="0" anchor="t" bIns="91425" lIns="91425" rIns="91425" tIns="91425"/>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17" name="Shape 17"/>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23" name="Shape 23"/>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30" name="Shape 30"/>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p:nvPr/>
        </p:nvSpPr>
        <p:spPr>
          <a:xfrm>
            <a:off x="0" y="5633442"/>
            <a:ext cx="9144000" cy="1224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34" name="Shape 34"/>
          <p:cNvCxnSpPr/>
          <p:nvPr/>
        </p:nvCxnSpPr>
        <p:spPr>
          <a:xfrm>
            <a:off x="0" y="5633442"/>
            <a:ext cx="9144000" cy="0"/>
          </a:xfrm>
          <a:prstGeom prst="straightConnector1">
            <a:avLst/>
          </a:prstGeom>
          <a:noFill/>
          <a:ln cap="flat" w="28575">
            <a:solidFill>
              <a:schemeClr val="dk1"/>
            </a:solidFill>
            <a:prstDash val="solid"/>
            <a:round/>
            <a:headEnd len="med" w="med" type="none"/>
            <a:tailEnd len="med" w="med" type="none"/>
          </a:ln>
        </p:spPr>
      </p:cxnSp>
      <p:sp>
        <p:nvSpPr>
          <p:cNvPr id="35" name="Shape 35"/>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0"/>
              </a:spcBef>
              <a:buClr>
                <a:schemeClr val="lt1"/>
              </a:buClr>
              <a:buSzPct val="100000"/>
              <a:buNone/>
              <a:defRPr sz="1800">
                <a:solidFill>
                  <a:schemeClr val="lt1"/>
                </a:solidFill>
              </a:defRPr>
            </a:lvl1pPr>
          </a:lstStyle>
          <a:p/>
        </p:txBody>
      </p: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hyperlink" Target="https://apex.oracle.com/pls/apex/f?p=90854:LOGIN_DESKTOP:10620550878649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157750"/>
            <a:ext cx="7772400" cy="1650900"/>
          </a:xfrm>
          <a:prstGeom prst="rect">
            <a:avLst/>
          </a:prstGeom>
        </p:spPr>
        <p:txBody>
          <a:bodyPr anchorCtr="0" anchor="b" bIns="91425" lIns="91425" rIns="91425" tIns="91425">
            <a:noAutofit/>
          </a:bodyPr>
          <a:lstStyle/>
          <a:p>
            <a:pPr>
              <a:spcBef>
                <a:spcPts val="0"/>
              </a:spcBef>
              <a:buNone/>
            </a:pPr>
            <a:r>
              <a:rPr lang="en"/>
              <a:t>ARL Notice List Project</a:t>
            </a:r>
          </a:p>
        </p:txBody>
      </p:sp>
      <p:sp>
        <p:nvSpPr>
          <p:cNvPr id="41" name="Shape 41"/>
          <p:cNvSpPr txBox="1"/>
          <p:nvPr>
            <p:ph idx="1" type="subTitle"/>
          </p:nvPr>
        </p:nvSpPr>
        <p:spPr>
          <a:xfrm>
            <a:off x="685800" y="3953037"/>
            <a:ext cx="7772400" cy="1259700"/>
          </a:xfrm>
          <a:prstGeom prst="rect">
            <a:avLst/>
          </a:prstGeom>
        </p:spPr>
        <p:txBody>
          <a:bodyPr anchorCtr="0" anchor="t" bIns="91425" lIns="91425" rIns="91425" tIns="91425">
            <a:noAutofit/>
          </a:bodyPr>
          <a:lstStyle/>
          <a:p>
            <a:pPr rtl="0">
              <a:spcBef>
                <a:spcPts val="0"/>
              </a:spcBef>
              <a:buNone/>
            </a:pPr>
            <a:r>
              <a:rPr lang="en"/>
              <a:t>CS347 Final Presentation</a:t>
            </a:r>
          </a:p>
          <a:p>
            <a:pPr>
              <a:spcBef>
                <a:spcPts val="0"/>
              </a:spcBef>
              <a:buNone/>
            </a:pPr>
            <a:r>
              <a:rPr lang="en" sz="1800"/>
              <a:t>Steven Ritchie, Andrew Nguyen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User Action Tab</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Remove user from all lists</a:t>
            </a:r>
          </a:p>
          <a:p>
            <a:pPr indent="-317500" lvl="0" marL="457200" rtl="0">
              <a:spcBef>
                <a:spcPts val="0"/>
              </a:spcBef>
              <a:buClr>
                <a:schemeClr val="dk2"/>
              </a:buClr>
              <a:buSzPct val="100000"/>
              <a:buFont typeface="Arial"/>
              <a:buChar char="●"/>
            </a:pPr>
            <a:r>
              <a:rPr lang="en" sz="1400"/>
              <a:t>Clone user membership to another user</a:t>
            </a:r>
          </a:p>
          <a:p>
            <a:pPr indent="-317500" lvl="0" marL="457200">
              <a:spcBef>
                <a:spcPts val="0"/>
              </a:spcBef>
              <a:buClr>
                <a:schemeClr val="dk2"/>
              </a:buClr>
              <a:buSzPct val="100000"/>
              <a:buFont typeface="Arial"/>
              <a:buChar char="●"/>
            </a:pPr>
            <a:r>
              <a:rPr lang="en" sz="1400"/>
              <a:t>ADMINs can manage any user, STANDARD can only manage users in their lab</a:t>
            </a:r>
          </a:p>
        </p:txBody>
      </p:sp>
      <p:pic>
        <p:nvPicPr>
          <p:cNvPr id="102" name="Shape 102"/>
          <p:cNvPicPr preferRelativeResize="0"/>
          <p:nvPr/>
        </p:nvPicPr>
        <p:blipFill>
          <a:blip r:embed="rId3">
            <a:alphaModFix/>
          </a:blip>
          <a:stretch>
            <a:fillRect/>
          </a:stretch>
        </p:blipFill>
        <p:spPr>
          <a:xfrm>
            <a:off x="1125349" y="2681925"/>
            <a:ext cx="6643751" cy="38859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Documents Tab</a:t>
            </a:r>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ADMIN/STANDARD/BASIC users can upload documents associated to their NL_EMPLOYEE row</a:t>
            </a:r>
          </a:p>
        </p:txBody>
      </p:sp>
      <p:pic>
        <p:nvPicPr>
          <p:cNvPr id="109" name="Shape 109"/>
          <p:cNvPicPr preferRelativeResize="0"/>
          <p:nvPr/>
        </p:nvPicPr>
        <p:blipFill>
          <a:blip r:embed="rId3">
            <a:alphaModFix/>
          </a:blip>
          <a:stretch>
            <a:fillRect/>
          </a:stretch>
        </p:blipFill>
        <p:spPr>
          <a:xfrm>
            <a:off x="457200" y="2286475"/>
            <a:ext cx="8229601" cy="37572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BACKUP SLIDES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 B</a:t>
            </a:r>
          </a:p>
        </p:txBody>
      </p:sp>
      <p:sp>
        <p:nvSpPr>
          <p:cNvPr id="120" name="Shape 1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 inheritance to model “member” hierarchy</a:t>
            </a:r>
          </a:p>
          <a:p>
            <a:pPr indent="-317500" lvl="0" marL="457200">
              <a:spcBef>
                <a:spcPts val="0"/>
              </a:spcBef>
              <a:buClr>
                <a:schemeClr val="dk2"/>
              </a:buClr>
              <a:buSzPct val="100000"/>
              <a:buFont typeface="Arial"/>
              <a:buChar char="●"/>
            </a:pPr>
            <a:r>
              <a:rPr lang="en" sz="1400"/>
              <a:t>Downside is it creates a new member table that is unnecessary and can be simplified down to the same thing as logical model A (explained in next slide) </a:t>
            </a:r>
          </a:p>
        </p:txBody>
      </p:sp>
      <p:pic>
        <p:nvPicPr>
          <p:cNvPr id="121" name="Shape 121"/>
          <p:cNvPicPr preferRelativeResize="0"/>
          <p:nvPr/>
        </p:nvPicPr>
        <p:blipFill>
          <a:blip r:embed="rId3">
            <a:alphaModFix/>
          </a:blip>
          <a:stretch>
            <a:fillRect/>
          </a:stretch>
        </p:blipFill>
        <p:spPr>
          <a:xfrm>
            <a:off x="1736700" y="2558475"/>
            <a:ext cx="5670599" cy="39263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B</a:t>
            </a:r>
          </a:p>
        </p:txBody>
      </p:sp>
      <p:sp>
        <p:nvSpPr>
          <p:cNvPr id="127" name="Shape 1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Trebuchet MS"/>
              <a:buAutoNum type="arabicPeriod"/>
            </a:pPr>
            <a:r>
              <a:rPr lang="en" sz="1400"/>
              <a:t>Collapse the member hierarchy</a:t>
            </a:r>
          </a:p>
          <a:p>
            <a:pPr indent="-317500" lvl="0" marL="457200" rtl="0">
              <a:spcBef>
                <a:spcPts val="0"/>
              </a:spcBef>
              <a:buClr>
                <a:schemeClr val="dk2"/>
              </a:buClr>
              <a:buSzPct val="100000"/>
              <a:buFont typeface="Trebuchet MS"/>
              <a:buAutoNum type="arabicPeriod"/>
            </a:pPr>
            <a:r>
              <a:rPr lang="en" sz="1400"/>
              <a:t>Add junction table for M:N relationship</a:t>
            </a:r>
          </a:p>
          <a:p>
            <a:pPr indent="-317500" lvl="0" marL="457200">
              <a:spcBef>
                <a:spcPts val="0"/>
              </a:spcBef>
              <a:buClr>
                <a:schemeClr val="dk2"/>
              </a:buClr>
              <a:buSzPct val="100000"/>
              <a:buFont typeface="Trebuchet MS"/>
              <a:buAutoNum type="arabicPeriod"/>
            </a:pPr>
            <a:r>
              <a:rPr lang="en" sz="1400"/>
              <a:t>Notice that ARL_Member can be coalesced into ARL_NL2M and </a:t>
            </a:r>
            <a:r>
              <a:rPr b="1" lang="en" sz="1400"/>
              <a:t>type</a:t>
            </a:r>
            <a:r>
              <a:rPr lang="en" sz="1400"/>
              <a:t> can be made implicit by using employee_id OR notice_list_id.  This change brings us back to logical model A.  (It doesn’t seem like there are any downsides to doing this UNLESS we need to have views into the junction table to guarantee that the right id attribute is filled in.)</a:t>
            </a:r>
          </a:p>
        </p:txBody>
      </p:sp>
      <p:pic>
        <p:nvPicPr>
          <p:cNvPr id="128" name="Shape 128"/>
          <p:cNvPicPr preferRelativeResize="0"/>
          <p:nvPr/>
        </p:nvPicPr>
        <p:blipFill>
          <a:blip r:embed="rId3">
            <a:alphaModFix/>
          </a:blip>
          <a:stretch>
            <a:fillRect/>
          </a:stretch>
        </p:blipFill>
        <p:spPr>
          <a:xfrm>
            <a:off x="357025" y="3295225"/>
            <a:ext cx="3969650" cy="3105150"/>
          </a:xfrm>
          <a:prstGeom prst="rect">
            <a:avLst/>
          </a:prstGeom>
          <a:noFill/>
          <a:ln>
            <a:noFill/>
          </a:ln>
        </p:spPr>
      </p:pic>
      <p:pic>
        <p:nvPicPr>
          <p:cNvPr id="129" name="Shape 129"/>
          <p:cNvPicPr preferRelativeResize="0"/>
          <p:nvPr/>
        </p:nvPicPr>
        <p:blipFill>
          <a:blip r:embed="rId4">
            <a:alphaModFix/>
          </a:blip>
          <a:stretch>
            <a:fillRect/>
          </a:stretch>
        </p:blipFill>
        <p:spPr>
          <a:xfrm>
            <a:off x="4545925" y="3315287"/>
            <a:ext cx="4287499" cy="3065025"/>
          </a:xfrm>
          <a:prstGeom prst="rect">
            <a:avLst/>
          </a:prstGeom>
          <a:noFill/>
          <a:ln>
            <a:noFill/>
          </a:ln>
        </p:spPr>
      </p:pic>
      <p:sp>
        <p:nvSpPr>
          <p:cNvPr id="130" name="Shape 130"/>
          <p:cNvSpPr/>
          <p:nvPr/>
        </p:nvSpPr>
        <p:spPr>
          <a:xfrm>
            <a:off x="280825" y="3204087"/>
            <a:ext cx="179950" cy="383349"/>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1</a:t>
            </a:r>
          </a:p>
        </p:txBody>
      </p:sp>
      <p:sp>
        <p:nvSpPr>
          <p:cNvPr id="131" name="Shape 131"/>
          <p:cNvSpPr/>
          <p:nvPr/>
        </p:nvSpPr>
        <p:spPr>
          <a:xfrm>
            <a:off x="4469725" y="3239100"/>
            <a:ext cx="281300"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2</a:t>
            </a:r>
          </a:p>
        </p:txBody>
      </p:sp>
      <p:sp>
        <p:nvSpPr>
          <p:cNvPr id="132" name="Shape 132"/>
          <p:cNvSpPr/>
          <p:nvPr/>
        </p:nvSpPr>
        <p:spPr>
          <a:xfrm>
            <a:off x="6814750" y="3358225"/>
            <a:ext cx="219749"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a:t>
            </a:r>
          </a:p>
        </p:txBody>
      </p:sp>
      <p:sp>
        <p:nvSpPr>
          <p:cNvPr id="47" name="Shape 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NL_EMPLOYEE, NL_DIV, NL_LAB are read-only tables</a:t>
            </a:r>
          </a:p>
        </p:txBody>
      </p:sp>
      <p:pic>
        <p:nvPicPr>
          <p:cNvPr id="48" name="Shape 48"/>
          <p:cNvPicPr preferRelativeResize="0"/>
          <p:nvPr/>
        </p:nvPicPr>
        <p:blipFill>
          <a:blip r:embed="rId3">
            <a:alphaModFix/>
          </a:blip>
          <a:stretch>
            <a:fillRect/>
          </a:stretch>
        </p:blipFill>
        <p:spPr>
          <a:xfrm>
            <a:off x="1036962" y="2171650"/>
            <a:ext cx="7070082" cy="43962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(Intermediate)</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Convert the two M:N relationships into two junction tables</a:t>
            </a:r>
          </a:p>
        </p:txBody>
      </p:sp>
      <p:pic>
        <p:nvPicPr>
          <p:cNvPr id="55" name="Shape 55"/>
          <p:cNvPicPr preferRelativeResize="0"/>
          <p:nvPr/>
        </p:nvPicPr>
        <p:blipFill>
          <a:blip r:embed="rId3">
            <a:alphaModFix/>
          </a:blip>
          <a:stretch>
            <a:fillRect/>
          </a:stretch>
        </p:blipFill>
        <p:spPr>
          <a:xfrm>
            <a:off x="1000125" y="2612412"/>
            <a:ext cx="7143750" cy="35147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(Final)</a:t>
            </a:r>
          </a:p>
        </p:txBody>
      </p:sp>
      <p:sp>
        <p:nvSpPr>
          <p:cNvPr id="61" name="Shape 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To match the schema given by ARL, the </a:t>
            </a:r>
            <a:r>
              <a:rPr b="1" lang="en" sz="1400"/>
              <a:t>NL_MEMBER</a:t>
            </a:r>
            <a:r>
              <a:rPr lang="en" sz="1400"/>
              <a:t> junction table combines what was two junction tables (previous slide) into one table where EITHER </a:t>
            </a:r>
            <a:r>
              <a:rPr b="1" lang="en" sz="1400"/>
              <a:t>employee_member_id</a:t>
            </a:r>
            <a:r>
              <a:rPr lang="en" sz="1400"/>
              <a:t> OR </a:t>
            </a:r>
            <a:r>
              <a:rPr b="1" lang="en" sz="1400"/>
              <a:t>notice_list_member_id</a:t>
            </a:r>
            <a:r>
              <a:rPr lang="en" sz="1400"/>
              <a:t> is used. </a:t>
            </a:r>
          </a:p>
        </p:txBody>
      </p:sp>
      <p:pic>
        <p:nvPicPr>
          <p:cNvPr id="62" name="Shape 62"/>
          <p:cNvPicPr preferRelativeResize="0"/>
          <p:nvPr/>
        </p:nvPicPr>
        <p:blipFill>
          <a:blip r:embed="rId3">
            <a:alphaModFix/>
          </a:blip>
          <a:stretch>
            <a:fillRect/>
          </a:stretch>
        </p:blipFill>
        <p:spPr>
          <a:xfrm>
            <a:off x="1348875" y="2532250"/>
            <a:ext cx="6446249" cy="39963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Relational</a:t>
            </a:r>
          </a:p>
        </p:txBody>
      </p:sp>
      <p:pic>
        <p:nvPicPr>
          <p:cNvPr id="68" name="Shape 68"/>
          <p:cNvPicPr preferRelativeResize="0"/>
          <p:nvPr/>
        </p:nvPicPr>
        <p:blipFill>
          <a:blip r:embed="rId3">
            <a:alphaModFix/>
          </a:blip>
          <a:stretch>
            <a:fillRect/>
          </a:stretch>
        </p:blipFill>
        <p:spPr>
          <a:xfrm>
            <a:off x="509950" y="2067924"/>
            <a:ext cx="8124100" cy="40322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APEX Application</a:t>
            </a:r>
          </a:p>
        </p:txBody>
      </p:sp>
      <p:sp>
        <p:nvSpPr>
          <p:cNvPr id="74" name="Shape 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36550" lvl="1" marL="914400" rtl="0">
              <a:spcBef>
                <a:spcPts val="0"/>
              </a:spcBef>
              <a:buClr>
                <a:schemeClr val="dk2"/>
              </a:buClr>
              <a:buSzPct val="100000"/>
              <a:buFont typeface="Courier New"/>
              <a:buChar char="o"/>
            </a:pPr>
            <a:r>
              <a:rPr lang="en" sz="1700"/>
              <a:t>URL</a:t>
            </a:r>
            <a:br>
              <a:rPr lang="en" sz="1700"/>
            </a:br>
            <a:r>
              <a:rPr lang="en" sz="1700" u="sng">
                <a:solidFill>
                  <a:schemeClr val="hlink"/>
                </a:solidFill>
                <a:hlinkClick r:id="rId3"/>
              </a:rPr>
              <a:t>https://apex.oracle.com/pls/apex/f?p=90854:LOGIN_DESKTOP:106205508786492:::::</a:t>
            </a:r>
          </a:p>
          <a:p>
            <a:pPr indent="-336550" lvl="1" marL="914400" rtl="0">
              <a:spcBef>
                <a:spcPts val="0"/>
              </a:spcBef>
              <a:buClr>
                <a:schemeClr val="dk2"/>
              </a:buClr>
              <a:buSzPct val="100000"/>
              <a:buFont typeface="Courier New"/>
              <a:buChar char="o"/>
            </a:pPr>
            <a:r>
              <a:rPr lang="en" sz="1700"/>
              <a:t>ACCOUNTS</a:t>
            </a:r>
          </a:p>
          <a:p>
            <a:pPr indent="-336550" lvl="2" marL="1371600" rtl="0">
              <a:spcBef>
                <a:spcPts val="0"/>
              </a:spcBef>
              <a:buClr>
                <a:schemeClr val="dk2"/>
              </a:buClr>
              <a:buSzPct val="100000"/>
              <a:buFont typeface="Wingdings"/>
              <a:buChar char="§"/>
            </a:pPr>
            <a:r>
              <a:rPr lang="en" sz="1700"/>
              <a:t>ADMIN</a:t>
            </a:r>
          </a:p>
          <a:p>
            <a:pPr indent="-336550" lvl="3" marL="1828800" rtl="0">
              <a:spcBef>
                <a:spcPts val="0"/>
              </a:spcBef>
              <a:buClr>
                <a:schemeClr val="dk2"/>
              </a:buClr>
              <a:buSzPct val="100000"/>
              <a:buFont typeface="Arial"/>
              <a:buChar char="●"/>
            </a:pPr>
            <a:r>
              <a:rPr lang="en" sz="1700"/>
              <a:t>user: nladmin, pwd: nladmin</a:t>
            </a:r>
          </a:p>
          <a:p>
            <a:pPr indent="-336550" lvl="2" marL="1371600" rtl="0">
              <a:spcBef>
                <a:spcPts val="0"/>
              </a:spcBef>
              <a:buClr>
                <a:schemeClr val="dk2"/>
              </a:buClr>
              <a:buSzPct val="100000"/>
              <a:buFont typeface="Wingdings"/>
              <a:buChar char="§"/>
            </a:pPr>
            <a:r>
              <a:rPr lang="en" sz="1700"/>
              <a:t>STANDARD</a:t>
            </a:r>
          </a:p>
          <a:p>
            <a:pPr indent="-336550" lvl="3" marL="1828800" rtl="0">
              <a:spcBef>
                <a:spcPts val="0"/>
              </a:spcBef>
              <a:buClr>
                <a:schemeClr val="dk2"/>
              </a:buClr>
              <a:buSzPct val="100000"/>
              <a:buFont typeface="Arial"/>
              <a:buChar char="●"/>
            </a:pPr>
            <a:r>
              <a:rPr lang="en" sz="1700"/>
              <a:t>user: nlstandard, pwd: nlstandard</a:t>
            </a:r>
          </a:p>
          <a:p>
            <a:pPr indent="-336550" lvl="2" marL="1371600" rtl="0">
              <a:spcBef>
                <a:spcPts val="0"/>
              </a:spcBef>
              <a:buClr>
                <a:schemeClr val="dk2"/>
              </a:buClr>
              <a:buSzPct val="100000"/>
              <a:buFont typeface="Wingdings"/>
              <a:buChar char="§"/>
            </a:pPr>
            <a:r>
              <a:rPr lang="en" sz="1700"/>
              <a:t>BASIC</a:t>
            </a:r>
          </a:p>
          <a:p>
            <a:pPr indent="-336550" lvl="3" marL="1828800" rtl="0">
              <a:spcBef>
                <a:spcPts val="0"/>
              </a:spcBef>
              <a:buClr>
                <a:schemeClr val="dk2"/>
              </a:buClr>
              <a:buSzPct val="100000"/>
              <a:buFont typeface="Arial"/>
              <a:buChar char="●"/>
            </a:pPr>
            <a:r>
              <a:rPr lang="en" sz="1700"/>
              <a:t>user: nlbasic, pwd: nlbasic</a:t>
            </a:r>
          </a:p>
          <a:p>
            <a:pPr indent="-336550" lvl="2" marL="1371600" rtl="0">
              <a:spcBef>
                <a:spcPts val="0"/>
              </a:spcBef>
              <a:buClr>
                <a:schemeClr val="dk2"/>
              </a:buClr>
              <a:buSzPct val="100000"/>
              <a:buFont typeface="Wingdings"/>
              <a:buChar char="§"/>
            </a:pPr>
            <a:r>
              <a:rPr lang="en" sz="1700"/>
              <a:t>NONE</a:t>
            </a:r>
          </a:p>
          <a:p>
            <a:pPr indent="-336550" lvl="3" marL="1828800" rtl="0">
              <a:spcBef>
                <a:spcPts val="0"/>
              </a:spcBef>
              <a:buClr>
                <a:schemeClr val="dk2"/>
              </a:buClr>
              <a:buSzPct val="100000"/>
              <a:buFont typeface="Arial"/>
              <a:buChar char="●"/>
            </a:pPr>
            <a:r>
              <a:rPr lang="en" sz="1700"/>
              <a:t>user: nlnone, pwd: nlnone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Login Page</a:t>
            </a:r>
          </a:p>
        </p:txBody>
      </p:sp>
      <p:sp>
        <p:nvSpPr>
          <p:cNvPr id="80" name="Shape 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Uses APEX</a:t>
            </a:r>
            <a:br>
              <a:rPr lang="en" sz="1400"/>
            </a:br>
            <a:r>
              <a:rPr lang="en" sz="1400"/>
              <a:t>authentication and</a:t>
            </a:r>
            <a:br>
              <a:rPr lang="en" sz="1400"/>
            </a:br>
            <a:r>
              <a:rPr lang="en" sz="1400"/>
              <a:t>links APEX users to</a:t>
            </a:r>
            <a:br>
              <a:rPr lang="en" sz="1400"/>
            </a:br>
            <a:r>
              <a:rPr lang="en" sz="1400"/>
              <a:t>NL_EMPLOYEES</a:t>
            </a:r>
          </a:p>
        </p:txBody>
      </p:sp>
      <p:pic>
        <p:nvPicPr>
          <p:cNvPr id="81" name="Shape 81"/>
          <p:cNvPicPr preferRelativeResize="0"/>
          <p:nvPr/>
        </p:nvPicPr>
        <p:blipFill>
          <a:blip r:embed="rId3">
            <a:alphaModFix/>
          </a:blip>
          <a:stretch>
            <a:fillRect/>
          </a:stretch>
        </p:blipFill>
        <p:spPr>
          <a:xfrm>
            <a:off x="4599925" y="1600199"/>
            <a:ext cx="4086884" cy="4967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Notice List Tab</a:t>
            </a:r>
          </a:p>
        </p:txBody>
      </p:sp>
      <p:sp>
        <p:nvSpPr>
          <p:cNvPr id="87" name="Shape 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 only, manage notice lists</a:t>
            </a:r>
          </a:p>
        </p:txBody>
      </p:sp>
      <p:pic>
        <p:nvPicPr>
          <p:cNvPr id="88" name="Shape 88"/>
          <p:cNvPicPr preferRelativeResize="0"/>
          <p:nvPr/>
        </p:nvPicPr>
        <p:blipFill>
          <a:blip r:embed="rId3">
            <a:alphaModFix/>
          </a:blip>
          <a:stretch>
            <a:fillRect/>
          </a:stretch>
        </p:blipFill>
        <p:spPr>
          <a:xfrm>
            <a:off x="1257162" y="2194200"/>
            <a:ext cx="6629675" cy="44336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Members Tab</a:t>
            </a:r>
          </a:p>
        </p:txBody>
      </p:sp>
      <p:sp>
        <p:nvSpPr>
          <p:cNvPr id="94" name="Shape 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Manage memberships</a:t>
            </a:r>
          </a:p>
          <a:p>
            <a:pPr indent="-317500" lvl="0" marL="457200" rtl="0">
              <a:spcBef>
                <a:spcPts val="0"/>
              </a:spcBef>
              <a:buClr>
                <a:schemeClr val="dk2"/>
              </a:buClr>
              <a:buSzPct val="100000"/>
              <a:buFont typeface="Arial"/>
              <a:buChar char="●"/>
            </a:pPr>
            <a:r>
              <a:rPr lang="en" sz="1400"/>
              <a:t>Filter by last name</a:t>
            </a:r>
          </a:p>
          <a:p>
            <a:pPr indent="-317500" lvl="0" marL="457200" rtl="0">
              <a:spcBef>
                <a:spcPts val="0"/>
              </a:spcBef>
              <a:buClr>
                <a:schemeClr val="dk2"/>
              </a:buClr>
              <a:buSzPct val="100000"/>
              <a:buFont typeface="Arial"/>
              <a:buChar char="●"/>
            </a:pPr>
            <a:r>
              <a:rPr lang="en" sz="1400"/>
              <a:t>Filter by list name</a:t>
            </a:r>
          </a:p>
          <a:p>
            <a:pPr indent="-317500" lvl="0" marL="457200" rtl="0">
              <a:spcBef>
                <a:spcPts val="0"/>
              </a:spcBef>
              <a:buClr>
                <a:schemeClr val="dk2"/>
              </a:buClr>
              <a:buSzPct val="100000"/>
              <a:buFont typeface="Arial"/>
              <a:buChar char="●"/>
            </a:pPr>
            <a:r>
              <a:rPr lang="en" sz="1400"/>
              <a:t>ADMINS can control any</a:t>
            </a:r>
            <a:br>
              <a:rPr lang="en" sz="1400"/>
            </a:br>
            <a:r>
              <a:rPr lang="en" sz="1400"/>
              <a:t>list</a:t>
            </a:r>
          </a:p>
          <a:p>
            <a:pPr indent="-317500" lvl="0" marL="457200" rtl="0">
              <a:spcBef>
                <a:spcPts val="0"/>
              </a:spcBef>
              <a:buClr>
                <a:schemeClr val="dk2"/>
              </a:buClr>
              <a:buSzPct val="100000"/>
              <a:buFont typeface="Arial"/>
              <a:buChar char="●"/>
            </a:pPr>
            <a:r>
              <a:rPr lang="en" sz="1400"/>
              <a:t>STANDARD users can only</a:t>
            </a:r>
            <a:br>
              <a:rPr lang="en" sz="1400"/>
            </a:br>
            <a:r>
              <a:rPr lang="en" sz="1400"/>
              <a:t>control lists in their lab</a:t>
            </a:r>
          </a:p>
          <a:p>
            <a:pPr indent="-317500" lvl="0" marL="457200" rtl="0">
              <a:spcBef>
                <a:spcPts val="0"/>
              </a:spcBef>
              <a:buClr>
                <a:schemeClr val="dk2"/>
              </a:buClr>
              <a:buSzPct val="100000"/>
              <a:buFont typeface="Arial"/>
              <a:buChar char="●"/>
            </a:pPr>
            <a:r>
              <a:rPr lang="en" sz="1400"/>
              <a:t>Tree view of list</a:t>
            </a:r>
            <a:br>
              <a:rPr lang="en" sz="1400"/>
            </a:br>
            <a:r>
              <a:rPr lang="en" sz="1400"/>
              <a:t>membership</a:t>
            </a:r>
          </a:p>
          <a:p>
            <a:pPr indent="-317500" lvl="0" marL="457200">
              <a:spcBef>
                <a:spcPts val="0"/>
              </a:spcBef>
              <a:buClr>
                <a:schemeClr val="dk2"/>
              </a:buClr>
              <a:buSzPct val="100000"/>
              <a:buFont typeface="Arial"/>
              <a:buChar char="●"/>
            </a:pPr>
            <a:r>
              <a:rPr lang="en" sz="1400"/>
              <a:t>Multiselect vis shuttle</a:t>
            </a:r>
            <a:br>
              <a:rPr lang="en" sz="1400"/>
            </a:br>
            <a:r>
              <a:rPr lang="en" sz="1400"/>
              <a:t>controls</a:t>
            </a:r>
          </a:p>
        </p:txBody>
      </p:sp>
      <p:pic>
        <p:nvPicPr>
          <p:cNvPr id="95" name="Shape 95"/>
          <p:cNvPicPr preferRelativeResize="0"/>
          <p:nvPr/>
        </p:nvPicPr>
        <p:blipFill>
          <a:blip r:embed="rId3">
            <a:alphaModFix/>
          </a:blip>
          <a:stretch>
            <a:fillRect/>
          </a:stretch>
        </p:blipFill>
        <p:spPr>
          <a:xfrm>
            <a:off x="3281950" y="1884825"/>
            <a:ext cx="5404850" cy="439845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