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0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3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66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74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5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70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0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7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0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07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8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1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7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6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37E50-6088-48D9-9D46-A19565E74A2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008C-9F8E-4261-96A2-043FB716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47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Home Depot Product Search relevance from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9567716" cy="2223727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BY:</a:t>
            </a:r>
          </a:p>
          <a:p>
            <a:r>
              <a:rPr lang="en-US" i="1" dirty="0"/>
              <a:t>Farah </a:t>
            </a:r>
            <a:r>
              <a:rPr lang="en-US" i="1" dirty="0" err="1"/>
              <a:t>mohsin</a:t>
            </a:r>
            <a:endParaRPr lang="en-US" i="1" dirty="0"/>
          </a:p>
          <a:p>
            <a:r>
              <a:rPr lang="en-US" i="1" dirty="0"/>
              <a:t>Mohamad El-</a:t>
            </a:r>
            <a:r>
              <a:rPr lang="en-US" i="1" dirty="0" err="1"/>
              <a:t>Rifai</a:t>
            </a:r>
            <a:endParaRPr lang="en-US" i="1" dirty="0"/>
          </a:p>
          <a:p>
            <a:r>
              <a:rPr lang="en-US" i="1" dirty="0" err="1"/>
              <a:t>Nitish</a:t>
            </a:r>
            <a:r>
              <a:rPr lang="en-US" i="1" dirty="0"/>
              <a:t> Bahadur</a:t>
            </a:r>
          </a:p>
          <a:p>
            <a:r>
              <a:rPr lang="en-US" i="1" dirty="0" err="1"/>
              <a:t>Satishraju</a:t>
            </a:r>
            <a:r>
              <a:rPr lang="en-US" i="1" dirty="0"/>
              <a:t> </a:t>
            </a:r>
            <a:r>
              <a:rPr lang="en-US" i="1" dirty="0" err="1"/>
              <a:t>Rajendran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8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1463"/>
          <a:stretch/>
        </p:blipFill>
        <p:spPr>
          <a:xfrm>
            <a:off x="7582290" y="80851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cap="small" dirty="0"/>
              <a:t>Models and Features - Word Count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Given the search term, we find the number of occurrences of its words in the product title, description and attributes. </a:t>
            </a:r>
          </a:p>
          <a:p>
            <a:r>
              <a:rPr lang="en-US" dirty="0"/>
              <a:t>Generating three new features that we used in order to predict the relevancy of the search term to a given item.</a:t>
            </a:r>
          </a:p>
        </p:txBody>
      </p:sp>
    </p:spTree>
    <p:extLst>
      <p:ext uri="{BB962C8B-B14F-4D97-AF65-F5344CB8AC3E}">
        <p14:creationId xmlns:p14="http://schemas.microsoft.com/office/powerpoint/2010/main" val="412805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Models and Features Word Proportion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8756732" cy="19077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find the proportion of the search term across product title, product description and attributes. </a:t>
            </a:r>
          </a:p>
          <a:p>
            <a:r>
              <a:rPr lang="en-US" dirty="0"/>
              <a:t>Generating three new features that we used in order to predict the relevancy of the search term to a given item.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68" y="4309620"/>
            <a:ext cx="6451470" cy="210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5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Bagging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00486"/>
              </p:ext>
            </p:extLst>
          </p:nvPr>
        </p:nvGraphicFramePr>
        <p:xfrm>
          <a:off x="1580859" y="4506944"/>
          <a:ext cx="7487729" cy="1554480"/>
        </p:xfrm>
        <a:graphic>
          <a:graphicData uri="http://schemas.openxmlformats.org/drawingml/2006/table">
            <a:tbl>
              <a:tblPr/>
              <a:tblGrid>
                <a:gridCol w="948966">
                  <a:extLst>
                    <a:ext uri="{9D8B030D-6E8A-4147-A177-3AD203B41FA5}">
                      <a16:colId xmlns:a16="http://schemas.microsoft.com/office/drawing/2014/main" val="2624072696"/>
                    </a:ext>
                  </a:extLst>
                </a:gridCol>
                <a:gridCol w="2690903">
                  <a:extLst>
                    <a:ext uri="{9D8B030D-6E8A-4147-A177-3AD203B41FA5}">
                      <a16:colId xmlns:a16="http://schemas.microsoft.com/office/drawing/2014/main" val="967248080"/>
                    </a:ext>
                  </a:extLst>
                </a:gridCol>
                <a:gridCol w="1182957">
                  <a:extLst>
                    <a:ext uri="{9D8B030D-6E8A-4147-A177-3AD203B41FA5}">
                      <a16:colId xmlns:a16="http://schemas.microsoft.com/office/drawing/2014/main" val="1422434840"/>
                    </a:ext>
                  </a:extLst>
                </a:gridCol>
                <a:gridCol w="1208956">
                  <a:extLst>
                    <a:ext uri="{9D8B030D-6E8A-4147-A177-3AD203B41FA5}">
                      <a16:colId xmlns:a16="http://schemas.microsoft.com/office/drawing/2014/main" val="3705772798"/>
                    </a:ext>
                  </a:extLst>
                </a:gridCol>
                <a:gridCol w="766972">
                  <a:extLst>
                    <a:ext uri="{9D8B030D-6E8A-4147-A177-3AD203B41FA5}">
                      <a16:colId xmlns:a16="http://schemas.microsoft.com/office/drawing/2014/main" val="228886251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1346485156"/>
                    </a:ext>
                  </a:extLst>
                </a:gridCol>
              </a:tblGrid>
              <a:tr h="5335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Model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Pre-processing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Training Obs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Test Obs.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CV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RMSE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79767"/>
                  </a:ext>
                </a:extLst>
              </a:tr>
              <a:tr h="8489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LR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Spelling and typo corrections using product description dictionary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55550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18516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No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0.49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6484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800195"/>
              </p:ext>
            </p:extLst>
          </p:nvPr>
        </p:nvGraphicFramePr>
        <p:xfrm>
          <a:off x="1580858" y="2608350"/>
          <a:ext cx="7487728" cy="1554480"/>
        </p:xfrm>
        <a:graphic>
          <a:graphicData uri="http://schemas.openxmlformats.org/drawingml/2006/table">
            <a:tbl>
              <a:tblPr/>
              <a:tblGrid>
                <a:gridCol w="948966">
                  <a:extLst>
                    <a:ext uri="{9D8B030D-6E8A-4147-A177-3AD203B41FA5}">
                      <a16:colId xmlns:a16="http://schemas.microsoft.com/office/drawing/2014/main" val="4161337207"/>
                    </a:ext>
                  </a:extLst>
                </a:gridCol>
                <a:gridCol w="2690902">
                  <a:extLst>
                    <a:ext uri="{9D8B030D-6E8A-4147-A177-3AD203B41FA5}">
                      <a16:colId xmlns:a16="http://schemas.microsoft.com/office/drawing/2014/main" val="2654429493"/>
                    </a:ext>
                  </a:extLst>
                </a:gridCol>
                <a:gridCol w="1182957">
                  <a:extLst>
                    <a:ext uri="{9D8B030D-6E8A-4147-A177-3AD203B41FA5}">
                      <a16:colId xmlns:a16="http://schemas.microsoft.com/office/drawing/2014/main" val="1487786083"/>
                    </a:ext>
                  </a:extLst>
                </a:gridCol>
                <a:gridCol w="1208956">
                  <a:extLst>
                    <a:ext uri="{9D8B030D-6E8A-4147-A177-3AD203B41FA5}">
                      <a16:colId xmlns:a16="http://schemas.microsoft.com/office/drawing/2014/main" val="1019209570"/>
                    </a:ext>
                  </a:extLst>
                </a:gridCol>
                <a:gridCol w="766972">
                  <a:extLst>
                    <a:ext uri="{9D8B030D-6E8A-4147-A177-3AD203B41FA5}">
                      <a16:colId xmlns:a16="http://schemas.microsoft.com/office/drawing/2014/main" val="394561644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4036155271"/>
                    </a:ext>
                  </a:extLst>
                </a:gridCol>
              </a:tblGrid>
              <a:tr h="4327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Model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Pre-processing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Training Obs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Test Obs.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CV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RMSE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909263"/>
                  </a:ext>
                </a:extLst>
              </a:tr>
              <a:tr h="8037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BR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Spelling and typo corrections using product description dictionary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55550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18516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No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0.48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58142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97057" y="2256537"/>
            <a:ext cx="3863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1397057" y="4137612"/>
            <a:ext cx="3863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Bagging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48233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270" y="2097088"/>
            <a:ext cx="3656730" cy="3795253"/>
          </a:xfrm>
        </p:spPr>
        <p:txBody>
          <a:bodyPr>
            <a:normAutofit/>
          </a:bodyPr>
          <a:lstStyle/>
          <a:p>
            <a:r>
              <a:rPr lang="en-US" dirty="0"/>
              <a:t>Parameters:</a:t>
            </a:r>
          </a:p>
          <a:p>
            <a:pPr lvl="1" fontAlgn="base"/>
            <a:r>
              <a:rPr lang="en-US" dirty="0" err="1"/>
              <a:t>rfr_n_estimators</a:t>
            </a:r>
            <a:r>
              <a:rPr lang="en-US" dirty="0"/>
              <a:t>: 25</a:t>
            </a:r>
          </a:p>
          <a:p>
            <a:pPr lvl="1" fontAlgn="base"/>
            <a:r>
              <a:rPr lang="en-US" dirty="0" err="1"/>
              <a:t>rfr_max_depth</a:t>
            </a:r>
            <a:r>
              <a:rPr lang="en-US" dirty="0"/>
              <a:t>: 6</a:t>
            </a:r>
          </a:p>
          <a:p>
            <a:pPr lvl="1" fontAlgn="base"/>
            <a:r>
              <a:rPr lang="en-US" dirty="0"/>
              <a:t>Large depth makes the decision trees less readable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82795"/>
              </p:ext>
            </p:extLst>
          </p:nvPr>
        </p:nvGraphicFramePr>
        <p:xfrm>
          <a:off x="1019119" y="2620905"/>
          <a:ext cx="7638445" cy="2408080"/>
        </p:xfrm>
        <a:graphic>
          <a:graphicData uri="http://schemas.openxmlformats.org/drawingml/2006/table">
            <a:tbl>
              <a:tblPr/>
              <a:tblGrid>
                <a:gridCol w="970890">
                  <a:extLst>
                    <a:ext uri="{9D8B030D-6E8A-4147-A177-3AD203B41FA5}">
                      <a16:colId xmlns:a16="http://schemas.microsoft.com/office/drawing/2014/main" val="2162887510"/>
                    </a:ext>
                  </a:extLst>
                </a:gridCol>
                <a:gridCol w="2748904">
                  <a:extLst>
                    <a:ext uri="{9D8B030D-6E8A-4147-A177-3AD203B41FA5}">
                      <a16:colId xmlns:a16="http://schemas.microsoft.com/office/drawing/2014/main" val="3573792671"/>
                    </a:ext>
                  </a:extLst>
                </a:gridCol>
                <a:gridCol w="1204839">
                  <a:extLst>
                    <a:ext uri="{9D8B030D-6E8A-4147-A177-3AD203B41FA5}">
                      <a16:colId xmlns:a16="http://schemas.microsoft.com/office/drawing/2014/main" val="2204064528"/>
                    </a:ext>
                  </a:extLst>
                </a:gridCol>
                <a:gridCol w="1239931">
                  <a:extLst>
                    <a:ext uri="{9D8B030D-6E8A-4147-A177-3AD203B41FA5}">
                      <a16:colId xmlns:a16="http://schemas.microsoft.com/office/drawing/2014/main" val="3066077977"/>
                    </a:ext>
                  </a:extLst>
                </a:gridCol>
                <a:gridCol w="772033">
                  <a:extLst>
                    <a:ext uri="{9D8B030D-6E8A-4147-A177-3AD203B41FA5}">
                      <a16:colId xmlns:a16="http://schemas.microsoft.com/office/drawing/2014/main" val="2019786594"/>
                    </a:ext>
                  </a:extLst>
                </a:gridCol>
                <a:gridCol w="701848">
                  <a:extLst>
                    <a:ext uri="{9D8B030D-6E8A-4147-A177-3AD203B41FA5}">
                      <a16:colId xmlns:a16="http://schemas.microsoft.com/office/drawing/2014/main" val="3098330856"/>
                    </a:ext>
                  </a:extLst>
                </a:gridCol>
              </a:tblGrid>
              <a:tr h="7297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Model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Pre-processing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Training Obs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Test Obs.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CV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RMSE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29756"/>
                  </a:ext>
                </a:extLst>
              </a:tr>
              <a:tr h="5108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RFR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No spelling correction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55550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18516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0.49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379890"/>
                  </a:ext>
                </a:extLst>
              </a:tr>
              <a:tr h="116755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RFR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Spelling and typo corrections using product description dictionary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55550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18516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1A1A1A"/>
                          </a:solidFill>
                          <a:effectLst/>
                          <a:latin typeface="Cambria" panose="02040503050406030204" pitchFamily="18" charset="0"/>
                        </a:rPr>
                        <a:t>0.47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81329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06800" y="2511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5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466376"/>
            <a:ext cx="4689234" cy="311587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Pre-processing with custom tokenizers help build better search</a:t>
            </a:r>
          </a:p>
          <a:p>
            <a:pPr>
              <a:lnSpc>
                <a:spcPct val="100000"/>
              </a:lnSpc>
            </a:pPr>
            <a:r>
              <a:rPr lang="en-US" sz="1700"/>
              <a:t>Preliminary experiments are extremely promising and the use of data science techniques such as random forest regression.  </a:t>
            </a:r>
          </a:p>
          <a:p>
            <a:pPr>
              <a:lnSpc>
                <a:spcPct val="100000"/>
              </a:lnSpc>
            </a:pPr>
            <a:r>
              <a:rPr lang="en-US" sz="1700"/>
              <a:t>We feel our RMSE of 0.47 is good given the short time window and the complexity of the problem</a:t>
            </a:r>
          </a:p>
          <a:p>
            <a:pPr>
              <a:lnSpc>
                <a:spcPct val="100000"/>
              </a:lnSpc>
            </a:pPr>
            <a:r>
              <a:rPr lang="en-US" sz="1700"/>
              <a:t>We believe RMSE can be further improved by exploring more feature extracting and data processing techniques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407899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04" y="1891860"/>
            <a:ext cx="7395634" cy="4314120"/>
          </a:xfrm>
        </p:spPr>
      </p:pic>
    </p:spTree>
    <p:extLst>
      <p:ext uri="{BB962C8B-B14F-4D97-AF65-F5344CB8AC3E}">
        <p14:creationId xmlns:p14="http://schemas.microsoft.com/office/powerpoint/2010/main" val="19237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E-commerce is the future for big retailers </a:t>
            </a:r>
          </a:p>
          <a:p>
            <a:pPr lvl="1"/>
            <a:r>
              <a:rPr lang="en-US" dirty="0"/>
              <a:t>Lower the operating costs</a:t>
            </a:r>
          </a:p>
          <a:p>
            <a:pPr lvl="1"/>
            <a:r>
              <a:rPr lang="en-US" dirty="0"/>
              <a:t>Personalize the customer shopping experience </a:t>
            </a:r>
          </a:p>
          <a:p>
            <a:pPr lvl="1"/>
            <a:r>
              <a:rPr lang="en-US" dirty="0"/>
              <a:t>New shopping experiences, like BOPUS</a:t>
            </a:r>
          </a:p>
          <a:p>
            <a:pPr lvl="1"/>
            <a:r>
              <a:rPr lang="en-US" dirty="0"/>
              <a:t>Bigger catalogs that can be maintained online</a:t>
            </a:r>
          </a:p>
          <a:p>
            <a:pPr lvl="1"/>
            <a:r>
              <a:rPr lang="en-US" dirty="0"/>
              <a:t>Increase the margin of competitive prices due to low operating costs.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9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997500"/>
            <a:ext cx="6112382" cy="2857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Business Problem – The Home Depot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Too many stores (2,200 stores )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High operating costs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Almost 1 million item in HD catalogs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Threat of loosing online profits ($3.76 billion yearly) due to weak product search capabilities online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Unsatisfied users with HD online product search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787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9" r="3683" b="-1"/>
          <a:stretch/>
        </p:blipFill>
        <p:spPr>
          <a:xfrm>
            <a:off x="820133" y="2249487"/>
            <a:ext cx="3815876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How to solve the problem?</a:t>
            </a:r>
            <a:br>
              <a:rPr lang="en-US" dirty="0"/>
            </a:b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/>
              <a:t>Develop a model that can accurately predict the relevance of search results.</a:t>
            </a:r>
          </a:p>
          <a:p>
            <a:r>
              <a:rPr lang="en-US" dirty="0"/>
              <a:t>Goal of this Project :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Accuracy </a:t>
            </a:r>
          </a:p>
          <a:p>
            <a:pPr lvl="1"/>
            <a:r>
              <a:rPr lang="en-US" dirty="0"/>
              <a:t>Increase Sales</a:t>
            </a:r>
          </a:p>
          <a:p>
            <a:pPr lvl="1"/>
            <a:r>
              <a:rPr lang="en-US" dirty="0"/>
              <a:t>Enhance customer shopping experience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3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lh4.googleusercontent.com/Xgoeh9N98VWMdA1bCsz8hF9g80pAhmZqVzeRLa9WIYAcWmIvFxCFqshQov4Ra4aAoP1_h-0xOGPsIeu6PCg7l30BRJ3Wz1jxzvaxsQV88YT_zCGcdegMlQmi67sJ2lkvtJmUl3aL7v-aZOy_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8988" y="2492226"/>
            <a:ext cx="6112382" cy="186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Data Collection – HD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1" i="1"/>
              <a:t>Train.csv [74067 records]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Product_uid , Product_title, Search_term, Relevence</a:t>
            </a:r>
          </a:p>
          <a:p>
            <a:pPr>
              <a:lnSpc>
                <a:spcPct val="100000"/>
              </a:lnSpc>
            </a:pPr>
            <a:r>
              <a:rPr lang="en-US" sz="1500" b="1" i="1"/>
              <a:t>Test.csv [166694 records]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Product_uid, Product_title, Search_term</a:t>
            </a:r>
          </a:p>
          <a:p>
            <a:pPr>
              <a:lnSpc>
                <a:spcPct val="100000"/>
              </a:lnSpc>
            </a:pPr>
            <a:r>
              <a:rPr lang="en-US" sz="1500" b="1" i="1"/>
              <a:t>Attributes.csv [1048486 records]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Product_uid, Name, value</a:t>
            </a:r>
          </a:p>
          <a:p>
            <a:pPr>
              <a:lnSpc>
                <a:spcPct val="100000"/>
              </a:lnSpc>
            </a:pPr>
            <a:r>
              <a:rPr lang="en-US" sz="1500" b="1" i="1"/>
              <a:t>Product_description.csv [124429 records]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Product_uid, Product_description</a:t>
            </a:r>
          </a:p>
          <a:p>
            <a:pPr>
              <a:lnSpc>
                <a:spcPct val="10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6674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lh4.googleusercontent.com/FnXB-RLs1GUZY0Rx6CUmJ2YYni-rvNxXMiE23QwbA_WMTKBrxgPp7fU5yi51t2x8cXzTMH0sOqlel-QkdUlRPA46QL4XFXInmdRr-G4KevcTmcQba56GoW-xfjA_-Q087x2y99iUjQNYUXHZL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8988" y="1280161"/>
            <a:ext cx="6112382" cy="400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Data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Examples of Typos: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words concatenated together, for example, sidewalks100%, surfaceActual, environmentsCertified ….</a:t>
            </a:r>
          </a:p>
          <a:p>
            <a:pPr>
              <a:lnSpc>
                <a:spcPct val="100000"/>
              </a:lnSpc>
            </a:pPr>
            <a:r>
              <a:rPr lang="en-US" sz="1500"/>
              <a:t>Examples of Misspelling: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Mowe, sprkinler, keorsene, lanterun ….</a:t>
            </a:r>
          </a:p>
          <a:p>
            <a:pPr>
              <a:lnSpc>
                <a:spcPct val="100000"/>
              </a:lnSpc>
            </a:pPr>
            <a:r>
              <a:rPr lang="en-US" sz="1500"/>
              <a:t>Example of inconsistent data: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In the attributes.csv file there are 5343 different categories and majority of the items don’t share the same set of attributes</a:t>
            </a:r>
          </a:p>
        </p:txBody>
      </p:sp>
    </p:spTree>
    <p:extLst>
      <p:ext uri="{BB962C8B-B14F-4D97-AF65-F5344CB8AC3E}">
        <p14:creationId xmlns:p14="http://schemas.microsoft.com/office/powerpoint/2010/main" val="151732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5" r="14702" b="1"/>
          <a:stretch/>
        </p:blipFill>
        <p:spPr>
          <a:xfrm>
            <a:off x="8929893" y="2097088"/>
            <a:ext cx="2369827" cy="334892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Data Processing – Fixing Misspellings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2249487"/>
            <a:ext cx="7616089" cy="38873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Callenges</a:t>
            </a:r>
            <a:r>
              <a:rPr lang="en-US" sz="18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Search terms misspellings need to be fixed in home improvement, gardening, construction and do-it-yourself context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Regular English dictionary failed to fix the misspelled terms in the HD context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/>
              <a:t>For example, “</a:t>
            </a:r>
            <a:r>
              <a:rPr lang="en-US" dirty="0" err="1"/>
              <a:t>mowe</a:t>
            </a:r>
            <a:r>
              <a:rPr lang="en-US" dirty="0"/>
              <a:t>” get corrected as “more” and the intention was “mower”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Solution: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Built a custom dictionary using the set of words from product descriptions fixed majority of misspelled words in the HD context.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182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17" y="1757693"/>
            <a:ext cx="3178638" cy="3337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dirty="0"/>
              <a:t>Data Processing – 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Challenges: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Redundant words made the computation of relevance rating more complex and slower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Composite words that were separated by special characters, which a regular tokenizer failed to parse correctly</a:t>
            </a:r>
          </a:p>
          <a:p>
            <a:pPr>
              <a:lnSpc>
                <a:spcPct val="110000"/>
              </a:lnSpc>
            </a:pPr>
            <a:r>
              <a:rPr lang="en-US" sz="1500"/>
              <a:t>Solution: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Remove stop words using Python stop words list.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Remove alpha numeric terms that were not contributing to the model 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Use regular expressions to segregate composite words</a:t>
            </a:r>
          </a:p>
        </p:txBody>
      </p:sp>
    </p:spTree>
    <p:extLst>
      <p:ext uri="{BB962C8B-B14F-4D97-AF65-F5344CB8AC3E}">
        <p14:creationId xmlns:p14="http://schemas.microsoft.com/office/powerpoint/2010/main" val="326772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17" y="1179882"/>
            <a:ext cx="3178638" cy="4492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dirty="0"/>
              <a:t>Data Processing – Stemming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Challenges: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Mismatching between the search term and the words in the title, description and attributes due to English suffixes</a:t>
            </a:r>
          </a:p>
          <a:p>
            <a:pPr>
              <a:lnSpc>
                <a:spcPct val="110000"/>
              </a:lnSpc>
            </a:pPr>
            <a:r>
              <a:rPr lang="en-US" sz="1700"/>
              <a:t>Solution: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Using Python stem functionality to unify the words and remove suffixes, so that we avoid mismatches,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For example, “write” != “writing”, but stem(“write”) = “stem(“writing” ) = “write” </a:t>
            </a:r>
          </a:p>
        </p:txBody>
      </p:sp>
    </p:spTree>
    <p:extLst>
      <p:ext uri="{BB962C8B-B14F-4D97-AF65-F5344CB8AC3E}">
        <p14:creationId xmlns:p14="http://schemas.microsoft.com/office/powerpoint/2010/main" val="85549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220</TotalTime>
  <Words>688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</vt:lpstr>
      <vt:lpstr>Trebuchet MS</vt:lpstr>
      <vt:lpstr>Tw Cen MT</vt:lpstr>
      <vt:lpstr>Circuit</vt:lpstr>
      <vt:lpstr>The Home Depot Product Search relevance from</vt:lpstr>
      <vt:lpstr>Business Case Importance</vt:lpstr>
      <vt:lpstr>Business Problem – The Home Depot</vt:lpstr>
      <vt:lpstr>How to solve the problem?  </vt:lpstr>
      <vt:lpstr>Data Collection – HD DataSet</vt:lpstr>
      <vt:lpstr>Data Issues</vt:lpstr>
      <vt:lpstr>Data Processing – Fixing Misspellings</vt:lpstr>
      <vt:lpstr>Data Processing – Cleaning Data</vt:lpstr>
      <vt:lpstr>Data Processing – Stemming words</vt:lpstr>
      <vt:lpstr>Models and Features - Word Count Approach</vt:lpstr>
      <vt:lpstr>Models and Features Word Proportion Approach</vt:lpstr>
      <vt:lpstr>Linear and Bagging Models</vt:lpstr>
      <vt:lpstr>Random Forest Regressed model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Home Depot Product Search relevance from</dc:title>
  <dc:creator>MOHAMAD EL RIFAI</dc:creator>
  <cp:lastModifiedBy>MOHAMAD EL RIFAI</cp:lastModifiedBy>
  <cp:revision>60</cp:revision>
  <dcterms:created xsi:type="dcterms:W3CDTF">2016-04-24T23:35:44Z</dcterms:created>
  <dcterms:modified xsi:type="dcterms:W3CDTF">2016-04-25T03:16:26Z</dcterms:modified>
</cp:coreProperties>
</file>