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5F0753-BA8A-4192-BD2F-E0E32961D89D}">
  <a:tblStyle styleId="{095F0753-BA8A-4192-BD2F-E0E32961D8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7829fc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7829fc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7829fc4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7829fc4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7829fc4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7829fc4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Can be applied as a pre-processing step, transforming images BEFORE building the model ( Called Offline augmentation) OR Can also be applied in each mini-batch prior to “feeding” the images into the model ( called online augmentation)</a:t>
            </a: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7829fc4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7829fc4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7829fc4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7829fc4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the Generator NN and the Discriminator NN are </a:t>
            </a:r>
            <a:r>
              <a:rPr lang="en"/>
              <a:t>convolution</a:t>
            </a:r>
            <a:r>
              <a:rPr lang="en"/>
              <a:t> networks, just the Discriminator on is an Inverse </a:t>
            </a:r>
            <a:r>
              <a:rPr lang="en"/>
              <a:t>convolution</a:t>
            </a:r>
            <a:r>
              <a:rPr lang="en"/>
              <a:t> network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57829fc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57829f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7829fc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7829fc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7829fc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7829fc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7829fc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7829fc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7829fc4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7829fc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7829fc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7829fc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7829fc4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7829fc4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7829fc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7829fc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and Deep Learning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Geri Dimas, Charles Parsons, Satishraju Rajendran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Performance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1094250"/>
            <a:ext cx="42603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[[158   0   0   1   0   1   1   0   2   0]</a:t>
            </a:r>
            <a:b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 [  0 178   0   0   0   1   1   0   1   1]</a:t>
            </a:r>
            <a:b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 [  2   1 136   5   3   0   2   1   7   2]</a:t>
            </a:r>
            <a:b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 [  1   2   4 147   0   4   0   4   3   2]</a:t>
            </a:r>
            <a:b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 [  1   1   1   0 147   1   5   1   0   7]</a:t>
            </a:r>
            <a:b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 [  0   0   1   6   2 126   2   0   4   1]</a:t>
            </a:r>
            <a:b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 [  1   2   4   0   1   3 151   1   3   0]</a:t>
            </a:r>
            <a:b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 [  2   4   1   0   4   0   0 154   0   6]</a:t>
            </a:r>
            <a:b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 [  1   4   3   5   1   2   1   2 127   4]</a:t>
            </a:r>
            <a:b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 [  4   1   0   3   5   0   1   7   0 140]]</a:t>
            </a:r>
            <a:endParaRPr sz="1800"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4181700" y="780575"/>
            <a:ext cx="4650600" cy="40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                 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precision    recall    f1-score   support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           0              0.93        0.97        0.95         163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           1              0.92        0.98        0.95         182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           2              0.91        0.86        0.88         159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           3              0.88        0.88        0.88         167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           4              0.90        0.90        0.90         164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           5              0.91        0.89        0.90         142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           6              0.92        0.91        0.92         166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           7              0.91        0.90        0.90         171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           8              0.86        0.85        0.86         150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           9              0.86        0.87        0.86         161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weighted avg :   0.90       0.90       0.90        1625</a:t>
            </a:r>
            <a:endParaRPr sz="150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Performance: </a:t>
            </a:r>
            <a:r>
              <a:rPr lang="en"/>
              <a:t>Misclassification</a:t>
            </a:r>
            <a:r>
              <a:rPr lang="en"/>
              <a:t> Example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25" y="1699800"/>
            <a:ext cx="7942875" cy="25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</a:t>
            </a:r>
            <a:r>
              <a:rPr lang="en"/>
              <a:t> Topic: Data Augmentation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Basics of Data Augmentation: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25" y="1941500"/>
            <a:ext cx="762000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165925" y="4756350"/>
            <a:ext cx="762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soruce: https://medium.com/nanonets/how-to-use-deep-learning-when-you-have-limited-data-part-2-data-augmentation-c26971dc8ced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Topic: Data Augmentation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262225" y="1006125"/>
            <a:ext cx="54252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Generative Adversarial Network (GAN)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262225" y="1516225"/>
            <a:ext cx="82728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Generative vs.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Discriminative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Algorithms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Descrimative: Try to predict </a:t>
            </a:r>
            <a:r>
              <a:rPr b="1" lang="en" sz="18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LABELS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given a set of </a:t>
            </a:r>
            <a:r>
              <a:rPr lang="en" sz="1800" u="sng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features</a:t>
            </a:r>
            <a:endParaRPr sz="1800" u="sng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Generative: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Opposite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; Try to predict  </a:t>
            </a:r>
            <a:r>
              <a:rPr b="1" lang="en" sz="18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FEATURES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given a </a:t>
            </a:r>
            <a:r>
              <a:rPr lang="en" sz="18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label</a:t>
            </a:r>
            <a:endParaRPr sz="1800"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Descrimative care about relationship </a:t>
            </a:r>
            <a:r>
              <a:rPr lang="en" sz="1800">
                <a:solidFill>
                  <a:srgbClr val="674EA7"/>
                </a:solidFill>
                <a:latin typeface="Comfortaa"/>
                <a:ea typeface="Comfortaa"/>
                <a:cs typeface="Comfortaa"/>
                <a:sym typeface="Comfortaa"/>
              </a:rPr>
              <a:t>between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y and x -- difference </a:t>
            </a:r>
            <a:r>
              <a:rPr lang="en" sz="1800" u="sng">
                <a:latin typeface="Comfortaa"/>
                <a:ea typeface="Comfortaa"/>
                <a:cs typeface="Comfortaa"/>
                <a:sym typeface="Comfortaa"/>
              </a:rPr>
              <a:t>between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class label groups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Generative algorithms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care more about </a:t>
            </a:r>
            <a:r>
              <a:rPr b="1" lang="en" sz="1800">
                <a:solidFill>
                  <a:srgbClr val="674EA7"/>
                </a:solidFill>
                <a:latin typeface="Comfortaa"/>
                <a:ea typeface="Comfortaa"/>
                <a:cs typeface="Comfortaa"/>
                <a:sym typeface="Comfortaa"/>
              </a:rPr>
              <a:t>HOW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you get x--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difference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800" u="sng">
                <a:latin typeface="Comfortaa"/>
                <a:ea typeface="Comfortaa"/>
                <a:cs typeface="Comfortaa"/>
                <a:sym typeface="Comfortaa"/>
              </a:rPr>
              <a:t>within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class label groups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GAN: The Process</a:t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259650" y="1093850"/>
            <a:ext cx="1199400" cy="15084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409625" y="1625925"/>
            <a:ext cx="9588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Nosie</a:t>
            </a:r>
            <a:r>
              <a:rPr lang="en"/>
              <a:t>”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1463600" y="1675425"/>
            <a:ext cx="704700" cy="1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172850" y="1341525"/>
            <a:ext cx="1264800" cy="865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2205550" y="1341525"/>
            <a:ext cx="1199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Generator    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Convolution NN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2132800" y="3336200"/>
            <a:ext cx="1344900" cy="865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2172850" y="3577250"/>
            <a:ext cx="1264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Training</a:t>
            </a:r>
            <a:r>
              <a:rPr lang="en"/>
              <a:t> Set</a:t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3477700" y="3670100"/>
            <a:ext cx="704700" cy="1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3442200" y="1675425"/>
            <a:ext cx="704700" cy="1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4222450" y="3336200"/>
            <a:ext cx="1344900" cy="865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4151438" y="1341525"/>
            <a:ext cx="1264800" cy="865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4277713" y="1582575"/>
            <a:ext cx="10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Samples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4391050" y="3577250"/>
            <a:ext cx="10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Samples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4" name="Google Shape;154;p26"/>
          <p:cNvCxnSpPr>
            <a:stCxn id="151" idx="3"/>
            <a:endCxn id="150" idx="3"/>
          </p:cNvCxnSpPr>
          <p:nvPr/>
        </p:nvCxnSpPr>
        <p:spPr>
          <a:xfrm>
            <a:off x="5416238" y="1774275"/>
            <a:ext cx="151200" cy="1994700"/>
          </a:xfrm>
          <a:prstGeom prst="bentConnector3">
            <a:avLst>
              <a:gd fmla="val 257432" name="adj1"/>
            </a:avLst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6"/>
          <p:cNvSpPr/>
          <p:nvPr/>
        </p:nvSpPr>
        <p:spPr>
          <a:xfrm>
            <a:off x="5805475" y="2571750"/>
            <a:ext cx="463200" cy="1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6243175" y="2253450"/>
            <a:ext cx="1344900" cy="95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6181375" y="2273213"/>
            <a:ext cx="1468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Discriminator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Inverse convolution NN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8263900" y="2267550"/>
            <a:ext cx="822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REAL</a:t>
            </a:r>
            <a:endParaRPr sz="16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8276825" y="2842350"/>
            <a:ext cx="822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FAKE</a:t>
            </a:r>
            <a:endParaRPr b="1" sz="16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0" name="Google Shape;160;p26"/>
          <p:cNvCxnSpPr/>
          <p:nvPr/>
        </p:nvCxnSpPr>
        <p:spPr>
          <a:xfrm flipH="1" rot="10800000">
            <a:off x="7588075" y="2722800"/>
            <a:ext cx="439200" cy="1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6"/>
          <p:cNvCxnSpPr>
            <a:stCxn id="158" idx="1"/>
            <a:endCxn id="159" idx="1"/>
          </p:cNvCxnSpPr>
          <p:nvPr/>
        </p:nvCxnSpPr>
        <p:spPr>
          <a:xfrm>
            <a:off x="8263900" y="2459250"/>
            <a:ext cx="12900" cy="574800"/>
          </a:xfrm>
          <a:prstGeom prst="bentConnector3">
            <a:avLst>
              <a:gd fmla="val -1845930" name="adj1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6"/>
          <p:cNvSpPr txBox="1"/>
          <p:nvPr/>
        </p:nvSpPr>
        <p:spPr>
          <a:xfrm>
            <a:off x="2020325" y="983238"/>
            <a:ext cx="16857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“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Counterfeiter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”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6504025" y="1823625"/>
            <a:ext cx="906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Cop”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7944600" y="1802175"/>
            <a:ext cx="1199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Probability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( 0-1)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6500 image data points: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Reshape the image data into 28*28 per image,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Convert labels into one-hot encodings (0-9)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Sampling: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60% Training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15% Validation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25% Testing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Normalized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Data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Used 5-fold cross validation for measuring performance of model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 Impact of Normalization of Data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23225" y="140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{095F0753-BA8A-4192-BD2F-E0E32961D89D}</a:tableStyleId>
              </a:tblPr>
              <a:tblGrid>
                <a:gridCol w="635275"/>
                <a:gridCol w="985775"/>
                <a:gridCol w="1117225"/>
                <a:gridCol w="755775"/>
                <a:gridCol w="920075"/>
                <a:gridCol w="1029600"/>
                <a:gridCol w="909125"/>
                <a:gridCol w="876250"/>
                <a:gridCol w="788625"/>
              </a:tblGrid>
              <a:tr h="11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Exper.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# layers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(# nodes per layer)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Activation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(Kernel Initializer)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# Epochs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BatchSize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*Train_Loss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*Train_acc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*Val_Loss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*Val_Acc</a:t>
                      </a:r>
                      <a:endParaRPr b="1" sz="1000"/>
                    </a:p>
                  </a:txBody>
                  <a:tcPr marT="63500" marB="63500" marR="63500" marL="63500"/>
                </a:tc>
              </a:tr>
              <a:tr h="52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he_normal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2.151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2.171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0.193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1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A1-10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A2-10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A3-10 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A1-A2:(relu)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A3:(softmax)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52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00FF"/>
                          </a:highlight>
                        </a:rPr>
                        <a:t>A_nor</a:t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“”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“”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“”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“”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2.1794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0.18706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2.173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0.1963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 Impact of Node size increase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4311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{095F0753-BA8A-4192-BD2F-E0E32961D89D}</a:tableStyleId>
              </a:tblPr>
              <a:tblGrid>
                <a:gridCol w="656250"/>
                <a:gridCol w="1018350"/>
                <a:gridCol w="1154125"/>
                <a:gridCol w="780725"/>
                <a:gridCol w="950450"/>
                <a:gridCol w="1063625"/>
                <a:gridCol w="939150"/>
                <a:gridCol w="905200"/>
                <a:gridCol w="814700"/>
              </a:tblGrid>
              <a:tr h="94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00FF"/>
                          </a:highlight>
                        </a:rPr>
                        <a:t>A_nor</a:t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“”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“”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“”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“”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2.1794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0.18706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2.173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0.1963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4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00FF"/>
                          </a:highlight>
                        </a:rPr>
                        <a:t>B_nor</a:t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he_normal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1.9238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0.504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0.519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02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B1-100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B2-100 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B3-10 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B1-B2:(relu)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B3:(softmax)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39900" y="292850"/>
            <a:ext cx="8692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 Impact of change of Activation Function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700" y="151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{095F0753-BA8A-4192-BD2F-E0E32961D89D}</a:tableStyleId>
              </a:tblPr>
              <a:tblGrid>
                <a:gridCol w="675125"/>
                <a:gridCol w="1047625"/>
                <a:gridCol w="1187300"/>
                <a:gridCol w="803175"/>
                <a:gridCol w="977775"/>
                <a:gridCol w="1094175"/>
                <a:gridCol w="966125"/>
                <a:gridCol w="931225"/>
                <a:gridCol w="838100"/>
              </a:tblGrid>
              <a:tr h="51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00FF"/>
                          </a:highlight>
                        </a:rPr>
                        <a:t>B_nor</a:t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he_normal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1.9238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0.504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0.519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11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B1-100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B2-100 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B3-10 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B1-B2:(relu)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B3:(softmax)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51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00FF"/>
                          </a:highlight>
                        </a:rPr>
                        <a:t>C_nor</a:t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he_normal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0.8862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0.78641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0.8715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0.7871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11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C1-100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C2- 100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C3- 10 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C1-C2:(selu)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C3:(softmax)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 Change in Batch Sizes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311700" y="13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{095F0753-BA8A-4192-BD2F-E0E32961D89D}</a:tableStyleId>
              </a:tblPr>
              <a:tblGrid>
                <a:gridCol w="646325"/>
                <a:gridCol w="1002925"/>
                <a:gridCol w="1136650"/>
                <a:gridCol w="768900"/>
                <a:gridCol w="936075"/>
                <a:gridCol w="1047500"/>
                <a:gridCol w="924925"/>
                <a:gridCol w="891500"/>
                <a:gridCol w="802350"/>
              </a:tblGrid>
              <a:tr h="81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00FF"/>
                          </a:highlight>
                        </a:rPr>
                        <a:t>C_nor</a:t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he_normal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0.8862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0.78641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0.8715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0.7871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74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C1-100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C2- 100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C3- 10 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C1-C2:(selu)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C3:(softmax)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81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00FF"/>
                          </a:highlight>
                        </a:rPr>
                        <a:t>E_nor</a:t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he_normal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0.3631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0.90313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0.39603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0.89066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 Change in Epochs 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6328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{095F0753-BA8A-4192-BD2F-E0E32961D89D}</a:tableStyleId>
              </a:tblPr>
              <a:tblGrid>
                <a:gridCol w="624250"/>
                <a:gridCol w="968650"/>
                <a:gridCol w="1097800"/>
                <a:gridCol w="742625"/>
                <a:gridCol w="904075"/>
                <a:gridCol w="1011700"/>
                <a:gridCol w="893300"/>
                <a:gridCol w="861025"/>
                <a:gridCol w="774925"/>
              </a:tblGrid>
              <a:tr h="58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00FF"/>
                          </a:highlight>
                        </a:rPr>
                        <a:t>E_nor</a:t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he_normal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0.3631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0.90313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0.39603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0.89066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E1-100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E2-100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E3-10 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E1-E2:(selu)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E3:(softmax)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8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00FF"/>
                          </a:highlight>
                        </a:rPr>
                        <a:t>F_nor</a:t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he_normal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0.2701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0.92795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93C47D"/>
                          </a:highlight>
                        </a:rPr>
                        <a:t>0.3338</a:t>
                      </a:r>
                      <a:endParaRPr sz="1100">
                        <a:highlight>
                          <a:srgbClr val="93C47D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93C47D"/>
                          </a:highlight>
                        </a:rPr>
                        <a:t>0.904</a:t>
                      </a:r>
                      <a:endParaRPr sz="1100">
                        <a:highlight>
                          <a:srgbClr val="93C47D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F2- 100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F3- 10N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F1-F2:(selu)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F3:(softmax)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 Best Model</a:t>
            </a:r>
            <a:endParaRPr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311700" y="270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{095F0753-BA8A-4192-BD2F-E0E32961D89D}</a:tableStyleId>
              </a:tblPr>
              <a:tblGrid>
                <a:gridCol w="624250"/>
                <a:gridCol w="968650"/>
                <a:gridCol w="1097800"/>
                <a:gridCol w="742625"/>
                <a:gridCol w="904075"/>
                <a:gridCol w="1011700"/>
                <a:gridCol w="893300"/>
                <a:gridCol w="861025"/>
                <a:gridCol w="774925"/>
              </a:tblGrid>
              <a:tr h="58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00FF"/>
                          </a:highlight>
                        </a:rPr>
                        <a:t>F_nor</a:t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he_normal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0.2701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0.92795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93C47D"/>
                          </a:highlight>
                        </a:rPr>
                        <a:t>0.3338</a:t>
                      </a:r>
                      <a:endParaRPr sz="1100">
                        <a:highlight>
                          <a:srgbClr val="93C47D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93C47D"/>
                          </a:highlight>
                        </a:rPr>
                        <a:t>0.904</a:t>
                      </a:r>
                      <a:endParaRPr sz="1100">
                        <a:highlight>
                          <a:srgbClr val="93C47D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F2- 100 N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F3- 10N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F1-F2:(selu)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F3:(softmax)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0" name="Google Shape;100;p20"/>
          <p:cNvSpPr txBox="1"/>
          <p:nvPr/>
        </p:nvSpPr>
        <p:spPr>
          <a:xfrm>
            <a:off x="406975" y="1017400"/>
            <a:ext cx="50490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Normalized the Data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3 layers; Input, 1 hidden layer, output layer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Activation function for input and hidden layer: selu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Number of nodes for input and hidden layer : 100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Batch- Size: 80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Epochs: 20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5660800" y="1093850"/>
            <a:ext cx="2249700" cy="559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Val Loss: 0.3338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Val Accuracy: 0.904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Performance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725" y="878350"/>
            <a:ext cx="390547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