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1"/>
  </p:notesMasterIdLst>
  <p:handoutMasterIdLst>
    <p:handoutMasterId r:id="rId22"/>
  </p:handoutMasterIdLst>
  <p:sldIdLst>
    <p:sldId id="265" r:id="rId3"/>
    <p:sldId id="310" r:id="rId4"/>
    <p:sldId id="320" r:id="rId5"/>
    <p:sldId id="313" r:id="rId6"/>
    <p:sldId id="311" r:id="rId7"/>
    <p:sldId id="318" r:id="rId8"/>
    <p:sldId id="314" r:id="rId9"/>
    <p:sldId id="321" r:id="rId10"/>
    <p:sldId id="322" r:id="rId11"/>
    <p:sldId id="326" r:id="rId12"/>
    <p:sldId id="327" r:id="rId13"/>
    <p:sldId id="328" r:id="rId14"/>
    <p:sldId id="329" r:id="rId15"/>
    <p:sldId id="316" r:id="rId16"/>
    <p:sldId id="323" r:id="rId17"/>
    <p:sldId id="324" r:id="rId18"/>
    <p:sldId id="325" r:id="rId19"/>
    <p:sldId id="317" r:id="rId20"/>
  </p:sldIdLst>
  <p:sldSz cx="12188825"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89" d="100"/>
          <a:sy n="89" d="100"/>
        </p:scale>
        <p:origin x="466" y="7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EF9F5-CA4D-425D-9148-BCC0A68F5A0E}" type="doc">
      <dgm:prSet loTypeId="urn:microsoft.com/office/officeart/2005/8/layout/pyramid1" loCatId="pyramid" qsTypeId="urn:microsoft.com/office/officeart/2005/8/quickstyle/3d5" qsCatId="3D" csTypeId="urn:microsoft.com/office/officeart/2005/8/colors/accent1_2" csCatId="accent1" phldr="1"/>
      <dgm:spPr/>
    </dgm:pt>
    <dgm:pt modelId="{54E2C4D0-D32F-4D0B-86F4-9615B24E2836}">
      <dgm:prSet phldrT="[Text]"/>
      <dgm:spPr/>
      <dgm:t>
        <a:bodyPr/>
        <a:lstStyle/>
        <a:p>
          <a:r>
            <a:rPr lang="en-US" dirty="0"/>
            <a:t>Output</a:t>
          </a:r>
        </a:p>
      </dgm:t>
    </dgm:pt>
    <dgm:pt modelId="{5951F588-754A-49C8-920B-A7C93DA215AE}" type="parTrans" cxnId="{C0B3D988-FB3A-4D5D-8781-6DE2FEC7BD93}">
      <dgm:prSet/>
      <dgm:spPr/>
      <dgm:t>
        <a:bodyPr/>
        <a:lstStyle/>
        <a:p>
          <a:endParaRPr lang="en-US"/>
        </a:p>
      </dgm:t>
    </dgm:pt>
    <dgm:pt modelId="{682E9989-8D28-4EF6-9E3A-320DD1A3FFC5}" type="sibTrans" cxnId="{C0B3D988-FB3A-4D5D-8781-6DE2FEC7BD93}">
      <dgm:prSet/>
      <dgm:spPr/>
      <dgm:t>
        <a:bodyPr/>
        <a:lstStyle/>
        <a:p>
          <a:endParaRPr lang="en-US"/>
        </a:p>
      </dgm:t>
    </dgm:pt>
    <dgm:pt modelId="{5DDB5EBB-BD5C-4849-83FC-1279FA847F98}">
      <dgm:prSet/>
      <dgm:spPr/>
      <dgm:t>
        <a:bodyPr/>
        <a:lstStyle/>
        <a:p>
          <a:r>
            <a:rPr lang="en-US"/>
            <a:t>Data Exploration</a:t>
          </a:r>
          <a:endParaRPr lang="en-US" dirty="0"/>
        </a:p>
      </dgm:t>
    </dgm:pt>
    <dgm:pt modelId="{BAA78ADC-1D17-4B33-9C75-45E47B1CF730}" type="parTrans" cxnId="{A5F9F86D-5042-429A-B03D-83E865D3CA58}">
      <dgm:prSet/>
      <dgm:spPr/>
      <dgm:t>
        <a:bodyPr/>
        <a:lstStyle/>
        <a:p>
          <a:endParaRPr lang="en-US"/>
        </a:p>
      </dgm:t>
    </dgm:pt>
    <dgm:pt modelId="{11737663-0029-49F0-BC10-18F8D9FE656E}" type="sibTrans" cxnId="{A5F9F86D-5042-429A-B03D-83E865D3CA58}">
      <dgm:prSet/>
      <dgm:spPr/>
      <dgm:t>
        <a:bodyPr/>
        <a:lstStyle/>
        <a:p>
          <a:endParaRPr lang="en-US"/>
        </a:p>
      </dgm:t>
    </dgm:pt>
    <dgm:pt modelId="{F01183D2-53C8-4D84-9205-05FB5AE391FA}">
      <dgm:prSet/>
      <dgm:spPr/>
      <dgm:t>
        <a:bodyPr/>
        <a:lstStyle/>
        <a:p>
          <a:r>
            <a:rPr lang="en-US"/>
            <a:t>Preprocessing</a:t>
          </a:r>
          <a:endParaRPr lang="en-US" dirty="0"/>
        </a:p>
      </dgm:t>
    </dgm:pt>
    <dgm:pt modelId="{8C647D62-8463-4D55-B5B1-457E65CE58B0}" type="parTrans" cxnId="{D338D9BF-CB87-44D4-8F41-80FDF90287F8}">
      <dgm:prSet/>
      <dgm:spPr/>
      <dgm:t>
        <a:bodyPr/>
        <a:lstStyle/>
        <a:p>
          <a:endParaRPr lang="en-US"/>
        </a:p>
      </dgm:t>
    </dgm:pt>
    <dgm:pt modelId="{289E2BF2-C98F-4FA3-ADEF-96210950D29A}" type="sibTrans" cxnId="{D338D9BF-CB87-44D4-8F41-80FDF90287F8}">
      <dgm:prSet/>
      <dgm:spPr/>
      <dgm:t>
        <a:bodyPr/>
        <a:lstStyle/>
        <a:p>
          <a:endParaRPr lang="en-US"/>
        </a:p>
      </dgm:t>
    </dgm:pt>
    <dgm:pt modelId="{0DAAE34B-FE51-4FD4-A2B8-B0F8D7466C77}">
      <dgm:prSet/>
      <dgm:spPr/>
      <dgm:t>
        <a:bodyPr/>
        <a:lstStyle/>
        <a:p>
          <a:r>
            <a:rPr lang="en-US"/>
            <a:t>Loading</a:t>
          </a:r>
          <a:endParaRPr lang="en-US" dirty="0"/>
        </a:p>
      </dgm:t>
    </dgm:pt>
    <dgm:pt modelId="{63F5D9AC-FD90-4B3E-9F1B-5BCA2A8DC41B}" type="parTrans" cxnId="{FA8E4950-97A6-4095-8467-589751E61782}">
      <dgm:prSet/>
      <dgm:spPr/>
      <dgm:t>
        <a:bodyPr/>
        <a:lstStyle/>
        <a:p>
          <a:endParaRPr lang="en-US"/>
        </a:p>
      </dgm:t>
    </dgm:pt>
    <dgm:pt modelId="{6C473D42-DB71-47DD-B9B9-B1FE6BB1FDFA}" type="sibTrans" cxnId="{FA8E4950-97A6-4095-8467-589751E61782}">
      <dgm:prSet/>
      <dgm:spPr/>
      <dgm:t>
        <a:bodyPr/>
        <a:lstStyle/>
        <a:p>
          <a:endParaRPr lang="en-US"/>
        </a:p>
      </dgm:t>
    </dgm:pt>
    <dgm:pt modelId="{8CBC362A-A59B-46D1-8DC5-8C5CE5145407}">
      <dgm:prSet/>
      <dgm:spPr/>
      <dgm:t>
        <a:bodyPr/>
        <a:lstStyle/>
        <a:p>
          <a:r>
            <a:rPr lang="en-US"/>
            <a:t>Tests vs. Training Set</a:t>
          </a:r>
        </a:p>
      </dgm:t>
    </dgm:pt>
    <dgm:pt modelId="{2719DD10-6A13-442E-9ABB-EEE511861875}" type="parTrans" cxnId="{C8ED5A69-B1A6-42E9-93F5-D1AF53BB627F}">
      <dgm:prSet/>
      <dgm:spPr/>
      <dgm:t>
        <a:bodyPr/>
        <a:lstStyle/>
        <a:p>
          <a:endParaRPr lang="en-US"/>
        </a:p>
      </dgm:t>
    </dgm:pt>
    <dgm:pt modelId="{4CE56B2A-D05B-43ED-9F35-A1D1684AA0A6}" type="sibTrans" cxnId="{C8ED5A69-B1A6-42E9-93F5-D1AF53BB627F}">
      <dgm:prSet/>
      <dgm:spPr/>
      <dgm:t>
        <a:bodyPr/>
        <a:lstStyle/>
        <a:p>
          <a:endParaRPr lang="en-US"/>
        </a:p>
      </dgm:t>
    </dgm:pt>
    <dgm:pt modelId="{5FA2DB8F-D58B-43DB-BCAD-37048963753F}">
      <dgm:prSet/>
      <dgm:spPr/>
      <dgm:t>
        <a:bodyPr/>
        <a:lstStyle/>
        <a:p>
          <a:r>
            <a:rPr lang="en-US"/>
            <a:t>Experiment</a:t>
          </a:r>
        </a:p>
      </dgm:t>
    </dgm:pt>
    <dgm:pt modelId="{2CD59D9C-E0CD-495A-AA14-31C7CCD7F77D}" type="parTrans" cxnId="{F136CBB9-1489-4AE6-89DD-52C4027D0D0C}">
      <dgm:prSet/>
      <dgm:spPr/>
      <dgm:t>
        <a:bodyPr/>
        <a:lstStyle/>
        <a:p>
          <a:endParaRPr lang="en-US"/>
        </a:p>
      </dgm:t>
    </dgm:pt>
    <dgm:pt modelId="{A765095C-FE8D-4B15-863E-60DD3A1BFAF5}" type="sibTrans" cxnId="{F136CBB9-1489-4AE6-89DD-52C4027D0D0C}">
      <dgm:prSet/>
      <dgm:spPr/>
      <dgm:t>
        <a:bodyPr/>
        <a:lstStyle/>
        <a:p>
          <a:endParaRPr lang="en-US"/>
        </a:p>
      </dgm:t>
    </dgm:pt>
    <dgm:pt modelId="{29732C66-5FEC-4E75-A0C4-89E1C7F3D5EF}">
      <dgm:prSet/>
      <dgm:spPr/>
      <dgm:t>
        <a:bodyPr/>
        <a:lstStyle/>
        <a:p>
          <a:r>
            <a:rPr lang="en-US"/>
            <a:t>Analysis</a:t>
          </a:r>
        </a:p>
      </dgm:t>
    </dgm:pt>
    <dgm:pt modelId="{C3483E55-5FEA-4667-8D21-9FFAB7449C0C}" type="parTrans" cxnId="{0D6082CD-D2CD-4722-A16A-9994A8163706}">
      <dgm:prSet/>
      <dgm:spPr/>
      <dgm:t>
        <a:bodyPr/>
        <a:lstStyle/>
        <a:p>
          <a:endParaRPr lang="en-US"/>
        </a:p>
      </dgm:t>
    </dgm:pt>
    <dgm:pt modelId="{7F8D4649-EDA1-4B7B-97FD-603C80693991}" type="sibTrans" cxnId="{0D6082CD-D2CD-4722-A16A-9994A8163706}">
      <dgm:prSet/>
      <dgm:spPr/>
      <dgm:t>
        <a:bodyPr/>
        <a:lstStyle/>
        <a:p>
          <a:endParaRPr lang="en-US"/>
        </a:p>
      </dgm:t>
    </dgm:pt>
    <dgm:pt modelId="{35EC944D-51EF-40FA-909A-D6084A74189A}" type="pres">
      <dgm:prSet presAssocID="{439EF9F5-CA4D-425D-9148-BCC0A68F5A0E}" presName="Name0" presStyleCnt="0">
        <dgm:presLayoutVars>
          <dgm:dir/>
          <dgm:animLvl val="lvl"/>
          <dgm:resizeHandles val="exact"/>
        </dgm:presLayoutVars>
      </dgm:prSet>
      <dgm:spPr/>
    </dgm:pt>
    <dgm:pt modelId="{87933C84-A4AF-4C3C-B441-C9BCEC934407}" type="pres">
      <dgm:prSet presAssocID="{54E2C4D0-D32F-4D0B-86F4-9615B24E2836}" presName="Name8" presStyleCnt="0"/>
      <dgm:spPr/>
    </dgm:pt>
    <dgm:pt modelId="{5035010D-EB77-46E5-9476-0E38FE662A95}" type="pres">
      <dgm:prSet presAssocID="{54E2C4D0-D32F-4D0B-86F4-9615B24E2836}" presName="level" presStyleLbl="node1" presStyleIdx="0" presStyleCnt="7" custLinFactNeighborX="768" custLinFactNeighborY="769">
        <dgm:presLayoutVars>
          <dgm:chMax val="1"/>
          <dgm:bulletEnabled val="1"/>
        </dgm:presLayoutVars>
      </dgm:prSet>
      <dgm:spPr/>
      <dgm:t>
        <a:bodyPr/>
        <a:lstStyle/>
        <a:p>
          <a:endParaRPr lang="en-US"/>
        </a:p>
      </dgm:t>
    </dgm:pt>
    <dgm:pt modelId="{4E77F388-CE2A-4A7F-8225-A7256BBD78F2}" type="pres">
      <dgm:prSet presAssocID="{54E2C4D0-D32F-4D0B-86F4-9615B24E2836}" presName="levelTx" presStyleLbl="revTx" presStyleIdx="0" presStyleCnt="0">
        <dgm:presLayoutVars>
          <dgm:chMax val="1"/>
          <dgm:bulletEnabled val="1"/>
        </dgm:presLayoutVars>
      </dgm:prSet>
      <dgm:spPr/>
      <dgm:t>
        <a:bodyPr/>
        <a:lstStyle/>
        <a:p>
          <a:endParaRPr lang="en-US"/>
        </a:p>
      </dgm:t>
    </dgm:pt>
    <dgm:pt modelId="{035BEEB2-4941-4769-9404-F08F7FE7F8AB}" type="pres">
      <dgm:prSet presAssocID="{29732C66-5FEC-4E75-A0C4-89E1C7F3D5EF}" presName="Name8" presStyleCnt="0"/>
      <dgm:spPr/>
    </dgm:pt>
    <dgm:pt modelId="{3D1292F9-B591-4DBA-B4AB-93656A56FDA1}" type="pres">
      <dgm:prSet presAssocID="{29732C66-5FEC-4E75-A0C4-89E1C7F3D5EF}" presName="level" presStyleLbl="node1" presStyleIdx="1" presStyleCnt="7">
        <dgm:presLayoutVars>
          <dgm:chMax val="1"/>
          <dgm:bulletEnabled val="1"/>
        </dgm:presLayoutVars>
      </dgm:prSet>
      <dgm:spPr/>
      <dgm:t>
        <a:bodyPr/>
        <a:lstStyle/>
        <a:p>
          <a:endParaRPr lang="en-US"/>
        </a:p>
      </dgm:t>
    </dgm:pt>
    <dgm:pt modelId="{7FC0CEC0-D2BC-46FF-A90D-AB04F7E73BD5}" type="pres">
      <dgm:prSet presAssocID="{29732C66-5FEC-4E75-A0C4-89E1C7F3D5EF}" presName="levelTx" presStyleLbl="revTx" presStyleIdx="0" presStyleCnt="0">
        <dgm:presLayoutVars>
          <dgm:chMax val="1"/>
          <dgm:bulletEnabled val="1"/>
        </dgm:presLayoutVars>
      </dgm:prSet>
      <dgm:spPr/>
      <dgm:t>
        <a:bodyPr/>
        <a:lstStyle/>
        <a:p>
          <a:endParaRPr lang="en-US"/>
        </a:p>
      </dgm:t>
    </dgm:pt>
    <dgm:pt modelId="{4B23D4E9-7B81-4AEB-B43D-17E7DDBEBC2D}" type="pres">
      <dgm:prSet presAssocID="{5FA2DB8F-D58B-43DB-BCAD-37048963753F}" presName="Name8" presStyleCnt="0"/>
      <dgm:spPr/>
    </dgm:pt>
    <dgm:pt modelId="{642179A7-326F-4D59-A061-AB18DDA4BC4E}" type="pres">
      <dgm:prSet presAssocID="{5FA2DB8F-D58B-43DB-BCAD-37048963753F}" presName="level" presStyleLbl="node1" presStyleIdx="2" presStyleCnt="7">
        <dgm:presLayoutVars>
          <dgm:chMax val="1"/>
          <dgm:bulletEnabled val="1"/>
        </dgm:presLayoutVars>
      </dgm:prSet>
      <dgm:spPr/>
      <dgm:t>
        <a:bodyPr/>
        <a:lstStyle/>
        <a:p>
          <a:endParaRPr lang="en-US"/>
        </a:p>
      </dgm:t>
    </dgm:pt>
    <dgm:pt modelId="{D7CE8784-70EC-43A8-915D-536E7C912EEB}" type="pres">
      <dgm:prSet presAssocID="{5FA2DB8F-D58B-43DB-BCAD-37048963753F}" presName="levelTx" presStyleLbl="revTx" presStyleIdx="0" presStyleCnt="0">
        <dgm:presLayoutVars>
          <dgm:chMax val="1"/>
          <dgm:bulletEnabled val="1"/>
        </dgm:presLayoutVars>
      </dgm:prSet>
      <dgm:spPr/>
      <dgm:t>
        <a:bodyPr/>
        <a:lstStyle/>
        <a:p>
          <a:endParaRPr lang="en-US"/>
        </a:p>
      </dgm:t>
    </dgm:pt>
    <dgm:pt modelId="{7CE019C9-0E88-4749-8A16-5321362636EA}" type="pres">
      <dgm:prSet presAssocID="{8CBC362A-A59B-46D1-8DC5-8C5CE5145407}" presName="Name8" presStyleCnt="0"/>
      <dgm:spPr/>
    </dgm:pt>
    <dgm:pt modelId="{6F420B02-0748-48A1-A99A-E52A3B85718D}" type="pres">
      <dgm:prSet presAssocID="{8CBC362A-A59B-46D1-8DC5-8C5CE5145407}" presName="level" presStyleLbl="node1" presStyleIdx="3" presStyleCnt="7">
        <dgm:presLayoutVars>
          <dgm:chMax val="1"/>
          <dgm:bulletEnabled val="1"/>
        </dgm:presLayoutVars>
      </dgm:prSet>
      <dgm:spPr/>
      <dgm:t>
        <a:bodyPr/>
        <a:lstStyle/>
        <a:p>
          <a:endParaRPr lang="en-US"/>
        </a:p>
      </dgm:t>
    </dgm:pt>
    <dgm:pt modelId="{41308DDA-2345-4B8E-92C8-496652E2D5B7}" type="pres">
      <dgm:prSet presAssocID="{8CBC362A-A59B-46D1-8DC5-8C5CE5145407}" presName="levelTx" presStyleLbl="revTx" presStyleIdx="0" presStyleCnt="0">
        <dgm:presLayoutVars>
          <dgm:chMax val="1"/>
          <dgm:bulletEnabled val="1"/>
        </dgm:presLayoutVars>
      </dgm:prSet>
      <dgm:spPr/>
      <dgm:t>
        <a:bodyPr/>
        <a:lstStyle/>
        <a:p>
          <a:endParaRPr lang="en-US"/>
        </a:p>
      </dgm:t>
    </dgm:pt>
    <dgm:pt modelId="{A94975B8-BBAD-4AA9-8B12-4EF476446041}" type="pres">
      <dgm:prSet presAssocID="{0DAAE34B-FE51-4FD4-A2B8-B0F8D7466C77}" presName="Name8" presStyleCnt="0"/>
      <dgm:spPr/>
    </dgm:pt>
    <dgm:pt modelId="{E76A834A-9D0D-460F-B1BD-7199C7B8003E}" type="pres">
      <dgm:prSet presAssocID="{0DAAE34B-FE51-4FD4-A2B8-B0F8D7466C77}" presName="level" presStyleLbl="node1" presStyleIdx="4" presStyleCnt="7">
        <dgm:presLayoutVars>
          <dgm:chMax val="1"/>
          <dgm:bulletEnabled val="1"/>
        </dgm:presLayoutVars>
      </dgm:prSet>
      <dgm:spPr/>
      <dgm:t>
        <a:bodyPr/>
        <a:lstStyle/>
        <a:p>
          <a:endParaRPr lang="en-US"/>
        </a:p>
      </dgm:t>
    </dgm:pt>
    <dgm:pt modelId="{08DED969-E937-4E70-B0F8-CAE23959C80C}" type="pres">
      <dgm:prSet presAssocID="{0DAAE34B-FE51-4FD4-A2B8-B0F8D7466C77}" presName="levelTx" presStyleLbl="revTx" presStyleIdx="0" presStyleCnt="0">
        <dgm:presLayoutVars>
          <dgm:chMax val="1"/>
          <dgm:bulletEnabled val="1"/>
        </dgm:presLayoutVars>
      </dgm:prSet>
      <dgm:spPr/>
      <dgm:t>
        <a:bodyPr/>
        <a:lstStyle/>
        <a:p>
          <a:endParaRPr lang="en-US"/>
        </a:p>
      </dgm:t>
    </dgm:pt>
    <dgm:pt modelId="{09DD9D4F-9D5B-44FD-904D-85F4BB1667B5}" type="pres">
      <dgm:prSet presAssocID="{F01183D2-53C8-4D84-9205-05FB5AE391FA}" presName="Name8" presStyleCnt="0"/>
      <dgm:spPr/>
    </dgm:pt>
    <dgm:pt modelId="{537F4B57-9692-416E-99B8-A4D5A59DABA0}" type="pres">
      <dgm:prSet presAssocID="{F01183D2-53C8-4D84-9205-05FB5AE391FA}" presName="level" presStyleLbl="node1" presStyleIdx="5" presStyleCnt="7">
        <dgm:presLayoutVars>
          <dgm:chMax val="1"/>
          <dgm:bulletEnabled val="1"/>
        </dgm:presLayoutVars>
      </dgm:prSet>
      <dgm:spPr/>
      <dgm:t>
        <a:bodyPr/>
        <a:lstStyle/>
        <a:p>
          <a:endParaRPr lang="en-US"/>
        </a:p>
      </dgm:t>
    </dgm:pt>
    <dgm:pt modelId="{CB5E4B73-921B-4388-B3D4-C83B54DC4546}" type="pres">
      <dgm:prSet presAssocID="{F01183D2-53C8-4D84-9205-05FB5AE391FA}" presName="levelTx" presStyleLbl="revTx" presStyleIdx="0" presStyleCnt="0">
        <dgm:presLayoutVars>
          <dgm:chMax val="1"/>
          <dgm:bulletEnabled val="1"/>
        </dgm:presLayoutVars>
      </dgm:prSet>
      <dgm:spPr/>
      <dgm:t>
        <a:bodyPr/>
        <a:lstStyle/>
        <a:p>
          <a:endParaRPr lang="en-US"/>
        </a:p>
      </dgm:t>
    </dgm:pt>
    <dgm:pt modelId="{328567ED-F33C-430A-A56F-E4A173F6D12F}" type="pres">
      <dgm:prSet presAssocID="{5DDB5EBB-BD5C-4849-83FC-1279FA847F98}" presName="Name8" presStyleCnt="0"/>
      <dgm:spPr/>
    </dgm:pt>
    <dgm:pt modelId="{33C66674-B35A-48BD-B319-736192625491}" type="pres">
      <dgm:prSet presAssocID="{5DDB5EBB-BD5C-4849-83FC-1279FA847F98}" presName="level" presStyleLbl="node1" presStyleIdx="6" presStyleCnt="7">
        <dgm:presLayoutVars>
          <dgm:chMax val="1"/>
          <dgm:bulletEnabled val="1"/>
        </dgm:presLayoutVars>
      </dgm:prSet>
      <dgm:spPr/>
      <dgm:t>
        <a:bodyPr/>
        <a:lstStyle/>
        <a:p>
          <a:endParaRPr lang="en-US"/>
        </a:p>
      </dgm:t>
    </dgm:pt>
    <dgm:pt modelId="{7F4FF469-95ED-4D36-B8BF-AA0B2F888A1B}" type="pres">
      <dgm:prSet presAssocID="{5DDB5EBB-BD5C-4849-83FC-1279FA847F98}" presName="levelTx" presStyleLbl="revTx" presStyleIdx="0" presStyleCnt="0">
        <dgm:presLayoutVars>
          <dgm:chMax val="1"/>
          <dgm:bulletEnabled val="1"/>
        </dgm:presLayoutVars>
      </dgm:prSet>
      <dgm:spPr/>
      <dgm:t>
        <a:bodyPr/>
        <a:lstStyle/>
        <a:p>
          <a:endParaRPr lang="en-US"/>
        </a:p>
      </dgm:t>
    </dgm:pt>
  </dgm:ptLst>
  <dgm:cxnLst>
    <dgm:cxn modelId="{C0B3D988-FB3A-4D5D-8781-6DE2FEC7BD93}" srcId="{439EF9F5-CA4D-425D-9148-BCC0A68F5A0E}" destId="{54E2C4D0-D32F-4D0B-86F4-9615B24E2836}" srcOrd="0" destOrd="0" parTransId="{5951F588-754A-49C8-920B-A7C93DA215AE}" sibTransId="{682E9989-8D28-4EF6-9E3A-320DD1A3FFC5}"/>
    <dgm:cxn modelId="{32C2D9E6-0CE0-4D18-9789-D136ABD64802}" type="presOf" srcId="{F01183D2-53C8-4D84-9205-05FB5AE391FA}" destId="{CB5E4B73-921B-4388-B3D4-C83B54DC4546}" srcOrd="1" destOrd="0" presId="urn:microsoft.com/office/officeart/2005/8/layout/pyramid1"/>
    <dgm:cxn modelId="{F136CBB9-1489-4AE6-89DD-52C4027D0D0C}" srcId="{439EF9F5-CA4D-425D-9148-BCC0A68F5A0E}" destId="{5FA2DB8F-D58B-43DB-BCAD-37048963753F}" srcOrd="2" destOrd="0" parTransId="{2CD59D9C-E0CD-495A-AA14-31C7CCD7F77D}" sibTransId="{A765095C-FE8D-4B15-863E-60DD3A1BFAF5}"/>
    <dgm:cxn modelId="{C15F4463-CAA3-4012-BFF5-3F86C9196809}" type="presOf" srcId="{8CBC362A-A59B-46D1-8DC5-8C5CE5145407}" destId="{6F420B02-0748-48A1-A99A-E52A3B85718D}" srcOrd="0" destOrd="0" presId="urn:microsoft.com/office/officeart/2005/8/layout/pyramid1"/>
    <dgm:cxn modelId="{C8ED5A69-B1A6-42E9-93F5-D1AF53BB627F}" srcId="{439EF9F5-CA4D-425D-9148-BCC0A68F5A0E}" destId="{8CBC362A-A59B-46D1-8DC5-8C5CE5145407}" srcOrd="3" destOrd="0" parTransId="{2719DD10-6A13-442E-9ABB-EEE511861875}" sibTransId="{4CE56B2A-D05B-43ED-9F35-A1D1684AA0A6}"/>
    <dgm:cxn modelId="{3CBA025A-D677-410A-8206-C62CA55088C2}" type="presOf" srcId="{29732C66-5FEC-4E75-A0C4-89E1C7F3D5EF}" destId="{3D1292F9-B591-4DBA-B4AB-93656A56FDA1}" srcOrd="0" destOrd="0" presId="urn:microsoft.com/office/officeart/2005/8/layout/pyramid1"/>
    <dgm:cxn modelId="{D4F02555-A46E-45B3-A36D-1A040CA14F31}" type="presOf" srcId="{F01183D2-53C8-4D84-9205-05FB5AE391FA}" destId="{537F4B57-9692-416E-99B8-A4D5A59DABA0}" srcOrd="0" destOrd="0" presId="urn:microsoft.com/office/officeart/2005/8/layout/pyramid1"/>
    <dgm:cxn modelId="{FA8E4950-97A6-4095-8467-589751E61782}" srcId="{439EF9F5-CA4D-425D-9148-BCC0A68F5A0E}" destId="{0DAAE34B-FE51-4FD4-A2B8-B0F8D7466C77}" srcOrd="4" destOrd="0" parTransId="{63F5D9AC-FD90-4B3E-9F1B-5BCA2A8DC41B}" sibTransId="{6C473D42-DB71-47DD-B9B9-B1FE6BB1FDFA}"/>
    <dgm:cxn modelId="{B8CDDDC8-CC41-4991-B89E-FC783DC4562D}" type="presOf" srcId="{0DAAE34B-FE51-4FD4-A2B8-B0F8D7466C77}" destId="{E76A834A-9D0D-460F-B1BD-7199C7B8003E}" srcOrd="0" destOrd="0" presId="urn:microsoft.com/office/officeart/2005/8/layout/pyramid1"/>
    <dgm:cxn modelId="{0D6082CD-D2CD-4722-A16A-9994A8163706}" srcId="{439EF9F5-CA4D-425D-9148-BCC0A68F5A0E}" destId="{29732C66-5FEC-4E75-A0C4-89E1C7F3D5EF}" srcOrd="1" destOrd="0" parTransId="{C3483E55-5FEA-4667-8D21-9FFAB7449C0C}" sibTransId="{7F8D4649-EDA1-4B7B-97FD-603C80693991}"/>
    <dgm:cxn modelId="{FA7E5D3C-E0DC-4D54-904D-40544D9D5809}" type="presOf" srcId="{5DDB5EBB-BD5C-4849-83FC-1279FA847F98}" destId="{7F4FF469-95ED-4D36-B8BF-AA0B2F888A1B}" srcOrd="1" destOrd="0" presId="urn:microsoft.com/office/officeart/2005/8/layout/pyramid1"/>
    <dgm:cxn modelId="{D338D9BF-CB87-44D4-8F41-80FDF90287F8}" srcId="{439EF9F5-CA4D-425D-9148-BCC0A68F5A0E}" destId="{F01183D2-53C8-4D84-9205-05FB5AE391FA}" srcOrd="5" destOrd="0" parTransId="{8C647D62-8463-4D55-B5B1-457E65CE58B0}" sibTransId="{289E2BF2-C98F-4FA3-ADEF-96210950D29A}"/>
    <dgm:cxn modelId="{5CF24C14-8609-4904-8CF0-8E03647C34C9}" type="presOf" srcId="{29732C66-5FEC-4E75-A0C4-89E1C7F3D5EF}" destId="{7FC0CEC0-D2BC-46FF-A90D-AB04F7E73BD5}" srcOrd="1" destOrd="0" presId="urn:microsoft.com/office/officeart/2005/8/layout/pyramid1"/>
    <dgm:cxn modelId="{666A2C1A-0F8E-460B-9B41-37A97FEFCEB3}" type="presOf" srcId="{5FA2DB8F-D58B-43DB-BCAD-37048963753F}" destId="{D7CE8784-70EC-43A8-915D-536E7C912EEB}" srcOrd="1" destOrd="0" presId="urn:microsoft.com/office/officeart/2005/8/layout/pyramid1"/>
    <dgm:cxn modelId="{A5F9F86D-5042-429A-B03D-83E865D3CA58}" srcId="{439EF9F5-CA4D-425D-9148-BCC0A68F5A0E}" destId="{5DDB5EBB-BD5C-4849-83FC-1279FA847F98}" srcOrd="6" destOrd="0" parTransId="{BAA78ADC-1D17-4B33-9C75-45E47B1CF730}" sibTransId="{11737663-0029-49F0-BC10-18F8D9FE656E}"/>
    <dgm:cxn modelId="{4CA582B9-6FAB-4374-B29C-1BC2EA8E3EE4}" type="presOf" srcId="{5FA2DB8F-D58B-43DB-BCAD-37048963753F}" destId="{642179A7-326F-4D59-A061-AB18DDA4BC4E}" srcOrd="0" destOrd="0" presId="urn:microsoft.com/office/officeart/2005/8/layout/pyramid1"/>
    <dgm:cxn modelId="{9AB018A6-AF6F-4D69-BD30-AF2EC52B2FFB}" type="presOf" srcId="{8CBC362A-A59B-46D1-8DC5-8C5CE5145407}" destId="{41308DDA-2345-4B8E-92C8-496652E2D5B7}" srcOrd="1" destOrd="0" presId="urn:microsoft.com/office/officeart/2005/8/layout/pyramid1"/>
    <dgm:cxn modelId="{23EC25CD-79D3-4D25-AF77-4C746DF9EA61}" type="presOf" srcId="{439EF9F5-CA4D-425D-9148-BCC0A68F5A0E}" destId="{35EC944D-51EF-40FA-909A-D6084A74189A}" srcOrd="0" destOrd="0" presId="urn:microsoft.com/office/officeart/2005/8/layout/pyramid1"/>
    <dgm:cxn modelId="{1CE7D236-EBB3-4DAC-8C6E-95AE7A454547}" type="presOf" srcId="{5DDB5EBB-BD5C-4849-83FC-1279FA847F98}" destId="{33C66674-B35A-48BD-B319-736192625491}" srcOrd="0" destOrd="0" presId="urn:microsoft.com/office/officeart/2005/8/layout/pyramid1"/>
    <dgm:cxn modelId="{20B3D04D-A869-445C-B9DE-7836CEB697CF}" type="presOf" srcId="{54E2C4D0-D32F-4D0B-86F4-9615B24E2836}" destId="{5035010D-EB77-46E5-9476-0E38FE662A95}" srcOrd="0" destOrd="0" presId="urn:microsoft.com/office/officeart/2005/8/layout/pyramid1"/>
    <dgm:cxn modelId="{1A3939D8-9CBC-4CB5-B36D-BD7DAD429C8F}" type="presOf" srcId="{0DAAE34B-FE51-4FD4-A2B8-B0F8D7466C77}" destId="{08DED969-E937-4E70-B0F8-CAE23959C80C}" srcOrd="1" destOrd="0" presId="urn:microsoft.com/office/officeart/2005/8/layout/pyramid1"/>
    <dgm:cxn modelId="{860C87AF-FEEC-4EE3-8BB7-45F2C28EC3D7}" type="presOf" srcId="{54E2C4D0-D32F-4D0B-86F4-9615B24E2836}" destId="{4E77F388-CE2A-4A7F-8225-A7256BBD78F2}" srcOrd="1" destOrd="0" presId="urn:microsoft.com/office/officeart/2005/8/layout/pyramid1"/>
    <dgm:cxn modelId="{457080B6-2DBC-42C5-937C-052191D8D330}" type="presParOf" srcId="{35EC944D-51EF-40FA-909A-D6084A74189A}" destId="{87933C84-A4AF-4C3C-B441-C9BCEC934407}" srcOrd="0" destOrd="0" presId="urn:microsoft.com/office/officeart/2005/8/layout/pyramid1"/>
    <dgm:cxn modelId="{48515264-6B8B-46B7-91D0-3587BB040003}" type="presParOf" srcId="{87933C84-A4AF-4C3C-B441-C9BCEC934407}" destId="{5035010D-EB77-46E5-9476-0E38FE662A95}" srcOrd="0" destOrd="0" presId="urn:microsoft.com/office/officeart/2005/8/layout/pyramid1"/>
    <dgm:cxn modelId="{42C15798-F08C-4E62-AABC-39EC731415E4}" type="presParOf" srcId="{87933C84-A4AF-4C3C-B441-C9BCEC934407}" destId="{4E77F388-CE2A-4A7F-8225-A7256BBD78F2}" srcOrd="1" destOrd="0" presId="urn:microsoft.com/office/officeart/2005/8/layout/pyramid1"/>
    <dgm:cxn modelId="{CEB396CB-C5F6-47D1-83D6-F2EC6157531C}" type="presParOf" srcId="{35EC944D-51EF-40FA-909A-D6084A74189A}" destId="{035BEEB2-4941-4769-9404-F08F7FE7F8AB}" srcOrd="1" destOrd="0" presId="urn:microsoft.com/office/officeart/2005/8/layout/pyramid1"/>
    <dgm:cxn modelId="{6BF80996-A853-4E97-89D4-52647DFC82A9}" type="presParOf" srcId="{035BEEB2-4941-4769-9404-F08F7FE7F8AB}" destId="{3D1292F9-B591-4DBA-B4AB-93656A56FDA1}" srcOrd="0" destOrd="0" presId="urn:microsoft.com/office/officeart/2005/8/layout/pyramid1"/>
    <dgm:cxn modelId="{A2008528-9C24-4643-AE85-A8C0DF13C5DB}" type="presParOf" srcId="{035BEEB2-4941-4769-9404-F08F7FE7F8AB}" destId="{7FC0CEC0-D2BC-46FF-A90D-AB04F7E73BD5}" srcOrd="1" destOrd="0" presId="urn:microsoft.com/office/officeart/2005/8/layout/pyramid1"/>
    <dgm:cxn modelId="{14C98876-85DF-4FA8-A6F9-CA4768DA8923}" type="presParOf" srcId="{35EC944D-51EF-40FA-909A-D6084A74189A}" destId="{4B23D4E9-7B81-4AEB-B43D-17E7DDBEBC2D}" srcOrd="2" destOrd="0" presId="urn:microsoft.com/office/officeart/2005/8/layout/pyramid1"/>
    <dgm:cxn modelId="{77587216-5BC3-46BF-943A-4942046D22C5}" type="presParOf" srcId="{4B23D4E9-7B81-4AEB-B43D-17E7DDBEBC2D}" destId="{642179A7-326F-4D59-A061-AB18DDA4BC4E}" srcOrd="0" destOrd="0" presId="urn:microsoft.com/office/officeart/2005/8/layout/pyramid1"/>
    <dgm:cxn modelId="{A75E8E5B-3362-43FD-83D8-6390077A80FB}" type="presParOf" srcId="{4B23D4E9-7B81-4AEB-B43D-17E7DDBEBC2D}" destId="{D7CE8784-70EC-43A8-915D-536E7C912EEB}" srcOrd="1" destOrd="0" presId="urn:microsoft.com/office/officeart/2005/8/layout/pyramid1"/>
    <dgm:cxn modelId="{3AA58B63-8E6B-4EBF-9D3A-39F562F5F69B}" type="presParOf" srcId="{35EC944D-51EF-40FA-909A-D6084A74189A}" destId="{7CE019C9-0E88-4749-8A16-5321362636EA}" srcOrd="3" destOrd="0" presId="urn:microsoft.com/office/officeart/2005/8/layout/pyramid1"/>
    <dgm:cxn modelId="{22296021-471A-4478-8AE0-8B451A7511DC}" type="presParOf" srcId="{7CE019C9-0E88-4749-8A16-5321362636EA}" destId="{6F420B02-0748-48A1-A99A-E52A3B85718D}" srcOrd="0" destOrd="0" presId="urn:microsoft.com/office/officeart/2005/8/layout/pyramid1"/>
    <dgm:cxn modelId="{170E323A-B4B0-48A5-865C-6D7746169084}" type="presParOf" srcId="{7CE019C9-0E88-4749-8A16-5321362636EA}" destId="{41308DDA-2345-4B8E-92C8-496652E2D5B7}" srcOrd="1" destOrd="0" presId="urn:microsoft.com/office/officeart/2005/8/layout/pyramid1"/>
    <dgm:cxn modelId="{BB1ED9BF-61AF-4DAF-94C6-71E70F525560}" type="presParOf" srcId="{35EC944D-51EF-40FA-909A-D6084A74189A}" destId="{A94975B8-BBAD-4AA9-8B12-4EF476446041}" srcOrd="4" destOrd="0" presId="urn:microsoft.com/office/officeart/2005/8/layout/pyramid1"/>
    <dgm:cxn modelId="{FA604483-31B6-458D-8F5D-5C291CB5AA6E}" type="presParOf" srcId="{A94975B8-BBAD-4AA9-8B12-4EF476446041}" destId="{E76A834A-9D0D-460F-B1BD-7199C7B8003E}" srcOrd="0" destOrd="0" presId="urn:microsoft.com/office/officeart/2005/8/layout/pyramid1"/>
    <dgm:cxn modelId="{4CE4E5D7-4160-417C-884B-989E639E2C76}" type="presParOf" srcId="{A94975B8-BBAD-4AA9-8B12-4EF476446041}" destId="{08DED969-E937-4E70-B0F8-CAE23959C80C}" srcOrd="1" destOrd="0" presId="urn:microsoft.com/office/officeart/2005/8/layout/pyramid1"/>
    <dgm:cxn modelId="{586BCB52-51B1-4E33-9FC0-1DEE60601E45}" type="presParOf" srcId="{35EC944D-51EF-40FA-909A-D6084A74189A}" destId="{09DD9D4F-9D5B-44FD-904D-85F4BB1667B5}" srcOrd="5" destOrd="0" presId="urn:microsoft.com/office/officeart/2005/8/layout/pyramid1"/>
    <dgm:cxn modelId="{5A4E3399-E70C-4E33-B6E5-23D425EDDC32}" type="presParOf" srcId="{09DD9D4F-9D5B-44FD-904D-85F4BB1667B5}" destId="{537F4B57-9692-416E-99B8-A4D5A59DABA0}" srcOrd="0" destOrd="0" presId="urn:microsoft.com/office/officeart/2005/8/layout/pyramid1"/>
    <dgm:cxn modelId="{21192A6B-23EE-455D-9754-A9092F6E0868}" type="presParOf" srcId="{09DD9D4F-9D5B-44FD-904D-85F4BB1667B5}" destId="{CB5E4B73-921B-4388-B3D4-C83B54DC4546}" srcOrd="1" destOrd="0" presId="urn:microsoft.com/office/officeart/2005/8/layout/pyramid1"/>
    <dgm:cxn modelId="{E5296061-830B-4564-8C7A-F7C50382A78A}" type="presParOf" srcId="{35EC944D-51EF-40FA-909A-D6084A74189A}" destId="{328567ED-F33C-430A-A56F-E4A173F6D12F}" srcOrd="6" destOrd="0" presId="urn:microsoft.com/office/officeart/2005/8/layout/pyramid1"/>
    <dgm:cxn modelId="{C72639FC-D8AD-4993-8D2F-B20F3FACFB51}" type="presParOf" srcId="{328567ED-F33C-430A-A56F-E4A173F6D12F}" destId="{33C66674-B35A-48BD-B319-736192625491}" srcOrd="0" destOrd="0" presId="urn:microsoft.com/office/officeart/2005/8/layout/pyramid1"/>
    <dgm:cxn modelId="{3F3CA79E-1065-4D21-8357-E2B28CE53F8B}" type="presParOf" srcId="{328567ED-F33C-430A-A56F-E4A173F6D12F}" destId="{7F4FF469-95ED-4D36-B8BF-AA0B2F888A1B}"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829ABF-AD79-4066-AFDE-31BEB60F06D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BF5082ED-F3B6-46DF-A64C-9AEC7525D648}">
      <dgm:prSet phldrT="[Text]" custT="1"/>
      <dgm:spPr/>
      <dgm:t>
        <a:bodyPr/>
        <a:lstStyle/>
        <a:p>
          <a:r>
            <a:rPr lang="en-US" sz="1400" dirty="0"/>
            <a:t>KNN tends to perform very well with a lot of data points and since our dataset is 2000 points </a:t>
          </a:r>
        </a:p>
      </dgm:t>
    </dgm:pt>
    <dgm:pt modelId="{6133F3FB-D24E-4FB3-A04D-6C8DBE4F1717}" type="parTrans" cxnId="{7CF32C47-E1E7-4F97-AFFB-75C3A37CB5A1}">
      <dgm:prSet/>
      <dgm:spPr/>
      <dgm:t>
        <a:bodyPr/>
        <a:lstStyle/>
        <a:p>
          <a:endParaRPr lang="en-US"/>
        </a:p>
      </dgm:t>
    </dgm:pt>
    <dgm:pt modelId="{BD8DA677-10AE-47A9-B4DC-D7287AA11735}" type="sibTrans" cxnId="{7CF32C47-E1E7-4F97-AFFB-75C3A37CB5A1}">
      <dgm:prSet/>
      <dgm:spPr/>
      <dgm:t>
        <a:bodyPr/>
        <a:lstStyle/>
        <a:p>
          <a:endParaRPr lang="en-US"/>
        </a:p>
      </dgm:t>
    </dgm:pt>
    <dgm:pt modelId="{24DE1418-B602-4153-B0DD-9F6E81E01C23}">
      <dgm:prSet phldrT="[Text]" custT="1"/>
      <dgm:spPr/>
      <dgm:t>
        <a:bodyPr/>
        <a:lstStyle/>
        <a:p>
          <a:r>
            <a:rPr lang="en-US" sz="1400" dirty="0"/>
            <a:t>KNN is very sensitive to bad features, so feature selection is very important to achieve good results in KNN</a:t>
          </a:r>
        </a:p>
      </dgm:t>
    </dgm:pt>
    <dgm:pt modelId="{DAD0D6CA-B265-42B3-AE85-F2DA6C988F5F}" type="parTrans" cxnId="{0507F726-6B3B-4B1F-8437-D92ED9BE38A9}">
      <dgm:prSet/>
      <dgm:spPr/>
      <dgm:t>
        <a:bodyPr/>
        <a:lstStyle/>
        <a:p>
          <a:endParaRPr lang="en-US"/>
        </a:p>
      </dgm:t>
    </dgm:pt>
    <dgm:pt modelId="{AE7861FA-6AE6-4EB1-99EB-CE74681DB687}" type="sibTrans" cxnId="{0507F726-6B3B-4B1F-8437-D92ED9BE38A9}">
      <dgm:prSet/>
      <dgm:spPr/>
      <dgm:t>
        <a:bodyPr/>
        <a:lstStyle/>
        <a:p>
          <a:endParaRPr lang="en-US"/>
        </a:p>
      </dgm:t>
    </dgm:pt>
    <dgm:pt modelId="{316D6DD9-33F8-42D3-ADE7-59AA1EBACD64}">
      <dgm:prSet phldrT="[Text]" custT="1"/>
      <dgm:spPr/>
      <dgm:t>
        <a:bodyPr/>
        <a:lstStyle/>
        <a:p>
          <a:r>
            <a:rPr lang="en-US" sz="1400" dirty="0"/>
            <a:t>KNN is sensitive to outliers and not removing them will impact the accuracy of the model</a:t>
          </a:r>
        </a:p>
      </dgm:t>
    </dgm:pt>
    <dgm:pt modelId="{00C98617-203F-40EF-B9F8-E635FE03EF8D}" type="parTrans" cxnId="{ACDD2A20-A493-46D8-A860-6593327B57AC}">
      <dgm:prSet/>
      <dgm:spPr/>
      <dgm:t>
        <a:bodyPr/>
        <a:lstStyle/>
        <a:p>
          <a:endParaRPr lang="en-US"/>
        </a:p>
      </dgm:t>
    </dgm:pt>
    <dgm:pt modelId="{6616248D-6200-44CA-A46A-250661D989B1}" type="sibTrans" cxnId="{ACDD2A20-A493-46D8-A860-6593327B57AC}">
      <dgm:prSet/>
      <dgm:spPr/>
      <dgm:t>
        <a:bodyPr/>
        <a:lstStyle/>
        <a:p>
          <a:endParaRPr lang="en-US"/>
        </a:p>
      </dgm:t>
    </dgm:pt>
    <dgm:pt modelId="{C921926B-503A-42A8-8640-8D84CC103F99}">
      <dgm:prSet phldrT="[Text]" custT="1"/>
      <dgm:spPr/>
      <dgm:t>
        <a:bodyPr/>
        <a:lstStyle/>
        <a:p>
          <a:r>
            <a:rPr lang="en-US" sz="1400" dirty="0"/>
            <a:t>KNN tends to perform very well with a lot of data points and since our dataset is 2000 points </a:t>
          </a:r>
        </a:p>
      </dgm:t>
    </dgm:pt>
    <dgm:pt modelId="{D678F43B-BDA2-4F14-A3FC-2D1AFC8D1931}" type="parTrans" cxnId="{DE8C255E-F6C0-4997-8F3E-4B864B18EBF8}">
      <dgm:prSet/>
      <dgm:spPr/>
      <dgm:t>
        <a:bodyPr/>
        <a:lstStyle/>
        <a:p>
          <a:endParaRPr lang="en-US"/>
        </a:p>
      </dgm:t>
    </dgm:pt>
    <dgm:pt modelId="{1E45C954-07E7-4B8C-8CEF-87FAE1BC53CA}" type="sibTrans" cxnId="{DE8C255E-F6C0-4997-8F3E-4B864B18EBF8}">
      <dgm:prSet/>
      <dgm:spPr/>
      <dgm:t>
        <a:bodyPr/>
        <a:lstStyle/>
        <a:p>
          <a:endParaRPr lang="en-US"/>
        </a:p>
      </dgm:t>
    </dgm:pt>
    <dgm:pt modelId="{9C999D4F-9B55-45F9-A007-9370B8712878}">
      <dgm:prSet phldrT="[Text]" custT="1"/>
      <dgm:spPr/>
      <dgm:t>
        <a:bodyPr/>
        <a:lstStyle/>
        <a:p>
          <a:r>
            <a:rPr lang="en-US" sz="1400" dirty="0"/>
            <a:t>SVM needs to be tuned, the cost "C" and the use of a kernel and its parameters are critical hyper-parameters to the algorithm. </a:t>
          </a:r>
        </a:p>
      </dgm:t>
    </dgm:pt>
    <dgm:pt modelId="{70C7BEBA-FF80-4FD9-B9A6-AD2E19B34147}" type="parTrans" cxnId="{ABE6C23E-466A-4DC8-9022-D60698B110B8}">
      <dgm:prSet/>
      <dgm:spPr/>
      <dgm:t>
        <a:bodyPr/>
        <a:lstStyle/>
        <a:p>
          <a:endParaRPr lang="en-US"/>
        </a:p>
      </dgm:t>
    </dgm:pt>
    <dgm:pt modelId="{98AC89B7-3ADC-40D2-B0FA-68F9046D778E}" type="sibTrans" cxnId="{ABE6C23E-466A-4DC8-9022-D60698B110B8}">
      <dgm:prSet/>
      <dgm:spPr/>
      <dgm:t>
        <a:bodyPr/>
        <a:lstStyle/>
        <a:p>
          <a:endParaRPr lang="en-US"/>
        </a:p>
      </dgm:t>
    </dgm:pt>
    <dgm:pt modelId="{3A5D5B76-4A4B-4B76-A27E-1CEE05A8AE8D}">
      <dgm:prSet phldrT="[Text]" custT="1"/>
      <dgm:spPr/>
      <dgm:t>
        <a:bodyPr/>
        <a:lstStyle/>
        <a:p>
          <a:r>
            <a:rPr lang="en-US" sz="1400" dirty="0"/>
            <a:t>On the other side SVM has advantages with our dataset:</a:t>
          </a:r>
        </a:p>
      </dgm:t>
    </dgm:pt>
    <dgm:pt modelId="{E47DC8F9-A360-4D00-8CFD-6F58382544EC}" type="parTrans" cxnId="{37489726-B9E9-4416-A0F2-867731AE7871}">
      <dgm:prSet/>
      <dgm:spPr/>
      <dgm:t>
        <a:bodyPr/>
        <a:lstStyle/>
        <a:p>
          <a:endParaRPr lang="en-US"/>
        </a:p>
      </dgm:t>
    </dgm:pt>
    <dgm:pt modelId="{AC0CE370-140F-4155-878A-E0211C79EA4F}" type="sibTrans" cxnId="{37489726-B9E9-4416-A0F2-867731AE7871}">
      <dgm:prSet/>
      <dgm:spPr/>
      <dgm:t>
        <a:bodyPr/>
        <a:lstStyle/>
        <a:p>
          <a:endParaRPr lang="en-US"/>
        </a:p>
      </dgm:t>
    </dgm:pt>
    <dgm:pt modelId="{D74EA958-98DD-44A2-B11E-95ADE22D8DF7}">
      <dgm:prSet phldrT="[Text]" custT="1"/>
      <dgm:spPr/>
      <dgm:t>
        <a:bodyPr/>
        <a:lstStyle/>
        <a:p>
          <a:r>
            <a:rPr lang="en-US" sz="1400" dirty="0"/>
            <a:t>Because we have limited set of points in multidimensional space SVM tends to be very good because it should be able to find the linear separation easily.</a:t>
          </a:r>
        </a:p>
      </dgm:t>
    </dgm:pt>
    <dgm:pt modelId="{2F44CEAE-CF05-438D-B7BC-7AB0A7AAD599}" type="parTrans" cxnId="{C2618F2B-281F-42E6-94A9-FC1226AF5A01}">
      <dgm:prSet/>
      <dgm:spPr/>
      <dgm:t>
        <a:bodyPr/>
        <a:lstStyle/>
        <a:p>
          <a:endParaRPr lang="en-US"/>
        </a:p>
      </dgm:t>
    </dgm:pt>
    <dgm:pt modelId="{A6DCD9FD-8A57-42A9-B0BC-CF9B257A1F2C}" type="sibTrans" cxnId="{C2618F2B-281F-42E6-94A9-FC1226AF5A01}">
      <dgm:prSet/>
      <dgm:spPr/>
      <dgm:t>
        <a:bodyPr/>
        <a:lstStyle/>
        <a:p>
          <a:endParaRPr lang="en-US"/>
        </a:p>
      </dgm:t>
    </dgm:pt>
    <dgm:pt modelId="{42B8E7F1-697B-4966-AFE3-EF51DD2C1F52}">
      <dgm:prSet phldrT="[Text]" custT="1"/>
      <dgm:spPr/>
      <dgm:t>
        <a:bodyPr/>
        <a:lstStyle/>
        <a:p>
          <a:r>
            <a:rPr lang="en-US" sz="1400" dirty="0"/>
            <a:t>SVM is good with outliers as it will only use the most relevant points to find a linear separation</a:t>
          </a:r>
        </a:p>
      </dgm:t>
    </dgm:pt>
    <dgm:pt modelId="{6B556365-03E0-4651-8D6D-D2EC6CC1E984}" type="parTrans" cxnId="{77686521-F4F4-41BF-9242-3B969809DC3B}">
      <dgm:prSet/>
      <dgm:spPr/>
      <dgm:t>
        <a:bodyPr/>
        <a:lstStyle/>
        <a:p>
          <a:endParaRPr lang="en-US"/>
        </a:p>
      </dgm:t>
    </dgm:pt>
    <dgm:pt modelId="{DEA0AE82-2AAB-4FD0-AA09-A37A3F9AB153}" type="sibTrans" cxnId="{77686521-F4F4-41BF-9242-3B969809DC3B}">
      <dgm:prSet/>
      <dgm:spPr/>
      <dgm:t>
        <a:bodyPr/>
        <a:lstStyle/>
        <a:p>
          <a:endParaRPr lang="en-US"/>
        </a:p>
      </dgm:t>
    </dgm:pt>
    <dgm:pt modelId="{8EA341CC-81E3-49EC-9FDB-AE3BD4922247}" type="pres">
      <dgm:prSet presAssocID="{CD829ABF-AD79-4066-AFDE-31BEB60F06D4}" presName="Name0" presStyleCnt="0">
        <dgm:presLayoutVars>
          <dgm:dir/>
          <dgm:animLvl val="lvl"/>
          <dgm:resizeHandles/>
        </dgm:presLayoutVars>
      </dgm:prSet>
      <dgm:spPr/>
      <dgm:t>
        <a:bodyPr/>
        <a:lstStyle/>
        <a:p>
          <a:endParaRPr lang="en-US"/>
        </a:p>
      </dgm:t>
    </dgm:pt>
    <dgm:pt modelId="{C96BB310-EDF3-4601-98C4-E1DC9120C185}" type="pres">
      <dgm:prSet presAssocID="{BF5082ED-F3B6-46DF-A64C-9AEC7525D648}" presName="linNode" presStyleCnt="0"/>
      <dgm:spPr/>
    </dgm:pt>
    <dgm:pt modelId="{DC1FA9EA-5FDF-4D8B-940B-55DA3EADB7E2}" type="pres">
      <dgm:prSet presAssocID="{BF5082ED-F3B6-46DF-A64C-9AEC7525D648}" presName="parentShp" presStyleLbl="node1" presStyleIdx="0" presStyleCnt="3">
        <dgm:presLayoutVars>
          <dgm:bulletEnabled val="1"/>
        </dgm:presLayoutVars>
      </dgm:prSet>
      <dgm:spPr/>
      <dgm:t>
        <a:bodyPr/>
        <a:lstStyle/>
        <a:p>
          <a:endParaRPr lang="en-US"/>
        </a:p>
      </dgm:t>
    </dgm:pt>
    <dgm:pt modelId="{E2191865-8219-4712-87DB-D5844925BA5D}" type="pres">
      <dgm:prSet presAssocID="{BF5082ED-F3B6-46DF-A64C-9AEC7525D648}" presName="childShp" presStyleLbl="bgAccFollowNode1" presStyleIdx="0" presStyleCnt="3">
        <dgm:presLayoutVars>
          <dgm:bulletEnabled val="1"/>
        </dgm:presLayoutVars>
      </dgm:prSet>
      <dgm:spPr/>
      <dgm:t>
        <a:bodyPr/>
        <a:lstStyle/>
        <a:p>
          <a:endParaRPr lang="en-US"/>
        </a:p>
      </dgm:t>
    </dgm:pt>
    <dgm:pt modelId="{21288848-4784-4D3A-BB47-50E237FD6CCC}" type="pres">
      <dgm:prSet presAssocID="{BD8DA677-10AE-47A9-B4DC-D7287AA11735}" presName="spacing" presStyleCnt="0"/>
      <dgm:spPr/>
    </dgm:pt>
    <dgm:pt modelId="{901694CC-9C43-441E-B17A-59483049158C}" type="pres">
      <dgm:prSet presAssocID="{C921926B-503A-42A8-8640-8D84CC103F99}" presName="linNode" presStyleCnt="0"/>
      <dgm:spPr/>
    </dgm:pt>
    <dgm:pt modelId="{080C59A6-6A5E-41C9-B784-29777613AD94}" type="pres">
      <dgm:prSet presAssocID="{C921926B-503A-42A8-8640-8D84CC103F99}" presName="parentShp" presStyleLbl="node1" presStyleIdx="1" presStyleCnt="3">
        <dgm:presLayoutVars>
          <dgm:bulletEnabled val="1"/>
        </dgm:presLayoutVars>
      </dgm:prSet>
      <dgm:spPr/>
      <dgm:t>
        <a:bodyPr/>
        <a:lstStyle/>
        <a:p>
          <a:endParaRPr lang="en-US"/>
        </a:p>
      </dgm:t>
    </dgm:pt>
    <dgm:pt modelId="{BAF61E82-E311-4592-9EA4-36DA50BC1783}" type="pres">
      <dgm:prSet presAssocID="{C921926B-503A-42A8-8640-8D84CC103F99}" presName="childShp" presStyleLbl="bgAccFollowNode1" presStyleIdx="1" presStyleCnt="3">
        <dgm:presLayoutVars>
          <dgm:bulletEnabled val="1"/>
        </dgm:presLayoutVars>
      </dgm:prSet>
      <dgm:spPr/>
      <dgm:t>
        <a:bodyPr/>
        <a:lstStyle/>
        <a:p>
          <a:endParaRPr lang="en-US"/>
        </a:p>
      </dgm:t>
    </dgm:pt>
    <dgm:pt modelId="{1E0DD6C2-33F7-4B50-8CD6-3E864EF0CC5A}" type="pres">
      <dgm:prSet presAssocID="{1E45C954-07E7-4B8C-8CEF-87FAE1BC53CA}" presName="spacing" presStyleCnt="0"/>
      <dgm:spPr/>
    </dgm:pt>
    <dgm:pt modelId="{1F3E6148-65B6-4D4D-A59C-51D2E3EA8CDF}" type="pres">
      <dgm:prSet presAssocID="{3A5D5B76-4A4B-4B76-A27E-1CEE05A8AE8D}" presName="linNode" presStyleCnt="0"/>
      <dgm:spPr/>
    </dgm:pt>
    <dgm:pt modelId="{95183174-7DF7-48AA-AC11-0AFEEE1184F1}" type="pres">
      <dgm:prSet presAssocID="{3A5D5B76-4A4B-4B76-A27E-1CEE05A8AE8D}" presName="parentShp" presStyleLbl="node1" presStyleIdx="2" presStyleCnt="3">
        <dgm:presLayoutVars>
          <dgm:bulletEnabled val="1"/>
        </dgm:presLayoutVars>
      </dgm:prSet>
      <dgm:spPr/>
      <dgm:t>
        <a:bodyPr/>
        <a:lstStyle/>
        <a:p>
          <a:endParaRPr lang="en-US"/>
        </a:p>
      </dgm:t>
    </dgm:pt>
    <dgm:pt modelId="{793AB425-3CBE-4E32-99B1-FA52D5D03FD5}" type="pres">
      <dgm:prSet presAssocID="{3A5D5B76-4A4B-4B76-A27E-1CEE05A8AE8D}" presName="childShp" presStyleLbl="bgAccFollowNode1" presStyleIdx="2" presStyleCnt="3">
        <dgm:presLayoutVars>
          <dgm:bulletEnabled val="1"/>
        </dgm:presLayoutVars>
      </dgm:prSet>
      <dgm:spPr/>
      <dgm:t>
        <a:bodyPr/>
        <a:lstStyle/>
        <a:p>
          <a:endParaRPr lang="en-US"/>
        </a:p>
      </dgm:t>
    </dgm:pt>
  </dgm:ptLst>
  <dgm:cxnLst>
    <dgm:cxn modelId="{ABE6C23E-466A-4DC8-9022-D60698B110B8}" srcId="{C921926B-503A-42A8-8640-8D84CC103F99}" destId="{9C999D4F-9B55-45F9-A007-9370B8712878}" srcOrd="0" destOrd="0" parTransId="{70C7BEBA-FF80-4FD9-B9A6-AD2E19B34147}" sibTransId="{98AC89B7-3ADC-40D2-B0FA-68F9046D778E}"/>
    <dgm:cxn modelId="{FF96BDB9-540D-474F-89F4-6D14125B0C5F}" type="presOf" srcId="{C921926B-503A-42A8-8640-8D84CC103F99}" destId="{080C59A6-6A5E-41C9-B784-29777613AD94}" srcOrd="0" destOrd="0" presId="urn:microsoft.com/office/officeart/2005/8/layout/vList6"/>
    <dgm:cxn modelId="{0507F726-6B3B-4B1F-8437-D92ED9BE38A9}" srcId="{BF5082ED-F3B6-46DF-A64C-9AEC7525D648}" destId="{24DE1418-B602-4153-B0DD-9F6E81E01C23}" srcOrd="0" destOrd="0" parTransId="{DAD0D6CA-B265-42B3-AE85-F2DA6C988F5F}" sibTransId="{AE7861FA-6AE6-4EB1-99EB-CE74681DB687}"/>
    <dgm:cxn modelId="{7B351584-B6C7-47D4-AA92-938CEF20A902}" type="presOf" srcId="{24DE1418-B602-4153-B0DD-9F6E81E01C23}" destId="{E2191865-8219-4712-87DB-D5844925BA5D}" srcOrd="0" destOrd="0" presId="urn:microsoft.com/office/officeart/2005/8/layout/vList6"/>
    <dgm:cxn modelId="{7CF32C47-E1E7-4F97-AFFB-75C3A37CB5A1}" srcId="{CD829ABF-AD79-4066-AFDE-31BEB60F06D4}" destId="{BF5082ED-F3B6-46DF-A64C-9AEC7525D648}" srcOrd="0" destOrd="0" parTransId="{6133F3FB-D24E-4FB3-A04D-6C8DBE4F1717}" sibTransId="{BD8DA677-10AE-47A9-B4DC-D7287AA11735}"/>
    <dgm:cxn modelId="{DE8C255E-F6C0-4997-8F3E-4B864B18EBF8}" srcId="{CD829ABF-AD79-4066-AFDE-31BEB60F06D4}" destId="{C921926B-503A-42A8-8640-8D84CC103F99}" srcOrd="1" destOrd="0" parTransId="{D678F43B-BDA2-4F14-A3FC-2D1AFC8D1931}" sibTransId="{1E45C954-07E7-4B8C-8CEF-87FAE1BC53CA}"/>
    <dgm:cxn modelId="{C2618F2B-281F-42E6-94A9-FC1226AF5A01}" srcId="{3A5D5B76-4A4B-4B76-A27E-1CEE05A8AE8D}" destId="{D74EA958-98DD-44A2-B11E-95ADE22D8DF7}" srcOrd="0" destOrd="0" parTransId="{2F44CEAE-CF05-438D-B7BC-7AB0A7AAD599}" sibTransId="{A6DCD9FD-8A57-42A9-B0BC-CF9B257A1F2C}"/>
    <dgm:cxn modelId="{37489726-B9E9-4416-A0F2-867731AE7871}" srcId="{CD829ABF-AD79-4066-AFDE-31BEB60F06D4}" destId="{3A5D5B76-4A4B-4B76-A27E-1CEE05A8AE8D}" srcOrd="2" destOrd="0" parTransId="{E47DC8F9-A360-4D00-8CFD-6F58382544EC}" sibTransId="{AC0CE370-140F-4155-878A-E0211C79EA4F}"/>
    <dgm:cxn modelId="{ACDD2A20-A493-46D8-A860-6593327B57AC}" srcId="{BF5082ED-F3B6-46DF-A64C-9AEC7525D648}" destId="{316D6DD9-33F8-42D3-ADE7-59AA1EBACD64}" srcOrd="1" destOrd="0" parTransId="{00C98617-203F-40EF-B9F8-E635FE03EF8D}" sibTransId="{6616248D-6200-44CA-A46A-250661D989B1}"/>
    <dgm:cxn modelId="{A440D905-57B5-4D5A-8063-CC5359D01198}" type="presOf" srcId="{BF5082ED-F3B6-46DF-A64C-9AEC7525D648}" destId="{DC1FA9EA-5FDF-4D8B-940B-55DA3EADB7E2}" srcOrd="0" destOrd="0" presId="urn:microsoft.com/office/officeart/2005/8/layout/vList6"/>
    <dgm:cxn modelId="{F60939D9-67C1-4D15-9877-8CD1EBA17375}" type="presOf" srcId="{316D6DD9-33F8-42D3-ADE7-59AA1EBACD64}" destId="{E2191865-8219-4712-87DB-D5844925BA5D}" srcOrd="0" destOrd="1" presId="urn:microsoft.com/office/officeart/2005/8/layout/vList6"/>
    <dgm:cxn modelId="{77686521-F4F4-41BF-9242-3B969809DC3B}" srcId="{3A5D5B76-4A4B-4B76-A27E-1CEE05A8AE8D}" destId="{42B8E7F1-697B-4966-AFE3-EF51DD2C1F52}" srcOrd="1" destOrd="0" parTransId="{6B556365-03E0-4651-8D6D-D2EC6CC1E984}" sibTransId="{DEA0AE82-2AAB-4FD0-AA09-A37A3F9AB153}"/>
    <dgm:cxn modelId="{A0E9539B-A125-4A6E-B1C1-A04341335E02}" type="presOf" srcId="{CD829ABF-AD79-4066-AFDE-31BEB60F06D4}" destId="{8EA341CC-81E3-49EC-9FDB-AE3BD4922247}" srcOrd="0" destOrd="0" presId="urn:microsoft.com/office/officeart/2005/8/layout/vList6"/>
    <dgm:cxn modelId="{9AB511BF-03F1-4C86-84C9-EFE7BF1C4E2E}" type="presOf" srcId="{9C999D4F-9B55-45F9-A007-9370B8712878}" destId="{BAF61E82-E311-4592-9EA4-36DA50BC1783}" srcOrd="0" destOrd="0" presId="urn:microsoft.com/office/officeart/2005/8/layout/vList6"/>
    <dgm:cxn modelId="{F4CBE5AD-D09B-4EBB-843D-09E3B754E7BE}" type="presOf" srcId="{42B8E7F1-697B-4966-AFE3-EF51DD2C1F52}" destId="{793AB425-3CBE-4E32-99B1-FA52D5D03FD5}" srcOrd="0" destOrd="1" presId="urn:microsoft.com/office/officeart/2005/8/layout/vList6"/>
    <dgm:cxn modelId="{645FA1B1-CD0B-47E1-B966-E3161CB4C141}" type="presOf" srcId="{D74EA958-98DD-44A2-B11E-95ADE22D8DF7}" destId="{793AB425-3CBE-4E32-99B1-FA52D5D03FD5}" srcOrd="0" destOrd="0" presId="urn:microsoft.com/office/officeart/2005/8/layout/vList6"/>
    <dgm:cxn modelId="{39491BD6-4061-49EF-9146-821D260C4A18}" type="presOf" srcId="{3A5D5B76-4A4B-4B76-A27E-1CEE05A8AE8D}" destId="{95183174-7DF7-48AA-AC11-0AFEEE1184F1}" srcOrd="0" destOrd="0" presId="urn:microsoft.com/office/officeart/2005/8/layout/vList6"/>
    <dgm:cxn modelId="{9A5C53AF-8F98-4B01-88A7-C2FF365EA467}" type="presParOf" srcId="{8EA341CC-81E3-49EC-9FDB-AE3BD4922247}" destId="{C96BB310-EDF3-4601-98C4-E1DC9120C185}" srcOrd="0" destOrd="0" presId="urn:microsoft.com/office/officeart/2005/8/layout/vList6"/>
    <dgm:cxn modelId="{E253876D-5DE8-48D0-879A-399BB7C24FB5}" type="presParOf" srcId="{C96BB310-EDF3-4601-98C4-E1DC9120C185}" destId="{DC1FA9EA-5FDF-4D8B-940B-55DA3EADB7E2}" srcOrd="0" destOrd="0" presId="urn:microsoft.com/office/officeart/2005/8/layout/vList6"/>
    <dgm:cxn modelId="{75F7B7C9-F279-41D3-9D5F-5452B210805A}" type="presParOf" srcId="{C96BB310-EDF3-4601-98C4-E1DC9120C185}" destId="{E2191865-8219-4712-87DB-D5844925BA5D}" srcOrd="1" destOrd="0" presId="urn:microsoft.com/office/officeart/2005/8/layout/vList6"/>
    <dgm:cxn modelId="{2780FE65-35BE-4742-A10B-4CA87599071E}" type="presParOf" srcId="{8EA341CC-81E3-49EC-9FDB-AE3BD4922247}" destId="{21288848-4784-4D3A-BB47-50E237FD6CCC}" srcOrd="1" destOrd="0" presId="urn:microsoft.com/office/officeart/2005/8/layout/vList6"/>
    <dgm:cxn modelId="{5A52E295-2B4E-45DA-96AF-790DCF387C61}" type="presParOf" srcId="{8EA341CC-81E3-49EC-9FDB-AE3BD4922247}" destId="{901694CC-9C43-441E-B17A-59483049158C}" srcOrd="2" destOrd="0" presId="urn:microsoft.com/office/officeart/2005/8/layout/vList6"/>
    <dgm:cxn modelId="{3DA6483E-0A30-47E0-BFF6-7DAD466D843B}" type="presParOf" srcId="{901694CC-9C43-441E-B17A-59483049158C}" destId="{080C59A6-6A5E-41C9-B784-29777613AD94}" srcOrd="0" destOrd="0" presId="urn:microsoft.com/office/officeart/2005/8/layout/vList6"/>
    <dgm:cxn modelId="{3FC36232-8C43-47BC-A590-1C3C3CBC46EC}" type="presParOf" srcId="{901694CC-9C43-441E-B17A-59483049158C}" destId="{BAF61E82-E311-4592-9EA4-36DA50BC1783}" srcOrd="1" destOrd="0" presId="urn:microsoft.com/office/officeart/2005/8/layout/vList6"/>
    <dgm:cxn modelId="{FEE798E9-75A5-4944-A79F-C4C820613213}" type="presParOf" srcId="{8EA341CC-81E3-49EC-9FDB-AE3BD4922247}" destId="{1E0DD6C2-33F7-4B50-8CD6-3E864EF0CC5A}" srcOrd="3" destOrd="0" presId="urn:microsoft.com/office/officeart/2005/8/layout/vList6"/>
    <dgm:cxn modelId="{9E9C39CE-7A3D-4241-8277-A4DE5D3495D0}" type="presParOf" srcId="{8EA341CC-81E3-49EC-9FDB-AE3BD4922247}" destId="{1F3E6148-65B6-4D4D-A59C-51D2E3EA8CDF}" srcOrd="4" destOrd="0" presId="urn:microsoft.com/office/officeart/2005/8/layout/vList6"/>
    <dgm:cxn modelId="{E0F5C9DC-C643-438E-948E-A8F63ECCB67A}" type="presParOf" srcId="{1F3E6148-65B6-4D4D-A59C-51D2E3EA8CDF}" destId="{95183174-7DF7-48AA-AC11-0AFEEE1184F1}" srcOrd="0" destOrd="0" presId="urn:microsoft.com/office/officeart/2005/8/layout/vList6"/>
    <dgm:cxn modelId="{22800AAA-F5B9-4C4A-9C7B-ECDBA2D89FEC}" type="presParOf" srcId="{1F3E6148-65B6-4D4D-A59C-51D2E3EA8CDF}" destId="{793AB425-3CBE-4E32-99B1-FA52D5D03FD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4B6600-DEC5-48D6-B5DE-09E1150F56BC}" type="doc">
      <dgm:prSet loTypeId="urn:microsoft.com/office/officeart/2005/8/layout/lProcess2" loCatId="relationship" qsTypeId="urn:microsoft.com/office/officeart/2005/8/quickstyle/simple3" qsCatId="simple" csTypeId="urn:microsoft.com/office/officeart/2005/8/colors/accent1_2" csCatId="accent1" phldr="1"/>
      <dgm:spPr/>
      <dgm:t>
        <a:bodyPr/>
        <a:lstStyle/>
        <a:p>
          <a:endParaRPr lang="en-US"/>
        </a:p>
      </dgm:t>
    </dgm:pt>
    <dgm:pt modelId="{0F14C5EC-8594-48C2-AEAA-0EE8C28BAF1D}">
      <dgm:prSet phldrT="[Text]"/>
      <dgm:spPr/>
      <dgm:t>
        <a:bodyPr/>
        <a:lstStyle/>
        <a:p>
          <a:r>
            <a:rPr lang="en-US" dirty="0"/>
            <a:t>Using the </a:t>
          </a:r>
          <a:r>
            <a:rPr lang="en-US"/>
            <a:t>unsupervised technique, </a:t>
          </a:r>
          <a:r>
            <a:rPr lang="en-US" dirty="0"/>
            <a:t>the movie cluster reviews were divided into 2 clusters</a:t>
          </a:r>
        </a:p>
      </dgm:t>
    </dgm:pt>
    <dgm:pt modelId="{C33F6BF6-882D-402B-A3B1-8230903BCD94}" type="parTrans" cxnId="{C8B1F32E-3AD4-4228-B410-DEC02EA90564}">
      <dgm:prSet/>
      <dgm:spPr/>
      <dgm:t>
        <a:bodyPr/>
        <a:lstStyle/>
        <a:p>
          <a:endParaRPr lang="en-US"/>
        </a:p>
      </dgm:t>
    </dgm:pt>
    <dgm:pt modelId="{F261F0F3-E6A5-49D6-B6F6-4FD49009276B}" type="sibTrans" cxnId="{C8B1F32E-3AD4-4228-B410-DEC02EA90564}">
      <dgm:prSet/>
      <dgm:spPr/>
      <dgm:t>
        <a:bodyPr/>
        <a:lstStyle/>
        <a:p>
          <a:endParaRPr lang="en-US"/>
        </a:p>
      </dgm:t>
    </dgm:pt>
    <dgm:pt modelId="{495E8ABE-0CD5-4B8B-92C4-259BFC209E23}">
      <dgm:prSet/>
      <dgm:spPr/>
      <dgm:t>
        <a:bodyPr/>
        <a:lstStyle/>
        <a:p>
          <a:pPr algn="l"/>
          <a:r>
            <a:rPr lang="en-US" dirty="0"/>
            <a:t>While the </a:t>
          </a:r>
          <a:r>
            <a:rPr lang="en-US" dirty="0" err="1"/>
            <a:t>KMeans</a:t>
          </a:r>
          <a:r>
            <a:rPr lang="en-US" dirty="0"/>
            <a:t> gave us 2 centroids, marked in red below, the scatter plot of blue, negative reviews, and green, positive reviews, failed to segregate the movie reviews.  </a:t>
          </a:r>
        </a:p>
      </dgm:t>
    </dgm:pt>
    <dgm:pt modelId="{949D9B5A-9C94-4C28-8E10-EA77D53672C7}" type="parTrans" cxnId="{21700479-3E84-4554-8D46-52F16F37BA3B}">
      <dgm:prSet/>
      <dgm:spPr/>
      <dgm:t>
        <a:bodyPr/>
        <a:lstStyle/>
        <a:p>
          <a:endParaRPr lang="en-US"/>
        </a:p>
      </dgm:t>
    </dgm:pt>
    <dgm:pt modelId="{3A38F4A2-1A9B-4390-8A39-79E268E1B054}" type="sibTrans" cxnId="{21700479-3E84-4554-8D46-52F16F37BA3B}">
      <dgm:prSet/>
      <dgm:spPr/>
      <dgm:t>
        <a:bodyPr/>
        <a:lstStyle/>
        <a:p>
          <a:endParaRPr lang="en-US"/>
        </a:p>
      </dgm:t>
    </dgm:pt>
    <dgm:pt modelId="{66111A08-DAEF-493C-A3F7-3456B3793802}">
      <dgm:prSet phldrT="[Text]"/>
      <dgm:spPr/>
      <dgm:t>
        <a:bodyPr/>
        <a:lstStyle/>
        <a:p>
          <a:r>
            <a:rPr lang="en-US" u="sng" dirty="0" err="1"/>
            <a:t>KMeans</a:t>
          </a:r>
          <a:r>
            <a:rPr lang="en-US" u="sng" dirty="0"/>
            <a:t> with K = 2 Without stop words removal</a:t>
          </a:r>
        </a:p>
      </dgm:t>
    </dgm:pt>
    <dgm:pt modelId="{6A749510-072A-4386-B10B-3EABBAF3EAC3}" type="sibTrans" cxnId="{5632A572-2B71-456E-9D9D-A2C1BC2C4B7A}">
      <dgm:prSet/>
      <dgm:spPr/>
      <dgm:t>
        <a:bodyPr/>
        <a:lstStyle/>
        <a:p>
          <a:endParaRPr lang="en-US"/>
        </a:p>
      </dgm:t>
    </dgm:pt>
    <dgm:pt modelId="{17BC984D-BABF-4CA2-B645-BE6F1542A830}" type="parTrans" cxnId="{5632A572-2B71-456E-9D9D-A2C1BC2C4B7A}">
      <dgm:prSet/>
      <dgm:spPr/>
      <dgm:t>
        <a:bodyPr/>
        <a:lstStyle/>
        <a:p>
          <a:endParaRPr lang="en-US"/>
        </a:p>
      </dgm:t>
    </dgm:pt>
    <dgm:pt modelId="{2FCD54B0-D03E-4EB5-A049-D4672C9CA67A}">
      <dgm:prSet phldrT="[Text]"/>
      <dgm:spPr/>
      <dgm:t>
        <a:bodyPr/>
        <a:lstStyle/>
        <a:p>
          <a:pPr algn="l"/>
          <a:r>
            <a:rPr lang="en-US" dirty="0"/>
            <a:t>we have used K = 2, as the number of clusters. </a:t>
          </a:r>
        </a:p>
      </dgm:t>
    </dgm:pt>
    <dgm:pt modelId="{7E240DC4-1CFB-41BE-97D4-AEB8C62F916E}" type="sibTrans" cxnId="{3C3104B6-6EA3-42E3-A9A4-BEBDA630BEF8}">
      <dgm:prSet/>
      <dgm:spPr/>
      <dgm:t>
        <a:bodyPr/>
        <a:lstStyle/>
        <a:p>
          <a:endParaRPr lang="en-US"/>
        </a:p>
      </dgm:t>
    </dgm:pt>
    <dgm:pt modelId="{E426CF72-5F3E-4E96-9253-FD65F805FA15}" type="parTrans" cxnId="{3C3104B6-6EA3-42E3-A9A4-BEBDA630BEF8}">
      <dgm:prSet/>
      <dgm:spPr/>
      <dgm:t>
        <a:bodyPr/>
        <a:lstStyle/>
        <a:p>
          <a:endParaRPr lang="en-US"/>
        </a:p>
      </dgm:t>
    </dgm:pt>
    <dgm:pt modelId="{9D9D3598-A706-4E94-97AF-BFDE2A5361E4}">
      <dgm:prSet phldrT="[Text]"/>
      <dgm:spPr/>
      <dgm:t>
        <a:bodyPr/>
        <a:lstStyle/>
        <a:p>
          <a:r>
            <a:rPr lang="en-US" dirty="0"/>
            <a:t>In the quest to find a 2D plot, in which the positive and negative reviews are separated</a:t>
          </a:r>
        </a:p>
      </dgm:t>
    </dgm:pt>
    <dgm:pt modelId="{C13EC9E5-7D4D-4341-A003-A6DE9157B789}" type="sibTrans" cxnId="{359450DB-5A35-4747-A8F3-1716B55B2310}">
      <dgm:prSet/>
      <dgm:spPr/>
      <dgm:t>
        <a:bodyPr/>
        <a:lstStyle/>
        <a:p>
          <a:endParaRPr lang="en-US"/>
        </a:p>
      </dgm:t>
    </dgm:pt>
    <dgm:pt modelId="{B2B66865-7D8F-431D-8215-E30430D4A25D}" type="parTrans" cxnId="{359450DB-5A35-4747-A8F3-1716B55B2310}">
      <dgm:prSet/>
      <dgm:spPr/>
      <dgm:t>
        <a:bodyPr/>
        <a:lstStyle/>
        <a:p>
          <a:endParaRPr lang="en-US"/>
        </a:p>
      </dgm:t>
    </dgm:pt>
    <dgm:pt modelId="{13F0181D-162C-4D07-92A8-DC8829D93E1E}" type="pres">
      <dgm:prSet presAssocID="{824B6600-DEC5-48D6-B5DE-09E1150F56BC}" presName="theList" presStyleCnt="0">
        <dgm:presLayoutVars>
          <dgm:dir/>
          <dgm:animLvl val="lvl"/>
          <dgm:resizeHandles val="exact"/>
        </dgm:presLayoutVars>
      </dgm:prSet>
      <dgm:spPr/>
      <dgm:t>
        <a:bodyPr/>
        <a:lstStyle/>
        <a:p>
          <a:endParaRPr lang="en-US"/>
        </a:p>
      </dgm:t>
    </dgm:pt>
    <dgm:pt modelId="{BE6C1396-ECEE-40B6-8034-62D34903C1BB}" type="pres">
      <dgm:prSet presAssocID="{66111A08-DAEF-493C-A3F7-3456B3793802}" presName="compNode" presStyleCnt="0"/>
      <dgm:spPr/>
    </dgm:pt>
    <dgm:pt modelId="{452AE34D-9F88-417C-9649-FFF9D6DF87A3}" type="pres">
      <dgm:prSet presAssocID="{66111A08-DAEF-493C-A3F7-3456B3793802}" presName="aNode" presStyleLbl="bgShp" presStyleIdx="0" presStyleCnt="1"/>
      <dgm:spPr/>
      <dgm:t>
        <a:bodyPr/>
        <a:lstStyle/>
        <a:p>
          <a:endParaRPr lang="en-US"/>
        </a:p>
      </dgm:t>
    </dgm:pt>
    <dgm:pt modelId="{0E9D3C62-F246-4C0B-9B7A-8A8AC6F6086F}" type="pres">
      <dgm:prSet presAssocID="{66111A08-DAEF-493C-A3F7-3456B3793802}" presName="textNode" presStyleLbl="bgShp" presStyleIdx="0" presStyleCnt="1"/>
      <dgm:spPr/>
      <dgm:t>
        <a:bodyPr/>
        <a:lstStyle/>
        <a:p>
          <a:endParaRPr lang="en-US"/>
        </a:p>
      </dgm:t>
    </dgm:pt>
    <dgm:pt modelId="{963FB9FB-B972-449D-88B2-AE655B395165}" type="pres">
      <dgm:prSet presAssocID="{66111A08-DAEF-493C-A3F7-3456B3793802}" presName="compChildNode" presStyleCnt="0"/>
      <dgm:spPr/>
    </dgm:pt>
    <dgm:pt modelId="{763C1705-9E9F-430F-997E-A40C37767250}" type="pres">
      <dgm:prSet presAssocID="{66111A08-DAEF-493C-A3F7-3456B3793802}" presName="theInnerList" presStyleCnt="0"/>
      <dgm:spPr/>
    </dgm:pt>
    <dgm:pt modelId="{2CE0ACBC-B4F7-46CB-8540-11390660829A}" type="pres">
      <dgm:prSet presAssocID="{0F14C5EC-8594-48C2-AEAA-0EE8C28BAF1D}" presName="childNode" presStyleLbl="node1" presStyleIdx="0" presStyleCnt="4" custLinFactY="94075" custLinFactNeighborX="-672" custLinFactNeighborY="100000">
        <dgm:presLayoutVars>
          <dgm:bulletEnabled val="1"/>
        </dgm:presLayoutVars>
      </dgm:prSet>
      <dgm:spPr/>
      <dgm:t>
        <a:bodyPr/>
        <a:lstStyle/>
        <a:p>
          <a:endParaRPr lang="en-US"/>
        </a:p>
      </dgm:t>
    </dgm:pt>
    <dgm:pt modelId="{1BC03697-7968-4734-81AD-CE4F57531A63}" type="pres">
      <dgm:prSet presAssocID="{0F14C5EC-8594-48C2-AEAA-0EE8C28BAF1D}" presName="aSpace2" presStyleCnt="0"/>
      <dgm:spPr/>
    </dgm:pt>
    <dgm:pt modelId="{3F4F53D3-04F0-457C-AB24-564D55249D35}" type="pres">
      <dgm:prSet presAssocID="{2FCD54B0-D03E-4EB5-A049-D4672C9CA67A}" presName="childNode" presStyleLbl="node1" presStyleIdx="1" presStyleCnt="4" custLinFactY="-100000" custLinFactNeighborX="-672" custLinFactNeighborY="-123788">
        <dgm:presLayoutVars>
          <dgm:bulletEnabled val="1"/>
        </dgm:presLayoutVars>
      </dgm:prSet>
      <dgm:spPr/>
      <dgm:t>
        <a:bodyPr/>
        <a:lstStyle/>
        <a:p>
          <a:endParaRPr lang="en-US"/>
        </a:p>
      </dgm:t>
    </dgm:pt>
    <dgm:pt modelId="{FF528631-50D2-422B-8EAF-472DB355D748}" type="pres">
      <dgm:prSet presAssocID="{2FCD54B0-D03E-4EB5-A049-D4672C9CA67A}" presName="aSpace2" presStyleCnt="0"/>
      <dgm:spPr/>
    </dgm:pt>
    <dgm:pt modelId="{A3C90539-B41E-47AD-9F04-72D2B18E3E9B}" type="pres">
      <dgm:prSet presAssocID="{495E8ABE-0CD5-4B8B-92C4-259BFC209E23}" presName="childNode" presStyleLbl="node1" presStyleIdx="2" presStyleCnt="4">
        <dgm:presLayoutVars>
          <dgm:bulletEnabled val="1"/>
        </dgm:presLayoutVars>
      </dgm:prSet>
      <dgm:spPr/>
      <dgm:t>
        <a:bodyPr/>
        <a:lstStyle/>
        <a:p>
          <a:endParaRPr lang="en-US"/>
        </a:p>
      </dgm:t>
    </dgm:pt>
    <dgm:pt modelId="{B202A322-B4F5-444C-8D83-65B3FB6EDE4C}" type="pres">
      <dgm:prSet presAssocID="{495E8ABE-0CD5-4B8B-92C4-259BFC209E23}" presName="aSpace2" presStyleCnt="0"/>
      <dgm:spPr/>
    </dgm:pt>
    <dgm:pt modelId="{9E360EE7-30AB-479C-AA7F-68CC222F6525}" type="pres">
      <dgm:prSet presAssocID="{9D9D3598-A706-4E94-97AF-BFDE2A5361E4}" presName="childNode" presStyleLbl="node1" presStyleIdx="3" presStyleCnt="4" custLinFactNeighborX="-672" custLinFactNeighborY="23953">
        <dgm:presLayoutVars>
          <dgm:bulletEnabled val="1"/>
        </dgm:presLayoutVars>
      </dgm:prSet>
      <dgm:spPr/>
      <dgm:t>
        <a:bodyPr/>
        <a:lstStyle/>
        <a:p>
          <a:endParaRPr lang="en-US"/>
        </a:p>
      </dgm:t>
    </dgm:pt>
  </dgm:ptLst>
  <dgm:cxnLst>
    <dgm:cxn modelId="{C8B1F32E-3AD4-4228-B410-DEC02EA90564}" srcId="{66111A08-DAEF-493C-A3F7-3456B3793802}" destId="{0F14C5EC-8594-48C2-AEAA-0EE8C28BAF1D}" srcOrd="0" destOrd="0" parTransId="{C33F6BF6-882D-402B-A3B1-8230903BCD94}" sibTransId="{F261F0F3-E6A5-49D6-B6F6-4FD49009276B}"/>
    <dgm:cxn modelId="{B43FB65E-6060-4B1C-B450-A383A9441329}" type="presOf" srcId="{0F14C5EC-8594-48C2-AEAA-0EE8C28BAF1D}" destId="{2CE0ACBC-B4F7-46CB-8540-11390660829A}" srcOrd="0" destOrd="0" presId="urn:microsoft.com/office/officeart/2005/8/layout/lProcess2"/>
    <dgm:cxn modelId="{D18AA011-8903-4647-891B-D44391CA989C}" type="presOf" srcId="{9D9D3598-A706-4E94-97AF-BFDE2A5361E4}" destId="{9E360EE7-30AB-479C-AA7F-68CC222F6525}" srcOrd="0" destOrd="0" presId="urn:microsoft.com/office/officeart/2005/8/layout/lProcess2"/>
    <dgm:cxn modelId="{3C3104B6-6EA3-42E3-A9A4-BEBDA630BEF8}" srcId="{66111A08-DAEF-493C-A3F7-3456B3793802}" destId="{2FCD54B0-D03E-4EB5-A049-D4672C9CA67A}" srcOrd="1" destOrd="0" parTransId="{E426CF72-5F3E-4E96-9253-FD65F805FA15}" sibTransId="{7E240DC4-1CFB-41BE-97D4-AEB8C62F916E}"/>
    <dgm:cxn modelId="{28C55150-6EE2-4DBF-9D12-90BAB9660E10}" type="presOf" srcId="{495E8ABE-0CD5-4B8B-92C4-259BFC209E23}" destId="{A3C90539-B41E-47AD-9F04-72D2B18E3E9B}" srcOrd="0" destOrd="0" presId="urn:microsoft.com/office/officeart/2005/8/layout/lProcess2"/>
    <dgm:cxn modelId="{5632A572-2B71-456E-9D9D-A2C1BC2C4B7A}" srcId="{824B6600-DEC5-48D6-B5DE-09E1150F56BC}" destId="{66111A08-DAEF-493C-A3F7-3456B3793802}" srcOrd="0" destOrd="0" parTransId="{17BC984D-BABF-4CA2-B645-BE6F1542A830}" sibTransId="{6A749510-072A-4386-B10B-3EABBAF3EAC3}"/>
    <dgm:cxn modelId="{359450DB-5A35-4747-A8F3-1716B55B2310}" srcId="{66111A08-DAEF-493C-A3F7-3456B3793802}" destId="{9D9D3598-A706-4E94-97AF-BFDE2A5361E4}" srcOrd="3" destOrd="0" parTransId="{B2B66865-7D8F-431D-8215-E30430D4A25D}" sibTransId="{C13EC9E5-7D4D-4341-A003-A6DE9157B789}"/>
    <dgm:cxn modelId="{C1F7271D-180C-40C5-8E1D-92A414748103}" type="presOf" srcId="{66111A08-DAEF-493C-A3F7-3456B3793802}" destId="{452AE34D-9F88-417C-9649-FFF9D6DF87A3}" srcOrd="0" destOrd="0" presId="urn:microsoft.com/office/officeart/2005/8/layout/lProcess2"/>
    <dgm:cxn modelId="{4C6226CF-D444-43C6-9494-C248AAE604BF}" type="presOf" srcId="{824B6600-DEC5-48D6-B5DE-09E1150F56BC}" destId="{13F0181D-162C-4D07-92A8-DC8829D93E1E}" srcOrd="0" destOrd="0" presId="urn:microsoft.com/office/officeart/2005/8/layout/lProcess2"/>
    <dgm:cxn modelId="{21700479-3E84-4554-8D46-52F16F37BA3B}" srcId="{66111A08-DAEF-493C-A3F7-3456B3793802}" destId="{495E8ABE-0CD5-4B8B-92C4-259BFC209E23}" srcOrd="2" destOrd="0" parTransId="{949D9B5A-9C94-4C28-8E10-EA77D53672C7}" sibTransId="{3A38F4A2-1A9B-4390-8A39-79E268E1B054}"/>
    <dgm:cxn modelId="{9EDAD3FE-FF88-4932-B7EF-944D30AEE292}" type="presOf" srcId="{2FCD54B0-D03E-4EB5-A049-D4672C9CA67A}" destId="{3F4F53D3-04F0-457C-AB24-564D55249D35}" srcOrd="0" destOrd="0" presId="urn:microsoft.com/office/officeart/2005/8/layout/lProcess2"/>
    <dgm:cxn modelId="{47EEEFE6-AD61-4291-9571-6B8B8CD00837}" type="presOf" srcId="{66111A08-DAEF-493C-A3F7-3456B3793802}" destId="{0E9D3C62-F246-4C0B-9B7A-8A8AC6F6086F}" srcOrd="1" destOrd="0" presId="urn:microsoft.com/office/officeart/2005/8/layout/lProcess2"/>
    <dgm:cxn modelId="{F3DCA960-C681-4603-88DE-6DA4A12D4826}" type="presParOf" srcId="{13F0181D-162C-4D07-92A8-DC8829D93E1E}" destId="{BE6C1396-ECEE-40B6-8034-62D34903C1BB}" srcOrd="0" destOrd="0" presId="urn:microsoft.com/office/officeart/2005/8/layout/lProcess2"/>
    <dgm:cxn modelId="{2164F687-CC37-4F93-BF81-E8B87078EA30}" type="presParOf" srcId="{BE6C1396-ECEE-40B6-8034-62D34903C1BB}" destId="{452AE34D-9F88-417C-9649-FFF9D6DF87A3}" srcOrd="0" destOrd="0" presId="urn:microsoft.com/office/officeart/2005/8/layout/lProcess2"/>
    <dgm:cxn modelId="{290C2501-8E42-4F90-B9CC-69C278E317F6}" type="presParOf" srcId="{BE6C1396-ECEE-40B6-8034-62D34903C1BB}" destId="{0E9D3C62-F246-4C0B-9B7A-8A8AC6F6086F}" srcOrd="1" destOrd="0" presId="urn:microsoft.com/office/officeart/2005/8/layout/lProcess2"/>
    <dgm:cxn modelId="{F03A0E93-02F4-47DE-AB74-359C72FFE168}" type="presParOf" srcId="{BE6C1396-ECEE-40B6-8034-62D34903C1BB}" destId="{963FB9FB-B972-449D-88B2-AE655B395165}" srcOrd="2" destOrd="0" presId="urn:microsoft.com/office/officeart/2005/8/layout/lProcess2"/>
    <dgm:cxn modelId="{FBADC74B-EA7A-4284-81CF-2C40A0F53840}" type="presParOf" srcId="{963FB9FB-B972-449D-88B2-AE655B395165}" destId="{763C1705-9E9F-430F-997E-A40C37767250}" srcOrd="0" destOrd="0" presId="urn:microsoft.com/office/officeart/2005/8/layout/lProcess2"/>
    <dgm:cxn modelId="{280F736A-E527-4919-9DCD-453AF909CCC7}" type="presParOf" srcId="{763C1705-9E9F-430F-997E-A40C37767250}" destId="{2CE0ACBC-B4F7-46CB-8540-11390660829A}" srcOrd="0" destOrd="0" presId="urn:microsoft.com/office/officeart/2005/8/layout/lProcess2"/>
    <dgm:cxn modelId="{8703EACE-1894-49CB-88DD-644029301A46}" type="presParOf" srcId="{763C1705-9E9F-430F-997E-A40C37767250}" destId="{1BC03697-7968-4734-81AD-CE4F57531A63}" srcOrd="1" destOrd="0" presId="urn:microsoft.com/office/officeart/2005/8/layout/lProcess2"/>
    <dgm:cxn modelId="{A59E10D7-7F4F-4E31-A21B-5809C1010AB6}" type="presParOf" srcId="{763C1705-9E9F-430F-997E-A40C37767250}" destId="{3F4F53D3-04F0-457C-AB24-564D55249D35}" srcOrd="2" destOrd="0" presId="urn:microsoft.com/office/officeart/2005/8/layout/lProcess2"/>
    <dgm:cxn modelId="{E8F68C2C-90C9-4B82-804C-49F451FC0192}" type="presParOf" srcId="{763C1705-9E9F-430F-997E-A40C37767250}" destId="{FF528631-50D2-422B-8EAF-472DB355D748}" srcOrd="3" destOrd="0" presId="urn:microsoft.com/office/officeart/2005/8/layout/lProcess2"/>
    <dgm:cxn modelId="{F681F97E-A4BA-4FF3-96B0-FCD29F413183}" type="presParOf" srcId="{763C1705-9E9F-430F-997E-A40C37767250}" destId="{A3C90539-B41E-47AD-9F04-72D2B18E3E9B}" srcOrd="4" destOrd="0" presId="urn:microsoft.com/office/officeart/2005/8/layout/lProcess2"/>
    <dgm:cxn modelId="{C2BCDD96-FA8A-41C8-B0AF-69206F61FB42}" type="presParOf" srcId="{763C1705-9E9F-430F-997E-A40C37767250}" destId="{B202A322-B4F5-444C-8D83-65B3FB6EDE4C}" srcOrd="5" destOrd="0" presId="urn:microsoft.com/office/officeart/2005/8/layout/lProcess2"/>
    <dgm:cxn modelId="{C17AED44-4EB0-452B-92B2-C25F882A3A2A}" type="presParOf" srcId="{763C1705-9E9F-430F-997E-A40C37767250}" destId="{9E360EE7-30AB-479C-AA7F-68CC222F6525}"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4B6600-DEC5-48D6-B5DE-09E1150F56BC}" type="doc">
      <dgm:prSet loTypeId="urn:microsoft.com/office/officeart/2005/8/layout/lProcess2" loCatId="relationship" qsTypeId="urn:microsoft.com/office/officeart/2005/8/quickstyle/simple3" qsCatId="simple" csTypeId="urn:microsoft.com/office/officeart/2005/8/colors/accent1_2" csCatId="accent1" phldr="1"/>
      <dgm:spPr/>
      <dgm:t>
        <a:bodyPr/>
        <a:lstStyle/>
        <a:p>
          <a:endParaRPr lang="en-US"/>
        </a:p>
      </dgm:t>
    </dgm:pt>
    <dgm:pt modelId="{0F14C5EC-8594-48C2-AEAA-0EE8C28BAF1D}">
      <dgm:prSet phldrT="[Text]"/>
      <dgm:spPr/>
      <dgm:t>
        <a:bodyPr/>
        <a:lstStyle/>
        <a:p>
          <a:pPr algn="l"/>
          <a:r>
            <a:rPr lang="en-US" dirty="0"/>
            <a:t>As the scatter plot indicates, we got better clustering for negative reviews, the brown dots, but unfortunately, the positive reviews, the blue dots, were sprinkled all over and in 2D the negative reviews overlaid the positive reviews.  </a:t>
          </a:r>
        </a:p>
      </dgm:t>
    </dgm:pt>
    <dgm:pt modelId="{C33F6BF6-882D-402B-A3B1-8230903BCD94}" type="parTrans" cxnId="{C8B1F32E-3AD4-4228-B410-DEC02EA90564}">
      <dgm:prSet/>
      <dgm:spPr/>
      <dgm:t>
        <a:bodyPr/>
        <a:lstStyle/>
        <a:p>
          <a:endParaRPr lang="en-US"/>
        </a:p>
      </dgm:t>
    </dgm:pt>
    <dgm:pt modelId="{F261F0F3-E6A5-49D6-B6F6-4FD49009276B}" type="sibTrans" cxnId="{C8B1F32E-3AD4-4228-B410-DEC02EA90564}">
      <dgm:prSet/>
      <dgm:spPr/>
      <dgm:t>
        <a:bodyPr/>
        <a:lstStyle/>
        <a:p>
          <a:endParaRPr lang="en-US"/>
        </a:p>
      </dgm:t>
    </dgm:pt>
    <dgm:pt modelId="{66111A08-DAEF-493C-A3F7-3456B3793802}">
      <dgm:prSet phldrT="[Text]"/>
      <dgm:spPr/>
      <dgm:t>
        <a:bodyPr/>
        <a:lstStyle/>
        <a:p>
          <a:endParaRPr lang="en-US" u="sng" dirty="0"/>
        </a:p>
      </dgm:t>
    </dgm:pt>
    <dgm:pt modelId="{6A749510-072A-4386-B10B-3EABBAF3EAC3}" type="sibTrans" cxnId="{5632A572-2B71-456E-9D9D-A2C1BC2C4B7A}">
      <dgm:prSet/>
      <dgm:spPr/>
      <dgm:t>
        <a:bodyPr/>
        <a:lstStyle/>
        <a:p>
          <a:endParaRPr lang="en-US"/>
        </a:p>
      </dgm:t>
    </dgm:pt>
    <dgm:pt modelId="{17BC984D-BABF-4CA2-B645-BE6F1542A830}" type="parTrans" cxnId="{5632A572-2B71-456E-9D9D-A2C1BC2C4B7A}">
      <dgm:prSet/>
      <dgm:spPr/>
      <dgm:t>
        <a:bodyPr/>
        <a:lstStyle/>
        <a:p>
          <a:endParaRPr lang="en-US"/>
        </a:p>
      </dgm:t>
    </dgm:pt>
    <dgm:pt modelId="{2FCD54B0-D03E-4EB5-A049-D4672C9CA67A}">
      <dgm:prSet phldrT="[Text]"/>
      <dgm:spPr/>
      <dgm:t>
        <a:bodyPr/>
        <a:lstStyle/>
        <a:p>
          <a:pPr algn="l"/>
          <a:r>
            <a:rPr lang="en-US" dirty="0"/>
            <a:t>Because the scatter plot did not give us clear clusters, and we knew that we have 2 clusters (positive and negative movie reviews) we wanted to remove the stop words and see if we got better clustering.  </a:t>
          </a:r>
        </a:p>
      </dgm:t>
    </dgm:pt>
    <dgm:pt modelId="{7E240DC4-1CFB-41BE-97D4-AEB8C62F916E}" type="sibTrans" cxnId="{3C3104B6-6EA3-42E3-A9A4-BEBDA630BEF8}">
      <dgm:prSet/>
      <dgm:spPr/>
      <dgm:t>
        <a:bodyPr/>
        <a:lstStyle/>
        <a:p>
          <a:endParaRPr lang="en-US"/>
        </a:p>
      </dgm:t>
    </dgm:pt>
    <dgm:pt modelId="{E426CF72-5F3E-4E96-9253-FD65F805FA15}" type="parTrans" cxnId="{3C3104B6-6EA3-42E3-A9A4-BEBDA630BEF8}">
      <dgm:prSet/>
      <dgm:spPr/>
      <dgm:t>
        <a:bodyPr/>
        <a:lstStyle/>
        <a:p>
          <a:endParaRPr lang="en-US"/>
        </a:p>
      </dgm:t>
    </dgm:pt>
    <dgm:pt modelId="{13F0181D-162C-4D07-92A8-DC8829D93E1E}" type="pres">
      <dgm:prSet presAssocID="{824B6600-DEC5-48D6-B5DE-09E1150F56BC}" presName="theList" presStyleCnt="0">
        <dgm:presLayoutVars>
          <dgm:dir/>
          <dgm:animLvl val="lvl"/>
          <dgm:resizeHandles val="exact"/>
        </dgm:presLayoutVars>
      </dgm:prSet>
      <dgm:spPr/>
      <dgm:t>
        <a:bodyPr/>
        <a:lstStyle/>
        <a:p>
          <a:endParaRPr lang="en-US"/>
        </a:p>
      </dgm:t>
    </dgm:pt>
    <dgm:pt modelId="{BE6C1396-ECEE-40B6-8034-62D34903C1BB}" type="pres">
      <dgm:prSet presAssocID="{66111A08-DAEF-493C-A3F7-3456B3793802}" presName="compNode" presStyleCnt="0"/>
      <dgm:spPr/>
    </dgm:pt>
    <dgm:pt modelId="{452AE34D-9F88-417C-9649-FFF9D6DF87A3}" type="pres">
      <dgm:prSet presAssocID="{66111A08-DAEF-493C-A3F7-3456B3793802}" presName="aNode" presStyleLbl="bgShp" presStyleIdx="0" presStyleCnt="1"/>
      <dgm:spPr/>
      <dgm:t>
        <a:bodyPr/>
        <a:lstStyle/>
        <a:p>
          <a:endParaRPr lang="en-US"/>
        </a:p>
      </dgm:t>
    </dgm:pt>
    <dgm:pt modelId="{0E9D3C62-F246-4C0B-9B7A-8A8AC6F6086F}" type="pres">
      <dgm:prSet presAssocID="{66111A08-DAEF-493C-A3F7-3456B3793802}" presName="textNode" presStyleLbl="bgShp" presStyleIdx="0" presStyleCnt="1"/>
      <dgm:spPr/>
      <dgm:t>
        <a:bodyPr/>
        <a:lstStyle/>
        <a:p>
          <a:endParaRPr lang="en-US"/>
        </a:p>
      </dgm:t>
    </dgm:pt>
    <dgm:pt modelId="{963FB9FB-B972-449D-88B2-AE655B395165}" type="pres">
      <dgm:prSet presAssocID="{66111A08-DAEF-493C-A3F7-3456B3793802}" presName="compChildNode" presStyleCnt="0"/>
      <dgm:spPr/>
    </dgm:pt>
    <dgm:pt modelId="{763C1705-9E9F-430F-997E-A40C37767250}" type="pres">
      <dgm:prSet presAssocID="{66111A08-DAEF-493C-A3F7-3456B3793802}" presName="theInnerList" presStyleCnt="0"/>
      <dgm:spPr/>
    </dgm:pt>
    <dgm:pt modelId="{2CE0ACBC-B4F7-46CB-8540-11390660829A}" type="pres">
      <dgm:prSet presAssocID="{0F14C5EC-8594-48C2-AEAA-0EE8C28BAF1D}" presName="childNode" presStyleLbl="node1" presStyleIdx="0" presStyleCnt="2" custScaleX="115379" custLinFactY="58922" custLinFactNeighborX="-566" custLinFactNeighborY="100000">
        <dgm:presLayoutVars>
          <dgm:bulletEnabled val="1"/>
        </dgm:presLayoutVars>
      </dgm:prSet>
      <dgm:spPr/>
      <dgm:t>
        <a:bodyPr/>
        <a:lstStyle/>
        <a:p>
          <a:endParaRPr lang="en-US"/>
        </a:p>
      </dgm:t>
    </dgm:pt>
    <dgm:pt modelId="{1BC03697-7968-4734-81AD-CE4F57531A63}" type="pres">
      <dgm:prSet presAssocID="{0F14C5EC-8594-48C2-AEAA-0EE8C28BAF1D}" presName="aSpace2" presStyleCnt="0"/>
      <dgm:spPr/>
    </dgm:pt>
    <dgm:pt modelId="{3F4F53D3-04F0-457C-AB24-564D55249D35}" type="pres">
      <dgm:prSet presAssocID="{2FCD54B0-D03E-4EB5-A049-D4672C9CA67A}" presName="childNode" presStyleLbl="node1" presStyleIdx="1" presStyleCnt="2" custScaleX="118067" custLinFactY="-126450" custLinFactNeighborX="-566" custLinFactNeighborY="-200000">
        <dgm:presLayoutVars>
          <dgm:bulletEnabled val="1"/>
        </dgm:presLayoutVars>
      </dgm:prSet>
      <dgm:spPr/>
      <dgm:t>
        <a:bodyPr/>
        <a:lstStyle/>
        <a:p>
          <a:endParaRPr lang="en-US"/>
        </a:p>
      </dgm:t>
    </dgm:pt>
  </dgm:ptLst>
  <dgm:cxnLst>
    <dgm:cxn modelId="{C8B1F32E-3AD4-4228-B410-DEC02EA90564}" srcId="{66111A08-DAEF-493C-A3F7-3456B3793802}" destId="{0F14C5EC-8594-48C2-AEAA-0EE8C28BAF1D}" srcOrd="0" destOrd="0" parTransId="{C33F6BF6-882D-402B-A3B1-8230903BCD94}" sibTransId="{F261F0F3-E6A5-49D6-B6F6-4FD49009276B}"/>
    <dgm:cxn modelId="{3C3104B6-6EA3-42E3-A9A4-BEBDA630BEF8}" srcId="{66111A08-DAEF-493C-A3F7-3456B3793802}" destId="{2FCD54B0-D03E-4EB5-A049-D4672C9CA67A}" srcOrd="1" destOrd="0" parTransId="{E426CF72-5F3E-4E96-9253-FD65F805FA15}" sibTransId="{7E240DC4-1CFB-41BE-97D4-AEB8C62F916E}"/>
    <dgm:cxn modelId="{10A70133-8BEC-4639-B486-F617A53D9FD9}" type="presOf" srcId="{2FCD54B0-D03E-4EB5-A049-D4672C9CA67A}" destId="{3F4F53D3-04F0-457C-AB24-564D55249D35}" srcOrd="0" destOrd="0" presId="urn:microsoft.com/office/officeart/2005/8/layout/lProcess2"/>
    <dgm:cxn modelId="{DA634D97-6DA1-4F93-900F-E3F1CDF89C75}" type="presOf" srcId="{66111A08-DAEF-493C-A3F7-3456B3793802}" destId="{452AE34D-9F88-417C-9649-FFF9D6DF87A3}" srcOrd="0" destOrd="0" presId="urn:microsoft.com/office/officeart/2005/8/layout/lProcess2"/>
    <dgm:cxn modelId="{1E90365B-CD40-4B8B-A0A5-BB394886BCD5}" type="presOf" srcId="{66111A08-DAEF-493C-A3F7-3456B3793802}" destId="{0E9D3C62-F246-4C0B-9B7A-8A8AC6F6086F}" srcOrd="1" destOrd="0" presId="urn:microsoft.com/office/officeart/2005/8/layout/lProcess2"/>
    <dgm:cxn modelId="{4FA73EAF-CE0E-4140-A86C-982300134E0B}" type="presOf" srcId="{0F14C5EC-8594-48C2-AEAA-0EE8C28BAF1D}" destId="{2CE0ACBC-B4F7-46CB-8540-11390660829A}" srcOrd="0" destOrd="0" presId="urn:microsoft.com/office/officeart/2005/8/layout/lProcess2"/>
    <dgm:cxn modelId="{5632A572-2B71-456E-9D9D-A2C1BC2C4B7A}" srcId="{824B6600-DEC5-48D6-B5DE-09E1150F56BC}" destId="{66111A08-DAEF-493C-A3F7-3456B3793802}" srcOrd="0" destOrd="0" parTransId="{17BC984D-BABF-4CA2-B645-BE6F1542A830}" sibTransId="{6A749510-072A-4386-B10B-3EABBAF3EAC3}"/>
    <dgm:cxn modelId="{5AF5C8B1-459F-437C-9417-E5F5D2640ECA}" type="presOf" srcId="{824B6600-DEC5-48D6-B5DE-09E1150F56BC}" destId="{13F0181D-162C-4D07-92A8-DC8829D93E1E}" srcOrd="0" destOrd="0" presId="urn:microsoft.com/office/officeart/2005/8/layout/lProcess2"/>
    <dgm:cxn modelId="{74986B2B-6F67-4F76-B6F6-4658CA2C807E}" type="presParOf" srcId="{13F0181D-162C-4D07-92A8-DC8829D93E1E}" destId="{BE6C1396-ECEE-40B6-8034-62D34903C1BB}" srcOrd="0" destOrd="0" presId="urn:microsoft.com/office/officeart/2005/8/layout/lProcess2"/>
    <dgm:cxn modelId="{6FDB3D95-EB54-4CC0-A84F-13DE99890888}" type="presParOf" srcId="{BE6C1396-ECEE-40B6-8034-62D34903C1BB}" destId="{452AE34D-9F88-417C-9649-FFF9D6DF87A3}" srcOrd="0" destOrd="0" presId="urn:microsoft.com/office/officeart/2005/8/layout/lProcess2"/>
    <dgm:cxn modelId="{DAD0998A-EFB4-4B1F-9E1B-19494507F6D9}" type="presParOf" srcId="{BE6C1396-ECEE-40B6-8034-62D34903C1BB}" destId="{0E9D3C62-F246-4C0B-9B7A-8A8AC6F6086F}" srcOrd="1" destOrd="0" presId="urn:microsoft.com/office/officeart/2005/8/layout/lProcess2"/>
    <dgm:cxn modelId="{85722B65-6E38-44EA-AE5C-595A7E096BD7}" type="presParOf" srcId="{BE6C1396-ECEE-40B6-8034-62D34903C1BB}" destId="{963FB9FB-B972-449D-88B2-AE655B395165}" srcOrd="2" destOrd="0" presId="urn:microsoft.com/office/officeart/2005/8/layout/lProcess2"/>
    <dgm:cxn modelId="{A26216F9-8AE8-4447-A0EB-595EA74B4623}" type="presParOf" srcId="{963FB9FB-B972-449D-88B2-AE655B395165}" destId="{763C1705-9E9F-430F-997E-A40C37767250}" srcOrd="0" destOrd="0" presId="urn:microsoft.com/office/officeart/2005/8/layout/lProcess2"/>
    <dgm:cxn modelId="{3E4F54F0-C23D-4BB6-9F0F-06B00591E878}" type="presParOf" srcId="{763C1705-9E9F-430F-997E-A40C37767250}" destId="{2CE0ACBC-B4F7-46CB-8540-11390660829A}" srcOrd="0" destOrd="0" presId="urn:microsoft.com/office/officeart/2005/8/layout/lProcess2"/>
    <dgm:cxn modelId="{AFEED2EB-8F96-49C0-A4B1-10B232614AEB}" type="presParOf" srcId="{763C1705-9E9F-430F-997E-A40C37767250}" destId="{1BC03697-7968-4734-81AD-CE4F57531A63}" srcOrd="1" destOrd="0" presId="urn:microsoft.com/office/officeart/2005/8/layout/lProcess2"/>
    <dgm:cxn modelId="{7C50917A-CCB9-4394-B19A-741B5DE928AB}" type="presParOf" srcId="{763C1705-9E9F-430F-997E-A40C37767250}" destId="{3F4F53D3-04F0-457C-AB24-564D55249D35}"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4B6600-DEC5-48D6-B5DE-09E1150F56BC}" type="doc">
      <dgm:prSet loTypeId="urn:microsoft.com/office/officeart/2005/8/layout/lProcess2" loCatId="relationship" qsTypeId="urn:microsoft.com/office/officeart/2005/8/quickstyle/simple3" qsCatId="simple" csTypeId="urn:microsoft.com/office/officeart/2005/8/colors/accent1_2" csCatId="accent1" phldr="1"/>
      <dgm:spPr/>
      <dgm:t>
        <a:bodyPr/>
        <a:lstStyle/>
        <a:p>
          <a:endParaRPr lang="en-US"/>
        </a:p>
      </dgm:t>
    </dgm:pt>
    <dgm:pt modelId="{0F14C5EC-8594-48C2-AEAA-0EE8C28BAF1D}">
      <dgm:prSet phldrT="[Text]"/>
      <dgm:spPr/>
      <dgm:t>
        <a:bodyPr/>
        <a:lstStyle/>
        <a:p>
          <a:pPr algn="l"/>
          <a:r>
            <a:rPr lang="en-US" dirty="0"/>
            <a:t>As the scatter plot indicates, we got better clustering for negative reviews, the brown dots, but unfortunately, the positive reviews, the blue dots, were sprinkled all over and in 2D the negative reviews overlaid the positive reviews.  </a:t>
          </a:r>
        </a:p>
      </dgm:t>
    </dgm:pt>
    <dgm:pt modelId="{C33F6BF6-882D-402B-A3B1-8230903BCD94}" type="parTrans" cxnId="{C8B1F32E-3AD4-4228-B410-DEC02EA90564}">
      <dgm:prSet/>
      <dgm:spPr/>
      <dgm:t>
        <a:bodyPr/>
        <a:lstStyle/>
        <a:p>
          <a:endParaRPr lang="en-US"/>
        </a:p>
      </dgm:t>
    </dgm:pt>
    <dgm:pt modelId="{F261F0F3-E6A5-49D6-B6F6-4FD49009276B}" type="sibTrans" cxnId="{C8B1F32E-3AD4-4228-B410-DEC02EA90564}">
      <dgm:prSet/>
      <dgm:spPr/>
      <dgm:t>
        <a:bodyPr/>
        <a:lstStyle/>
        <a:p>
          <a:endParaRPr lang="en-US"/>
        </a:p>
      </dgm:t>
    </dgm:pt>
    <dgm:pt modelId="{66111A08-DAEF-493C-A3F7-3456B3793802}">
      <dgm:prSet phldrT="[Text]"/>
      <dgm:spPr/>
      <dgm:t>
        <a:bodyPr/>
        <a:lstStyle/>
        <a:p>
          <a:endParaRPr lang="en-US" u="sng" dirty="0"/>
        </a:p>
      </dgm:t>
    </dgm:pt>
    <dgm:pt modelId="{6A749510-072A-4386-B10B-3EABBAF3EAC3}" type="sibTrans" cxnId="{5632A572-2B71-456E-9D9D-A2C1BC2C4B7A}">
      <dgm:prSet/>
      <dgm:spPr/>
      <dgm:t>
        <a:bodyPr/>
        <a:lstStyle/>
        <a:p>
          <a:endParaRPr lang="en-US"/>
        </a:p>
      </dgm:t>
    </dgm:pt>
    <dgm:pt modelId="{17BC984D-BABF-4CA2-B645-BE6F1542A830}" type="parTrans" cxnId="{5632A572-2B71-456E-9D9D-A2C1BC2C4B7A}">
      <dgm:prSet/>
      <dgm:spPr/>
      <dgm:t>
        <a:bodyPr/>
        <a:lstStyle/>
        <a:p>
          <a:endParaRPr lang="en-US"/>
        </a:p>
      </dgm:t>
    </dgm:pt>
    <dgm:pt modelId="{2FCD54B0-D03E-4EB5-A049-D4672C9CA67A}">
      <dgm:prSet phldrT="[Text]"/>
      <dgm:spPr/>
      <dgm:t>
        <a:bodyPr/>
        <a:lstStyle/>
        <a:p>
          <a:pPr algn="l"/>
          <a:r>
            <a:rPr lang="en-US" dirty="0"/>
            <a:t>Based on the scatter plot above, we decided to plot the text clusters in 3D, hoping to see a better view.  Unfortunately, using PCA to reduce the vector to 3 components did not help either.  </a:t>
          </a:r>
        </a:p>
        <a:p>
          <a:pPr algn="l"/>
          <a:endParaRPr lang="en-US" dirty="0"/>
        </a:p>
      </dgm:t>
    </dgm:pt>
    <dgm:pt modelId="{7E240DC4-1CFB-41BE-97D4-AEB8C62F916E}" type="sibTrans" cxnId="{3C3104B6-6EA3-42E3-A9A4-BEBDA630BEF8}">
      <dgm:prSet/>
      <dgm:spPr/>
      <dgm:t>
        <a:bodyPr/>
        <a:lstStyle/>
        <a:p>
          <a:endParaRPr lang="en-US"/>
        </a:p>
      </dgm:t>
    </dgm:pt>
    <dgm:pt modelId="{E426CF72-5F3E-4E96-9253-FD65F805FA15}" type="parTrans" cxnId="{3C3104B6-6EA3-42E3-A9A4-BEBDA630BEF8}">
      <dgm:prSet/>
      <dgm:spPr/>
      <dgm:t>
        <a:bodyPr/>
        <a:lstStyle/>
        <a:p>
          <a:endParaRPr lang="en-US"/>
        </a:p>
      </dgm:t>
    </dgm:pt>
    <dgm:pt modelId="{13F0181D-162C-4D07-92A8-DC8829D93E1E}" type="pres">
      <dgm:prSet presAssocID="{824B6600-DEC5-48D6-B5DE-09E1150F56BC}" presName="theList" presStyleCnt="0">
        <dgm:presLayoutVars>
          <dgm:dir/>
          <dgm:animLvl val="lvl"/>
          <dgm:resizeHandles val="exact"/>
        </dgm:presLayoutVars>
      </dgm:prSet>
      <dgm:spPr/>
      <dgm:t>
        <a:bodyPr/>
        <a:lstStyle/>
        <a:p>
          <a:endParaRPr lang="en-US"/>
        </a:p>
      </dgm:t>
    </dgm:pt>
    <dgm:pt modelId="{BE6C1396-ECEE-40B6-8034-62D34903C1BB}" type="pres">
      <dgm:prSet presAssocID="{66111A08-DAEF-493C-A3F7-3456B3793802}" presName="compNode" presStyleCnt="0"/>
      <dgm:spPr/>
    </dgm:pt>
    <dgm:pt modelId="{452AE34D-9F88-417C-9649-FFF9D6DF87A3}" type="pres">
      <dgm:prSet presAssocID="{66111A08-DAEF-493C-A3F7-3456B3793802}" presName="aNode" presStyleLbl="bgShp" presStyleIdx="0" presStyleCnt="1"/>
      <dgm:spPr/>
      <dgm:t>
        <a:bodyPr/>
        <a:lstStyle/>
        <a:p>
          <a:endParaRPr lang="en-US"/>
        </a:p>
      </dgm:t>
    </dgm:pt>
    <dgm:pt modelId="{0E9D3C62-F246-4C0B-9B7A-8A8AC6F6086F}" type="pres">
      <dgm:prSet presAssocID="{66111A08-DAEF-493C-A3F7-3456B3793802}" presName="textNode" presStyleLbl="bgShp" presStyleIdx="0" presStyleCnt="1"/>
      <dgm:spPr/>
      <dgm:t>
        <a:bodyPr/>
        <a:lstStyle/>
        <a:p>
          <a:endParaRPr lang="en-US"/>
        </a:p>
      </dgm:t>
    </dgm:pt>
    <dgm:pt modelId="{963FB9FB-B972-449D-88B2-AE655B395165}" type="pres">
      <dgm:prSet presAssocID="{66111A08-DAEF-493C-A3F7-3456B3793802}" presName="compChildNode" presStyleCnt="0"/>
      <dgm:spPr/>
    </dgm:pt>
    <dgm:pt modelId="{763C1705-9E9F-430F-997E-A40C37767250}" type="pres">
      <dgm:prSet presAssocID="{66111A08-DAEF-493C-A3F7-3456B3793802}" presName="theInnerList" presStyleCnt="0"/>
      <dgm:spPr/>
    </dgm:pt>
    <dgm:pt modelId="{2CE0ACBC-B4F7-46CB-8540-11390660829A}" type="pres">
      <dgm:prSet presAssocID="{0F14C5EC-8594-48C2-AEAA-0EE8C28BAF1D}" presName="childNode" presStyleLbl="node1" presStyleIdx="0" presStyleCnt="2" custScaleX="115379" custLinFactY="58922" custLinFactNeighborX="-566" custLinFactNeighborY="100000">
        <dgm:presLayoutVars>
          <dgm:bulletEnabled val="1"/>
        </dgm:presLayoutVars>
      </dgm:prSet>
      <dgm:spPr/>
      <dgm:t>
        <a:bodyPr/>
        <a:lstStyle/>
        <a:p>
          <a:endParaRPr lang="en-US"/>
        </a:p>
      </dgm:t>
    </dgm:pt>
    <dgm:pt modelId="{1BC03697-7968-4734-81AD-CE4F57531A63}" type="pres">
      <dgm:prSet presAssocID="{0F14C5EC-8594-48C2-AEAA-0EE8C28BAF1D}" presName="aSpace2" presStyleCnt="0"/>
      <dgm:spPr/>
    </dgm:pt>
    <dgm:pt modelId="{3F4F53D3-04F0-457C-AB24-564D55249D35}" type="pres">
      <dgm:prSet presAssocID="{2FCD54B0-D03E-4EB5-A049-D4672C9CA67A}" presName="childNode" presStyleLbl="node1" presStyleIdx="1" presStyleCnt="2" custScaleX="118067" custLinFactY="-126450" custLinFactNeighborX="-566" custLinFactNeighborY="-200000">
        <dgm:presLayoutVars>
          <dgm:bulletEnabled val="1"/>
        </dgm:presLayoutVars>
      </dgm:prSet>
      <dgm:spPr/>
      <dgm:t>
        <a:bodyPr/>
        <a:lstStyle/>
        <a:p>
          <a:endParaRPr lang="en-US"/>
        </a:p>
      </dgm:t>
    </dgm:pt>
  </dgm:ptLst>
  <dgm:cxnLst>
    <dgm:cxn modelId="{6B3FD9BB-E1D9-467C-9CF7-9B68464099FD}" type="presOf" srcId="{66111A08-DAEF-493C-A3F7-3456B3793802}" destId="{452AE34D-9F88-417C-9649-FFF9D6DF87A3}" srcOrd="0" destOrd="0" presId="urn:microsoft.com/office/officeart/2005/8/layout/lProcess2"/>
    <dgm:cxn modelId="{C8B1F32E-3AD4-4228-B410-DEC02EA90564}" srcId="{66111A08-DAEF-493C-A3F7-3456B3793802}" destId="{0F14C5EC-8594-48C2-AEAA-0EE8C28BAF1D}" srcOrd="0" destOrd="0" parTransId="{C33F6BF6-882D-402B-A3B1-8230903BCD94}" sibTransId="{F261F0F3-E6A5-49D6-B6F6-4FD49009276B}"/>
    <dgm:cxn modelId="{3C3104B6-6EA3-42E3-A9A4-BEBDA630BEF8}" srcId="{66111A08-DAEF-493C-A3F7-3456B3793802}" destId="{2FCD54B0-D03E-4EB5-A049-D4672C9CA67A}" srcOrd="1" destOrd="0" parTransId="{E426CF72-5F3E-4E96-9253-FD65F805FA15}" sibTransId="{7E240DC4-1CFB-41BE-97D4-AEB8C62F916E}"/>
    <dgm:cxn modelId="{F62D0E08-3BD7-42FE-AEA5-8C10F71C8789}" type="presOf" srcId="{66111A08-DAEF-493C-A3F7-3456B3793802}" destId="{0E9D3C62-F246-4C0B-9B7A-8A8AC6F6086F}" srcOrd="1" destOrd="0" presId="urn:microsoft.com/office/officeart/2005/8/layout/lProcess2"/>
    <dgm:cxn modelId="{42737123-B6F2-435B-99DF-F9CDFF56A6FD}" type="presOf" srcId="{2FCD54B0-D03E-4EB5-A049-D4672C9CA67A}" destId="{3F4F53D3-04F0-457C-AB24-564D55249D35}" srcOrd="0" destOrd="0" presId="urn:microsoft.com/office/officeart/2005/8/layout/lProcess2"/>
    <dgm:cxn modelId="{58550B65-B760-400B-AFFD-9B5E0B4344BC}" type="presOf" srcId="{824B6600-DEC5-48D6-B5DE-09E1150F56BC}" destId="{13F0181D-162C-4D07-92A8-DC8829D93E1E}" srcOrd="0" destOrd="0" presId="urn:microsoft.com/office/officeart/2005/8/layout/lProcess2"/>
    <dgm:cxn modelId="{5632A572-2B71-456E-9D9D-A2C1BC2C4B7A}" srcId="{824B6600-DEC5-48D6-B5DE-09E1150F56BC}" destId="{66111A08-DAEF-493C-A3F7-3456B3793802}" srcOrd="0" destOrd="0" parTransId="{17BC984D-BABF-4CA2-B645-BE6F1542A830}" sibTransId="{6A749510-072A-4386-B10B-3EABBAF3EAC3}"/>
    <dgm:cxn modelId="{7B9801F0-44FE-4712-B281-95E49AEE47A7}" type="presOf" srcId="{0F14C5EC-8594-48C2-AEAA-0EE8C28BAF1D}" destId="{2CE0ACBC-B4F7-46CB-8540-11390660829A}" srcOrd="0" destOrd="0" presId="urn:microsoft.com/office/officeart/2005/8/layout/lProcess2"/>
    <dgm:cxn modelId="{63266402-6758-4770-BEFF-1D5F88F174AF}" type="presParOf" srcId="{13F0181D-162C-4D07-92A8-DC8829D93E1E}" destId="{BE6C1396-ECEE-40B6-8034-62D34903C1BB}" srcOrd="0" destOrd="0" presId="urn:microsoft.com/office/officeart/2005/8/layout/lProcess2"/>
    <dgm:cxn modelId="{05B29B78-410E-4F66-8286-7DC8534F900F}" type="presParOf" srcId="{BE6C1396-ECEE-40B6-8034-62D34903C1BB}" destId="{452AE34D-9F88-417C-9649-FFF9D6DF87A3}" srcOrd="0" destOrd="0" presId="urn:microsoft.com/office/officeart/2005/8/layout/lProcess2"/>
    <dgm:cxn modelId="{E50E20C2-BC6F-44A9-A348-F31F24DCE641}" type="presParOf" srcId="{BE6C1396-ECEE-40B6-8034-62D34903C1BB}" destId="{0E9D3C62-F246-4C0B-9B7A-8A8AC6F6086F}" srcOrd="1" destOrd="0" presId="urn:microsoft.com/office/officeart/2005/8/layout/lProcess2"/>
    <dgm:cxn modelId="{18C713E7-6DB8-460D-9ECD-725C31DD1773}" type="presParOf" srcId="{BE6C1396-ECEE-40B6-8034-62D34903C1BB}" destId="{963FB9FB-B972-449D-88B2-AE655B395165}" srcOrd="2" destOrd="0" presId="urn:microsoft.com/office/officeart/2005/8/layout/lProcess2"/>
    <dgm:cxn modelId="{C08A957F-073E-471A-84A6-96A8611A2240}" type="presParOf" srcId="{963FB9FB-B972-449D-88B2-AE655B395165}" destId="{763C1705-9E9F-430F-997E-A40C37767250}" srcOrd="0" destOrd="0" presId="urn:microsoft.com/office/officeart/2005/8/layout/lProcess2"/>
    <dgm:cxn modelId="{73855E8D-635D-463D-AD35-07680C702F29}" type="presParOf" srcId="{763C1705-9E9F-430F-997E-A40C37767250}" destId="{2CE0ACBC-B4F7-46CB-8540-11390660829A}" srcOrd="0" destOrd="0" presId="urn:microsoft.com/office/officeart/2005/8/layout/lProcess2"/>
    <dgm:cxn modelId="{FD46B921-A5D2-4AB3-A4AB-3AA1387D5005}" type="presParOf" srcId="{763C1705-9E9F-430F-997E-A40C37767250}" destId="{1BC03697-7968-4734-81AD-CE4F57531A63}" srcOrd="1" destOrd="0" presId="urn:microsoft.com/office/officeart/2005/8/layout/lProcess2"/>
    <dgm:cxn modelId="{EB74B2C7-6FC5-4C3F-8ED6-9613512A76CE}" type="presParOf" srcId="{763C1705-9E9F-430F-997E-A40C37767250}" destId="{3F4F53D3-04F0-457C-AB24-564D55249D35}"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4B6600-DEC5-48D6-B5DE-09E1150F56BC}" type="doc">
      <dgm:prSet loTypeId="urn:microsoft.com/office/officeart/2005/8/layout/lProcess2" loCatId="relationship" qsTypeId="urn:microsoft.com/office/officeart/2005/8/quickstyle/simple3" qsCatId="simple" csTypeId="urn:microsoft.com/office/officeart/2005/8/colors/accent1_2" csCatId="accent1" phldr="1"/>
      <dgm:spPr/>
      <dgm:t>
        <a:bodyPr/>
        <a:lstStyle/>
        <a:p>
          <a:endParaRPr lang="en-US"/>
        </a:p>
      </dgm:t>
    </dgm:pt>
    <dgm:pt modelId="{66111A08-DAEF-493C-A3F7-3456B3793802}">
      <dgm:prSet phldrT="[Text]"/>
      <dgm:spPr/>
      <dgm:t>
        <a:bodyPr/>
        <a:lstStyle/>
        <a:p>
          <a:endParaRPr lang="en-US" u="sng" dirty="0"/>
        </a:p>
      </dgm:t>
    </dgm:pt>
    <dgm:pt modelId="{6A749510-072A-4386-B10B-3EABBAF3EAC3}" type="sibTrans" cxnId="{5632A572-2B71-456E-9D9D-A2C1BC2C4B7A}">
      <dgm:prSet/>
      <dgm:spPr/>
      <dgm:t>
        <a:bodyPr/>
        <a:lstStyle/>
        <a:p>
          <a:endParaRPr lang="en-US"/>
        </a:p>
      </dgm:t>
    </dgm:pt>
    <dgm:pt modelId="{17BC984D-BABF-4CA2-B645-BE6F1542A830}" type="parTrans" cxnId="{5632A572-2B71-456E-9D9D-A2C1BC2C4B7A}">
      <dgm:prSet/>
      <dgm:spPr/>
      <dgm:t>
        <a:bodyPr/>
        <a:lstStyle/>
        <a:p>
          <a:endParaRPr lang="en-US"/>
        </a:p>
      </dgm:t>
    </dgm:pt>
    <dgm:pt modelId="{2FCD54B0-D03E-4EB5-A049-D4672C9CA67A}">
      <dgm:prSet phldrT="[Text]"/>
      <dgm:spPr/>
      <dgm:t>
        <a:bodyPr/>
        <a:lstStyle/>
        <a:p>
          <a:pPr algn="l"/>
          <a:r>
            <a:rPr lang="en-US" dirty="0"/>
            <a:t>Inspired by the cool visualization and interactivity of </a:t>
          </a:r>
          <a:r>
            <a:rPr lang="en-US" dirty="0" err="1"/>
            <a:t>Mayavi</a:t>
          </a:r>
          <a:r>
            <a:rPr lang="en-US" dirty="0"/>
            <a:t>, Rotating the 3D scatter plot was considered.  We tried a few alternatives, but were not convinced that we had a plot that was a clear winner</a:t>
          </a:r>
        </a:p>
      </dgm:t>
    </dgm:pt>
    <dgm:pt modelId="{7E240DC4-1CFB-41BE-97D4-AEB8C62F916E}" type="sibTrans" cxnId="{3C3104B6-6EA3-42E3-A9A4-BEBDA630BEF8}">
      <dgm:prSet/>
      <dgm:spPr/>
      <dgm:t>
        <a:bodyPr/>
        <a:lstStyle/>
        <a:p>
          <a:endParaRPr lang="en-US"/>
        </a:p>
      </dgm:t>
    </dgm:pt>
    <dgm:pt modelId="{E426CF72-5F3E-4E96-9253-FD65F805FA15}" type="parTrans" cxnId="{3C3104B6-6EA3-42E3-A9A4-BEBDA630BEF8}">
      <dgm:prSet/>
      <dgm:spPr/>
      <dgm:t>
        <a:bodyPr/>
        <a:lstStyle/>
        <a:p>
          <a:endParaRPr lang="en-US"/>
        </a:p>
      </dgm:t>
    </dgm:pt>
    <dgm:pt modelId="{13F0181D-162C-4D07-92A8-DC8829D93E1E}" type="pres">
      <dgm:prSet presAssocID="{824B6600-DEC5-48D6-B5DE-09E1150F56BC}" presName="theList" presStyleCnt="0">
        <dgm:presLayoutVars>
          <dgm:dir/>
          <dgm:animLvl val="lvl"/>
          <dgm:resizeHandles val="exact"/>
        </dgm:presLayoutVars>
      </dgm:prSet>
      <dgm:spPr/>
      <dgm:t>
        <a:bodyPr/>
        <a:lstStyle/>
        <a:p>
          <a:endParaRPr lang="en-US"/>
        </a:p>
      </dgm:t>
    </dgm:pt>
    <dgm:pt modelId="{BE6C1396-ECEE-40B6-8034-62D34903C1BB}" type="pres">
      <dgm:prSet presAssocID="{66111A08-DAEF-493C-A3F7-3456B3793802}" presName="compNode" presStyleCnt="0"/>
      <dgm:spPr/>
    </dgm:pt>
    <dgm:pt modelId="{452AE34D-9F88-417C-9649-FFF9D6DF87A3}" type="pres">
      <dgm:prSet presAssocID="{66111A08-DAEF-493C-A3F7-3456B3793802}" presName="aNode" presStyleLbl="bgShp" presStyleIdx="0" presStyleCnt="1"/>
      <dgm:spPr/>
      <dgm:t>
        <a:bodyPr/>
        <a:lstStyle/>
        <a:p>
          <a:endParaRPr lang="en-US"/>
        </a:p>
      </dgm:t>
    </dgm:pt>
    <dgm:pt modelId="{0E9D3C62-F246-4C0B-9B7A-8A8AC6F6086F}" type="pres">
      <dgm:prSet presAssocID="{66111A08-DAEF-493C-A3F7-3456B3793802}" presName="textNode" presStyleLbl="bgShp" presStyleIdx="0" presStyleCnt="1"/>
      <dgm:spPr/>
      <dgm:t>
        <a:bodyPr/>
        <a:lstStyle/>
        <a:p>
          <a:endParaRPr lang="en-US"/>
        </a:p>
      </dgm:t>
    </dgm:pt>
    <dgm:pt modelId="{963FB9FB-B972-449D-88B2-AE655B395165}" type="pres">
      <dgm:prSet presAssocID="{66111A08-DAEF-493C-A3F7-3456B3793802}" presName="compChildNode" presStyleCnt="0"/>
      <dgm:spPr/>
    </dgm:pt>
    <dgm:pt modelId="{763C1705-9E9F-430F-997E-A40C37767250}" type="pres">
      <dgm:prSet presAssocID="{66111A08-DAEF-493C-A3F7-3456B3793802}" presName="theInnerList" presStyleCnt="0"/>
      <dgm:spPr/>
    </dgm:pt>
    <dgm:pt modelId="{3F4F53D3-04F0-457C-AB24-564D55249D35}" type="pres">
      <dgm:prSet presAssocID="{2FCD54B0-D03E-4EB5-A049-D4672C9CA67A}" presName="childNode" presStyleLbl="node1" presStyleIdx="0" presStyleCnt="1" custScaleX="118067" custLinFactNeighborX="77" custLinFactNeighborY="-19361">
        <dgm:presLayoutVars>
          <dgm:bulletEnabled val="1"/>
        </dgm:presLayoutVars>
      </dgm:prSet>
      <dgm:spPr/>
      <dgm:t>
        <a:bodyPr/>
        <a:lstStyle/>
        <a:p>
          <a:endParaRPr lang="en-US"/>
        </a:p>
      </dgm:t>
    </dgm:pt>
  </dgm:ptLst>
  <dgm:cxnLst>
    <dgm:cxn modelId="{5632A572-2B71-456E-9D9D-A2C1BC2C4B7A}" srcId="{824B6600-DEC5-48D6-B5DE-09E1150F56BC}" destId="{66111A08-DAEF-493C-A3F7-3456B3793802}" srcOrd="0" destOrd="0" parTransId="{17BC984D-BABF-4CA2-B645-BE6F1542A830}" sibTransId="{6A749510-072A-4386-B10B-3EABBAF3EAC3}"/>
    <dgm:cxn modelId="{C1D13599-3F36-457C-833A-394EDDF5D151}" type="presOf" srcId="{824B6600-DEC5-48D6-B5DE-09E1150F56BC}" destId="{13F0181D-162C-4D07-92A8-DC8829D93E1E}" srcOrd="0" destOrd="0" presId="urn:microsoft.com/office/officeart/2005/8/layout/lProcess2"/>
    <dgm:cxn modelId="{FCB68CCF-50AE-4E04-8B3F-B402A7D23C2B}" type="presOf" srcId="{66111A08-DAEF-493C-A3F7-3456B3793802}" destId="{0E9D3C62-F246-4C0B-9B7A-8A8AC6F6086F}" srcOrd="1" destOrd="0" presId="urn:microsoft.com/office/officeart/2005/8/layout/lProcess2"/>
    <dgm:cxn modelId="{3DFA7162-F8F5-4DD5-8393-259F36867E6D}" type="presOf" srcId="{2FCD54B0-D03E-4EB5-A049-D4672C9CA67A}" destId="{3F4F53D3-04F0-457C-AB24-564D55249D35}" srcOrd="0" destOrd="0" presId="urn:microsoft.com/office/officeart/2005/8/layout/lProcess2"/>
    <dgm:cxn modelId="{3C3104B6-6EA3-42E3-A9A4-BEBDA630BEF8}" srcId="{66111A08-DAEF-493C-A3F7-3456B3793802}" destId="{2FCD54B0-D03E-4EB5-A049-D4672C9CA67A}" srcOrd="0" destOrd="0" parTransId="{E426CF72-5F3E-4E96-9253-FD65F805FA15}" sibTransId="{7E240DC4-1CFB-41BE-97D4-AEB8C62F916E}"/>
    <dgm:cxn modelId="{8B8D9512-D1E5-4679-BE58-E197FF4FF09D}" type="presOf" srcId="{66111A08-DAEF-493C-A3F7-3456B3793802}" destId="{452AE34D-9F88-417C-9649-FFF9D6DF87A3}" srcOrd="0" destOrd="0" presId="urn:microsoft.com/office/officeart/2005/8/layout/lProcess2"/>
    <dgm:cxn modelId="{7F2C1FA9-E385-47FA-B415-8355ED74F088}" type="presParOf" srcId="{13F0181D-162C-4D07-92A8-DC8829D93E1E}" destId="{BE6C1396-ECEE-40B6-8034-62D34903C1BB}" srcOrd="0" destOrd="0" presId="urn:microsoft.com/office/officeart/2005/8/layout/lProcess2"/>
    <dgm:cxn modelId="{D59DF366-9390-4A7C-A3D7-A71DAF5B81E4}" type="presParOf" srcId="{BE6C1396-ECEE-40B6-8034-62D34903C1BB}" destId="{452AE34D-9F88-417C-9649-FFF9D6DF87A3}" srcOrd="0" destOrd="0" presId="urn:microsoft.com/office/officeart/2005/8/layout/lProcess2"/>
    <dgm:cxn modelId="{832F6E9F-A002-460F-9B24-3EA0FFDB38EA}" type="presParOf" srcId="{BE6C1396-ECEE-40B6-8034-62D34903C1BB}" destId="{0E9D3C62-F246-4C0B-9B7A-8A8AC6F6086F}" srcOrd="1" destOrd="0" presId="urn:microsoft.com/office/officeart/2005/8/layout/lProcess2"/>
    <dgm:cxn modelId="{AB265710-379D-42A2-8D58-F5F38997F149}" type="presParOf" srcId="{BE6C1396-ECEE-40B6-8034-62D34903C1BB}" destId="{963FB9FB-B972-449D-88B2-AE655B395165}" srcOrd="2" destOrd="0" presId="urn:microsoft.com/office/officeart/2005/8/layout/lProcess2"/>
    <dgm:cxn modelId="{96AD2AB7-9343-4BF1-9DC9-CBF379DFDC26}" type="presParOf" srcId="{963FB9FB-B972-449D-88B2-AE655B395165}" destId="{763C1705-9E9F-430F-997E-A40C37767250}" srcOrd="0" destOrd="0" presId="urn:microsoft.com/office/officeart/2005/8/layout/lProcess2"/>
    <dgm:cxn modelId="{AD9EC4AA-3DA6-4152-9D37-7555D882C57F}" type="presParOf" srcId="{763C1705-9E9F-430F-997E-A40C37767250}" destId="{3F4F53D3-04F0-457C-AB24-564D55249D3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15C251-2758-449D-BB8C-B41CA863C70C}" type="doc">
      <dgm:prSet loTypeId="urn:microsoft.com/office/officeart/2009/3/layout/PieProcess" loCatId="list" qsTypeId="urn:microsoft.com/office/officeart/2005/8/quickstyle/simple1" qsCatId="simple" csTypeId="urn:microsoft.com/office/officeart/2005/8/colors/accent1_2" csCatId="accent1" phldr="1"/>
      <dgm:spPr/>
      <dgm:t>
        <a:bodyPr/>
        <a:lstStyle/>
        <a:p>
          <a:endParaRPr lang="en-US"/>
        </a:p>
      </dgm:t>
    </dgm:pt>
    <dgm:pt modelId="{867CEDE9-4087-43BB-9D56-5478D2DC0994}">
      <dgm:prSet phldrT="[Text]"/>
      <dgm:spPr/>
      <dgm:t>
        <a:bodyPr/>
        <a:lstStyle/>
        <a:p>
          <a:r>
            <a:rPr lang="en-US" dirty="0"/>
            <a:t>Questions</a:t>
          </a:r>
        </a:p>
      </dgm:t>
    </dgm:pt>
    <dgm:pt modelId="{A9F94101-90FD-44C7-B62B-A4F8A1864EA1}" type="parTrans" cxnId="{99E98CB9-7F59-45BD-8E66-57EE0E5ECA45}">
      <dgm:prSet/>
      <dgm:spPr/>
      <dgm:t>
        <a:bodyPr/>
        <a:lstStyle/>
        <a:p>
          <a:endParaRPr lang="en-US"/>
        </a:p>
      </dgm:t>
    </dgm:pt>
    <dgm:pt modelId="{C2D64F61-99A3-4F21-97F6-5AE3E4C1FC55}" type="sibTrans" cxnId="{99E98CB9-7F59-45BD-8E66-57EE0E5ECA45}">
      <dgm:prSet/>
      <dgm:spPr/>
      <dgm:t>
        <a:bodyPr/>
        <a:lstStyle/>
        <a:p>
          <a:endParaRPr lang="en-US"/>
        </a:p>
      </dgm:t>
    </dgm:pt>
    <dgm:pt modelId="{07E358FB-E4D4-44FC-B987-E85FD352DFA6}">
      <dgm:prSet phldrT="[Text]"/>
      <dgm:spPr/>
      <dgm:t>
        <a:bodyPr/>
        <a:lstStyle/>
        <a:p>
          <a:r>
            <a:rPr lang="en-US" dirty="0"/>
            <a:t>Questions</a:t>
          </a:r>
        </a:p>
      </dgm:t>
    </dgm:pt>
    <dgm:pt modelId="{1D85C3AE-38C5-4645-A657-60A648B944FA}" type="parTrans" cxnId="{F3CC41E8-B6BF-4DE4-B2B8-34744DD2F05A}">
      <dgm:prSet/>
      <dgm:spPr/>
      <dgm:t>
        <a:bodyPr/>
        <a:lstStyle/>
        <a:p>
          <a:endParaRPr lang="en-US"/>
        </a:p>
      </dgm:t>
    </dgm:pt>
    <dgm:pt modelId="{73418E33-1D90-4B14-BEEC-589FF9187467}" type="sibTrans" cxnId="{F3CC41E8-B6BF-4DE4-B2B8-34744DD2F05A}">
      <dgm:prSet/>
      <dgm:spPr/>
      <dgm:t>
        <a:bodyPr/>
        <a:lstStyle/>
        <a:p>
          <a:endParaRPr lang="en-US"/>
        </a:p>
      </dgm:t>
    </dgm:pt>
    <dgm:pt modelId="{20DA88F5-7FFC-46AC-BEDF-A2014E3A2A94}">
      <dgm:prSet phldrT="[Text]"/>
      <dgm:spPr/>
      <dgm:t>
        <a:bodyPr/>
        <a:lstStyle/>
        <a:p>
          <a:r>
            <a:rPr lang="en-US" dirty="0"/>
            <a:t>Suggestions</a:t>
          </a:r>
        </a:p>
      </dgm:t>
    </dgm:pt>
    <dgm:pt modelId="{24FF7226-A1A3-41CE-AF81-BA6FFB3B00D3}" type="parTrans" cxnId="{3D652B3E-53DE-4D12-B187-E8FA90915317}">
      <dgm:prSet/>
      <dgm:spPr/>
      <dgm:t>
        <a:bodyPr/>
        <a:lstStyle/>
        <a:p>
          <a:endParaRPr lang="en-US"/>
        </a:p>
      </dgm:t>
    </dgm:pt>
    <dgm:pt modelId="{D92135F3-C9C5-4690-B243-17C82F6B7E07}" type="sibTrans" cxnId="{3D652B3E-53DE-4D12-B187-E8FA90915317}">
      <dgm:prSet/>
      <dgm:spPr/>
      <dgm:t>
        <a:bodyPr/>
        <a:lstStyle/>
        <a:p>
          <a:endParaRPr lang="en-US"/>
        </a:p>
      </dgm:t>
    </dgm:pt>
    <dgm:pt modelId="{DF0DB8B2-A662-46A0-A6E2-8108DC2405AC}">
      <dgm:prSet phldrT="[Text]"/>
      <dgm:spPr/>
      <dgm:t>
        <a:bodyPr/>
        <a:lstStyle/>
        <a:p>
          <a:r>
            <a:rPr lang="en-US" dirty="0"/>
            <a:t>Suggestions</a:t>
          </a:r>
        </a:p>
      </dgm:t>
    </dgm:pt>
    <dgm:pt modelId="{2F4C9098-AFE3-4E9D-A4F5-D71D9D50D1B1}" type="parTrans" cxnId="{D0CB4A25-17D7-4257-8ACE-EDBB055C1DA0}">
      <dgm:prSet/>
      <dgm:spPr/>
      <dgm:t>
        <a:bodyPr/>
        <a:lstStyle/>
        <a:p>
          <a:endParaRPr lang="en-US"/>
        </a:p>
      </dgm:t>
    </dgm:pt>
    <dgm:pt modelId="{4F9E819F-281D-46C4-9DBE-A9A2CBF7220E}" type="sibTrans" cxnId="{D0CB4A25-17D7-4257-8ACE-EDBB055C1DA0}">
      <dgm:prSet/>
      <dgm:spPr/>
      <dgm:t>
        <a:bodyPr/>
        <a:lstStyle/>
        <a:p>
          <a:endParaRPr lang="en-US"/>
        </a:p>
      </dgm:t>
    </dgm:pt>
    <dgm:pt modelId="{D4AC63BD-D777-47E4-8C2E-9A33A43A8D5D}">
      <dgm:prSet phldrT="[Text]"/>
      <dgm:spPr/>
      <dgm:t>
        <a:bodyPr/>
        <a:lstStyle/>
        <a:p>
          <a:r>
            <a:rPr lang="en-US" dirty="0"/>
            <a:t>Comments</a:t>
          </a:r>
        </a:p>
      </dgm:t>
    </dgm:pt>
    <dgm:pt modelId="{5E5FBD8F-AB07-448F-A8F8-11B9572CD264}" type="parTrans" cxnId="{3B40C637-EB49-4C5B-A561-396E97642DFD}">
      <dgm:prSet/>
      <dgm:spPr/>
      <dgm:t>
        <a:bodyPr/>
        <a:lstStyle/>
        <a:p>
          <a:endParaRPr lang="en-US"/>
        </a:p>
      </dgm:t>
    </dgm:pt>
    <dgm:pt modelId="{B698804B-F0B6-4628-AF63-0D17B3DB9B96}" type="sibTrans" cxnId="{3B40C637-EB49-4C5B-A561-396E97642DFD}">
      <dgm:prSet/>
      <dgm:spPr/>
      <dgm:t>
        <a:bodyPr/>
        <a:lstStyle/>
        <a:p>
          <a:endParaRPr lang="en-US"/>
        </a:p>
      </dgm:t>
    </dgm:pt>
    <dgm:pt modelId="{0A1D290B-9E44-4B02-9404-CC9CEA26A4F1}">
      <dgm:prSet phldrT="[Text]"/>
      <dgm:spPr/>
      <dgm:t>
        <a:bodyPr/>
        <a:lstStyle/>
        <a:p>
          <a:r>
            <a:rPr lang="en-US" dirty="0"/>
            <a:t>Comments</a:t>
          </a:r>
        </a:p>
      </dgm:t>
    </dgm:pt>
    <dgm:pt modelId="{E091063E-C9CB-4202-A34B-FA45E209A61A}" type="parTrans" cxnId="{D44436E7-CDAF-427E-9276-7BA5C74A20D0}">
      <dgm:prSet/>
      <dgm:spPr/>
      <dgm:t>
        <a:bodyPr/>
        <a:lstStyle/>
        <a:p>
          <a:endParaRPr lang="en-US"/>
        </a:p>
      </dgm:t>
    </dgm:pt>
    <dgm:pt modelId="{8F0FF39F-417F-4A0C-ADB5-C8FBF7C53202}" type="sibTrans" cxnId="{D44436E7-CDAF-427E-9276-7BA5C74A20D0}">
      <dgm:prSet/>
      <dgm:spPr/>
      <dgm:t>
        <a:bodyPr/>
        <a:lstStyle/>
        <a:p>
          <a:endParaRPr lang="en-US"/>
        </a:p>
      </dgm:t>
    </dgm:pt>
    <dgm:pt modelId="{226630E4-6C92-4109-99E9-F20978F52019}" type="pres">
      <dgm:prSet presAssocID="{A515C251-2758-449D-BB8C-B41CA863C70C}" presName="Name0" presStyleCnt="0">
        <dgm:presLayoutVars>
          <dgm:chMax val="7"/>
          <dgm:chPref val="7"/>
          <dgm:dir/>
          <dgm:animOne val="branch"/>
          <dgm:animLvl val="lvl"/>
        </dgm:presLayoutVars>
      </dgm:prSet>
      <dgm:spPr/>
      <dgm:t>
        <a:bodyPr/>
        <a:lstStyle/>
        <a:p>
          <a:endParaRPr lang="en-US"/>
        </a:p>
      </dgm:t>
    </dgm:pt>
    <dgm:pt modelId="{F2E424B8-4F99-4738-B225-67A73F1CEDF0}" type="pres">
      <dgm:prSet presAssocID="{867CEDE9-4087-43BB-9D56-5478D2DC0994}" presName="ParentComposite" presStyleCnt="0"/>
      <dgm:spPr/>
    </dgm:pt>
    <dgm:pt modelId="{7AE417C3-C0BD-497A-B879-012C83EA909E}" type="pres">
      <dgm:prSet presAssocID="{867CEDE9-4087-43BB-9D56-5478D2DC0994}" presName="Chord" presStyleLbl="bgShp" presStyleIdx="0" presStyleCnt="3"/>
      <dgm:spPr/>
    </dgm:pt>
    <dgm:pt modelId="{FA2212AD-7A51-4A5B-94E2-18CCCE4CA3A6}" type="pres">
      <dgm:prSet presAssocID="{867CEDE9-4087-43BB-9D56-5478D2DC0994}" presName="Pie" presStyleLbl="alignNode1" presStyleIdx="0" presStyleCnt="3"/>
      <dgm:spPr/>
    </dgm:pt>
    <dgm:pt modelId="{5FF19D91-E028-4CE1-95EA-5B61776224D1}" type="pres">
      <dgm:prSet presAssocID="{867CEDE9-4087-43BB-9D56-5478D2DC0994}" presName="Parent" presStyleLbl="revTx" presStyleIdx="0" presStyleCnt="6">
        <dgm:presLayoutVars>
          <dgm:chMax val="1"/>
          <dgm:chPref val="1"/>
          <dgm:bulletEnabled val="1"/>
        </dgm:presLayoutVars>
      </dgm:prSet>
      <dgm:spPr/>
      <dgm:t>
        <a:bodyPr/>
        <a:lstStyle/>
        <a:p>
          <a:endParaRPr lang="en-US"/>
        </a:p>
      </dgm:t>
    </dgm:pt>
    <dgm:pt modelId="{80D3D233-C326-4B9B-8A23-142E39A0218F}" type="pres">
      <dgm:prSet presAssocID="{73418E33-1D90-4B14-BEEC-589FF9187467}" presName="negSibTrans" presStyleCnt="0"/>
      <dgm:spPr/>
    </dgm:pt>
    <dgm:pt modelId="{481D3DDC-B367-4BE5-B4EF-1A438D7D0E88}" type="pres">
      <dgm:prSet presAssocID="{867CEDE9-4087-43BB-9D56-5478D2DC0994}" presName="composite" presStyleCnt="0"/>
      <dgm:spPr/>
    </dgm:pt>
    <dgm:pt modelId="{44AE60BF-1557-49A3-8C97-4747DC9D3318}" type="pres">
      <dgm:prSet presAssocID="{867CEDE9-4087-43BB-9D56-5478D2DC0994}" presName="Child" presStyleLbl="revTx" presStyleIdx="1" presStyleCnt="6">
        <dgm:presLayoutVars>
          <dgm:chMax val="0"/>
          <dgm:chPref val="0"/>
          <dgm:bulletEnabled val="1"/>
        </dgm:presLayoutVars>
      </dgm:prSet>
      <dgm:spPr/>
      <dgm:t>
        <a:bodyPr/>
        <a:lstStyle/>
        <a:p>
          <a:endParaRPr lang="en-US"/>
        </a:p>
      </dgm:t>
    </dgm:pt>
    <dgm:pt modelId="{83A17AC3-847A-4075-8E41-82AEAFCDFB9B}" type="pres">
      <dgm:prSet presAssocID="{C2D64F61-99A3-4F21-97F6-5AE3E4C1FC55}" presName="sibTrans" presStyleCnt="0"/>
      <dgm:spPr/>
    </dgm:pt>
    <dgm:pt modelId="{903EB14A-7580-48EE-9FAA-25B73E97B267}" type="pres">
      <dgm:prSet presAssocID="{20DA88F5-7FFC-46AC-BEDF-A2014E3A2A94}" presName="ParentComposite" presStyleCnt="0"/>
      <dgm:spPr/>
    </dgm:pt>
    <dgm:pt modelId="{E7F7D96B-A3AB-4854-AB4A-D3162449235F}" type="pres">
      <dgm:prSet presAssocID="{20DA88F5-7FFC-46AC-BEDF-A2014E3A2A94}" presName="Chord" presStyleLbl="bgShp" presStyleIdx="1" presStyleCnt="3"/>
      <dgm:spPr/>
    </dgm:pt>
    <dgm:pt modelId="{9EC2BA16-837E-4101-B220-B9D62915244E}" type="pres">
      <dgm:prSet presAssocID="{20DA88F5-7FFC-46AC-BEDF-A2014E3A2A94}" presName="Pie" presStyleLbl="alignNode1" presStyleIdx="1" presStyleCnt="3"/>
      <dgm:spPr/>
    </dgm:pt>
    <dgm:pt modelId="{BDAFDAC6-BE07-4C41-A442-DDE46A72FCA7}" type="pres">
      <dgm:prSet presAssocID="{20DA88F5-7FFC-46AC-BEDF-A2014E3A2A94}" presName="Parent" presStyleLbl="revTx" presStyleIdx="2" presStyleCnt="6">
        <dgm:presLayoutVars>
          <dgm:chMax val="1"/>
          <dgm:chPref val="1"/>
          <dgm:bulletEnabled val="1"/>
        </dgm:presLayoutVars>
      </dgm:prSet>
      <dgm:spPr/>
      <dgm:t>
        <a:bodyPr/>
        <a:lstStyle/>
        <a:p>
          <a:endParaRPr lang="en-US"/>
        </a:p>
      </dgm:t>
    </dgm:pt>
    <dgm:pt modelId="{8CE166CD-B018-4C9B-A2D4-A752B556CC4C}" type="pres">
      <dgm:prSet presAssocID="{4F9E819F-281D-46C4-9DBE-A9A2CBF7220E}" presName="negSibTrans" presStyleCnt="0"/>
      <dgm:spPr/>
    </dgm:pt>
    <dgm:pt modelId="{E9876B8D-91EE-4B5A-86CE-71566D42841F}" type="pres">
      <dgm:prSet presAssocID="{20DA88F5-7FFC-46AC-BEDF-A2014E3A2A94}" presName="composite" presStyleCnt="0"/>
      <dgm:spPr/>
    </dgm:pt>
    <dgm:pt modelId="{9569B07D-F732-4F19-9DF8-5B5D23E8554A}" type="pres">
      <dgm:prSet presAssocID="{20DA88F5-7FFC-46AC-BEDF-A2014E3A2A94}" presName="Child" presStyleLbl="revTx" presStyleIdx="3" presStyleCnt="6">
        <dgm:presLayoutVars>
          <dgm:chMax val="0"/>
          <dgm:chPref val="0"/>
          <dgm:bulletEnabled val="1"/>
        </dgm:presLayoutVars>
      </dgm:prSet>
      <dgm:spPr/>
      <dgm:t>
        <a:bodyPr/>
        <a:lstStyle/>
        <a:p>
          <a:endParaRPr lang="en-US"/>
        </a:p>
      </dgm:t>
    </dgm:pt>
    <dgm:pt modelId="{50073FF7-E8E2-462B-B713-F5582AF2842D}" type="pres">
      <dgm:prSet presAssocID="{D92135F3-C9C5-4690-B243-17C82F6B7E07}" presName="sibTrans" presStyleCnt="0"/>
      <dgm:spPr/>
    </dgm:pt>
    <dgm:pt modelId="{DB674C28-C03E-4A48-8143-9BD5A78C9019}" type="pres">
      <dgm:prSet presAssocID="{D4AC63BD-D777-47E4-8C2E-9A33A43A8D5D}" presName="ParentComposite" presStyleCnt="0"/>
      <dgm:spPr/>
    </dgm:pt>
    <dgm:pt modelId="{DE6293ED-CAE3-41DC-B8C2-1874FBC12747}" type="pres">
      <dgm:prSet presAssocID="{D4AC63BD-D777-47E4-8C2E-9A33A43A8D5D}" presName="Chord" presStyleLbl="bgShp" presStyleIdx="2" presStyleCnt="3"/>
      <dgm:spPr/>
    </dgm:pt>
    <dgm:pt modelId="{964964AA-6CC3-4D6C-AF51-165169122A51}" type="pres">
      <dgm:prSet presAssocID="{D4AC63BD-D777-47E4-8C2E-9A33A43A8D5D}" presName="Pie" presStyleLbl="alignNode1" presStyleIdx="2" presStyleCnt="3"/>
      <dgm:spPr/>
    </dgm:pt>
    <dgm:pt modelId="{CA264082-E660-4924-810C-3B4CC3F7C03E}" type="pres">
      <dgm:prSet presAssocID="{D4AC63BD-D777-47E4-8C2E-9A33A43A8D5D}" presName="Parent" presStyleLbl="revTx" presStyleIdx="4" presStyleCnt="6">
        <dgm:presLayoutVars>
          <dgm:chMax val="1"/>
          <dgm:chPref val="1"/>
          <dgm:bulletEnabled val="1"/>
        </dgm:presLayoutVars>
      </dgm:prSet>
      <dgm:spPr/>
      <dgm:t>
        <a:bodyPr/>
        <a:lstStyle/>
        <a:p>
          <a:endParaRPr lang="en-US"/>
        </a:p>
      </dgm:t>
    </dgm:pt>
    <dgm:pt modelId="{63D0A491-0084-4630-B629-E10468E0566F}" type="pres">
      <dgm:prSet presAssocID="{8F0FF39F-417F-4A0C-ADB5-C8FBF7C53202}" presName="negSibTrans" presStyleCnt="0"/>
      <dgm:spPr/>
    </dgm:pt>
    <dgm:pt modelId="{53F31E76-5D2A-4641-9933-06D2F5A6143C}" type="pres">
      <dgm:prSet presAssocID="{D4AC63BD-D777-47E4-8C2E-9A33A43A8D5D}" presName="composite" presStyleCnt="0"/>
      <dgm:spPr/>
    </dgm:pt>
    <dgm:pt modelId="{CCC00565-1416-4C4F-B752-8042502BFAE2}" type="pres">
      <dgm:prSet presAssocID="{D4AC63BD-D777-47E4-8C2E-9A33A43A8D5D}" presName="Child" presStyleLbl="revTx" presStyleIdx="5" presStyleCnt="6">
        <dgm:presLayoutVars>
          <dgm:chMax val="0"/>
          <dgm:chPref val="0"/>
          <dgm:bulletEnabled val="1"/>
        </dgm:presLayoutVars>
      </dgm:prSet>
      <dgm:spPr/>
      <dgm:t>
        <a:bodyPr/>
        <a:lstStyle/>
        <a:p>
          <a:endParaRPr lang="en-US"/>
        </a:p>
      </dgm:t>
    </dgm:pt>
  </dgm:ptLst>
  <dgm:cxnLst>
    <dgm:cxn modelId="{99E98CB9-7F59-45BD-8E66-57EE0E5ECA45}" srcId="{A515C251-2758-449D-BB8C-B41CA863C70C}" destId="{867CEDE9-4087-43BB-9D56-5478D2DC0994}" srcOrd="0" destOrd="0" parTransId="{A9F94101-90FD-44C7-B62B-A4F8A1864EA1}" sibTransId="{C2D64F61-99A3-4F21-97F6-5AE3E4C1FC55}"/>
    <dgm:cxn modelId="{3B40C637-EB49-4C5B-A561-396E97642DFD}" srcId="{A515C251-2758-449D-BB8C-B41CA863C70C}" destId="{D4AC63BD-D777-47E4-8C2E-9A33A43A8D5D}" srcOrd="2" destOrd="0" parTransId="{5E5FBD8F-AB07-448F-A8F8-11B9572CD264}" sibTransId="{B698804B-F0B6-4628-AF63-0D17B3DB9B96}"/>
    <dgm:cxn modelId="{F3CC41E8-B6BF-4DE4-B2B8-34744DD2F05A}" srcId="{867CEDE9-4087-43BB-9D56-5478D2DC0994}" destId="{07E358FB-E4D4-44FC-B987-E85FD352DFA6}" srcOrd="0" destOrd="0" parTransId="{1D85C3AE-38C5-4645-A657-60A648B944FA}" sibTransId="{73418E33-1D90-4B14-BEEC-589FF9187467}"/>
    <dgm:cxn modelId="{AED8F274-971E-4C22-839C-53EDB6BF0F53}" type="presOf" srcId="{0A1D290B-9E44-4B02-9404-CC9CEA26A4F1}" destId="{CCC00565-1416-4C4F-B752-8042502BFAE2}" srcOrd="0" destOrd="0" presId="urn:microsoft.com/office/officeart/2009/3/layout/PieProcess"/>
    <dgm:cxn modelId="{6E39A98F-4D43-4B38-8628-0C3EF9B53E71}" type="presOf" srcId="{07E358FB-E4D4-44FC-B987-E85FD352DFA6}" destId="{44AE60BF-1557-49A3-8C97-4747DC9D3318}" srcOrd="0" destOrd="0" presId="urn:microsoft.com/office/officeart/2009/3/layout/PieProcess"/>
    <dgm:cxn modelId="{F766C5D5-C5D9-472E-A890-E40007494CAA}" type="presOf" srcId="{D4AC63BD-D777-47E4-8C2E-9A33A43A8D5D}" destId="{CA264082-E660-4924-810C-3B4CC3F7C03E}" srcOrd="0" destOrd="0" presId="urn:microsoft.com/office/officeart/2009/3/layout/PieProcess"/>
    <dgm:cxn modelId="{90D489CF-0A99-4517-A33F-08882253F674}" type="presOf" srcId="{DF0DB8B2-A662-46A0-A6E2-8108DC2405AC}" destId="{9569B07D-F732-4F19-9DF8-5B5D23E8554A}" srcOrd="0" destOrd="0" presId="urn:microsoft.com/office/officeart/2009/3/layout/PieProcess"/>
    <dgm:cxn modelId="{3D652B3E-53DE-4D12-B187-E8FA90915317}" srcId="{A515C251-2758-449D-BB8C-B41CA863C70C}" destId="{20DA88F5-7FFC-46AC-BEDF-A2014E3A2A94}" srcOrd="1" destOrd="0" parTransId="{24FF7226-A1A3-41CE-AF81-BA6FFB3B00D3}" sibTransId="{D92135F3-C9C5-4690-B243-17C82F6B7E07}"/>
    <dgm:cxn modelId="{5641938F-8DF6-4834-A221-78508662A644}" type="presOf" srcId="{20DA88F5-7FFC-46AC-BEDF-A2014E3A2A94}" destId="{BDAFDAC6-BE07-4C41-A442-DDE46A72FCA7}" srcOrd="0" destOrd="0" presId="urn:microsoft.com/office/officeart/2009/3/layout/PieProcess"/>
    <dgm:cxn modelId="{D0CB4A25-17D7-4257-8ACE-EDBB055C1DA0}" srcId="{20DA88F5-7FFC-46AC-BEDF-A2014E3A2A94}" destId="{DF0DB8B2-A662-46A0-A6E2-8108DC2405AC}" srcOrd="0" destOrd="0" parTransId="{2F4C9098-AFE3-4E9D-A4F5-D71D9D50D1B1}" sibTransId="{4F9E819F-281D-46C4-9DBE-A9A2CBF7220E}"/>
    <dgm:cxn modelId="{5E64A8F2-05C9-4761-9683-F93981697664}" type="presOf" srcId="{867CEDE9-4087-43BB-9D56-5478D2DC0994}" destId="{5FF19D91-E028-4CE1-95EA-5B61776224D1}" srcOrd="0" destOrd="0" presId="urn:microsoft.com/office/officeart/2009/3/layout/PieProcess"/>
    <dgm:cxn modelId="{28BE0F06-F108-4EF7-AA63-18DBD82CD19A}" type="presOf" srcId="{A515C251-2758-449D-BB8C-B41CA863C70C}" destId="{226630E4-6C92-4109-99E9-F20978F52019}" srcOrd="0" destOrd="0" presId="urn:microsoft.com/office/officeart/2009/3/layout/PieProcess"/>
    <dgm:cxn modelId="{D44436E7-CDAF-427E-9276-7BA5C74A20D0}" srcId="{D4AC63BD-D777-47E4-8C2E-9A33A43A8D5D}" destId="{0A1D290B-9E44-4B02-9404-CC9CEA26A4F1}" srcOrd="0" destOrd="0" parTransId="{E091063E-C9CB-4202-A34B-FA45E209A61A}" sibTransId="{8F0FF39F-417F-4A0C-ADB5-C8FBF7C53202}"/>
    <dgm:cxn modelId="{798D210F-5023-4B36-9C42-61444CE26273}" type="presParOf" srcId="{226630E4-6C92-4109-99E9-F20978F52019}" destId="{F2E424B8-4F99-4738-B225-67A73F1CEDF0}" srcOrd="0" destOrd="0" presId="urn:microsoft.com/office/officeart/2009/3/layout/PieProcess"/>
    <dgm:cxn modelId="{59406D36-97ED-4124-8875-5945485299D0}" type="presParOf" srcId="{F2E424B8-4F99-4738-B225-67A73F1CEDF0}" destId="{7AE417C3-C0BD-497A-B879-012C83EA909E}" srcOrd="0" destOrd="0" presId="urn:microsoft.com/office/officeart/2009/3/layout/PieProcess"/>
    <dgm:cxn modelId="{9FFDE04B-F917-4D34-B892-B883AAC51844}" type="presParOf" srcId="{F2E424B8-4F99-4738-B225-67A73F1CEDF0}" destId="{FA2212AD-7A51-4A5B-94E2-18CCCE4CA3A6}" srcOrd="1" destOrd="0" presId="urn:microsoft.com/office/officeart/2009/3/layout/PieProcess"/>
    <dgm:cxn modelId="{F04C694E-BA4D-4FFD-A703-47104C72C255}" type="presParOf" srcId="{F2E424B8-4F99-4738-B225-67A73F1CEDF0}" destId="{5FF19D91-E028-4CE1-95EA-5B61776224D1}" srcOrd="2" destOrd="0" presId="urn:microsoft.com/office/officeart/2009/3/layout/PieProcess"/>
    <dgm:cxn modelId="{1FDBD3B1-A198-4222-9FF5-FC532C29ED3B}" type="presParOf" srcId="{226630E4-6C92-4109-99E9-F20978F52019}" destId="{80D3D233-C326-4B9B-8A23-142E39A0218F}" srcOrd="1" destOrd="0" presId="urn:microsoft.com/office/officeart/2009/3/layout/PieProcess"/>
    <dgm:cxn modelId="{3AACA002-88CD-4386-BB43-9A8694BBD05A}" type="presParOf" srcId="{226630E4-6C92-4109-99E9-F20978F52019}" destId="{481D3DDC-B367-4BE5-B4EF-1A438D7D0E88}" srcOrd="2" destOrd="0" presId="urn:microsoft.com/office/officeart/2009/3/layout/PieProcess"/>
    <dgm:cxn modelId="{172755A8-AC9F-4E32-A644-35417176D87E}" type="presParOf" srcId="{481D3DDC-B367-4BE5-B4EF-1A438D7D0E88}" destId="{44AE60BF-1557-49A3-8C97-4747DC9D3318}" srcOrd="0" destOrd="0" presId="urn:microsoft.com/office/officeart/2009/3/layout/PieProcess"/>
    <dgm:cxn modelId="{5D6C105F-B072-44CC-B0B6-5208A006715A}" type="presParOf" srcId="{226630E4-6C92-4109-99E9-F20978F52019}" destId="{83A17AC3-847A-4075-8E41-82AEAFCDFB9B}" srcOrd="3" destOrd="0" presId="urn:microsoft.com/office/officeart/2009/3/layout/PieProcess"/>
    <dgm:cxn modelId="{2D07D610-AF88-4FF7-97FE-B329D590525B}" type="presParOf" srcId="{226630E4-6C92-4109-99E9-F20978F52019}" destId="{903EB14A-7580-48EE-9FAA-25B73E97B267}" srcOrd="4" destOrd="0" presId="urn:microsoft.com/office/officeart/2009/3/layout/PieProcess"/>
    <dgm:cxn modelId="{6BD6017C-E29B-41BF-964F-535B6D679118}" type="presParOf" srcId="{903EB14A-7580-48EE-9FAA-25B73E97B267}" destId="{E7F7D96B-A3AB-4854-AB4A-D3162449235F}" srcOrd="0" destOrd="0" presId="urn:microsoft.com/office/officeart/2009/3/layout/PieProcess"/>
    <dgm:cxn modelId="{5E9B5CA7-68A8-4D5D-A8A0-E7B41A404589}" type="presParOf" srcId="{903EB14A-7580-48EE-9FAA-25B73E97B267}" destId="{9EC2BA16-837E-4101-B220-B9D62915244E}" srcOrd="1" destOrd="0" presId="urn:microsoft.com/office/officeart/2009/3/layout/PieProcess"/>
    <dgm:cxn modelId="{1C512B25-89A2-49C4-BE70-EFE8AFA2BBA0}" type="presParOf" srcId="{903EB14A-7580-48EE-9FAA-25B73E97B267}" destId="{BDAFDAC6-BE07-4C41-A442-DDE46A72FCA7}" srcOrd="2" destOrd="0" presId="urn:microsoft.com/office/officeart/2009/3/layout/PieProcess"/>
    <dgm:cxn modelId="{D1B79F35-1643-47FC-B5CE-13400CA25393}" type="presParOf" srcId="{226630E4-6C92-4109-99E9-F20978F52019}" destId="{8CE166CD-B018-4C9B-A2D4-A752B556CC4C}" srcOrd="5" destOrd="0" presId="urn:microsoft.com/office/officeart/2009/3/layout/PieProcess"/>
    <dgm:cxn modelId="{26DBD33E-FA1A-4FBB-8BAF-C2B989EEADF9}" type="presParOf" srcId="{226630E4-6C92-4109-99E9-F20978F52019}" destId="{E9876B8D-91EE-4B5A-86CE-71566D42841F}" srcOrd="6" destOrd="0" presId="urn:microsoft.com/office/officeart/2009/3/layout/PieProcess"/>
    <dgm:cxn modelId="{2F2D6DFB-CF3E-4D6F-BB03-E377A0AC8855}" type="presParOf" srcId="{E9876B8D-91EE-4B5A-86CE-71566D42841F}" destId="{9569B07D-F732-4F19-9DF8-5B5D23E8554A}" srcOrd="0" destOrd="0" presId="urn:microsoft.com/office/officeart/2009/3/layout/PieProcess"/>
    <dgm:cxn modelId="{D4DFE5CC-4759-469B-BA64-AE6F532364BB}" type="presParOf" srcId="{226630E4-6C92-4109-99E9-F20978F52019}" destId="{50073FF7-E8E2-462B-B713-F5582AF2842D}" srcOrd="7" destOrd="0" presId="urn:microsoft.com/office/officeart/2009/3/layout/PieProcess"/>
    <dgm:cxn modelId="{5F34BCD1-6148-46C3-AEEB-40950B583618}" type="presParOf" srcId="{226630E4-6C92-4109-99E9-F20978F52019}" destId="{DB674C28-C03E-4A48-8143-9BD5A78C9019}" srcOrd="8" destOrd="0" presId="urn:microsoft.com/office/officeart/2009/3/layout/PieProcess"/>
    <dgm:cxn modelId="{D4B844CD-0AF9-4F69-93D5-1405BAC2F091}" type="presParOf" srcId="{DB674C28-C03E-4A48-8143-9BD5A78C9019}" destId="{DE6293ED-CAE3-41DC-B8C2-1874FBC12747}" srcOrd="0" destOrd="0" presId="urn:microsoft.com/office/officeart/2009/3/layout/PieProcess"/>
    <dgm:cxn modelId="{544762D4-408E-411D-8949-F4EC585349F8}" type="presParOf" srcId="{DB674C28-C03E-4A48-8143-9BD5A78C9019}" destId="{964964AA-6CC3-4D6C-AF51-165169122A51}" srcOrd="1" destOrd="0" presId="urn:microsoft.com/office/officeart/2009/3/layout/PieProcess"/>
    <dgm:cxn modelId="{DA4D8298-511C-45D2-9AA5-0606233A4313}" type="presParOf" srcId="{DB674C28-C03E-4A48-8143-9BD5A78C9019}" destId="{CA264082-E660-4924-810C-3B4CC3F7C03E}" srcOrd="2" destOrd="0" presId="urn:microsoft.com/office/officeart/2009/3/layout/PieProcess"/>
    <dgm:cxn modelId="{38A6539F-D593-49FD-AFCB-2F118954C1CA}" type="presParOf" srcId="{226630E4-6C92-4109-99E9-F20978F52019}" destId="{63D0A491-0084-4630-B629-E10468E0566F}" srcOrd="9" destOrd="0" presId="urn:microsoft.com/office/officeart/2009/3/layout/PieProcess"/>
    <dgm:cxn modelId="{BE5D7578-AAB4-4D65-B29A-A0B7BC4A3879}" type="presParOf" srcId="{226630E4-6C92-4109-99E9-F20978F52019}" destId="{53F31E76-5D2A-4641-9933-06D2F5A6143C}" srcOrd="10" destOrd="0" presId="urn:microsoft.com/office/officeart/2009/3/layout/PieProcess"/>
    <dgm:cxn modelId="{4ABB9C46-9554-4377-A270-B3A181B08D38}" type="presParOf" srcId="{53F31E76-5D2A-4641-9933-06D2F5A6143C}" destId="{CCC00565-1416-4C4F-B752-8042502BFAE2}"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5010D-EB77-46E5-9476-0E38FE662A95}">
      <dsp:nvSpPr>
        <dsp:cNvPr id="0" name=""/>
        <dsp:cNvSpPr/>
      </dsp:nvSpPr>
      <dsp:spPr>
        <a:xfrm>
          <a:off x="3666963" y="5357"/>
          <a:ext cx="1219200" cy="696685"/>
        </a:xfrm>
        <a:prstGeom prst="trapezoid">
          <a:avLst>
            <a:gd name="adj" fmla="val 875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Output</a:t>
          </a:r>
        </a:p>
      </dsp:txBody>
      <dsp:txXfrm>
        <a:off x="3666963" y="5357"/>
        <a:ext cx="1219200" cy="696685"/>
      </dsp:txXfrm>
    </dsp:sp>
    <dsp:sp modelId="{3D1292F9-B591-4DBA-B4AB-93656A56FDA1}">
      <dsp:nvSpPr>
        <dsp:cNvPr id="0" name=""/>
        <dsp:cNvSpPr/>
      </dsp:nvSpPr>
      <dsp:spPr>
        <a:xfrm>
          <a:off x="3047999" y="696685"/>
          <a:ext cx="2438400" cy="696685"/>
        </a:xfrm>
        <a:prstGeom prst="trapezoid">
          <a:avLst>
            <a:gd name="adj" fmla="val 875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a:t>Analysis</a:t>
          </a:r>
        </a:p>
      </dsp:txBody>
      <dsp:txXfrm>
        <a:off x="3474719" y="696685"/>
        <a:ext cx="1584960" cy="696685"/>
      </dsp:txXfrm>
    </dsp:sp>
    <dsp:sp modelId="{642179A7-326F-4D59-A061-AB18DDA4BC4E}">
      <dsp:nvSpPr>
        <dsp:cNvPr id="0" name=""/>
        <dsp:cNvSpPr/>
      </dsp:nvSpPr>
      <dsp:spPr>
        <a:xfrm>
          <a:off x="2438399" y="1393371"/>
          <a:ext cx="3657600" cy="696685"/>
        </a:xfrm>
        <a:prstGeom prst="trapezoid">
          <a:avLst>
            <a:gd name="adj" fmla="val 875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a:t>Experiment</a:t>
          </a:r>
        </a:p>
      </dsp:txBody>
      <dsp:txXfrm>
        <a:off x="3078479" y="1393371"/>
        <a:ext cx="2377440" cy="696685"/>
      </dsp:txXfrm>
    </dsp:sp>
    <dsp:sp modelId="{6F420B02-0748-48A1-A99A-E52A3B85718D}">
      <dsp:nvSpPr>
        <dsp:cNvPr id="0" name=""/>
        <dsp:cNvSpPr/>
      </dsp:nvSpPr>
      <dsp:spPr>
        <a:xfrm>
          <a:off x="1828799" y="2090057"/>
          <a:ext cx="4876800" cy="696685"/>
        </a:xfrm>
        <a:prstGeom prst="trapezoid">
          <a:avLst>
            <a:gd name="adj" fmla="val 875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a:t>Tests vs. Training Set</a:t>
          </a:r>
        </a:p>
      </dsp:txBody>
      <dsp:txXfrm>
        <a:off x="2682239" y="2090057"/>
        <a:ext cx="3169920" cy="696685"/>
      </dsp:txXfrm>
    </dsp:sp>
    <dsp:sp modelId="{E76A834A-9D0D-460F-B1BD-7199C7B8003E}">
      <dsp:nvSpPr>
        <dsp:cNvPr id="0" name=""/>
        <dsp:cNvSpPr/>
      </dsp:nvSpPr>
      <dsp:spPr>
        <a:xfrm>
          <a:off x="1219199" y="2786742"/>
          <a:ext cx="6096000" cy="696685"/>
        </a:xfrm>
        <a:prstGeom prst="trapezoid">
          <a:avLst>
            <a:gd name="adj" fmla="val 875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a:t>Loading</a:t>
          </a:r>
          <a:endParaRPr lang="en-US" sz="2800" kern="1200" dirty="0"/>
        </a:p>
      </dsp:txBody>
      <dsp:txXfrm>
        <a:off x="2285999" y="2786742"/>
        <a:ext cx="3962400" cy="696685"/>
      </dsp:txXfrm>
    </dsp:sp>
    <dsp:sp modelId="{537F4B57-9692-416E-99B8-A4D5A59DABA0}">
      <dsp:nvSpPr>
        <dsp:cNvPr id="0" name=""/>
        <dsp:cNvSpPr/>
      </dsp:nvSpPr>
      <dsp:spPr>
        <a:xfrm>
          <a:off x="609599" y="3483428"/>
          <a:ext cx="7315200" cy="696685"/>
        </a:xfrm>
        <a:prstGeom prst="trapezoid">
          <a:avLst>
            <a:gd name="adj" fmla="val 875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a:t>Preprocessing</a:t>
          </a:r>
          <a:endParaRPr lang="en-US" sz="2800" kern="1200" dirty="0"/>
        </a:p>
      </dsp:txBody>
      <dsp:txXfrm>
        <a:off x="1889759" y="3483428"/>
        <a:ext cx="4754880" cy="696685"/>
      </dsp:txXfrm>
    </dsp:sp>
    <dsp:sp modelId="{33C66674-B35A-48BD-B319-736192625491}">
      <dsp:nvSpPr>
        <dsp:cNvPr id="0" name=""/>
        <dsp:cNvSpPr/>
      </dsp:nvSpPr>
      <dsp:spPr>
        <a:xfrm>
          <a:off x="0" y="4180114"/>
          <a:ext cx="8534400" cy="696685"/>
        </a:xfrm>
        <a:prstGeom prst="trapezoid">
          <a:avLst>
            <a:gd name="adj" fmla="val 875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a:t>Data Exploration</a:t>
          </a:r>
          <a:endParaRPr lang="en-US" sz="2800" kern="1200" dirty="0"/>
        </a:p>
      </dsp:txBody>
      <dsp:txXfrm>
        <a:off x="1493519" y="4180114"/>
        <a:ext cx="5547360" cy="6966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91865-8219-4712-87DB-D5844925BA5D}">
      <dsp:nvSpPr>
        <dsp:cNvPr id="0" name=""/>
        <dsp:cNvSpPr/>
      </dsp:nvSpPr>
      <dsp:spPr>
        <a:xfrm>
          <a:off x="4145279" y="0"/>
          <a:ext cx="6217919" cy="134650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KNN is very sensitive to bad features, so feature selection is very important to achieve good results in KNN</a:t>
          </a:r>
        </a:p>
        <a:p>
          <a:pPr marL="114300" lvl="1" indent="-114300" algn="l" defTabSz="622300">
            <a:lnSpc>
              <a:spcPct val="90000"/>
            </a:lnSpc>
            <a:spcBef>
              <a:spcPct val="0"/>
            </a:spcBef>
            <a:spcAft>
              <a:spcPct val="15000"/>
            </a:spcAft>
            <a:buChar char="••"/>
          </a:pPr>
          <a:r>
            <a:rPr lang="en-US" sz="1400" kern="1200" dirty="0"/>
            <a:t>KNN is sensitive to outliers and not removing them will impact the accuracy of the model</a:t>
          </a:r>
        </a:p>
      </dsp:txBody>
      <dsp:txXfrm>
        <a:off x="4145279" y="168314"/>
        <a:ext cx="5712979" cy="1009881"/>
      </dsp:txXfrm>
    </dsp:sp>
    <dsp:sp modelId="{DC1FA9EA-5FDF-4D8B-940B-55DA3EADB7E2}">
      <dsp:nvSpPr>
        <dsp:cNvPr id="0" name=""/>
        <dsp:cNvSpPr/>
      </dsp:nvSpPr>
      <dsp:spPr>
        <a:xfrm>
          <a:off x="0" y="0"/>
          <a:ext cx="4145279" cy="13465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a:t>KNN tends to perform very well with a lot of data points and since our dataset is 2000 points </a:t>
          </a:r>
        </a:p>
      </dsp:txBody>
      <dsp:txXfrm>
        <a:off x="65731" y="65731"/>
        <a:ext cx="4013817" cy="1215046"/>
      </dsp:txXfrm>
    </dsp:sp>
    <dsp:sp modelId="{BAF61E82-E311-4592-9EA4-36DA50BC1783}">
      <dsp:nvSpPr>
        <dsp:cNvPr id="0" name=""/>
        <dsp:cNvSpPr/>
      </dsp:nvSpPr>
      <dsp:spPr>
        <a:xfrm>
          <a:off x="4145279" y="1481159"/>
          <a:ext cx="6217919" cy="134650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SVM needs to be tuned, the cost "C" and the use of a kernel and its parameters are critical hyper-parameters to the algorithm. </a:t>
          </a:r>
        </a:p>
      </dsp:txBody>
      <dsp:txXfrm>
        <a:off x="4145279" y="1649473"/>
        <a:ext cx="5712979" cy="1009881"/>
      </dsp:txXfrm>
    </dsp:sp>
    <dsp:sp modelId="{080C59A6-6A5E-41C9-B784-29777613AD94}">
      <dsp:nvSpPr>
        <dsp:cNvPr id="0" name=""/>
        <dsp:cNvSpPr/>
      </dsp:nvSpPr>
      <dsp:spPr>
        <a:xfrm>
          <a:off x="0" y="1481159"/>
          <a:ext cx="4145279" cy="13465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a:t>KNN tends to perform very well with a lot of data points and since our dataset is 2000 points </a:t>
          </a:r>
        </a:p>
      </dsp:txBody>
      <dsp:txXfrm>
        <a:off x="65731" y="1546890"/>
        <a:ext cx="4013817" cy="1215046"/>
      </dsp:txXfrm>
    </dsp:sp>
    <dsp:sp modelId="{793AB425-3CBE-4E32-99B1-FA52D5D03FD5}">
      <dsp:nvSpPr>
        <dsp:cNvPr id="0" name=""/>
        <dsp:cNvSpPr/>
      </dsp:nvSpPr>
      <dsp:spPr>
        <a:xfrm>
          <a:off x="4145279" y="2962319"/>
          <a:ext cx="6217919" cy="134650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Because we have limited set of points in multidimensional space SVM tends to be very good because it should be able to find the linear separation easily.</a:t>
          </a:r>
        </a:p>
        <a:p>
          <a:pPr marL="114300" lvl="1" indent="-114300" algn="l" defTabSz="622300">
            <a:lnSpc>
              <a:spcPct val="90000"/>
            </a:lnSpc>
            <a:spcBef>
              <a:spcPct val="0"/>
            </a:spcBef>
            <a:spcAft>
              <a:spcPct val="15000"/>
            </a:spcAft>
            <a:buChar char="••"/>
          </a:pPr>
          <a:r>
            <a:rPr lang="en-US" sz="1400" kern="1200" dirty="0"/>
            <a:t>SVM is good with outliers as it will only use the most relevant points to find a linear separation</a:t>
          </a:r>
        </a:p>
      </dsp:txBody>
      <dsp:txXfrm>
        <a:off x="4145279" y="3130633"/>
        <a:ext cx="5712979" cy="1009881"/>
      </dsp:txXfrm>
    </dsp:sp>
    <dsp:sp modelId="{95183174-7DF7-48AA-AC11-0AFEEE1184F1}">
      <dsp:nvSpPr>
        <dsp:cNvPr id="0" name=""/>
        <dsp:cNvSpPr/>
      </dsp:nvSpPr>
      <dsp:spPr>
        <a:xfrm>
          <a:off x="0" y="2962319"/>
          <a:ext cx="4145279" cy="13465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a:t>On the other side SVM has advantages with our dataset:</a:t>
          </a:r>
        </a:p>
      </dsp:txBody>
      <dsp:txXfrm>
        <a:off x="65731" y="3028050"/>
        <a:ext cx="4013817" cy="12150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AE34D-9F88-417C-9649-FFF9D6DF87A3}">
      <dsp:nvSpPr>
        <dsp:cNvPr id="0" name=""/>
        <dsp:cNvSpPr/>
      </dsp:nvSpPr>
      <dsp:spPr>
        <a:xfrm>
          <a:off x="0" y="0"/>
          <a:ext cx="7086601" cy="36992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u="sng" kern="1200" dirty="0" err="1"/>
            <a:t>KMeans</a:t>
          </a:r>
          <a:r>
            <a:rPr lang="en-US" sz="3100" u="sng" kern="1200" dirty="0"/>
            <a:t> with K = 2 Without stop words removal</a:t>
          </a:r>
        </a:p>
      </dsp:txBody>
      <dsp:txXfrm>
        <a:off x="0" y="0"/>
        <a:ext cx="7086601" cy="1109768"/>
      </dsp:txXfrm>
    </dsp:sp>
    <dsp:sp modelId="{2CE0ACBC-B4F7-46CB-8540-11390660829A}">
      <dsp:nvSpPr>
        <dsp:cNvPr id="0" name=""/>
        <dsp:cNvSpPr/>
      </dsp:nvSpPr>
      <dsp:spPr>
        <a:xfrm>
          <a:off x="670562" y="1699735"/>
          <a:ext cx="5669280" cy="53889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Using the </a:t>
          </a:r>
          <a:r>
            <a:rPr lang="en-US" sz="1200" kern="1200"/>
            <a:t>unsupervised technique, </a:t>
          </a:r>
          <a:r>
            <a:rPr lang="en-US" sz="1200" kern="1200" dirty="0"/>
            <a:t>the movie cluster reviews were divided into 2 clusters</a:t>
          </a:r>
        </a:p>
      </dsp:txBody>
      <dsp:txXfrm>
        <a:off x="686346" y="1715519"/>
        <a:ext cx="5637712" cy="507330"/>
      </dsp:txXfrm>
    </dsp:sp>
    <dsp:sp modelId="{3F4F53D3-04F0-457C-AB24-564D55249D35}">
      <dsp:nvSpPr>
        <dsp:cNvPr id="0" name=""/>
        <dsp:cNvSpPr/>
      </dsp:nvSpPr>
      <dsp:spPr>
        <a:xfrm>
          <a:off x="670562" y="1090136"/>
          <a:ext cx="5669280" cy="53889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22860" rIns="30480" bIns="22860" numCol="1" spcCol="1270" anchor="ctr" anchorCtr="0">
          <a:noAutofit/>
        </a:bodyPr>
        <a:lstStyle/>
        <a:p>
          <a:pPr lvl="0" algn="l" defTabSz="533400">
            <a:lnSpc>
              <a:spcPct val="90000"/>
            </a:lnSpc>
            <a:spcBef>
              <a:spcPct val="0"/>
            </a:spcBef>
            <a:spcAft>
              <a:spcPct val="35000"/>
            </a:spcAft>
          </a:pPr>
          <a:r>
            <a:rPr lang="en-US" sz="1200" kern="1200" dirty="0"/>
            <a:t>we have used K = 2, as the number of clusters. </a:t>
          </a:r>
        </a:p>
      </dsp:txBody>
      <dsp:txXfrm>
        <a:off x="686346" y="1105920"/>
        <a:ext cx="5637712" cy="507330"/>
      </dsp:txXfrm>
    </dsp:sp>
    <dsp:sp modelId="{A3C90539-B41E-47AD-9F04-72D2B18E3E9B}">
      <dsp:nvSpPr>
        <dsp:cNvPr id="0" name=""/>
        <dsp:cNvSpPr/>
      </dsp:nvSpPr>
      <dsp:spPr>
        <a:xfrm>
          <a:off x="708660" y="2353471"/>
          <a:ext cx="5669280" cy="53889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22860" rIns="30480" bIns="22860" numCol="1" spcCol="1270" anchor="ctr" anchorCtr="0">
          <a:noAutofit/>
        </a:bodyPr>
        <a:lstStyle/>
        <a:p>
          <a:pPr lvl="0" algn="l" defTabSz="533400">
            <a:lnSpc>
              <a:spcPct val="90000"/>
            </a:lnSpc>
            <a:spcBef>
              <a:spcPct val="0"/>
            </a:spcBef>
            <a:spcAft>
              <a:spcPct val="35000"/>
            </a:spcAft>
          </a:pPr>
          <a:r>
            <a:rPr lang="en-US" sz="1200" kern="1200" dirty="0"/>
            <a:t>While the </a:t>
          </a:r>
          <a:r>
            <a:rPr lang="en-US" sz="1200" kern="1200" dirty="0" err="1"/>
            <a:t>KMeans</a:t>
          </a:r>
          <a:r>
            <a:rPr lang="en-US" sz="1200" kern="1200" dirty="0"/>
            <a:t> gave us 2 centroids, marked in red below, the scatter plot of blue, negative reviews, and green, positive reviews, failed to segregate the movie reviews.  </a:t>
          </a:r>
        </a:p>
      </dsp:txBody>
      <dsp:txXfrm>
        <a:off x="724444" y="2369255"/>
        <a:ext cx="5637712" cy="507330"/>
      </dsp:txXfrm>
    </dsp:sp>
    <dsp:sp modelId="{9E360EE7-30AB-479C-AA7F-68CC222F6525}">
      <dsp:nvSpPr>
        <dsp:cNvPr id="0" name=""/>
        <dsp:cNvSpPr/>
      </dsp:nvSpPr>
      <dsp:spPr>
        <a:xfrm>
          <a:off x="670562" y="2995136"/>
          <a:ext cx="5669280" cy="53889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In the quest to find a 2D plot, in which the positive and negative reviews are separated</a:t>
          </a:r>
        </a:p>
      </dsp:txBody>
      <dsp:txXfrm>
        <a:off x="686346" y="3010920"/>
        <a:ext cx="5637712" cy="507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AE34D-9F88-417C-9649-FFF9D6DF87A3}">
      <dsp:nvSpPr>
        <dsp:cNvPr id="0" name=""/>
        <dsp:cNvSpPr/>
      </dsp:nvSpPr>
      <dsp:spPr>
        <a:xfrm>
          <a:off x="0" y="0"/>
          <a:ext cx="7086601" cy="36992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endParaRPr lang="en-US" sz="5100" u="sng" kern="1200" dirty="0"/>
        </a:p>
      </dsp:txBody>
      <dsp:txXfrm>
        <a:off x="0" y="0"/>
        <a:ext cx="7086601" cy="1109768"/>
      </dsp:txXfrm>
    </dsp:sp>
    <dsp:sp modelId="{2CE0ACBC-B4F7-46CB-8540-11390660829A}">
      <dsp:nvSpPr>
        <dsp:cNvPr id="0" name=""/>
        <dsp:cNvSpPr/>
      </dsp:nvSpPr>
      <dsp:spPr>
        <a:xfrm>
          <a:off x="240632" y="1939644"/>
          <a:ext cx="6541159" cy="111536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32385" rIns="43180" bIns="32385" numCol="1" spcCol="1270" anchor="ctr" anchorCtr="0">
          <a:noAutofit/>
        </a:bodyPr>
        <a:lstStyle/>
        <a:p>
          <a:pPr lvl="0" algn="l" defTabSz="755650">
            <a:lnSpc>
              <a:spcPct val="90000"/>
            </a:lnSpc>
            <a:spcBef>
              <a:spcPct val="0"/>
            </a:spcBef>
            <a:spcAft>
              <a:spcPct val="35000"/>
            </a:spcAft>
          </a:pPr>
          <a:r>
            <a:rPr lang="en-US" sz="1700" kern="1200" dirty="0"/>
            <a:t>As the scatter plot indicates, we got better clustering for negative reviews, the brown dots, but unfortunately, the positive reviews, the blue dots, were sprinkled all over and in 2D the negative reviews overlaid the positive reviews.  </a:t>
          </a:r>
        </a:p>
      </dsp:txBody>
      <dsp:txXfrm>
        <a:off x="273300" y="1972312"/>
        <a:ext cx="6475823" cy="1050031"/>
      </dsp:txXfrm>
    </dsp:sp>
    <dsp:sp modelId="{3F4F53D3-04F0-457C-AB24-564D55249D35}">
      <dsp:nvSpPr>
        <dsp:cNvPr id="0" name=""/>
        <dsp:cNvSpPr/>
      </dsp:nvSpPr>
      <dsp:spPr>
        <a:xfrm>
          <a:off x="164437" y="644242"/>
          <a:ext cx="6693549" cy="111536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32385" rIns="43180" bIns="32385" numCol="1" spcCol="1270" anchor="ctr" anchorCtr="0">
          <a:noAutofit/>
        </a:bodyPr>
        <a:lstStyle/>
        <a:p>
          <a:pPr lvl="0" algn="l" defTabSz="755650">
            <a:lnSpc>
              <a:spcPct val="90000"/>
            </a:lnSpc>
            <a:spcBef>
              <a:spcPct val="0"/>
            </a:spcBef>
            <a:spcAft>
              <a:spcPct val="35000"/>
            </a:spcAft>
          </a:pPr>
          <a:r>
            <a:rPr lang="en-US" sz="1700" kern="1200" dirty="0"/>
            <a:t>Because the scatter plot did not give us clear clusters, and we knew that we have 2 clusters (positive and negative movie reviews) we wanted to remove the stop words and see if we got better clustering.  </a:t>
          </a:r>
        </a:p>
      </dsp:txBody>
      <dsp:txXfrm>
        <a:off x="197105" y="676910"/>
        <a:ext cx="6628213" cy="10500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AE34D-9F88-417C-9649-FFF9D6DF87A3}">
      <dsp:nvSpPr>
        <dsp:cNvPr id="0" name=""/>
        <dsp:cNvSpPr/>
      </dsp:nvSpPr>
      <dsp:spPr>
        <a:xfrm>
          <a:off x="0" y="0"/>
          <a:ext cx="4876800" cy="36992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endParaRPr lang="en-US" sz="5100" u="sng" kern="1200" dirty="0"/>
        </a:p>
      </dsp:txBody>
      <dsp:txXfrm>
        <a:off x="0" y="0"/>
        <a:ext cx="4876800" cy="1109768"/>
      </dsp:txXfrm>
    </dsp:sp>
    <dsp:sp modelId="{2CE0ACBC-B4F7-46CB-8540-11390660829A}">
      <dsp:nvSpPr>
        <dsp:cNvPr id="0" name=""/>
        <dsp:cNvSpPr/>
      </dsp:nvSpPr>
      <dsp:spPr>
        <a:xfrm>
          <a:off x="165596" y="1939644"/>
          <a:ext cx="4501442" cy="111536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24765" rIns="33020" bIns="24765" numCol="1" spcCol="1270" anchor="ctr" anchorCtr="0">
          <a:noAutofit/>
        </a:bodyPr>
        <a:lstStyle/>
        <a:p>
          <a:pPr lvl="0" algn="l" defTabSz="577850">
            <a:lnSpc>
              <a:spcPct val="90000"/>
            </a:lnSpc>
            <a:spcBef>
              <a:spcPct val="0"/>
            </a:spcBef>
            <a:spcAft>
              <a:spcPct val="35000"/>
            </a:spcAft>
          </a:pPr>
          <a:r>
            <a:rPr lang="en-US" sz="1300" kern="1200" dirty="0"/>
            <a:t>As the scatter plot indicates, we got better clustering for negative reviews, the brown dots, but unfortunately, the positive reviews, the blue dots, were sprinkled all over and in 2D the negative reviews overlaid the positive reviews.  </a:t>
          </a:r>
        </a:p>
      </dsp:txBody>
      <dsp:txXfrm>
        <a:off x="198264" y="1972312"/>
        <a:ext cx="4436106" cy="1050031"/>
      </dsp:txXfrm>
    </dsp:sp>
    <dsp:sp modelId="{3F4F53D3-04F0-457C-AB24-564D55249D35}">
      <dsp:nvSpPr>
        <dsp:cNvPr id="0" name=""/>
        <dsp:cNvSpPr/>
      </dsp:nvSpPr>
      <dsp:spPr>
        <a:xfrm>
          <a:off x="113161" y="644242"/>
          <a:ext cx="4606313" cy="111536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24765" rIns="33020" bIns="24765" numCol="1" spcCol="1270" anchor="ctr" anchorCtr="0">
          <a:noAutofit/>
        </a:bodyPr>
        <a:lstStyle/>
        <a:p>
          <a:pPr lvl="0" algn="l" defTabSz="577850">
            <a:lnSpc>
              <a:spcPct val="90000"/>
            </a:lnSpc>
            <a:spcBef>
              <a:spcPct val="0"/>
            </a:spcBef>
            <a:spcAft>
              <a:spcPct val="35000"/>
            </a:spcAft>
          </a:pPr>
          <a:r>
            <a:rPr lang="en-US" sz="1300" kern="1200" dirty="0"/>
            <a:t>Based on the scatter plot above, we decided to plot the text clusters in 3D, hoping to see a better view.  Unfortunately, using PCA to reduce the vector to 3 components did not help either.  </a:t>
          </a:r>
        </a:p>
        <a:p>
          <a:pPr lvl="0" algn="l" defTabSz="577850">
            <a:lnSpc>
              <a:spcPct val="90000"/>
            </a:lnSpc>
            <a:spcBef>
              <a:spcPct val="0"/>
            </a:spcBef>
            <a:spcAft>
              <a:spcPct val="35000"/>
            </a:spcAft>
          </a:pPr>
          <a:endParaRPr lang="en-US" sz="1300" kern="1200" dirty="0"/>
        </a:p>
      </dsp:txBody>
      <dsp:txXfrm>
        <a:off x="145829" y="676910"/>
        <a:ext cx="4540977" cy="10500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AE34D-9F88-417C-9649-FFF9D6DF87A3}">
      <dsp:nvSpPr>
        <dsp:cNvPr id="0" name=""/>
        <dsp:cNvSpPr/>
      </dsp:nvSpPr>
      <dsp:spPr>
        <a:xfrm>
          <a:off x="0" y="0"/>
          <a:ext cx="4876800" cy="36992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endParaRPr lang="en-US" sz="5100" u="sng" kern="1200" dirty="0"/>
        </a:p>
      </dsp:txBody>
      <dsp:txXfrm>
        <a:off x="0" y="0"/>
        <a:ext cx="4876800" cy="1109768"/>
      </dsp:txXfrm>
    </dsp:sp>
    <dsp:sp modelId="{3F4F53D3-04F0-457C-AB24-564D55249D35}">
      <dsp:nvSpPr>
        <dsp:cNvPr id="0" name=""/>
        <dsp:cNvSpPr/>
      </dsp:nvSpPr>
      <dsp:spPr>
        <a:xfrm>
          <a:off x="138247" y="644233"/>
          <a:ext cx="4606313" cy="240449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880" tIns="41910" rIns="55880" bIns="41910" numCol="1" spcCol="1270" anchor="ctr" anchorCtr="0">
          <a:noAutofit/>
        </a:bodyPr>
        <a:lstStyle/>
        <a:p>
          <a:pPr lvl="0" algn="l" defTabSz="977900">
            <a:lnSpc>
              <a:spcPct val="90000"/>
            </a:lnSpc>
            <a:spcBef>
              <a:spcPct val="0"/>
            </a:spcBef>
            <a:spcAft>
              <a:spcPct val="35000"/>
            </a:spcAft>
          </a:pPr>
          <a:r>
            <a:rPr lang="en-US" sz="2200" kern="1200" dirty="0"/>
            <a:t>Inspired by the cool visualization and interactivity of </a:t>
          </a:r>
          <a:r>
            <a:rPr lang="en-US" sz="2200" kern="1200" dirty="0" err="1"/>
            <a:t>Mayavi</a:t>
          </a:r>
          <a:r>
            <a:rPr lang="en-US" sz="2200" kern="1200" dirty="0"/>
            <a:t>, Rotating the 3D scatter plot was considered.  We tried a few alternatives, but were not convinced that we had a plot that was a clear winner</a:t>
          </a:r>
        </a:p>
      </dsp:txBody>
      <dsp:txXfrm>
        <a:off x="208672" y="714658"/>
        <a:ext cx="4465463" cy="22636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417C3-C0BD-497A-B879-012C83EA909E}">
      <dsp:nvSpPr>
        <dsp:cNvPr id="0" name=""/>
        <dsp:cNvSpPr/>
      </dsp:nvSpPr>
      <dsp:spPr>
        <a:xfrm>
          <a:off x="3352" y="822639"/>
          <a:ext cx="942994" cy="942994"/>
        </a:xfrm>
        <a:prstGeom prst="chord">
          <a:avLst>
            <a:gd name="adj1" fmla="val 4800000"/>
            <a:gd name="adj2" fmla="val 1680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2212AD-7A51-4A5B-94E2-18CCCE4CA3A6}">
      <dsp:nvSpPr>
        <dsp:cNvPr id="0" name=""/>
        <dsp:cNvSpPr/>
      </dsp:nvSpPr>
      <dsp:spPr>
        <a:xfrm>
          <a:off x="97651" y="916939"/>
          <a:ext cx="754395" cy="754395"/>
        </a:xfrm>
        <a:prstGeom prst="pie">
          <a:avLst>
            <a:gd name="adj1" fmla="val 126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F19D91-E028-4CE1-95EA-5B61776224D1}">
      <dsp:nvSpPr>
        <dsp:cNvPr id="0" name=""/>
        <dsp:cNvSpPr/>
      </dsp:nvSpPr>
      <dsp:spPr>
        <a:xfrm rot="16200000">
          <a:off x="-1081090" y="2944376"/>
          <a:ext cx="2734682" cy="56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778000">
            <a:lnSpc>
              <a:spcPct val="90000"/>
            </a:lnSpc>
            <a:spcBef>
              <a:spcPct val="0"/>
            </a:spcBef>
            <a:spcAft>
              <a:spcPct val="35000"/>
            </a:spcAft>
          </a:pPr>
          <a:r>
            <a:rPr lang="en-US" sz="4000" kern="1200" dirty="0"/>
            <a:t>Questions</a:t>
          </a:r>
        </a:p>
      </dsp:txBody>
      <dsp:txXfrm>
        <a:off x="-1081090" y="2944376"/>
        <a:ext cx="2734682" cy="565796"/>
      </dsp:txXfrm>
    </dsp:sp>
    <dsp:sp modelId="{44AE60BF-1557-49A3-8C97-4747DC9D3318}">
      <dsp:nvSpPr>
        <dsp:cNvPr id="0" name=""/>
        <dsp:cNvSpPr/>
      </dsp:nvSpPr>
      <dsp:spPr>
        <a:xfrm>
          <a:off x="663448" y="822639"/>
          <a:ext cx="1885988" cy="377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1289050">
            <a:lnSpc>
              <a:spcPct val="90000"/>
            </a:lnSpc>
            <a:spcBef>
              <a:spcPct val="0"/>
            </a:spcBef>
            <a:spcAft>
              <a:spcPct val="35000"/>
            </a:spcAft>
          </a:pPr>
          <a:r>
            <a:rPr lang="en-US" sz="2900" kern="1200" dirty="0"/>
            <a:t>Questions</a:t>
          </a:r>
        </a:p>
      </dsp:txBody>
      <dsp:txXfrm>
        <a:off x="663448" y="822639"/>
        <a:ext cx="1885988" cy="3771976"/>
      </dsp:txXfrm>
    </dsp:sp>
    <dsp:sp modelId="{E7F7D96B-A3AB-4854-AB4A-D3162449235F}">
      <dsp:nvSpPr>
        <dsp:cNvPr id="0" name=""/>
        <dsp:cNvSpPr/>
      </dsp:nvSpPr>
      <dsp:spPr>
        <a:xfrm>
          <a:off x="2789899" y="822639"/>
          <a:ext cx="942994" cy="942994"/>
        </a:xfrm>
        <a:prstGeom prst="chord">
          <a:avLst>
            <a:gd name="adj1" fmla="val 4800000"/>
            <a:gd name="adj2" fmla="val 1680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2BA16-837E-4101-B220-B9D62915244E}">
      <dsp:nvSpPr>
        <dsp:cNvPr id="0" name=""/>
        <dsp:cNvSpPr/>
      </dsp:nvSpPr>
      <dsp:spPr>
        <a:xfrm>
          <a:off x="2884198" y="916939"/>
          <a:ext cx="754395" cy="754395"/>
        </a:xfrm>
        <a:prstGeom prst="pie">
          <a:avLst>
            <a:gd name="adj1" fmla="val 90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AFDAC6-BE07-4C41-A442-DDE46A72FCA7}">
      <dsp:nvSpPr>
        <dsp:cNvPr id="0" name=""/>
        <dsp:cNvSpPr/>
      </dsp:nvSpPr>
      <dsp:spPr>
        <a:xfrm rot="16200000">
          <a:off x="1705456" y="2944376"/>
          <a:ext cx="2734682" cy="56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778000">
            <a:lnSpc>
              <a:spcPct val="90000"/>
            </a:lnSpc>
            <a:spcBef>
              <a:spcPct val="0"/>
            </a:spcBef>
            <a:spcAft>
              <a:spcPct val="35000"/>
            </a:spcAft>
          </a:pPr>
          <a:r>
            <a:rPr lang="en-US" sz="4000" kern="1200" dirty="0"/>
            <a:t>Suggestions</a:t>
          </a:r>
        </a:p>
      </dsp:txBody>
      <dsp:txXfrm>
        <a:off x="1705456" y="2944376"/>
        <a:ext cx="2734682" cy="565796"/>
      </dsp:txXfrm>
    </dsp:sp>
    <dsp:sp modelId="{9569B07D-F732-4F19-9DF8-5B5D23E8554A}">
      <dsp:nvSpPr>
        <dsp:cNvPr id="0" name=""/>
        <dsp:cNvSpPr/>
      </dsp:nvSpPr>
      <dsp:spPr>
        <a:xfrm>
          <a:off x="3449995" y="822639"/>
          <a:ext cx="1885988" cy="377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1289050">
            <a:lnSpc>
              <a:spcPct val="90000"/>
            </a:lnSpc>
            <a:spcBef>
              <a:spcPct val="0"/>
            </a:spcBef>
            <a:spcAft>
              <a:spcPct val="35000"/>
            </a:spcAft>
          </a:pPr>
          <a:r>
            <a:rPr lang="en-US" sz="2900" kern="1200" dirty="0"/>
            <a:t>Suggestions</a:t>
          </a:r>
        </a:p>
      </dsp:txBody>
      <dsp:txXfrm>
        <a:off x="3449995" y="822639"/>
        <a:ext cx="1885988" cy="3771976"/>
      </dsp:txXfrm>
    </dsp:sp>
    <dsp:sp modelId="{DE6293ED-CAE3-41DC-B8C2-1874FBC12747}">
      <dsp:nvSpPr>
        <dsp:cNvPr id="0" name=""/>
        <dsp:cNvSpPr/>
      </dsp:nvSpPr>
      <dsp:spPr>
        <a:xfrm>
          <a:off x="5576446" y="822639"/>
          <a:ext cx="942994" cy="942994"/>
        </a:xfrm>
        <a:prstGeom prst="chord">
          <a:avLst>
            <a:gd name="adj1" fmla="val 4800000"/>
            <a:gd name="adj2" fmla="val 1680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4964AA-6CC3-4D6C-AF51-165169122A51}">
      <dsp:nvSpPr>
        <dsp:cNvPr id="0" name=""/>
        <dsp:cNvSpPr/>
      </dsp:nvSpPr>
      <dsp:spPr>
        <a:xfrm>
          <a:off x="5670746" y="916939"/>
          <a:ext cx="754395" cy="754395"/>
        </a:xfrm>
        <a:prstGeom prst="pie">
          <a:avLst>
            <a:gd name="adj1" fmla="val 54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264082-E660-4924-810C-3B4CC3F7C03E}">
      <dsp:nvSpPr>
        <dsp:cNvPr id="0" name=""/>
        <dsp:cNvSpPr/>
      </dsp:nvSpPr>
      <dsp:spPr>
        <a:xfrm rot="16200000">
          <a:off x="4492003" y="2944376"/>
          <a:ext cx="2734682" cy="56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778000">
            <a:lnSpc>
              <a:spcPct val="90000"/>
            </a:lnSpc>
            <a:spcBef>
              <a:spcPct val="0"/>
            </a:spcBef>
            <a:spcAft>
              <a:spcPct val="35000"/>
            </a:spcAft>
          </a:pPr>
          <a:r>
            <a:rPr lang="en-US" sz="4000" kern="1200" dirty="0"/>
            <a:t>Comments</a:t>
          </a:r>
        </a:p>
      </dsp:txBody>
      <dsp:txXfrm>
        <a:off x="4492003" y="2944376"/>
        <a:ext cx="2734682" cy="565796"/>
      </dsp:txXfrm>
    </dsp:sp>
    <dsp:sp modelId="{CCC00565-1416-4C4F-B752-8042502BFAE2}">
      <dsp:nvSpPr>
        <dsp:cNvPr id="0" name=""/>
        <dsp:cNvSpPr/>
      </dsp:nvSpPr>
      <dsp:spPr>
        <a:xfrm>
          <a:off x="6236542" y="822639"/>
          <a:ext cx="1885988" cy="377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1289050">
            <a:lnSpc>
              <a:spcPct val="90000"/>
            </a:lnSpc>
            <a:spcBef>
              <a:spcPct val="0"/>
            </a:spcBef>
            <a:spcAft>
              <a:spcPct val="35000"/>
            </a:spcAft>
          </a:pPr>
          <a:r>
            <a:rPr lang="en-US" sz="2900" kern="1200" dirty="0"/>
            <a:t>Comments</a:t>
          </a:r>
        </a:p>
      </dsp:txBody>
      <dsp:txXfrm>
        <a:off x="6236542" y="822639"/>
        <a:ext cx="1885988" cy="377197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4/6/2016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4/6/2016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1676589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4/6/2016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4/6/2016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4/6/2016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t>4/6/2016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t>4/6/2016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t>4/6/2016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t>4/6/2016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t>4/6/2016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t>4/6/2016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4/6/2016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4/6/2016</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4.png"/><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5.png"/><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6.xml"/><Relationship Id="rId7" Type="http://schemas.openxmlformats.org/officeDocument/2006/relationships/image" Target="../media/image16.png"/><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0812" y="152400"/>
            <a:ext cx="10896598" cy="3429000"/>
          </a:xfrm>
        </p:spPr>
        <p:txBody>
          <a:bodyPr/>
          <a:lstStyle/>
          <a:p>
            <a:r>
              <a:rPr lang="en-US" b="1" dirty="0"/>
              <a:t>Case- Study-3</a:t>
            </a:r>
            <a:br>
              <a:rPr lang="en-US" b="1" dirty="0"/>
            </a:br>
            <a:r>
              <a:rPr lang="en-US" sz="4800" b="1" dirty="0"/>
              <a:t>Textual analysis of movie reviews</a:t>
            </a:r>
            <a:endParaRPr lang="en-US" sz="4800" dirty="0"/>
          </a:p>
        </p:txBody>
      </p:sp>
      <p:sp>
        <p:nvSpPr>
          <p:cNvPr id="4" name="Subtitle 3"/>
          <p:cNvSpPr>
            <a:spLocks noGrp="1"/>
          </p:cNvSpPr>
          <p:nvPr>
            <p:ph type="subTitle" idx="1"/>
          </p:nvPr>
        </p:nvSpPr>
        <p:spPr>
          <a:xfrm>
            <a:off x="31480" y="4572000"/>
            <a:ext cx="10896599" cy="1219200"/>
          </a:xfrm>
        </p:spPr>
        <p:txBody>
          <a:bodyPr/>
          <a:lstStyle/>
          <a:p>
            <a:r>
              <a:rPr lang="it-IT" dirty="0">
                <a:solidFill>
                  <a:schemeClr val="tx1"/>
                </a:solidFill>
              </a:rPr>
              <a:t>By</a:t>
            </a:r>
          </a:p>
          <a:p>
            <a:r>
              <a:rPr lang="en-US" dirty="0">
                <a:solidFill>
                  <a:schemeClr val="tx1"/>
                </a:solidFill>
              </a:rPr>
              <a:t>Farah </a:t>
            </a:r>
            <a:r>
              <a:rPr lang="en-US" dirty="0" err="1">
                <a:solidFill>
                  <a:schemeClr val="tx1"/>
                </a:solidFill>
              </a:rPr>
              <a:t>Mohsin</a:t>
            </a:r>
            <a:r>
              <a:rPr lang="en-US" dirty="0">
                <a:solidFill>
                  <a:schemeClr val="tx1"/>
                </a:solidFill>
              </a:rPr>
              <a:t>, </a:t>
            </a:r>
            <a:r>
              <a:rPr lang="en-US" dirty="0" err="1">
                <a:solidFill>
                  <a:schemeClr val="tx1"/>
                </a:solidFill>
              </a:rPr>
              <a:t>Satishraju</a:t>
            </a:r>
            <a:r>
              <a:rPr lang="en-US" dirty="0">
                <a:solidFill>
                  <a:schemeClr val="tx1"/>
                </a:solidFill>
              </a:rPr>
              <a:t> </a:t>
            </a:r>
            <a:r>
              <a:rPr lang="en-US" dirty="0" err="1">
                <a:solidFill>
                  <a:schemeClr val="tx1"/>
                </a:solidFill>
              </a:rPr>
              <a:t>Rajendran</a:t>
            </a:r>
            <a:r>
              <a:rPr lang="en-US" dirty="0">
                <a:solidFill>
                  <a:schemeClr val="tx1"/>
                </a:solidFill>
              </a:rPr>
              <a:t>, </a:t>
            </a:r>
            <a:r>
              <a:rPr lang="en-US" dirty="0" err="1">
                <a:solidFill>
                  <a:schemeClr val="tx1"/>
                </a:solidFill>
              </a:rPr>
              <a:t>Mohmad</a:t>
            </a:r>
            <a:r>
              <a:rPr lang="en-US" dirty="0">
                <a:solidFill>
                  <a:schemeClr val="tx1"/>
                </a:solidFill>
              </a:rPr>
              <a:t> El-</a:t>
            </a:r>
            <a:r>
              <a:rPr lang="en-US" dirty="0" err="1">
                <a:solidFill>
                  <a:schemeClr val="tx1"/>
                </a:solidFill>
              </a:rPr>
              <a:t>Rifai</a:t>
            </a:r>
            <a:r>
              <a:rPr lang="en-US" dirty="0">
                <a:solidFill>
                  <a:schemeClr val="tx1"/>
                </a:solidFill>
              </a:rPr>
              <a:t>, </a:t>
            </a:r>
            <a:r>
              <a:rPr lang="en-US" dirty="0" err="1">
                <a:solidFill>
                  <a:schemeClr val="tx1"/>
                </a:solidFill>
              </a:rPr>
              <a:t>Nitish</a:t>
            </a:r>
            <a:r>
              <a:rPr lang="en-US" dirty="0">
                <a:solidFill>
                  <a:schemeClr val="tx1"/>
                </a:solidFill>
              </a:rPr>
              <a:t> Bahadur</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7571134"/>
              </p:ext>
            </p:extLst>
          </p:nvPr>
        </p:nvGraphicFramePr>
        <p:xfrm>
          <a:off x="150812" y="431185"/>
          <a:ext cx="6781800" cy="2103120"/>
        </p:xfrm>
        <a:graphic>
          <a:graphicData uri="http://schemas.openxmlformats.org/drawingml/2006/table">
            <a:tbl>
              <a:tblPr firstRow="1" bandRow="1">
                <a:tableStyleId>{5C22544A-7EE6-4342-B048-85BDC9FD1C3A}</a:tableStyleId>
              </a:tblPr>
              <a:tblGrid>
                <a:gridCol w="6781800">
                  <a:extLst>
                    <a:ext uri="{9D8B030D-6E8A-4147-A177-3AD203B41FA5}">
                      <a16:colId xmlns:a16="http://schemas.microsoft.com/office/drawing/2014/main" xmlns="" val="20000"/>
                    </a:ext>
                  </a:extLst>
                </a:gridCol>
              </a:tblGrid>
              <a:tr h="194550">
                <a:tc>
                  <a:txBody>
                    <a:bodyPr/>
                    <a:lstStyle/>
                    <a:p>
                      <a:r>
                        <a:rPr lang="en-US" sz="1400" b="1" kern="1200" dirty="0">
                          <a:solidFill>
                            <a:schemeClr val="lt1"/>
                          </a:solidFill>
                          <a:effectLst/>
                          <a:latin typeface="+mn-lt"/>
                          <a:ea typeface="+mn-ea"/>
                          <a:cs typeface="+mn-cs"/>
                        </a:rPr>
                        <a:t>3.3 KNN</a:t>
                      </a:r>
                    </a:p>
                  </a:txBody>
                  <a:tcPr/>
                </a:tc>
                <a:extLst>
                  <a:ext uri="{0D108BD9-81ED-4DB2-BD59-A6C34878D82A}">
                    <a16:rowId xmlns:a16="http://schemas.microsoft.com/office/drawing/2014/main" xmlns="" val="10000"/>
                  </a:ext>
                </a:extLst>
              </a:tr>
              <a:tr h="1719380">
                <a:tc>
                  <a:txBody>
                    <a:bodyPr/>
                    <a:lstStyle/>
                    <a:p>
                      <a:pPr marL="285750" indent="-285750">
                        <a:buFont typeface="Arial" panose="020B0604020202020204" pitchFamily="34" charset="0"/>
                        <a:buChar char="•"/>
                      </a:pPr>
                      <a:r>
                        <a:rPr lang="en-US" sz="1400" kern="1200" dirty="0">
                          <a:solidFill>
                            <a:schemeClr val="dk1"/>
                          </a:solidFill>
                          <a:effectLst/>
                          <a:latin typeface="+mn-lt"/>
                          <a:ea typeface="+mn-ea"/>
                          <a:cs typeface="+mn-cs"/>
                        </a:rPr>
                        <a:t>For KNN we made a model with the following parameters for </a:t>
                      </a:r>
                      <a:r>
                        <a:rPr lang="en-US" sz="1400" kern="1200" dirty="0" err="1">
                          <a:solidFill>
                            <a:schemeClr val="dk1"/>
                          </a:solidFill>
                          <a:effectLst/>
                          <a:latin typeface="+mn-lt"/>
                          <a:ea typeface="+mn-ea"/>
                          <a:cs typeface="+mn-cs"/>
                        </a:rPr>
                        <a:t>for</a:t>
                      </a:r>
                      <a:r>
                        <a:rPr lang="en-US" sz="1400" kern="1200" dirty="0">
                          <a:solidFill>
                            <a:schemeClr val="dk1"/>
                          </a:solidFill>
                          <a:effectLst/>
                          <a:latin typeface="+mn-lt"/>
                          <a:ea typeface="+mn-ea"/>
                          <a:cs typeface="+mn-cs"/>
                        </a:rPr>
                        <a:t> the </a:t>
                      </a:r>
                      <a:r>
                        <a:rPr lang="en-US" sz="1400" kern="1200" dirty="0" err="1">
                          <a:solidFill>
                            <a:schemeClr val="dk1"/>
                          </a:solidFill>
                          <a:effectLst/>
                          <a:latin typeface="+mn-lt"/>
                          <a:ea typeface="+mn-ea"/>
                          <a:cs typeface="+mn-cs"/>
                        </a:rPr>
                        <a:t>TfidVectorizer</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min_df</a:t>
                      </a:r>
                      <a:r>
                        <a:rPr lang="en-US" sz="1400" kern="1200" dirty="0">
                          <a:solidFill>
                            <a:schemeClr val="dk1"/>
                          </a:solidFill>
                          <a:effectLst/>
                          <a:latin typeface="+mn-lt"/>
                          <a:ea typeface="+mn-ea"/>
                          <a:cs typeface="+mn-cs"/>
                        </a:rPr>
                        <a:t>=5, </a:t>
                      </a:r>
                      <a:r>
                        <a:rPr lang="en-US" sz="1400" kern="1200" dirty="0" err="1">
                          <a:solidFill>
                            <a:schemeClr val="dk1"/>
                          </a:solidFill>
                          <a:effectLst/>
                          <a:latin typeface="+mn-lt"/>
                          <a:ea typeface="+mn-ea"/>
                          <a:cs typeface="+mn-cs"/>
                        </a:rPr>
                        <a:t>max_df</a:t>
                      </a:r>
                      <a:r>
                        <a:rPr lang="en-US" sz="1400" kern="1200" dirty="0">
                          <a:solidFill>
                            <a:schemeClr val="dk1"/>
                          </a:solidFill>
                          <a:effectLst/>
                          <a:latin typeface="+mn-lt"/>
                          <a:ea typeface="+mn-ea"/>
                          <a:cs typeface="+mn-cs"/>
                        </a:rPr>
                        <a:t> = 0.8, </a:t>
                      </a:r>
                      <a:r>
                        <a:rPr lang="en-US" sz="1400" kern="1200" dirty="0" err="1">
                          <a:solidFill>
                            <a:schemeClr val="dk1"/>
                          </a:solidFill>
                          <a:effectLst/>
                          <a:latin typeface="+mn-lt"/>
                          <a:ea typeface="+mn-ea"/>
                          <a:cs typeface="+mn-cs"/>
                        </a:rPr>
                        <a:t>sublinear_tf</a:t>
                      </a:r>
                      <a:r>
                        <a:rPr lang="en-US" sz="1400" kern="1200" dirty="0">
                          <a:solidFill>
                            <a:schemeClr val="dk1"/>
                          </a:solidFill>
                          <a:effectLst/>
                          <a:latin typeface="+mn-lt"/>
                          <a:ea typeface="+mn-ea"/>
                          <a:cs typeface="+mn-cs"/>
                        </a:rPr>
                        <a:t>=True, </a:t>
                      </a:r>
                      <a:r>
                        <a:rPr lang="en-US" sz="1400" kern="1200" dirty="0" err="1">
                          <a:solidFill>
                            <a:schemeClr val="dk1"/>
                          </a:solidFill>
                          <a:effectLst/>
                          <a:latin typeface="+mn-lt"/>
                          <a:ea typeface="+mn-ea"/>
                          <a:cs typeface="+mn-cs"/>
                        </a:rPr>
                        <a:t>use_idf</a:t>
                      </a:r>
                      <a:r>
                        <a:rPr lang="en-US" sz="1400" kern="1200" dirty="0">
                          <a:solidFill>
                            <a:schemeClr val="dk1"/>
                          </a:solidFill>
                          <a:effectLst/>
                          <a:latin typeface="+mn-lt"/>
                          <a:ea typeface="+mn-ea"/>
                          <a:cs typeface="+mn-cs"/>
                        </a:rPr>
                        <a:t>=True) and for KNN we used the following parameters (</a:t>
                      </a:r>
                      <a:r>
                        <a:rPr lang="en-US" sz="1400" kern="1200" dirty="0" err="1">
                          <a:solidFill>
                            <a:schemeClr val="dk1"/>
                          </a:solidFill>
                          <a:effectLst/>
                          <a:latin typeface="+mn-lt"/>
                          <a:ea typeface="+mn-ea"/>
                          <a:cs typeface="+mn-cs"/>
                        </a:rPr>
                        <a:t>leaf_size</a:t>
                      </a:r>
                      <a:r>
                        <a:rPr lang="en-US" sz="1400" kern="1200" dirty="0">
                          <a:solidFill>
                            <a:schemeClr val="dk1"/>
                          </a:solidFill>
                          <a:effectLst/>
                          <a:latin typeface="+mn-lt"/>
                          <a:ea typeface="+mn-ea"/>
                          <a:cs typeface="+mn-cs"/>
                        </a:rPr>
                        <a:t>=30, metric='</a:t>
                      </a:r>
                      <a:r>
                        <a:rPr lang="en-US" sz="1400" kern="1200" dirty="0" err="1">
                          <a:solidFill>
                            <a:schemeClr val="dk1"/>
                          </a:solidFill>
                          <a:effectLst/>
                          <a:latin typeface="+mn-lt"/>
                          <a:ea typeface="+mn-ea"/>
                          <a:cs typeface="+mn-cs"/>
                        </a:rPr>
                        <a:t>minkowski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metric_params</a:t>
                      </a:r>
                      <a:r>
                        <a:rPr lang="en-US" sz="1400" kern="1200" dirty="0">
                          <a:solidFill>
                            <a:schemeClr val="dk1"/>
                          </a:solidFill>
                          <a:effectLst/>
                          <a:latin typeface="+mn-lt"/>
                          <a:ea typeface="+mn-ea"/>
                          <a:cs typeface="+mn-cs"/>
                        </a:rPr>
                        <a:t>=None, </a:t>
                      </a:r>
                      <a:r>
                        <a:rPr lang="en-US" sz="1400" kern="1200" dirty="0" err="1">
                          <a:solidFill>
                            <a:schemeClr val="dk1"/>
                          </a:solidFill>
                          <a:effectLst/>
                          <a:latin typeface="+mn-lt"/>
                          <a:ea typeface="+mn-ea"/>
                          <a:cs typeface="+mn-cs"/>
                        </a:rPr>
                        <a:t>n_jobs</a:t>
                      </a:r>
                      <a:r>
                        <a:rPr lang="en-US" sz="1400" kern="1200" dirty="0">
                          <a:solidFill>
                            <a:schemeClr val="dk1"/>
                          </a:solidFill>
                          <a:effectLst/>
                          <a:latin typeface="+mn-lt"/>
                          <a:ea typeface="+mn-ea"/>
                          <a:cs typeface="+mn-cs"/>
                        </a:rPr>
                        <a:t>=1, </a:t>
                      </a:r>
                      <a:r>
                        <a:rPr lang="en-US" sz="1400" kern="1200" dirty="0" err="1">
                          <a:solidFill>
                            <a:schemeClr val="dk1"/>
                          </a:solidFill>
                          <a:effectLst/>
                          <a:latin typeface="+mn-lt"/>
                          <a:ea typeface="+mn-ea"/>
                          <a:cs typeface="+mn-cs"/>
                        </a:rPr>
                        <a:t>n_neighbors</a:t>
                      </a:r>
                      <a:r>
                        <a:rPr lang="en-US" sz="1400" kern="1200" dirty="0">
                          <a:solidFill>
                            <a:schemeClr val="dk1"/>
                          </a:solidFill>
                          <a:effectLst/>
                          <a:latin typeface="+mn-lt"/>
                          <a:ea typeface="+mn-ea"/>
                          <a:cs typeface="+mn-cs"/>
                        </a:rPr>
                        <a:t>=5, p=2, weights='uniform') </a:t>
                      </a:r>
                    </a:p>
                    <a:p>
                      <a:pPr marL="0" indent="0">
                        <a:buFont typeface="Arial" panose="020B0604020202020204" pitchFamily="34" charset="0"/>
                        <a:buNone/>
                      </a:pPr>
                      <a:endParaRPr lang="en-US" sz="1400" kern="1200" dirty="0">
                        <a:solidFill>
                          <a:schemeClr val="dk1"/>
                        </a:solidFill>
                        <a:effectLst/>
                        <a:latin typeface="+mn-lt"/>
                        <a:ea typeface="+mn-ea"/>
                        <a:cs typeface="+mn-cs"/>
                      </a:endParaRPr>
                    </a:p>
                    <a:p>
                      <a:pPr marL="285750" indent="-285750">
                        <a:buFont typeface="Arial" panose="020B0604020202020204" pitchFamily="34" charset="0"/>
                        <a:buChar char="•"/>
                      </a:pPr>
                      <a:endParaRPr lang="en-US" sz="1400" kern="1200" dirty="0">
                        <a:solidFill>
                          <a:schemeClr val="dk1"/>
                        </a:solidFill>
                        <a:effectLst/>
                        <a:latin typeface="+mn-lt"/>
                        <a:ea typeface="+mn-ea"/>
                        <a:cs typeface="+mn-cs"/>
                      </a:endParaRPr>
                    </a:p>
                    <a:p>
                      <a:endParaRPr lang="en-US" sz="1400" kern="1200" dirty="0">
                        <a:solidFill>
                          <a:schemeClr val="dk1"/>
                        </a:solidFill>
                        <a:effectLst/>
                        <a:latin typeface="+mn-lt"/>
                        <a:ea typeface="+mn-ea"/>
                        <a:cs typeface="+mn-cs"/>
                      </a:endParaRPr>
                    </a:p>
                    <a:p>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xmlns="" val="10001"/>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636" y="431185"/>
            <a:ext cx="4744112" cy="4258269"/>
          </a:xfrm>
          <a:prstGeom prst="rect">
            <a:avLst/>
          </a:prstGeom>
        </p:spPr>
      </p:pic>
      <p:sp>
        <p:nvSpPr>
          <p:cNvPr id="6" name="TextBox 5"/>
          <p:cNvSpPr txBox="1"/>
          <p:nvPr/>
        </p:nvSpPr>
        <p:spPr>
          <a:xfrm>
            <a:off x="2055812" y="3766124"/>
            <a:ext cx="4114800" cy="923330"/>
          </a:xfrm>
          <a:prstGeom prst="rect">
            <a:avLst/>
          </a:prstGeom>
          <a:solidFill>
            <a:srgbClr val="00B0F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r>
              <a:rPr lang="en-US" dirty="0"/>
              <a:t>Accuracy 72.4%  </a:t>
            </a:r>
          </a:p>
          <a:p>
            <a:r>
              <a:rPr lang="en-US" dirty="0"/>
              <a:t>[148  89]</a:t>
            </a:r>
          </a:p>
          <a:p>
            <a:r>
              <a:rPr lang="en-US" dirty="0"/>
              <a:t>[ 49 214]</a:t>
            </a:r>
          </a:p>
        </p:txBody>
      </p:sp>
    </p:spTree>
    <p:extLst>
      <p:ext uri="{BB962C8B-B14F-4D97-AF65-F5344CB8AC3E}">
        <p14:creationId xmlns:p14="http://schemas.microsoft.com/office/powerpoint/2010/main" val="289909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noChangeAspect="1"/>
          </p:cNvGraphicFramePr>
          <p:nvPr>
            <p:extLst>
              <p:ext uri="{D42A27DB-BD31-4B8C-83A1-F6EECF244321}">
                <p14:modId xmlns:p14="http://schemas.microsoft.com/office/powerpoint/2010/main" val="234619870"/>
              </p:ext>
            </p:extLst>
          </p:nvPr>
        </p:nvGraphicFramePr>
        <p:xfrm>
          <a:off x="455612" y="762000"/>
          <a:ext cx="11048996" cy="5791203"/>
        </p:xfrm>
        <a:graphic>
          <a:graphicData uri="http://schemas.openxmlformats.org/drawingml/2006/table">
            <a:tbl>
              <a:tblPr firstRow="1" bandRow="1">
                <a:tableStyleId>{5C22544A-7EE6-4342-B048-85BDC9FD1C3A}</a:tableStyleId>
              </a:tblPr>
              <a:tblGrid>
                <a:gridCol w="1578428">
                  <a:extLst>
                    <a:ext uri="{9D8B030D-6E8A-4147-A177-3AD203B41FA5}">
                      <a16:colId xmlns:a16="http://schemas.microsoft.com/office/drawing/2014/main" xmlns="" val="482409336"/>
                    </a:ext>
                  </a:extLst>
                </a:gridCol>
                <a:gridCol w="1578428">
                  <a:extLst>
                    <a:ext uri="{9D8B030D-6E8A-4147-A177-3AD203B41FA5}">
                      <a16:colId xmlns:a16="http://schemas.microsoft.com/office/drawing/2014/main" xmlns="" val="203861585"/>
                    </a:ext>
                  </a:extLst>
                </a:gridCol>
                <a:gridCol w="1578428">
                  <a:extLst>
                    <a:ext uri="{9D8B030D-6E8A-4147-A177-3AD203B41FA5}">
                      <a16:colId xmlns:a16="http://schemas.microsoft.com/office/drawing/2014/main" xmlns="" val="62510808"/>
                    </a:ext>
                  </a:extLst>
                </a:gridCol>
                <a:gridCol w="1578428">
                  <a:extLst>
                    <a:ext uri="{9D8B030D-6E8A-4147-A177-3AD203B41FA5}">
                      <a16:colId xmlns:a16="http://schemas.microsoft.com/office/drawing/2014/main" xmlns="" val="3482293571"/>
                    </a:ext>
                  </a:extLst>
                </a:gridCol>
                <a:gridCol w="1578428">
                  <a:extLst>
                    <a:ext uri="{9D8B030D-6E8A-4147-A177-3AD203B41FA5}">
                      <a16:colId xmlns:a16="http://schemas.microsoft.com/office/drawing/2014/main" xmlns="" val="2818085879"/>
                    </a:ext>
                  </a:extLst>
                </a:gridCol>
                <a:gridCol w="1578428">
                  <a:extLst>
                    <a:ext uri="{9D8B030D-6E8A-4147-A177-3AD203B41FA5}">
                      <a16:colId xmlns:a16="http://schemas.microsoft.com/office/drawing/2014/main" xmlns="" val="308347364"/>
                    </a:ext>
                  </a:extLst>
                </a:gridCol>
                <a:gridCol w="1578428">
                  <a:extLst>
                    <a:ext uri="{9D8B030D-6E8A-4147-A177-3AD203B41FA5}">
                      <a16:colId xmlns:a16="http://schemas.microsoft.com/office/drawing/2014/main" xmlns="" val="2525883119"/>
                    </a:ext>
                  </a:extLst>
                </a:gridCol>
              </a:tblGrid>
              <a:tr h="593147">
                <a:tc>
                  <a:txBody>
                    <a:bodyPr/>
                    <a:lstStyle/>
                    <a:p>
                      <a:pPr>
                        <a:lnSpc>
                          <a:spcPts val="1680"/>
                        </a:lnSpc>
                      </a:pPr>
                      <a:r>
                        <a:rPr lang="en-US" sz="1400" dirty="0"/>
                        <a:t>K value</a:t>
                      </a:r>
                    </a:p>
                  </a:txBody>
                  <a:tcPr/>
                </a:tc>
                <a:tc>
                  <a:txBody>
                    <a:bodyPr/>
                    <a:lstStyle/>
                    <a:p>
                      <a:pPr>
                        <a:lnSpc>
                          <a:spcPts val="1680"/>
                        </a:lnSpc>
                      </a:pPr>
                      <a:r>
                        <a:rPr lang="en-US" sz="1400" b="1" kern="1200" dirty="0">
                          <a:solidFill>
                            <a:schemeClr val="lt1"/>
                          </a:solidFill>
                          <a:effectLst/>
                          <a:latin typeface="+mn-lt"/>
                          <a:ea typeface="+mn-ea"/>
                          <a:cs typeface="+mn-cs"/>
                        </a:rPr>
                        <a:t>precision</a:t>
                      </a:r>
                      <a:endParaRPr lang="en-US" sz="1400" dirty="0"/>
                    </a:p>
                  </a:txBody>
                  <a:tcPr/>
                </a:tc>
                <a:tc>
                  <a:txBody>
                    <a:bodyPr/>
                    <a:lstStyle/>
                    <a:p>
                      <a:pPr>
                        <a:lnSpc>
                          <a:spcPts val="1680"/>
                        </a:lnSpc>
                      </a:pPr>
                      <a:r>
                        <a:rPr lang="en-US" sz="1400" b="1" kern="1200" dirty="0">
                          <a:solidFill>
                            <a:schemeClr val="lt1"/>
                          </a:solidFill>
                          <a:effectLst/>
                          <a:latin typeface="+mn-lt"/>
                          <a:ea typeface="+mn-ea"/>
                          <a:cs typeface="+mn-cs"/>
                        </a:rPr>
                        <a:t>recall</a:t>
                      </a:r>
                      <a:endParaRPr lang="en-US" sz="1400" dirty="0"/>
                    </a:p>
                  </a:txBody>
                  <a:tcPr/>
                </a:tc>
                <a:tc>
                  <a:txBody>
                    <a:bodyPr/>
                    <a:lstStyle/>
                    <a:p>
                      <a:pPr>
                        <a:lnSpc>
                          <a:spcPts val="1680"/>
                        </a:lnSpc>
                      </a:pPr>
                      <a:r>
                        <a:rPr lang="en-US" sz="1400" b="1" kern="1200" dirty="0">
                          <a:solidFill>
                            <a:schemeClr val="lt1"/>
                          </a:solidFill>
                          <a:effectLst/>
                          <a:latin typeface="+mn-lt"/>
                          <a:ea typeface="+mn-ea"/>
                          <a:cs typeface="+mn-cs"/>
                        </a:rPr>
                        <a:t>f1-score</a:t>
                      </a:r>
                      <a:endParaRPr lang="en-US" sz="1400" dirty="0"/>
                    </a:p>
                  </a:txBody>
                  <a:tcPr/>
                </a:tc>
                <a:tc>
                  <a:txBody>
                    <a:bodyPr/>
                    <a:lstStyle/>
                    <a:p>
                      <a:pPr>
                        <a:lnSpc>
                          <a:spcPts val="1680"/>
                        </a:lnSpc>
                      </a:pPr>
                      <a:r>
                        <a:rPr lang="en-US" sz="1400" b="1" kern="1200" dirty="0">
                          <a:solidFill>
                            <a:schemeClr val="lt1"/>
                          </a:solidFill>
                          <a:effectLst/>
                          <a:latin typeface="+mn-lt"/>
                          <a:ea typeface="+mn-ea"/>
                          <a:cs typeface="+mn-cs"/>
                        </a:rPr>
                        <a:t>support</a:t>
                      </a:r>
                      <a:endParaRPr lang="en-US" sz="1400" dirty="0"/>
                    </a:p>
                  </a:txBody>
                  <a:tcPr/>
                </a:tc>
                <a:tc>
                  <a:txBody>
                    <a:bodyPr/>
                    <a:lstStyle/>
                    <a:p>
                      <a:pPr>
                        <a:lnSpc>
                          <a:spcPts val="1680"/>
                        </a:lnSpc>
                      </a:pPr>
                      <a:r>
                        <a:rPr lang="en-US" sz="1400" dirty="0"/>
                        <a:t>Accuracy</a:t>
                      </a:r>
                    </a:p>
                  </a:txBody>
                  <a:tcPr/>
                </a:tc>
                <a:tc>
                  <a:txBody>
                    <a:bodyPr/>
                    <a:lstStyle/>
                    <a:p>
                      <a:pPr>
                        <a:lnSpc>
                          <a:spcPts val="1680"/>
                        </a:lnSpc>
                      </a:pPr>
                      <a:r>
                        <a:rPr lang="en-US" sz="1400" b="1" kern="1200" dirty="0" err="1">
                          <a:solidFill>
                            <a:schemeClr val="lt1"/>
                          </a:solidFill>
                          <a:effectLst/>
                          <a:latin typeface="+mn-lt"/>
                          <a:ea typeface="+mn-ea"/>
                          <a:cs typeface="+mn-cs"/>
                        </a:rPr>
                        <a:t>Error_rate</a:t>
                      </a:r>
                      <a:r>
                        <a:rPr lang="en-US" sz="1400" b="1" kern="1200" dirty="0">
                          <a:solidFill>
                            <a:schemeClr val="lt1"/>
                          </a:solidFill>
                          <a:effectLst/>
                          <a:latin typeface="+mn-lt"/>
                          <a:ea typeface="+mn-ea"/>
                          <a:cs typeface="+mn-cs"/>
                        </a:rPr>
                        <a:t> </a:t>
                      </a:r>
                      <a:endParaRPr lang="en-US" sz="1400" dirty="0"/>
                    </a:p>
                  </a:txBody>
                  <a:tcPr/>
                </a:tc>
                <a:extLst>
                  <a:ext uri="{0D108BD9-81ED-4DB2-BD59-A6C34878D82A}">
                    <a16:rowId xmlns:a16="http://schemas.microsoft.com/office/drawing/2014/main" xmlns="" val="4135902129"/>
                  </a:ext>
                </a:extLst>
              </a:tr>
              <a:tr h="586877">
                <a:tc>
                  <a:txBody>
                    <a:bodyPr/>
                    <a:lstStyle/>
                    <a:p>
                      <a:pPr>
                        <a:lnSpc>
                          <a:spcPts val="1680"/>
                        </a:lnSpc>
                      </a:pPr>
                      <a:r>
                        <a:rPr lang="en-US" sz="1400" b="1" i="1" kern="1200" dirty="0" err="1">
                          <a:solidFill>
                            <a:schemeClr val="tx1"/>
                          </a:solidFill>
                          <a:effectLst/>
                          <a:latin typeface="+mn-lt"/>
                          <a:ea typeface="+mn-ea"/>
                          <a:cs typeface="+mn-cs"/>
                        </a:rPr>
                        <a:t>n_neighbors</a:t>
                      </a:r>
                      <a:r>
                        <a:rPr lang="en-US" sz="1400" b="1" i="1" kern="1200" dirty="0">
                          <a:solidFill>
                            <a:schemeClr val="tx1"/>
                          </a:solidFill>
                          <a:effectLst/>
                          <a:latin typeface="+mn-lt"/>
                          <a:ea typeface="+mn-ea"/>
                          <a:cs typeface="+mn-cs"/>
                        </a:rPr>
                        <a:t> : 2</a:t>
                      </a:r>
                      <a:endParaRPr lang="en-US" sz="1400" b="1" i="1" dirty="0">
                        <a:solidFill>
                          <a:schemeClr val="tx1"/>
                        </a:solidFill>
                      </a:endParaRPr>
                    </a:p>
                  </a:txBody>
                  <a:tcPr>
                    <a:solidFill>
                      <a:srgbClr val="00B0F0"/>
                    </a:solidFill>
                  </a:tcPr>
                </a:tc>
                <a:tc>
                  <a:txBody>
                    <a:bodyPr/>
                    <a:lstStyle/>
                    <a:p>
                      <a:pPr>
                        <a:lnSpc>
                          <a:spcPts val="1680"/>
                        </a:lnSpc>
                      </a:pPr>
                      <a:r>
                        <a:rPr lang="en-US" sz="1400" dirty="0">
                          <a:effectLst/>
                          <a:latin typeface="+mn-lt"/>
                        </a:rPr>
                        <a:t>0.69</a:t>
                      </a:r>
                      <a:endParaRPr lang="en-US" sz="1400" dirty="0">
                        <a:latin typeface="+mn-lt"/>
                      </a:endParaRPr>
                    </a:p>
                  </a:txBody>
                  <a:tcPr/>
                </a:tc>
                <a:tc>
                  <a:txBody>
                    <a:bodyPr/>
                    <a:lstStyle/>
                    <a:p>
                      <a:pPr>
                        <a:lnSpc>
                          <a:spcPts val="1680"/>
                        </a:lnSpc>
                      </a:pPr>
                      <a:r>
                        <a:rPr lang="en-US" sz="1400" dirty="0">
                          <a:effectLst/>
                          <a:latin typeface="+mn-lt"/>
                        </a:rPr>
                        <a:t>0.68</a:t>
                      </a:r>
                      <a:endParaRPr lang="en-US" sz="1400" dirty="0">
                        <a:latin typeface="+mn-lt"/>
                      </a:endParaRPr>
                    </a:p>
                  </a:txBody>
                  <a:tcPr/>
                </a:tc>
                <a:tc>
                  <a:txBody>
                    <a:bodyPr/>
                    <a:lstStyle/>
                    <a:p>
                      <a:pPr>
                        <a:lnSpc>
                          <a:spcPts val="1680"/>
                        </a:lnSpc>
                      </a:pPr>
                      <a:r>
                        <a:rPr lang="en-US" sz="1400" dirty="0">
                          <a:effectLst/>
                          <a:latin typeface="+mn-lt"/>
                        </a:rPr>
                        <a:t>0.67</a:t>
                      </a:r>
                      <a:endParaRPr lang="en-US" sz="1400" dirty="0">
                        <a:latin typeface="+mn-lt"/>
                      </a:endParaRPr>
                    </a:p>
                  </a:txBody>
                  <a:tcPr/>
                </a:tc>
                <a:tc>
                  <a:txBody>
                    <a:bodyPr/>
                    <a:lstStyle/>
                    <a:p>
                      <a:pPr>
                        <a:lnSpc>
                          <a:spcPts val="1680"/>
                        </a:lnSpc>
                      </a:pPr>
                      <a:r>
                        <a:rPr lang="en-US" sz="1400" dirty="0">
                          <a:effectLst/>
                          <a:latin typeface="+mn-lt"/>
                        </a:rPr>
                        <a:t>400</a:t>
                      </a:r>
                      <a:endParaRPr lang="en-US" sz="1400" dirty="0">
                        <a:latin typeface="+mn-lt"/>
                      </a:endParaRPr>
                    </a:p>
                  </a:txBody>
                  <a:tcPr/>
                </a:tc>
                <a:tc>
                  <a:txBody>
                    <a:bodyPr/>
                    <a:lstStyle/>
                    <a:p>
                      <a:pPr>
                        <a:lnSpc>
                          <a:spcPts val="1680"/>
                        </a:lnSpc>
                      </a:pPr>
                      <a:r>
                        <a:rPr lang="en-US" sz="1400" dirty="0">
                          <a:latin typeface="+mn-lt"/>
                        </a:rPr>
                        <a:t>67%</a:t>
                      </a:r>
                    </a:p>
                  </a:txBody>
                  <a:tcPr/>
                </a:tc>
                <a:tc>
                  <a:txBody>
                    <a:bodyPr/>
                    <a:lstStyle/>
                    <a:p>
                      <a:pPr>
                        <a:lnSpc>
                          <a:spcPts val="1680"/>
                        </a:lnSpc>
                      </a:pPr>
                      <a:r>
                        <a:rPr lang="en-US" sz="1400" kern="1200" dirty="0">
                          <a:solidFill>
                            <a:schemeClr val="dk1"/>
                          </a:solidFill>
                          <a:effectLst/>
                          <a:latin typeface="+mn-lt"/>
                          <a:ea typeface="+mn-ea"/>
                          <a:cs typeface="+mn-cs"/>
                        </a:rPr>
                        <a:t>0.322</a:t>
                      </a:r>
                      <a:endParaRPr lang="en-US" sz="1400" dirty="0">
                        <a:latin typeface="+mn-lt"/>
                      </a:endParaRPr>
                    </a:p>
                  </a:txBody>
                  <a:tcPr/>
                </a:tc>
                <a:extLst>
                  <a:ext uri="{0D108BD9-81ED-4DB2-BD59-A6C34878D82A}">
                    <a16:rowId xmlns:a16="http://schemas.microsoft.com/office/drawing/2014/main" xmlns="" val="574353140"/>
                  </a:ext>
                </a:extLst>
              </a:tr>
              <a:tr h="586877">
                <a:tc>
                  <a:txBody>
                    <a:bodyPr/>
                    <a:lstStyle/>
                    <a:p>
                      <a:pPr>
                        <a:lnSpc>
                          <a:spcPts val="1680"/>
                        </a:lnSpc>
                      </a:pPr>
                      <a:r>
                        <a:rPr lang="en-US" sz="1400" b="1" i="1" kern="1200" dirty="0" err="1">
                          <a:solidFill>
                            <a:schemeClr val="tx1"/>
                          </a:solidFill>
                          <a:effectLst/>
                          <a:latin typeface="+mn-lt"/>
                          <a:ea typeface="+mn-ea"/>
                          <a:cs typeface="+mn-cs"/>
                        </a:rPr>
                        <a:t>n_neighbors</a:t>
                      </a:r>
                      <a:r>
                        <a:rPr lang="en-US" sz="1400" b="1" i="1" kern="1200" dirty="0">
                          <a:solidFill>
                            <a:schemeClr val="tx1"/>
                          </a:solidFill>
                          <a:effectLst/>
                          <a:latin typeface="+mn-lt"/>
                          <a:ea typeface="+mn-ea"/>
                          <a:cs typeface="+mn-cs"/>
                        </a:rPr>
                        <a:t> : 3</a:t>
                      </a:r>
                      <a:endParaRPr lang="en-US" sz="1400" b="1" i="1" dirty="0">
                        <a:solidFill>
                          <a:schemeClr val="tx1"/>
                        </a:solidFill>
                      </a:endParaRPr>
                    </a:p>
                  </a:txBody>
                  <a:tcPr>
                    <a:solidFill>
                      <a:srgbClr val="00B0F0"/>
                    </a:solidFill>
                  </a:tcPr>
                </a:tc>
                <a:tc>
                  <a:txBody>
                    <a:bodyPr/>
                    <a:lstStyle/>
                    <a:p>
                      <a:pPr>
                        <a:lnSpc>
                          <a:spcPts val="1680"/>
                        </a:lnSpc>
                      </a:pPr>
                      <a:r>
                        <a:rPr lang="en-US" sz="1400" kern="1200" dirty="0">
                          <a:solidFill>
                            <a:schemeClr val="dk1"/>
                          </a:solidFill>
                          <a:effectLst/>
                          <a:latin typeface="+mn-lt"/>
                          <a:ea typeface="+mn-ea"/>
                          <a:cs typeface="+mn-cs"/>
                        </a:rPr>
                        <a:t>0.72</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 0.72</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0.72</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400</a:t>
                      </a:r>
                      <a:endParaRPr lang="en-US" sz="1400" dirty="0">
                        <a:latin typeface="+mn-lt"/>
                      </a:endParaRPr>
                    </a:p>
                  </a:txBody>
                  <a:tcPr/>
                </a:tc>
                <a:tc>
                  <a:txBody>
                    <a:bodyPr/>
                    <a:lstStyle/>
                    <a:p>
                      <a:pPr>
                        <a:lnSpc>
                          <a:spcPts val="1680"/>
                        </a:lnSpc>
                      </a:pPr>
                      <a:r>
                        <a:rPr lang="en-US" sz="1400" dirty="0">
                          <a:latin typeface="+mn-lt"/>
                        </a:rPr>
                        <a:t>72%</a:t>
                      </a:r>
                    </a:p>
                  </a:txBody>
                  <a:tcPr/>
                </a:tc>
                <a:tc>
                  <a:txBody>
                    <a:bodyPr/>
                    <a:lstStyle/>
                    <a:p>
                      <a:pPr>
                        <a:lnSpc>
                          <a:spcPts val="1680"/>
                        </a:lnSpc>
                      </a:pPr>
                      <a:r>
                        <a:rPr lang="en-US" sz="1400" dirty="0">
                          <a:latin typeface="+mn-lt"/>
                        </a:rPr>
                        <a:t>0.28</a:t>
                      </a:r>
                    </a:p>
                  </a:txBody>
                  <a:tcPr/>
                </a:tc>
                <a:extLst>
                  <a:ext uri="{0D108BD9-81ED-4DB2-BD59-A6C34878D82A}">
                    <a16:rowId xmlns:a16="http://schemas.microsoft.com/office/drawing/2014/main" xmlns="" val="3130293545"/>
                  </a:ext>
                </a:extLst>
              </a:tr>
              <a:tr h="586877">
                <a:tc>
                  <a:txBody>
                    <a:bodyPr/>
                    <a:lstStyle/>
                    <a:p>
                      <a:pPr>
                        <a:lnSpc>
                          <a:spcPts val="1680"/>
                        </a:lnSpc>
                      </a:pPr>
                      <a:r>
                        <a:rPr lang="en-US" sz="1400" b="1" i="1" kern="1200" dirty="0" err="1">
                          <a:solidFill>
                            <a:schemeClr val="tx1"/>
                          </a:solidFill>
                          <a:effectLst/>
                          <a:latin typeface="+mn-lt"/>
                          <a:ea typeface="+mn-ea"/>
                          <a:cs typeface="+mn-cs"/>
                        </a:rPr>
                        <a:t>n_neighbors</a:t>
                      </a:r>
                      <a:r>
                        <a:rPr lang="en-US" sz="1400" b="1" i="1" kern="1200" dirty="0">
                          <a:solidFill>
                            <a:schemeClr val="tx1"/>
                          </a:solidFill>
                          <a:effectLst/>
                          <a:latin typeface="+mn-lt"/>
                          <a:ea typeface="+mn-ea"/>
                          <a:cs typeface="+mn-cs"/>
                        </a:rPr>
                        <a:t> : 4</a:t>
                      </a:r>
                      <a:endParaRPr lang="en-US" sz="1400" b="1" i="1" dirty="0">
                        <a:solidFill>
                          <a:schemeClr val="tx1"/>
                        </a:solidFill>
                      </a:endParaRPr>
                    </a:p>
                  </a:txBody>
                  <a:tcPr>
                    <a:solidFill>
                      <a:srgbClr val="00B0F0"/>
                    </a:solidFill>
                  </a:tcPr>
                </a:tc>
                <a:tc>
                  <a:txBody>
                    <a:bodyPr/>
                    <a:lstStyle/>
                    <a:p>
                      <a:pPr>
                        <a:lnSpc>
                          <a:spcPts val="1680"/>
                        </a:lnSpc>
                      </a:pPr>
                      <a:r>
                        <a:rPr lang="en-US" sz="1400" kern="1200" dirty="0">
                          <a:solidFill>
                            <a:schemeClr val="dk1"/>
                          </a:solidFill>
                          <a:effectLst/>
                          <a:latin typeface="+mn-lt"/>
                          <a:ea typeface="+mn-ea"/>
                          <a:cs typeface="+mn-cs"/>
                        </a:rPr>
                        <a:t>0.73</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 0.72</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0.72</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400</a:t>
                      </a:r>
                      <a:endParaRPr lang="en-US" sz="1400" dirty="0">
                        <a:latin typeface="+mn-lt"/>
                      </a:endParaRPr>
                    </a:p>
                  </a:txBody>
                  <a:tcPr/>
                </a:tc>
                <a:tc>
                  <a:txBody>
                    <a:bodyPr/>
                    <a:lstStyle/>
                    <a:p>
                      <a:pPr>
                        <a:lnSpc>
                          <a:spcPts val="1680"/>
                        </a:lnSpc>
                      </a:pPr>
                      <a:r>
                        <a:rPr lang="en-US" sz="1400" dirty="0">
                          <a:latin typeface="+mn-lt"/>
                        </a:rPr>
                        <a:t>72%</a:t>
                      </a:r>
                    </a:p>
                  </a:txBody>
                  <a:tcPr/>
                </a:tc>
                <a:tc>
                  <a:txBody>
                    <a:bodyPr/>
                    <a:lstStyle/>
                    <a:p>
                      <a:pPr>
                        <a:lnSpc>
                          <a:spcPts val="1680"/>
                        </a:lnSpc>
                      </a:pPr>
                      <a:r>
                        <a:rPr lang="en-US" sz="1400" dirty="0">
                          <a:latin typeface="+mn-lt"/>
                        </a:rPr>
                        <a:t>0.27</a:t>
                      </a:r>
                    </a:p>
                  </a:txBody>
                  <a:tcPr/>
                </a:tc>
                <a:extLst>
                  <a:ext uri="{0D108BD9-81ED-4DB2-BD59-A6C34878D82A}">
                    <a16:rowId xmlns:a16="http://schemas.microsoft.com/office/drawing/2014/main" xmlns="" val="2321934829"/>
                  </a:ext>
                </a:extLst>
              </a:tr>
              <a:tr h="586877">
                <a:tc>
                  <a:txBody>
                    <a:bodyPr/>
                    <a:lstStyle/>
                    <a:p>
                      <a:pPr>
                        <a:lnSpc>
                          <a:spcPts val="1680"/>
                        </a:lnSpc>
                      </a:pPr>
                      <a:r>
                        <a:rPr lang="en-US" sz="1400" b="1" i="1" kern="1200" dirty="0" err="1">
                          <a:solidFill>
                            <a:schemeClr val="tx1"/>
                          </a:solidFill>
                          <a:effectLst/>
                          <a:latin typeface="+mn-lt"/>
                          <a:ea typeface="+mn-ea"/>
                          <a:cs typeface="+mn-cs"/>
                        </a:rPr>
                        <a:t>n_neighbors</a:t>
                      </a:r>
                      <a:r>
                        <a:rPr lang="en-US" sz="1400" b="1" i="1" kern="1200" dirty="0">
                          <a:solidFill>
                            <a:schemeClr val="tx1"/>
                          </a:solidFill>
                          <a:effectLst/>
                          <a:latin typeface="+mn-lt"/>
                          <a:ea typeface="+mn-ea"/>
                          <a:cs typeface="+mn-cs"/>
                        </a:rPr>
                        <a:t> : 5</a:t>
                      </a:r>
                      <a:endParaRPr lang="en-US" sz="1400" b="1" i="1" dirty="0">
                        <a:solidFill>
                          <a:schemeClr val="tx1"/>
                        </a:solidFill>
                      </a:endParaRPr>
                    </a:p>
                  </a:txBody>
                  <a:tcPr>
                    <a:solidFill>
                      <a:srgbClr val="00B0F0"/>
                    </a:solidFill>
                  </a:tcPr>
                </a:tc>
                <a:tc>
                  <a:txBody>
                    <a:bodyPr/>
                    <a:lstStyle/>
                    <a:p>
                      <a:pPr>
                        <a:lnSpc>
                          <a:spcPts val="1680"/>
                        </a:lnSpc>
                      </a:pPr>
                      <a:r>
                        <a:rPr lang="en-US" sz="1400" kern="1200" dirty="0">
                          <a:solidFill>
                            <a:schemeClr val="dk1"/>
                          </a:solidFill>
                          <a:effectLst/>
                          <a:latin typeface="+mn-lt"/>
                          <a:ea typeface="+mn-ea"/>
                          <a:cs typeface="+mn-cs"/>
                        </a:rPr>
                        <a:t>0.73</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0.73</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0.73</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400</a:t>
                      </a:r>
                      <a:endParaRPr lang="en-US" sz="1400" dirty="0">
                        <a:latin typeface="+mn-lt"/>
                      </a:endParaRPr>
                    </a:p>
                  </a:txBody>
                  <a:tcPr/>
                </a:tc>
                <a:tc>
                  <a:txBody>
                    <a:bodyPr/>
                    <a:lstStyle/>
                    <a:p>
                      <a:pPr>
                        <a:lnSpc>
                          <a:spcPts val="1680"/>
                        </a:lnSpc>
                      </a:pPr>
                      <a:r>
                        <a:rPr lang="en-US" sz="1400" dirty="0">
                          <a:latin typeface="+mn-lt"/>
                        </a:rPr>
                        <a:t>73%</a:t>
                      </a:r>
                    </a:p>
                  </a:txBody>
                  <a:tcPr/>
                </a:tc>
                <a:tc>
                  <a:txBody>
                    <a:bodyPr/>
                    <a:lstStyle/>
                    <a:p>
                      <a:pPr>
                        <a:lnSpc>
                          <a:spcPts val="1680"/>
                        </a:lnSpc>
                      </a:pPr>
                      <a:r>
                        <a:rPr lang="en-US" sz="1400" dirty="0">
                          <a:latin typeface="+mn-lt"/>
                        </a:rPr>
                        <a:t>0.27</a:t>
                      </a:r>
                    </a:p>
                  </a:txBody>
                  <a:tcPr/>
                </a:tc>
                <a:extLst>
                  <a:ext uri="{0D108BD9-81ED-4DB2-BD59-A6C34878D82A}">
                    <a16:rowId xmlns:a16="http://schemas.microsoft.com/office/drawing/2014/main" xmlns="" val="2307444468"/>
                  </a:ext>
                </a:extLst>
              </a:tr>
              <a:tr h="586877">
                <a:tc>
                  <a:txBody>
                    <a:bodyPr/>
                    <a:lstStyle/>
                    <a:p>
                      <a:pPr>
                        <a:lnSpc>
                          <a:spcPts val="1680"/>
                        </a:lnSpc>
                      </a:pPr>
                      <a:r>
                        <a:rPr lang="en-US" sz="1400" b="1" i="1" kern="1200" dirty="0" err="1">
                          <a:solidFill>
                            <a:schemeClr val="tx1"/>
                          </a:solidFill>
                          <a:effectLst/>
                          <a:latin typeface="+mn-lt"/>
                          <a:ea typeface="+mn-ea"/>
                          <a:cs typeface="+mn-cs"/>
                        </a:rPr>
                        <a:t>n_neighbors</a:t>
                      </a:r>
                      <a:r>
                        <a:rPr lang="en-US" sz="1400" b="1" i="1" kern="1200" dirty="0">
                          <a:solidFill>
                            <a:schemeClr val="tx1"/>
                          </a:solidFill>
                          <a:effectLst/>
                          <a:latin typeface="+mn-lt"/>
                          <a:ea typeface="+mn-ea"/>
                          <a:cs typeface="+mn-cs"/>
                        </a:rPr>
                        <a:t> : 6</a:t>
                      </a:r>
                      <a:endParaRPr lang="en-US" sz="1400" b="1" i="1" dirty="0">
                        <a:solidFill>
                          <a:schemeClr val="tx1"/>
                        </a:solidFill>
                      </a:endParaRPr>
                    </a:p>
                  </a:txBody>
                  <a:tcPr>
                    <a:solidFill>
                      <a:srgbClr val="00B0F0"/>
                    </a:solidFill>
                  </a:tcPr>
                </a:tc>
                <a:tc>
                  <a:txBody>
                    <a:bodyPr/>
                    <a:lstStyle/>
                    <a:p>
                      <a:pPr>
                        <a:lnSpc>
                          <a:spcPts val="1680"/>
                        </a:lnSpc>
                      </a:pPr>
                      <a:r>
                        <a:rPr lang="en-US" sz="1400" kern="1200" dirty="0">
                          <a:solidFill>
                            <a:schemeClr val="dk1"/>
                          </a:solidFill>
                          <a:effectLst/>
                          <a:latin typeface="+mn-lt"/>
                          <a:ea typeface="+mn-ea"/>
                          <a:cs typeface="+mn-cs"/>
                        </a:rPr>
                        <a:t>0.74</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0.74</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0.74</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400</a:t>
                      </a:r>
                      <a:endParaRPr lang="en-US" sz="1400" dirty="0">
                        <a:latin typeface="+mn-lt"/>
                      </a:endParaRPr>
                    </a:p>
                  </a:txBody>
                  <a:tcPr/>
                </a:tc>
                <a:tc>
                  <a:txBody>
                    <a:bodyPr/>
                    <a:lstStyle/>
                    <a:p>
                      <a:pPr>
                        <a:lnSpc>
                          <a:spcPts val="1680"/>
                        </a:lnSpc>
                      </a:pPr>
                      <a:r>
                        <a:rPr lang="en-US" sz="1400" dirty="0">
                          <a:latin typeface="+mn-lt"/>
                        </a:rPr>
                        <a:t>74%</a:t>
                      </a:r>
                    </a:p>
                  </a:txBody>
                  <a:tcPr/>
                </a:tc>
                <a:tc>
                  <a:txBody>
                    <a:bodyPr/>
                    <a:lstStyle/>
                    <a:p>
                      <a:pPr>
                        <a:lnSpc>
                          <a:spcPts val="1680"/>
                        </a:lnSpc>
                      </a:pPr>
                      <a:r>
                        <a:rPr lang="en-US" sz="1400" dirty="0">
                          <a:latin typeface="+mn-lt"/>
                        </a:rPr>
                        <a:t>0.26</a:t>
                      </a:r>
                    </a:p>
                  </a:txBody>
                  <a:tcPr/>
                </a:tc>
                <a:extLst>
                  <a:ext uri="{0D108BD9-81ED-4DB2-BD59-A6C34878D82A}">
                    <a16:rowId xmlns:a16="http://schemas.microsoft.com/office/drawing/2014/main" xmlns="" val="281516867"/>
                  </a:ext>
                </a:extLst>
              </a:tr>
              <a:tr h="586877">
                <a:tc>
                  <a:txBody>
                    <a:bodyPr/>
                    <a:lstStyle/>
                    <a:p>
                      <a:pPr>
                        <a:lnSpc>
                          <a:spcPts val="1680"/>
                        </a:lnSpc>
                      </a:pPr>
                      <a:r>
                        <a:rPr lang="en-US" sz="1400" b="1" i="1" kern="1200" dirty="0" err="1">
                          <a:solidFill>
                            <a:schemeClr val="tx1"/>
                          </a:solidFill>
                          <a:effectLst/>
                          <a:latin typeface="+mn-lt"/>
                          <a:ea typeface="+mn-ea"/>
                          <a:cs typeface="+mn-cs"/>
                        </a:rPr>
                        <a:t>n_neighbors</a:t>
                      </a:r>
                      <a:r>
                        <a:rPr lang="en-US" sz="1400" b="1" i="1" kern="1200" dirty="0">
                          <a:solidFill>
                            <a:schemeClr val="tx1"/>
                          </a:solidFill>
                          <a:effectLst/>
                          <a:latin typeface="+mn-lt"/>
                          <a:ea typeface="+mn-ea"/>
                          <a:cs typeface="+mn-cs"/>
                        </a:rPr>
                        <a:t> : 7</a:t>
                      </a:r>
                      <a:endParaRPr lang="en-US" sz="1400" b="1" i="1" dirty="0">
                        <a:solidFill>
                          <a:schemeClr val="tx1"/>
                        </a:solidFill>
                      </a:endParaRPr>
                    </a:p>
                  </a:txBody>
                  <a:tcPr>
                    <a:solidFill>
                      <a:srgbClr val="00B0F0"/>
                    </a:solidFill>
                  </a:tcPr>
                </a:tc>
                <a:tc>
                  <a:txBody>
                    <a:bodyPr/>
                    <a:lstStyle/>
                    <a:p>
                      <a:pPr>
                        <a:lnSpc>
                          <a:spcPts val="1680"/>
                        </a:lnSpc>
                      </a:pPr>
                      <a:r>
                        <a:rPr lang="en-US" sz="1400" kern="1200" dirty="0">
                          <a:solidFill>
                            <a:schemeClr val="dk1"/>
                          </a:solidFill>
                          <a:effectLst/>
                          <a:latin typeface="+mn-lt"/>
                          <a:ea typeface="+mn-ea"/>
                          <a:cs typeface="+mn-cs"/>
                        </a:rPr>
                        <a:t>0.74</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0.73</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0.73</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400</a:t>
                      </a:r>
                      <a:endParaRPr lang="en-US" sz="1400" dirty="0">
                        <a:latin typeface="+mn-lt"/>
                      </a:endParaRPr>
                    </a:p>
                  </a:txBody>
                  <a:tcPr/>
                </a:tc>
                <a:tc>
                  <a:txBody>
                    <a:bodyPr/>
                    <a:lstStyle/>
                    <a:p>
                      <a:pPr>
                        <a:lnSpc>
                          <a:spcPts val="1680"/>
                        </a:lnSpc>
                      </a:pPr>
                      <a:r>
                        <a:rPr lang="en-US" sz="1400" dirty="0">
                          <a:latin typeface="+mn-lt"/>
                        </a:rPr>
                        <a:t>73.5%</a:t>
                      </a:r>
                    </a:p>
                  </a:txBody>
                  <a:tcPr/>
                </a:tc>
                <a:tc>
                  <a:txBody>
                    <a:bodyPr/>
                    <a:lstStyle/>
                    <a:p>
                      <a:pPr>
                        <a:lnSpc>
                          <a:spcPts val="1680"/>
                        </a:lnSpc>
                      </a:pPr>
                      <a:r>
                        <a:rPr lang="en-US" sz="1400" dirty="0">
                          <a:latin typeface="+mn-lt"/>
                        </a:rPr>
                        <a:t>0.26</a:t>
                      </a:r>
                    </a:p>
                  </a:txBody>
                  <a:tcPr/>
                </a:tc>
                <a:extLst>
                  <a:ext uri="{0D108BD9-81ED-4DB2-BD59-A6C34878D82A}">
                    <a16:rowId xmlns:a16="http://schemas.microsoft.com/office/drawing/2014/main" xmlns="" val="2755277857"/>
                  </a:ext>
                </a:extLst>
              </a:tr>
              <a:tr h="838397">
                <a:tc>
                  <a:txBody>
                    <a:bodyPr/>
                    <a:lstStyle/>
                    <a:p>
                      <a:pPr marL="0" marR="0" indent="0" algn="l" defTabSz="914400" rtl="0" eaLnBrk="1" fontAlgn="auto" latinLnBrk="0" hangingPunct="1">
                        <a:lnSpc>
                          <a:spcPts val="1680"/>
                        </a:lnSpc>
                        <a:spcBef>
                          <a:spcPts val="0"/>
                        </a:spcBef>
                        <a:spcAft>
                          <a:spcPts val="0"/>
                        </a:spcAft>
                        <a:buClrTx/>
                        <a:buSzTx/>
                        <a:buFontTx/>
                        <a:buNone/>
                        <a:tabLst/>
                        <a:defRPr/>
                      </a:pPr>
                      <a:r>
                        <a:rPr lang="en-US" sz="1400" b="1" i="1" kern="1200" dirty="0" err="1">
                          <a:solidFill>
                            <a:schemeClr val="tx1"/>
                          </a:solidFill>
                          <a:effectLst/>
                          <a:latin typeface="+mn-lt"/>
                          <a:ea typeface="+mn-ea"/>
                          <a:cs typeface="+mn-cs"/>
                        </a:rPr>
                        <a:t>n_neighbors</a:t>
                      </a:r>
                      <a:r>
                        <a:rPr lang="en-US" sz="1400" b="1" i="1" kern="1200" dirty="0">
                          <a:solidFill>
                            <a:schemeClr val="tx1"/>
                          </a:solidFill>
                          <a:effectLst/>
                          <a:latin typeface="+mn-lt"/>
                          <a:ea typeface="+mn-ea"/>
                          <a:cs typeface="+mn-cs"/>
                        </a:rPr>
                        <a:t> : 8</a:t>
                      </a:r>
                      <a:endParaRPr lang="en-US" sz="1400" b="1" i="1" dirty="0">
                        <a:solidFill>
                          <a:schemeClr val="tx1"/>
                        </a:solidFill>
                      </a:endParaRPr>
                    </a:p>
                    <a:p>
                      <a:pPr>
                        <a:lnSpc>
                          <a:spcPts val="1680"/>
                        </a:lnSpc>
                      </a:pPr>
                      <a:endParaRPr lang="en-US" sz="1400" b="1" i="1" dirty="0">
                        <a:solidFill>
                          <a:schemeClr val="tx1"/>
                        </a:solidFill>
                      </a:endParaRPr>
                    </a:p>
                  </a:txBody>
                  <a:tcPr>
                    <a:solidFill>
                      <a:srgbClr val="00B0F0"/>
                    </a:solidFill>
                  </a:tcPr>
                </a:tc>
                <a:tc>
                  <a:txBody>
                    <a:bodyPr/>
                    <a:lstStyle/>
                    <a:p>
                      <a:pPr>
                        <a:lnSpc>
                          <a:spcPts val="1680"/>
                        </a:lnSpc>
                      </a:pPr>
                      <a:r>
                        <a:rPr lang="en-US" sz="1400" kern="1200" dirty="0">
                          <a:solidFill>
                            <a:schemeClr val="dk1"/>
                          </a:solidFill>
                          <a:effectLst/>
                          <a:latin typeface="+mn-lt"/>
                          <a:ea typeface="+mn-ea"/>
                          <a:cs typeface="+mn-cs"/>
                        </a:rPr>
                        <a:t>0.72</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0.72</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0.72</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400</a:t>
                      </a:r>
                      <a:endParaRPr lang="en-US" sz="1400" dirty="0">
                        <a:latin typeface="+mn-lt"/>
                      </a:endParaRPr>
                    </a:p>
                  </a:txBody>
                  <a:tcPr/>
                </a:tc>
                <a:tc>
                  <a:txBody>
                    <a:bodyPr/>
                    <a:lstStyle/>
                    <a:p>
                      <a:pPr>
                        <a:lnSpc>
                          <a:spcPts val="1680"/>
                        </a:lnSpc>
                      </a:pPr>
                      <a:r>
                        <a:rPr lang="en-US" sz="1400" dirty="0">
                          <a:latin typeface="+mn-lt"/>
                        </a:rPr>
                        <a:t>72%</a:t>
                      </a:r>
                    </a:p>
                  </a:txBody>
                  <a:tcPr/>
                </a:tc>
                <a:tc>
                  <a:txBody>
                    <a:bodyPr/>
                    <a:lstStyle/>
                    <a:p>
                      <a:pPr>
                        <a:lnSpc>
                          <a:spcPts val="1680"/>
                        </a:lnSpc>
                      </a:pPr>
                      <a:r>
                        <a:rPr lang="en-US" sz="1400" dirty="0">
                          <a:latin typeface="+mn-lt"/>
                        </a:rPr>
                        <a:t>0.28</a:t>
                      </a:r>
                    </a:p>
                  </a:txBody>
                  <a:tcPr/>
                </a:tc>
                <a:extLst>
                  <a:ext uri="{0D108BD9-81ED-4DB2-BD59-A6C34878D82A}">
                    <a16:rowId xmlns:a16="http://schemas.microsoft.com/office/drawing/2014/main" xmlns="" val="3517818028"/>
                  </a:ext>
                </a:extLst>
              </a:tr>
              <a:tr h="838397">
                <a:tc>
                  <a:txBody>
                    <a:bodyPr/>
                    <a:lstStyle/>
                    <a:p>
                      <a:pPr marL="0" marR="0" indent="0" algn="l" defTabSz="914400" rtl="0" eaLnBrk="1" fontAlgn="auto" latinLnBrk="0" hangingPunct="1">
                        <a:lnSpc>
                          <a:spcPts val="1680"/>
                        </a:lnSpc>
                        <a:spcBef>
                          <a:spcPts val="0"/>
                        </a:spcBef>
                        <a:spcAft>
                          <a:spcPts val="0"/>
                        </a:spcAft>
                        <a:buClrTx/>
                        <a:buSzTx/>
                        <a:buFontTx/>
                        <a:buNone/>
                        <a:tabLst/>
                        <a:defRPr/>
                      </a:pPr>
                      <a:r>
                        <a:rPr lang="en-US" sz="1400" b="1" i="1" kern="1200" dirty="0" err="1">
                          <a:solidFill>
                            <a:schemeClr val="tx1"/>
                          </a:solidFill>
                          <a:effectLst/>
                          <a:latin typeface="+mn-lt"/>
                          <a:ea typeface="+mn-ea"/>
                          <a:cs typeface="+mn-cs"/>
                        </a:rPr>
                        <a:t>n_neighbors</a:t>
                      </a:r>
                      <a:r>
                        <a:rPr lang="en-US" sz="1400" b="1" i="1" kern="1200" dirty="0">
                          <a:solidFill>
                            <a:schemeClr val="tx1"/>
                          </a:solidFill>
                          <a:effectLst/>
                          <a:latin typeface="+mn-lt"/>
                          <a:ea typeface="+mn-ea"/>
                          <a:cs typeface="+mn-cs"/>
                        </a:rPr>
                        <a:t> : 9</a:t>
                      </a:r>
                      <a:endParaRPr lang="en-US" sz="1400" b="1" i="1" dirty="0">
                        <a:solidFill>
                          <a:schemeClr val="tx1"/>
                        </a:solidFill>
                      </a:endParaRPr>
                    </a:p>
                    <a:p>
                      <a:pPr>
                        <a:lnSpc>
                          <a:spcPts val="1680"/>
                        </a:lnSpc>
                      </a:pPr>
                      <a:endParaRPr lang="en-US" sz="1400" b="1" i="1" dirty="0">
                        <a:solidFill>
                          <a:schemeClr val="tx1"/>
                        </a:solidFill>
                      </a:endParaRPr>
                    </a:p>
                  </a:txBody>
                  <a:tcPr>
                    <a:solidFill>
                      <a:srgbClr val="00B0F0"/>
                    </a:solidFill>
                  </a:tcPr>
                </a:tc>
                <a:tc>
                  <a:txBody>
                    <a:bodyPr/>
                    <a:lstStyle/>
                    <a:p>
                      <a:pPr>
                        <a:lnSpc>
                          <a:spcPts val="1680"/>
                        </a:lnSpc>
                      </a:pPr>
                      <a:r>
                        <a:rPr lang="en-US" sz="1400" kern="1200" dirty="0">
                          <a:solidFill>
                            <a:schemeClr val="dk1"/>
                          </a:solidFill>
                          <a:effectLst/>
                          <a:latin typeface="+mn-lt"/>
                          <a:ea typeface="+mn-ea"/>
                          <a:cs typeface="+mn-cs"/>
                        </a:rPr>
                        <a:t>0.72</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0.72</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0.72</a:t>
                      </a:r>
                      <a:endParaRPr lang="en-US" sz="1400" dirty="0">
                        <a:latin typeface="+mn-lt"/>
                      </a:endParaRPr>
                    </a:p>
                  </a:txBody>
                  <a:tcPr/>
                </a:tc>
                <a:tc>
                  <a:txBody>
                    <a:bodyPr/>
                    <a:lstStyle/>
                    <a:p>
                      <a:pPr>
                        <a:lnSpc>
                          <a:spcPts val="1680"/>
                        </a:lnSpc>
                      </a:pPr>
                      <a:r>
                        <a:rPr lang="en-US" sz="1400" kern="1200" dirty="0">
                          <a:solidFill>
                            <a:schemeClr val="dk1"/>
                          </a:solidFill>
                          <a:effectLst/>
                          <a:latin typeface="+mn-lt"/>
                          <a:ea typeface="+mn-ea"/>
                          <a:cs typeface="+mn-cs"/>
                        </a:rPr>
                        <a:t>400</a:t>
                      </a:r>
                      <a:endParaRPr lang="en-US" sz="1400" dirty="0">
                        <a:latin typeface="+mn-lt"/>
                      </a:endParaRPr>
                    </a:p>
                  </a:txBody>
                  <a:tcPr/>
                </a:tc>
                <a:tc>
                  <a:txBody>
                    <a:bodyPr/>
                    <a:lstStyle/>
                    <a:p>
                      <a:pPr>
                        <a:lnSpc>
                          <a:spcPts val="1680"/>
                        </a:lnSpc>
                      </a:pPr>
                      <a:r>
                        <a:rPr lang="en-US" sz="1400" dirty="0">
                          <a:latin typeface="+mn-lt"/>
                        </a:rPr>
                        <a:t>72%</a:t>
                      </a:r>
                    </a:p>
                  </a:txBody>
                  <a:tcPr/>
                </a:tc>
                <a:tc>
                  <a:txBody>
                    <a:bodyPr/>
                    <a:lstStyle/>
                    <a:p>
                      <a:pPr>
                        <a:lnSpc>
                          <a:spcPts val="1680"/>
                        </a:lnSpc>
                      </a:pPr>
                      <a:r>
                        <a:rPr lang="en-US" sz="1400" dirty="0">
                          <a:latin typeface="+mn-lt"/>
                        </a:rPr>
                        <a:t>0.28 </a:t>
                      </a:r>
                    </a:p>
                  </a:txBody>
                  <a:tcPr/>
                </a:tc>
                <a:extLst>
                  <a:ext uri="{0D108BD9-81ED-4DB2-BD59-A6C34878D82A}">
                    <a16:rowId xmlns:a16="http://schemas.microsoft.com/office/drawing/2014/main" xmlns="" val="3659331374"/>
                  </a:ext>
                </a:extLst>
              </a:tr>
            </a:tbl>
          </a:graphicData>
        </a:graphic>
      </p:graphicFrame>
      <p:sp>
        <p:nvSpPr>
          <p:cNvPr id="5" name="Title 1"/>
          <p:cNvSpPr>
            <a:spLocks noGrp="1"/>
          </p:cNvSpPr>
          <p:nvPr>
            <p:ph type="title"/>
          </p:nvPr>
        </p:nvSpPr>
        <p:spPr>
          <a:xfrm>
            <a:off x="1522412" y="228600"/>
            <a:ext cx="9144001" cy="457200"/>
          </a:xfrm>
        </p:spPr>
        <p:txBody>
          <a:bodyPr>
            <a:noAutofit/>
          </a:bodyPr>
          <a:lstStyle/>
          <a:p>
            <a:pPr algn="ctr"/>
            <a:r>
              <a:rPr lang="en-US" sz="2000" dirty="0"/>
              <a:t>KNN multi runs</a:t>
            </a:r>
          </a:p>
        </p:txBody>
      </p:sp>
    </p:spTree>
    <p:extLst>
      <p:ext uri="{BB962C8B-B14F-4D97-AF65-F5344CB8AC3E}">
        <p14:creationId xmlns:p14="http://schemas.microsoft.com/office/powerpoint/2010/main" val="315369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9812" y="20653"/>
            <a:ext cx="4648200" cy="923330"/>
          </a:xfrm>
          <a:prstGeom prst="rect">
            <a:avLst/>
          </a:prstGeom>
          <a:noFill/>
        </p:spPr>
        <p:txBody>
          <a:bodyPr wrap="square" rtlCol="0">
            <a:spAutoFit/>
          </a:bodyPr>
          <a:lstStyle/>
          <a:p>
            <a:r>
              <a:rPr lang="en-US" b="1" u="sng" dirty="0"/>
              <a:t>3.4 Classifier &amp; Parameters Highlights</a:t>
            </a:r>
          </a:p>
          <a:p>
            <a:endParaRPr lang="en-US" b="1" u="sng" dirty="0"/>
          </a:p>
          <a:p>
            <a:endParaRPr lang="en-US" dirty="0"/>
          </a:p>
        </p:txBody>
      </p:sp>
      <p:graphicFrame>
        <p:nvGraphicFramePr>
          <p:cNvPr id="4" name="Diagram 3"/>
          <p:cNvGraphicFramePr/>
          <p:nvPr>
            <p:extLst>
              <p:ext uri="{D42A27DB-BD31-4B8C-83A1-F6EECF244321}">
                <p14:modId xmlns:p14="http://schemas.microsoft.com/office/powerpoint/2010/main" val="3719244837"/>
              </p:ext>
            </p:extLst>
          </p:nvPr>
        </p:nvGraphicFramePr>
        <p:xfrm>
          <a:off x="608012" y="1828800"/>
          <a:ext cx="10363199" cy="4308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46380404"/>
              </p:ext>
            </p:extLst>
          </p:nvPr>
        </p:nvGraphicFramePr>
        <p:xfrm>
          <a:off x="612286" y="618530"/>
          <a:ext cx="10739926" cy="914400"/>
        </p:xfrm>
        <a:graphic>
          <a:graphicData uri="http://schemas.openxmlformats.org/drawingml/2006/table">
            <a:tbl>
              <a:tblPr firstRow="1" bandRow="1">
                <a:tableStyleId>{5C22544A-7EE6-4342-B048-85BDC9FD1C3A}</a:tableStyleId>
              </a:tblPr>
              <a:tblGrid>
                <a:gridCol w="10739926">
                  <a:extLst>
                    <a:ext uri="{9D8B030D-6E8A-4147-A177-3AD203B41FA5}">
                      <a16:colId xmlns:a16="http://schemas.microsoft.com/office/drawing/2014/main" xmlns="" val="20000"/>
                    </a:ext>
                  </a:extLst>
                </a:gridCol>
              </a:tblGrid>
              <a:tr h="6947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a:t>
                      </a:r>
                      <a:r>
                        <a:rPr lang="en-US" dirty="0" err="1"/>
                        <a:t>LinearSVC</a:t>
                      </a:r>
                      <a:r>
                        <a:rPr lang="en-US" dirty="0"/>
                        <a:t> and KNN we can see clearly that </a:t>
                      </a:r>
                      <a:r>
                        <a:rPr lang="en-US" dirty="0" err="1"/>
                        <a:t>LinearSVC</a:t>
                      </a:r>
                      <a:r>
                        <a:rPr lang="en-US" dirty="0"/>
                        <a:t> is outperforming KNN and getting higher accuracy. The reasons we think SVM outperform KNN are:</a:t>
                      </a:r>
                    </a:p>
                    <a:p>
                      <a:endParaRPr lang="en-US"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18693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86093465"/>
              </p:ext>
            </p:extLst>
          </p:nvPr>
        </p:nvGraphicFramePr>
        <p:xfrm>
          <a:off x="3960812" y="152400"/>
          <a:ext cx="8001000" cy="6599165"/>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xmlns="" val="20000"/>
                    </a:ext>
                  </a:extLst>
                </a:gridCol>
                <a:gridCol w="2667000">
                  <a:extLst>
                    <a:ext uri="{9D8B030D-6E8A-4147-A177-3AD203B41FA5}">
                      <a16:colId xmlns:a16="http://schemas.microsoft.com/office/drawing/2014/main" xmlns="" val="20001"/>
                    </a:ext>
                  </a:extLst>
                </a:gridCol>
                <a:gridCol w="2667000">
                  <a:extLst>
                    <a:ext uri="{9D8B030D-6E8A-4147-A177-3AD203B41FA5}">
                      <a16:colId xmlns:a16="http://schemas.microsoft.com/office/drawing/2014/main" xmlns="" val="20002"/>
                    </a:ext>
                  </a:extLst>
                </a:gridCol>
              </a:tblGrid>
              <a:tr h="363085">
                <a:tc gridSpan="3">
                  <a:txBody>
                    <a:bodyPr/>
                    <a:lstStyle/>
                    <a:p>
                      <a:pPr algn="ctr"/>
                      <a:r>
                        <a:rPr lang="en-US" sz="1400" b="1" kern="1200" dirty="0">
                          <a:solidFill>
                            <a:schemeClr val="lt1"/>
                          </a:solidFill>
                          <a:effectLst/>
                          <a:latin typeface="+mn-lt"/>
                          <a:ea typeface="+mn-ea"/>
                          <a:cs typeface="+mn-cs"/>
                        </a:rPr>
                        <a:t>Examples and Details of the Model</a:t>
                      </a:r>
                    </a:p>
                  </a:txBody>
                  <a:tcPr/>
                </a:tc>
                <a:tc hMerge="1">
                  <a:txBody>
                    <a:bodyPr/>
                    <a:lstStyle/>
                    <a:p>
                      <a:endParaRPr lang="en-US" sz="1200"/>
                    </a:p>
                  </a:txBody>
                  <a:tcPr/>
                </a:tc>
                <a:tc hMerge="1">
                  <a:txBody>
                    <a:bodyPr/>
                    <a:lstStyle/>
                    <a:p>
                      <a:endParaRPr lang="en-US" sz="1200" dirty="0"/>
                    </a:p>
                  </a:txBody>
                  <a:tcPr/>
                </a:tc>
                <a:extLst>
                  <a:ext uri="{0D108BD9-81ED-4DB2-BD59-A6C34878D82A}">
                    <a16:rowId xmlns:a16="http://schemas.microsoft.com/office/drawing/2014/main" xmlns="" val="10000"/>
                  </a:ext>
                </a:extLst>
              </a:tr>
              <a:tr h="426471">
                <a:tc>
                  <a:txBody>
                    <a:bodyPr/>
                    <a:lstStyle/>
                    <a:p>
                      <a:r>
                        <a:rPr lang="en-US" sz="1200" u="sng" kern="1200" dirty="0">
                          <a:solidFill>
                            <a:schemeClr val="dk1"/>
                          </a:solidFill>
                          <a:effectLst/>
                          <a:latin typeface="+mn-lt"/>
                          <a:ea typeface="+mn-ea"/>
                          <a:cs typeface="+mn-cs"/>
                        </a:rPr>
                        <a:t>Model Details:</a:t>
                      </a:r>
                      <a:endParaRPr lang="en-US" sz="1200" kern="1200" dirty="0">
                        <a:solidFill>
                          <a:schemeClr val="dk1"/>
                        </a:solidFill>
                        <a:effectLst/>
                        <a:latin typeface="+mn-lt"/>
                        <a:ea typeface="+mn-ea"/>
                        <a:cs typeface="+mn-cs"/>
                      </a:endParaRPr>
                    </a:p>
                  </a:txBody>
                  <a:tcPr/>
                </a:tc>
                <a:tc gridSpan="2">
                  <a:txBody>
                    <a:bodyPr/>
                    <a:lstStyle/>
                    <a:p>
                      <a:r>
                        <a:rPr lang="en-US" sz="1100" kern="1200" dirty="0">
                          <a:solidFill>
                            <a:schemeClr val="dk1"/>
                          </a:solidFill>
                          <a:effectLst/>
                          <a:latin typeface="+mn-lt"/>
                          <a:ea typeface="+mn-ea"/>
                          <a:cs typeface="+mn-cs"/>
                        </a:rPr>
                        <a:t>KNN model with </a:t>
                      </a:r>
                      <a:r>
                        <a:rPr lang="en-US" sz="1100" kern="1200" dirty="0" err="1">
                          <a:solidFill>
                            <a:schemeClr val="dk1"/>
                          </a:solidFill>
                          <a:effectLst/>
                          <a:latin typeface="+mn-lt"/>
                          <a:ea typeface="+mn-ea"/>
                          <a:cs typeface="+mn-cs"/>
                        </a:rPr>
                        <a:t>n_neighbors</a:t>
                      </a:r>
                      <a:r>
                        <a:rPr lang="en-US" sz="1100" kern="1200" dirty="0">
                          <a:solidFill>
                            <a:schemeClr val="dk1"/>
                          </a:solidFill>
                          <a:effectLst/>
                          <a:latin typeface="+mn-lt"/>
                          <a:ea typeface="+mn-ea"/>
                          <a:cs typeface="+mn-cs"/>
                        </a:rPr>
                        <a:t>=5 and weights='distance' parameters and using </a:t>
                      </a:r>
                      <a:r>
                        <a:rPr lang="en-US" sz="1100" kern="1200" dirty="0" err="1">
                          <a:solidFill>
                            <a:schemeClr val="dk1"/>
                          </a:solidFill>
                          <a:effectLst/>
                          <a:latin typeface="+mn-lt"/>
                          <a:ea typeface="+mn-ea"/>
                          <a:cs typeface="+mn-cs"/>
                        </a:rPr>
                        <a:t>TfidVectorizer</a:t>
                      </a:r>
                      <a:r>
                        <a:rPr lang="en-US" sz="1100" kern="1200" dirty="0">
                          <a:solidFill>
                            <a:schemeClr val="dk1"/>
                          </a:solidFill>
                          <a:effectLst/>
                          <a:latin typeface="+mn-lt"/>
                          <a:ea typeface="+mn-ea"/>
                          <a:cs typeface="+mn-cs"/>
                        </a:rPr>
                        <a:t> with the following (</a:t>
                      </a:r>
                      <a:r>
                        <a:rPr lang="en-US" sz="1100" kern="1200" dirty="0" err="1">
                          <a:solidFill>
                            <a:schemeClr val="dk1"/>
                          </a:solidFill>
                          <a:effectLst/>
                          <a:latin typeface="+mn-lt"/>
                          <a:ea typeface="+mn-ea"/>
                          <a:cs typeface="+mn-cs"/>
                        </a:rPr>
                        <a:t>sublinear_tf</a:t>
                      </a:r>
                      <a:r>
                        <a:rPr lang="en-US" sz="1100" kern="1200" dirty="0">
                          <a:solidFill>
                            <a:schemeClr val="dk1"/>
                          </a:solidFill>
                          <a:effectLst/>
                          <a:latin typeface="+mn-lt"/>
                          <a:ea typeface="+mn-ea"/>
                          <a:cs typeface="+mn-cs"/>
                        </a:rPr>
                        <a:t>=True, </a:t>
                      </a:r>
                      <a:r>
                        <a:rPr lang="en-US" sz="1100" kern="1200" dirty="0" err="1">
                          <a:solidFill>
                            <a:schemeClr val="dk1"/>
                          </a:solidFill>
                          <a:effectLst/>
                          <a:latin typeface="+mn-lt"/>
                          <a:ea typeface="+mn-ea"/>
                          <a:cs typeface="+mn-cs"/>
                        </a:rPr>
                        <a:t>max_df</a:t>
                      </a:r>
                      <a:r>
                        <a:rPr lang="en-US" sz="1100" kern="1200" dirty="0">
                          <a:solidFill>
                            <a:schemeClr val="dk1"/>
                          </a:solidFill>
                          <a:effectLst/>
                          <a:latin typeface="+mn-lt"/>
                          <a:ea typeface="+mn-ea"/>
                          <a:cs typeface="+mn-cs"/>
                        </a:rPr>
                        <a:t>=0.5, analyzer='word')</a:t>
                      </a:r>
                    </a:p>
                  </a:txBody>
                  <a:tcPr/>
                </a:tc>
                <a:tc hMerge="1">
                  <a:txBody>
                    <a:bodyPr/>
                    <a:lstStyle/>
                    <a:p>
                      <a:endParaRPr lang="en-US" sz="700" kern="1200" dirty="0">
                        <a:solidFill>
                          <a:schemeClr val="dk1"/>
                        </a:solidFill>
                        <a:effectLst/>
                        <a:latin typeface="+mn-lt"/>
                        <a:ea typeface="+mn-ea"/>
                        <a:cs typeface="+mn-cs"/>
                      </a:endParaRPr>
                    </a:p>
                  </a:txBody>
                  <a:tcPr/>
                </a:tc>
                <a:extLst>
                  <a:ext uri="{0D108BD9-81ED-4DB2-BD59-A6C34878D82A}">
                    <a16:rowId xmlns:a16="http://schemas.microsoft.com/office/drawing/2014/main" xmlns="" val="10001"/>
                  </a:ext>
                </a:extLst>
              </a:tr>
              <a:tr h="363085">
                <a:tc>
                  <a:txBody>
                    <a:bodyPr/>
                    <a:lstStyle/>
                    <a:p>
                      <a:r>
                        <a:rPr lang="en-US" sz="1200" i="1" kern="1200" dirty="0">
                          <a:solidFill>
                            <a:schemeClr val="dk1"/>
                          </a:solidFill>
                          <a:effectLst/>
                          <a:latin typeface="+mn-lt"/>
                          <a:ea typeface="+mn-ea"/>
                          <a:cs typeface="+mn-cs"/>
                        </a:rPr>
                        <a:t>example</a:t>
                      </a:r>
                      <a:r>
                        <a:rPr lang="en-US" sz="1200" kern="1200" dirty="0">
                          <a:solidFill>
                            <a:schemeClr val="dk1"/>
                          </a:solidFill>
                          <a:effectLst/>
                          <a:latin typeface="+mn-lt"/>
                          <a:ea typeface="+mn-ea"/>
                          <a:cs typeface="+mn-cs"/>
                        </a:rPr>
                        <a:t> -1 of KNN misclassification </a:t>
                      </a:r>
                      <a:endParaRPr lang="en-US" sz="1200" dirty="0"/>
                    </a:p>
                  </a:txBody>
                  <a:tcPr/>
                </a:tc>
                <a:tc>
                  <a:txBody>
                    <a:bodyPr/>
                    <a:lstStyle/>
                    <a:p>
                      <a:pPr marL="0" marR="0" indent="228600">
                        <a:lnSpc>
                          <a:spcPct val="150000"/>
                        </a:lnSpc>
                        <a:spcBef>
                          <a:spcPts val="0"/>
                        </a:spcBef>
                        <a:spcAft>
                          <a:spcPts val="0"/>
                        </a:spcAft>
                      </a:pPr>
                      <a:r>
                        <a:rPr lang="en-US" sz="1200" b="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Direcoty</a:t>
                      </a:r>
                      <a:r>
                        <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/File Name</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28600">
                        <a:lnSpc>
                          <a:spcPct val="150000"/>
                        </a:lnSpc>
                        <a:spcBef>
                          <a:spcPts val="0"/>
                        </a:spcBef>
                        <a:spcAft>
                          <a:spcPts val="0"/>
                        </a:spcAft>
                      </a:pPr>
                      <a:r>
                        <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rPr>
                        <a:t>Word “moses” Count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363085">
                <a:tc>
                  <a:txBody>
                    <a:bodyPr/>
                    <a:lstStyle/>
                    <a:p>
                      <a:endParaRPr lang="en-US" sz="1200" dirty="0"/>
                    </a:p>
                  </a:txBody>
                  <a:tcPr/>
                </a:tc>
                <a:tc>
                  <a:txBody>
                    <a:bodyPr/>
                    <a:lstStyle/>
                    <a:p>
                      <a:pPr marL="0" marR="0" indent="228600">
                        <a:lnSpc>
                          <a:spcPct val="150000"/>
                        </a:lnSpc>
                        <a:spcBef>
                          <a:spcPts val="0"/>
                        </a:spcBef>
                        <a:spcAft>
                          <a:spcPts val="0"/>
                        </a:spcAft>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r>
                        <a:rPr lang="en-US" sz="1200"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neg</a:t>
                      </a: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\cv230_7913.txt</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363085">
                <a:tc>
                  <a:txBody>
                    <a:bodyPr/>
                    <a:lstStyle/>
                    <a:p>
                      <a:endParaRPr lang="en-US" sz="1200" dirty="0"/>
                    </a:p>
                  </a:txBody>
                  <a:tcPr/>
                </a:tc>
                <a:tc>
                  <a:txBody>
                    <a:bodyPr/>
                    <a:lstStyle/>
                    <a:p>
                      <a:pPr marL="0" marR="0" indent="228600">
                        <a:lnSpc>
                          <a:spcPct val="150000"/>
                        </a:lnSpc>
                        <a:spcBef>
                          <a:spcPts val="0"/>
                        </a:spcBef>
                        <a:spcAft>
                          <a:spcPts val="0"/>
                        </a:spcAft>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r>
                        <a:rPr lang="en-US" sz="1200"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pos</a:t>
                      </a: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\cv151_15771.txt</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363085">
                <a:tc>
                  <a:txBody>
                    <a:bodyPr/>
                    <a:lstStyle/>
                    <a:p>
                      <a:endParaRPr lang="en-US" sz="1200" dirty="0"/>
                    </a:p>
                  </a:txBody>
                  <a:tcPr/>
                </a:tc>
                <a:tc>
                  <a:txBody>
                    <a:bodyPr/>
                    <a:lstStyle/>
                    <a:p>
                      <a:pPr marL="0" marR="0" indent="228600">
                        <a:lnSpc>
                          <a:spcPct val="150000"/>
                        </a:lnSpc>
                        <a:spcBef>
                          <a:spcPts val="0"/>
                        </a:spcBef>
                        <a:spcAft>
                          <a:spcPts val="0"/>
                        </a:spcAft>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r>
                        <a:rPr lang="en-US" sz="1200"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pos</a:t>
                      </a: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\cv468_15228.txt</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28600">
                        <a:lnSpc>
                          <a:spcPct val="150000"/>
                        </a:lnSpc>
                        <a:spcBef>
                          <a:spcPts val="0"/>
                        </a:spcBef>
                        <a:spcAft>
                          <a:spcPts val="0"/>
                        </a:spcAft>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8</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r h="363085">
                <a:tc>
                  <a:txBody>
                    <a:bodyPr/>
                    <a:lstStyle/>
                    <a:p>
                      <a:endParaRPr lang="en-US" sz="1200" dirty="0"/>
                    </a:p>
                  </a:txBody>
                  <a:tcPr/>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\pos\cv796_15782.txt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28600">
                        <a:lnSpc>
                          <a:spcPct val="150000"/>
                        </a:lnSpc>
                        <a:spcBef>
                          <a:spcPts val="0"/>
                        </a:spcBef>
                        <a:spcAft>
                          <a:spcPts val="0"/>
                        </a:spcAft>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7</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6"/>
                  </a:ext>
                </a:extLst>
              </a:tr>
              <a:tr h="363085">
                <a:tc>
                  <a:txBody>
                    <a:bodyPr/>
                    <a:lstStyle/>
                    <a:p>
                      <a:r>
                        <a:rPr lang="en-US" sz="1200" i="1" kern="1200" dirty="0">
                          <a:solidFill>
                            <a:schemeClr val="dk1"/>
                          </a:solidFill>
                          <a:effectLst/>
                          <a:latin typeface="+mn-lt"/>
                          <a:ea typeface="+mn-ea"/>
                          <a:cs typeface="+mn-cs"/>
                        </a:rPr>
                        <a:t>Example-2</a:t>
                      </a:r>
                      <a:r>
                        <a:rPr lang="en-US" sz="1200" kern="1200" dirty="0">
                          <a:solidFill>
                            <a:schemeClr val="dk1"/>
                          </a:solidFill>
                          <a:effectLst/>
                          <a:latin typeface="+mn-lt"/>
                          <a:ea typeface="+mn-ea"/>
                          <a:cs typeface="+mn-cs"/>
                        </a:rPr>
                        <a:t> of KNN misclassification </a:t>
                      </a:r>
                      <a:endParaRPr lang="en-US" sz="1200" dirty="0"/>
                    </a:p>
                  </a:txBody>
                  <a:tcPr/>
                </a:tc>
                <a:tc>
                  <a:txBody>
                    <a:bodyPr/>
                    <a:lstStyle/>
                    <a:p>
                      <a:pPr marL="0" marR="0" indent="228600">
                        <a:lnSpc>
                          <a:spcPct val="150000"/>
                        </a:lnSpc>
                        <a:spcBef>
                          <a:spcPts val="0"/>
                        </a:spcBef>
                        <a:spcAft>
                          <a:spcPts val="0"/>
                        </a:spcAft>
                      </a:pPr>
                      <a:r>
                        <a:rPr lang="en-US" sz="1200" b="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Direcoty</a:t>
                      </a:r>
                      <a:r>
                        <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/File Name</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28600">
                        <a:lnSpc>
                          <a:spcPct val="150000"/>
                        </a:lnSpc>
                        <a:spcBef>
                          <a:spcPts val="0"/>
                        </a:spcBef>
                        <a:spcAft>
                          <a:spcPts val="0"/>
                        </a:spcAft>
                      </a:pPr>
                      <a:r>
                        <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rPr>
                        <a:t>Word “jackal” Count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7"/>
                  </a:ext>
                </a:extLst>
              </a:tr>
              <a:tr h="363085">
                <a:tc>
                  <a:txBody>
                    <a:bodyPr/>
                    <a:lstStyle/>
                    <a:p>
                      <a:endParaRPr lang="en-US" sz="1200" dirty="0"/>
                    </a:p>
                  </a:txBody>
                  <a:tcPr/>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\neg\cv131_11568.txt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15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8"/>
                  </a:ext>
                </a:extLst>
              </a:tr>
              <a:tr h="363085">
                <a:tc>
                  <a:txBody>
                    <a:bodyPr/>
                    <a:lstStyle/>
                    <a:p>
                      <a:endParaRPr lang="en-US" sz="1200" dirty="0"/>
                    </a:p>
                  </a:txBody>
                  <a:tcPr/>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\neg\cv278_14533.txt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9"/>
                  </a:ext>
                </a:extLst>
              </a:tr>
              <a:tr h="363085">
                <a:tc>
                  <a:txBody>
                    <a:bodyPr/>
                    <a:lstStyle/>
                    <a:p>
                      <a:endParaRPr lang="en-US" sz="1200" dirty="0"/>
                    </a:p>
                  </a:txBody>
                  <a:tcPr/>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\neg\cv286_26156.txt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10"/>
                  </a:ext>
                </a:extLst>
              </a:tr>
              <a:tr h="363085">
                <a:tc>
                  <a:txBody>
                    <a:bodyPr/>
                    <a:lstStyle/>
                    <a:p>
                      <a:endParaRPr lang="en-US" sz="700" dirty="0"/>
                    </a:p>
                  </a:txBody>
                  <a:tcPr/>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\neg\cv392_12238.txt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11"/>
                  </a:ext>
                </a:extLst>
              </a:tr>
              <a:tr h="363085">
                <a:tc>
                  <a:txBody>
                    <a:bodyPr/>
                    <a:lstStyle/>
                    <a:p>
                      <a:endParaRPr lang="en-US" sz="700" dirty="0"/>
                    </a:p>
                  </a:txBody>
                  <a:tcPr/>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\neg\cv393_29234.txt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12"/>
                  </a:ext>
                </a:extLst>
              </a:tr>
              <a:tr h="363085">
                <a:tc>
                  <a:txBody>
                    <a:bodyPr/>
                    <a:lstStyle/>
                    <a:p>
                      <a:endParaRPr lang="en-US" sz="700" dirty="0"/>
                    </a:p>
                  </a:txBody>
                  <a:tcPr/>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\neg\cv753_11812.txt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13"/>
                  </a:ext>
                </a:extLst>
              </a:tr>
              <a:tr h="363085">
                <a:tc>
                  <a:txBody>
                    <a:bodyPr/>
                    <a:lstStyle/>
                    <a:p>
                      <a:endParaRPr lang="en-US" sz="700" dirty="0"/>
                    </a:p>
                  </a:txBody>
                  <a:tcPr/>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\neg\cv906_12332.txt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13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14"/>
                  </a:ext>
                </a:extLst>
              </a:tr>
              <a:tr h="363085">
                <a:tc>
                  <a:txBody>
                    <a:bodyPr/>
                    <a:lstStyle/>
                    <a:p>
                      <a:endParaRPr lang="en-US" sz="700" dirty="0"/>
                    </a:p>
                  </a:txBody>
                  <a:tcPr/>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\neg\cv951_11816.txt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15"/>
                  </a:ext>
                </a:extLst>
              </a:tr>
              <a:tr h="363085">
                <a:tc>
                  <a:txBody>
                    <a:bodyPr/>
                    <a:lstStyle/>
                    <a:p>
                      <a:endParaRPr lang="en-US" sz="700" dirty="0"/>
                    </a:p>
                  </a:txBody>
                  <a:tcPr/>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\pos\cv267_14952.txt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16"/>
                  </a:ext>
                </a:extLst>
              </a:tr>
              <a:tr h="363085">
                <a:tc>
                  <a:txBody>
                    <a:bodyPr/>
                    <a:lstStyle/>
                    <a:p>
                      <a:endParaRPr lang="en-US" sz="700" dirty="0"/>
                    </a:p>
                  </a:txBody>
                  <a:tcPr/>
                </a:tc>
                <a:tc>
                  <a:txBody>
                    <a:bodyPr/>
                    <a:lstStyle/>
                    <a:p>
                      <a:pPr marL="0" marR="0" indent="228600">
                        <a:lnSpc>
                          <a:spcPct val="150000"/>
                        </a:lnSpc>
                        <a:spcBef>
                          <a:spcPts val="0"/>
                        </a:spcBef>
                        <a:spcAft>
                          <a:spcPts val="0"/>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\pos\cv909_9960.txt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28600">
                        <a:lnSpc>
                          <a:spcPct val="150000"/>
                        </a:lnSpc>
                        <a:spcBef>
                          <a:spcPts val="0"/>
                        </a:spcBef>
                        <a:spcAft>
                          <a:spcPts val="0"/>
                        </a:spcAft>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7</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1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20892693"/>
              </p:ext>
            </p:extLst>
          </p:nvPr>
        </p:nvGraphicFramePr>
        <p:xfrm>
          <a:off x="227012" y="152400"/>
          <a:ext cx="3505200" cy="6599165"/>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xmlns="" val="20000"/>
                    </a:ext>
                  </a:extLst>
                </a:gridCol>
              </a:tblGrid>
              <a:tr h="756667">
                <a:tc>
                  <a:txBody>
                    <a:bodyPr/>
                    <a:lstStyle/>
                    <a:p>
                      <a:r>
                        <a:rPr lang="en-US" sz="1100" b="1" kern="1200" dirty="0">
                          <a:solidFill>
                            <a:schemeClr val="lt1"/>
                          </a:solidFill>
                          <a:effectLst/>
                          <a:latin typeface="+mn-lt"/>
                          <a:ea typeface="+mn-ea"/>
                          <a:cs typeface="+mn-cs"/>
                        </a:rPr>
                        <a:t> </a:t>
                      </a:r>
                    </a:p>
                    <a:p>
                      <a:r>
                        <a:rPr lang="en-US" sz="1100" b="1" kern="1200" dirty="0">
                          <a:solidFill>
                            <a:schemeClr val="lt1"/>
                          </a:solidFill>
                          <a:effectLst/>
                          <a:latin typeface="+mn-lt"/>
                          <a:ea typeface="+mn-ea"/>
                          <a:cs typeface="+mn-cs"/>
                        </a:rPr>
                        <a:t>3.5 Misclassification in KNN</a:t>
                      </a:r>
                    </a:p>
                  </a:txBody>
                  <a:tcPr/>
                </a:tc>
                <a:extLst>
                  <a:ext uri="{0D108BD9-81ED-4DB2-BD59-A6C34878D82A}">
                    <a16:rowId xmlns:a16="http://schemas.microsoft.com/office/drawing/2014/main" xmlns="" val="10000"/>
                  </a:ext>
                </a:extLst>
              </a:tr>
              <a:tr h="5842498">
                <a:tc>
                  <a:txBody>
                    <a:bodyPr/>
                    <a:lstStyle/>
                    <a:p>
                      <a:pPr marL="171450" indent="-171450">
                        <a:buFont typeface="Arial" panose="020B0604020202020204" pitchFamily="34" charset="0"/>
                        <a:buChar char="•"/>
                      </a:pPr>
                      <a:r>
                        <a:rPr lang="en-US" sz="1100" b="0" i="0" kern="1200" dirty="0">
                          <a:solidFill>
                            <a:schemeClr val="bg1"/>
                          </a:solidFill>
                          <a:effectLst/>
                          <a:latin typeface="+mn-lt"/>
                          <a:ea typeface="+mn-ea"/>
                          <a:cs typeface="+mn-cs"/>
                        </a:rPr>
                        <a:t>For a particular choice of parameters and classifier, look at 2 examples where the prediction was incorrect. Can you conjecture on why the classifier made a mistake for this prediction?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i="1" kern="1200" dirty="0">
                          <a:solidFill>
                            <a:schemeClr val="dk1"/>
                          </a:solidFill>
                          <a:effectLst/>
                          <a:latin typeface="+mn-lt"/>
                          <a:ea typeface="+mn-ea"/>
                          <a:cs typeface="+mn-cs"/>
                        </a:rPr>
                        <a:t>First example</a:t>
                      </a:r>
                      <a:r>
                        <a:rPr lang="en-US" sz="1100" kern="1200" dirty="0">
                          <a:solidFill>
                            <a:schemeClr val="dk1"/>
                          </a:solidFill>
                          <a:effectLst/>
                          <a:latin typeface="+mn-lt"/>
                          <a:ea typeface="+mn-ea"/>
                          <a:cs typeface="+mn-cs"/>
                        </a:rPr>
                        <a:t> of KNN misclassification will be file \</a:t>
                      </a:r>
                      <a:r>
                        <a:rPr lang="en-US" sz="1100" kern="1200" dirty="0" err="1">
                          <a:solidFill>
                            <a:schemeClr val="dk1"/>
                          </a:solidFill>
                          <a:effectLst/>
                          <a:latin typeface="+mn-lt"/>
                          <a:ea typeface="+mn-ea"/>
                          <a:cs typeface="+mn-cs"/>
                        </a:rPr>
                        <a:t>neg</a:t>
                      </a:r>
                      <a:r>
                        <a:rPr lang="en-US" sz="1100" kern="1200" dirty="0">
                          <a:solidFill>
                            <a:schemeClr val="dk1"/>
                          </a:solidFill>
                          <a:effectLst/>
                          <a:latin typeface="+mn-lt"/>
                          <a:ea typeface="+mn-ea"/>
                          <a:cs typeface="+mn-cs"/>
                        </a:rPr>
                        <a:t>\cv206_15893.txt which is misclassified as a positive review. The key word in this file is “</a:t>
                      </a:r>
                      <a:r>
                        <a:rPr lang="en-US" sz="1100" kern="1200" dirty="0" err="1">
                          <a:solidFill>
                            <a:schemeClr val="dk1"/>
                          </a:solidFill>
                          <a:effectLst/>
                          <a:latin typeface="+mn-lt"/>
                          <a:ea typeface="+mn-ea"/>
                          <a:cs typeface="+mn-cs"/>
                        </a:rPr>
                        <a:t>moses</a:t>
                      </a:r>
                      <a:r>
                        <a:rPr lang="en-US" sz="1100" kern="1200" dirty="0">
                          <a:solidFill>
                            <a:schemeClr val="dk1"/>
                          </a:solidFill>
                          <a:effectLst/>
                          <a:latin typeface="+mn-lt"/>
                          <a:ea typeface="+mn-ea"/>
                          <a:cs typeface="+mn-cs"/>
                        </a:rPr>
                        <a:t>” which exists 8 times in the file and also exists 1 time in a positive review and 18 times in a 3 different negative reviews</a:t>
                      </a:r>
                    </a:p>
                    <a:p>
                      <a:pPr marL="171450" indent="-171450">
                        <a:buFont typeface="Arial" panose="020B0604020202020204" pitchFamily="34" charset="0"/>
                        <a:buChar char="•"/>
                      </a:pPr>
                      <a:r>
                        <a:rPr lang="en-US" sz="1100" kern="1200" dirty="0">
                          <a:solidFill>
                            <a:schemeClr val="dk1"/>
                          </a:solidFill>
                          <a:effectLst/>
                          <a:latin typeface="+mn-lt"/>
                          <a:ea typeface="+mn-ea"/>
                          <a:cs typeface="+mn-cs"/>
                        </a:rPr>
                        <a:t>since, the word “</a:t>
                      </a:r>
                      <a:r>
                        <a:rPr lang="en-US" sz="1100" kern="1200" dirty="0" err="1">
                          <a:solidFill>
                            <a:schemeClr val="dk1"/>
                          </a:solidFill>
                          <a:effectLst/>
                          <a:latin typeface="+mn-lt"/>
                          <a:ea typeface="+mn-ea"/>
                          <a:cs typeface="+mn-cs"/>
                        </a:rPr>
                        <a:t>moses</a:t>
                      </a:r>
                      <a:r>
                        <a:rPr lang="en-US" sz="1100" kern="1200" dirty="0">
                          <a:solidFill>
                            <a:schemeClr val="dk1"/>
                          </a:solidFill>
                          <a:effectLst/>
                          <a:latin typeface="+mn-lt"/>
                          <a:ea typeface="+mn-ea"/>
                          <a:cs typeface="+mn-cs"/>
                        </a:rPr>
                        <a:t>” is common between these files they will tend to be neighbors in the space, and since we are using  </a:t>
                      </a:r>
                      <a:r>
                        <a:rPr lang="en-US" sz="1100" kern="1200" dirty="0" err="1">
                          <a:solidFill>
                            <a:schemeClr val="dk1"/>
                          </a:solidFill>
                          <a:effectLst/>
                          <a:latin typeface="+mn-lt"/>
                          <a:ea typeface="+mn-ea"/>
                          <a:cs typeface="+mn-cs"/>
                        </a:rPr>
                        <a:t>n_neighbors</a:t>
                      </a:r>
                      <a:r>
                        <a:rPr lang="en-US" sz="1100" kern="1200" dirty="0">
                          <a:solidFill>
                            <a:schemeClr val="dk1"/>
                          </a:solidFill>
                          <a:effectLst/>
                          <a:latin typeface="+mn-lt"/>
                          <a:ea typeface="+mn-ea"/>
                          <a:cs typeface="+mn-cs"/>
                        </a:rPr>
                        <a:t>=5 following the majority vote for KNN it will be 3 votes toward positive which will make the algorithm to misclassify the review as positive review.</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i="1" kern="1200" dirty="0">
                          <a:solidFill>
                            <a:schemeClr val="dk1"/>
                          </a:solidFill>
                          <a:effectLst/>
                          <a:latin typeface="+mn-lt"/>
                          <a:ea typeface="+mn-ea"/>
                          <a:cs typeface="+mn-cs"/>
                        </a:rPr>
                        <a:t>Second example</a:t>
                      </a:r>
                      <a:r>
                        <a:rPr lang="en-US" sz="1100" kern="1200" dirty="0">
                          <a:solidFill>
                            <a:schemeClr val="dk1"/>
                          </a:solidFill>
                          <a:effectLst/>
                          <a:latin typeface="+mn-lt"/>
                          <a:ea typeface="+mn-ea"/>
                          <a:cs typeface="+mn-cs"/>
                        </a:rPr>
                        <a:t> of KNN misclassification will be \</a:t>
                      </a:r>
                      <a:r>
                        <a:rPr lang="en-US" sz="1100" kern="1200" dirty="0" err="1">
                          <a:solidFill>
                            <a:schemeClr val="dk1"/>
                          </a:solidFill>
                          <a:effectLst/>
                          <a:latin typeface="+mn-lt"/>
                          <a:ea typeface="+mn-ea"/>
                          <a:cs typeface="+mn-cs"/>
                        </a:rPr>
                        <a:t>pos</a:t>
                      </a:r>
                      <a:r>
                        <a:rPr lang="en-US" sz="1100" kern="1200" dirty="0">
                          <a:solidFill>
                            <a:schemeClr val="dk1"/>
                          </a:solidFill>
                          <a:effectLst/>
                          <a:latin typeface="+mn-lt"/>
                          <a:ea typeface="+mn-ea"/>
                          <a:cs typeface="+mn-cs"/>
                        </a:rPr>
                        <a:t>\cv138_12721.txt which is misclassified as negative review. The key word in this review is “jackal” which exists 8 times in the review and also exists 35 times in 8 negative reviews and 8 time in 2 positive reviews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dk1"/>
                          </a:solidFill>
                          <a:effectLst/>
                          <a:latin typeface="+mn-lt"/>
                          <a:ea typeface="+mn-ea"/>
                          <a:cs typeface="+mn-cs"/>
                        </a:rPr>
                        <a:t>since, the word “jackal” is common between these files they will tend to be neighbors in the space, and since we are using  </a:t>
                      </a:r>
                      <a:r>
                        <a:rPr lang="en-US" sz="1100" kern="1200" dirty="0" err="1">
                          <a:solidFill>
                            <a:schemeClr val="dk1"/>
                          </a:solidFill>
                          <a:effectLst/>
                          <a:latin typeface="+mn-lt"/>
                          <a:ea typeface="+mn-ea"/>
                          <a:cs typeface="+mn-cs"/>
                        </a:rPr>
                        <a:t>n_neighbors</a:t>
                      </a:r>
                      <a:r>
                        <a:rPr lang="en-US" sz="1100" kern="1200" dirty="0">
                          <a:solidFill>
                            <a:schemeClr val="dk1"/>
                          </a:solidFill>
                          <a:effectLst/>
                          <a:latin typeface="+mn-lt"/>
                          <a:ea typeface="+mn-ea"/>
                          <a:cs typeface="+mn-cs"/>
                        </a:rPr>
                        <a:t>=5 following the majority vote for KNN it will be 5 votes toward negative which will make the algorithm to misclassify the review as negative review.</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dirty="0">
                        <a:solidFill>
                          <a:schemeClr val="dk1"/>
                        </a:solidFill>
                        <a:effectLst/>
                        <a:latin typeface="+mn-lt"/>
                        <a:ea typeface="+mn-ea"/>
                        <a:cs typeface="+mn-cs"/>
                      </a:endParaRPr>
                    </a:p>
                    <a:p>
                      <a:pPr marL="171450" indent="-171450">
                        <a:buFont typeface="Arial" panose="020B0604020202020204" pitchFamily="34" charset="0"/>
                        <a:buChar char="•"/>
                      </a:pPr>
                      <a:endParaRPr lang="en-US" sz="1100" kern="1200" dirty="0">
                        <a:solidFill>
                          <a:schemeClr val="dk1"/>
                        </a:solidFill>
                        <a:effectLst/>
                        <a:latin typeface="+mn-lt"/>
                        <a:ea typeface="+mn-ea"/>
                        <a:cs typeface="+mn-cs"/>
                      </a:endParaRPr>
                    </a:p>
                    <a:p>
                      <a:pPr marL="171450" indent="-171450">
                        <a:buFont typeface="Arial" panose="020B0604020202020204" pitchFamily="34" charset="0"/>
                        <a:buChar char="•"/>
                      </a:pPr>
                      <a:endParaRPr lang="en-US" sz="1100" kern="1200" dirty="0">
                        <a:solidFill>
                          <a:schemeClr val="dk1"/>
                        </a:solidFill>
                        <a:effectLst/>
                        <a:latin typeface="+mn-lt"/>
                        <a:ea typeface="+mn-ea"/>
                        <a:cs typeface="+mn-cs"/>
                      </a:endParaRPr>
                    </a:p>
                    <a:p>
                      <a:pPr marL="171450" indent="-171450">
                        <a:buFont typeface="Arial" panose="020B0604020202020204" pitchFamily="34" charset="0"/>
                        <a:buChar char="•"/>
                      </a:pPr>
                      <a:endParaRPr lang="en-US" sz="1100" b="0" i="0" kern="1200" dirty="0">
                        <a:solidFill>
                          <a:schemeClr val="bg1"/>
                        </a:solidFill>
                        <a:effectLst/>
                        <a:latin typeface="+mn-lt"/>
                        <a:ea typeface="+mn-ea"/>
                        <a:cs typeface="+mn-cs"/>
                      </a:endParaRPr>
                    </a:p>
                    <a:p>
                      <a:pPr marL="171450" indent="-171450">
                        <a:buFont typeface="Arial" panose="020B0604020202020204" pitchFamily="34" charset="0"/>
                        <a:buChar char="•"/>
                      </a:pPr>
                      <a:endParaRPr lang="en-US" sz="1100" b="0" i="0" kern="1200" dirty="0">
                        <a:solidFill>
                          <a:schemeClr val="bg1"/>
                        </a:solidFill>
                        <a:effectLst/>
                        <a:latin typeface="+mn-lt"/>
                        <a:ea typeface="+mn-ea"/>
                        <a:cs typeface="+mn-cs"/>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66940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012" y="838200"/>
            <a:ext cx="7010400" cy="1200329"/>
          </a:xfrm>
          <a:prstGeom prst="rect">
            <a:avLst/>
          </a:prstGeom>
          <a:noFill/>
          <a:ln w="9525">
            <a:solidFill>
              <a:schemeClr val="tx1"/>
            </a:solidFill>
          </a:ln>
          <a:effectLst>
            <a:glow rad="63500">
              <a:schemeClr val="accent1">
                <a:satMod val="175000"/>
                <a:alpha val="40000"/>
              </a:schemeClr>
            </a:glow>
          </a:effectLst>
        </p:spPr>
        <p:txBody>
          <a:bodyPr wrap="square" rtlCol="0">
            <a:spAutoFit/>
          </a:bodyPr>
          <a:lstStyle/>
          <a:p>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Problem 4: Finding the right plot</a:t>
            </a:r>
            <a:r>
              <a:rPr lang="en-US" dirty="0">
                <a:solidFill>
                  <a:srgbClr val="C0504D"/>
                </a:solidFill>
                <a:latin typeface="Cambria" panose="02040503050406030204" pitchFamily="18" charset="0"/>
                <a:ea typeface="Cambria" panose="02040503050406030204" pitchFamily="18" charset="0"/>
                <a:cs typeface="Cambria" panose="02040503050406030204" pitchFamily="18" charset="0"/>
              </a:rPr>
              <a:t> </a:t>
            </a:r>
            <a:r>
              <a:rPr lang="en-US" dirty="0"/>
              <a:t>:</a:t>
            </a:r>
          </a:p>
          <a:p>
            <a:r>
              <a:rPr lang="en-US" dirty="0"/>
              <a:t>For the given 2 positive and negative movie reviews:</a:t>
            </a:r>
          </a:p>
          <a:p>
            <a:pPr marL="285750" indent="-285750">
              <a:buFont typeface="Arial" panose="020B0604020202020204" pitchFamily="34" charset="0"/>
              <a:buChar char="•"/>
            </a:pPr>
            <a:endParaRPr lang="en-US" dirty="0"/>
          </a:p>
          <a:p>
            <a:endParaRPr lang="en-US" dirty="0"/>
          </a:p>
        </p:txBody>
      </p:sp>
      <p:graphicFrame>
        <p:nvGraphicFramePr>
          <p:cNvPr id="5" name="Diagram 4"/>
          <p:cNvGraphicFramePr/>
          <p:nvPr>
            <p:extLst>
              <p:ext uri="{D42A27DB-BD31-4B8C-83A1-F6EECF244321}">
                <p14:modId xmlns:p14="http://schemas.microsoft.com/office/powerpoint/2010/main" val="1593803536"/>
              </p:ext>
            </p:extLst>
          </p:nvPr>
        </p:nvGraphicFramePr>
        <p:xfrm>
          <a:off x="227012" y="2327557"/>
          <a:ext cx="7086601" cy="3699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p:nvPr/>
        </p:nvPicPr>
        <p:blipFill>
          <a:blip r:embed="rId7"/>
          <a:stretch>
            <a:fillRect/>
          </a:stretch>
        </p:blipFill>
        <p:spPr>
          <a:xfrm>
            <a:off x="7542212" y="1676400"/>
            <a:ext cx="4419600" cy="4350385"/>
          </a:xfrm>
          <a:prstGeom prst="rect">
            <a:avLst/>
          </a:prstGeom>
        </p:spPr>
      </p:pic>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044" y="762000"/>
            <a:ext cx="7010400" cy="1477328"/>
          </a:xfrm>
          <a:prstGeom prst="rect">
            <a:avLst/>
          </a:prstGeom>
          <a:noFill/>
          <a:ln w="9525">
            <a:solidFill>
              <a:schemeClr val="tx1"/>
            </a:solidFill>
          </a:ln>
          <a:effectLst>
            <a:glow rad="63500">
              <a:schemeClr val="accent1">
                <a:satMod val="175000"/>
                <a:alpha val="40000"/>
              </a:schemeClr>
            </a:glow>
          </a:effectLst>
        </p:spPr>
        <p:txBody>
          <a:bodyPr wrap="square" rtlCol="0">
            <a:spAutoFit/>
          </a:bodyPr>
          <a:lstStyle/>
          <a:p>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Problem 4: Finding the right plot</a:t>
            </a:r>
            <a:r>
              <a:rPr lang="en-US" dirty="0">
                <a:solidFill>
                  <a:srgbClr val="C0504D"/>
                </a:solidFill>
                <a:latin typeface="Cambria" panose="02040503050406030204" pitchFamily="18" charset="0"/>
                <a:ea typeface="Cambria" panose="02040503050406030204" pitchFamily="18" charset="0"/>
                <a:cs typeface="Cambria" panose="02040503050406030204" pitchFamily="18" charset="0"/>
              </a:rPr>
              <a:t> </a:t>
            </a:r>
            <a:r>
              <a:rPr lang="en-US" dirty="0"/>
              <a:t>:</a:t>
            </a:r>
          </a:p>
          <a:p>
            <a:endParaRPr lang="en-US" dirty="0"/>
          </a:p>
          <a:p>
            <a:pPr lvl="0"/>
            <a:r>
              <a:rPr lang="en-US" u="sng" dirty="0" err="1"/>
              <a:t>KMeans</a:t>
            </a:r>
            <a:r>
              <a:rPr lang="en-US" u="sng" dirty="0"/>
              <a:t> with K = 2 w/stop words removal</a:t>
            </a:r>
          </a:p>
          <a:p>
            <a:endParaRPr lang="en-US" dirty="0"/>
          </a:p>
          <a:p>
            <a:endParaRPr lang="en-US" dirty="0"/>
          </a:p>
        </p:txBody>
      </p:sp>
      <p:graphicFrame>
        <p:nvGraphicFramePr>
          <p:cNvPr id="5" name="Diagram 4"/>
          <p:cNvGraphicFramePr/>
          <p:nvPr>
            <p:extLst>
              <p:ext uri="{D42A27DB-BD31-4B8C-83A1-F6EECF244321}">
                <p14:modId xmlns:p14="http://schemas.microsoft.com/office/powerpoint/2010/main" val="2910000621"/>
              </p:ext>
            </p:extLst>
          </p:nvPr>
        </p:nvGraphicFramePr>
        <p:xfrm>
          <a:off x="227012" y="2327557"/>
          <a:ext cx="7086601" cy="3699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p:nvPr/>
        </p:nvPicPr>
        <p:blipFill>
          <a:blip r:embed="rId7"/>
          <a:stretch>
            <a:fillRect/>
          </a:stretch>
        </p:blipFill>
        <p:spPr>
          <a:xfrm>
            <a:off x="7466012" y="1676400"/>
            <a:ext cx="4646612" cy="4449445"/>
          </a:xfrm>
          <a:prstGeom prst="rect">
            <a:avLst/>
          </a:prstGeom>
        </p:spPr>
      </p:pic>
    </p:spTree>
    <p:extLst>
      <p:ext uri="{BB962C8B-B14F-4D97-AF65-F5344CB8AC3E}">
        <p14:creationId xmlns:p14="http://schemas.microsoft.com/office/powerpoint/2010/main" val="419139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044" y="762000"/>
            <a:ext cx="4870769" cy="1200329"/>
          </a:xfrm>
          <a:prstGeom prst="rect">
            <a:avLst/>
          </a:prstGeom>
          <a:noFill/>
          <a:ln w="9525">
            <a:solidFill>
              <a:schemeClr val="tx1"/>
            </a:solidFill>
          </a:ln>
          <a:effectLst>
            <a:glow rad="63500">
              <a:schemeClr val="accent1">
                <a:satMod val="175000"/>
                <a:alpha val="40000"/>
              </a:schemeClr>
            </a:glow>
          </a:effectLst>
        </p:spPr>
        <p:txBody>
          <a:bodyPr wrap="square" rtlCol="0">
            <a:spAutoFit/>
          </a:bodyPr>
          <a:lstStyle/>
          <a:p>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Problem 4: Finding the right plot</a:t>
            </a:r>
            <a:r>
              <a:rPr lang="en-US" dirty="0">
                <a:solidFill>
                  <a:srgbClr val="C0504D"/>
                </a:solidFill>
                <a:latin typeface="Cambria" panose="02040503050406030204" pitchFamily="18" charset="0"/>
                <a:ea typeface="Cambria" panose="02040503050406030204" pitchFamily="18" charset="0"/>
                <a:cs typeface="Cambria" panose="02040503050406030204" pitchFamily="18" charset="0"/>
              </a:rPr>
              <a:t> </a:t>
            </a:r>
            <a:r>
              <a:rPr lang="en-US" dirty="0"/>
              <a:t>:</a:t>
            </a:r>
          </a:p>
          <a:p>
            <a:endParaRPr lang="en-US" dirty="0"/>
          </a:p>
          <a:p>
            <a:r>
              <a:rPr lang="en-US" dirty="0"/>
              <a:t>D -  Scatter Plots</a:t>
            </a:r>
          </a:p>
          <a:p>
            <a:endParaRPr lang="en-US" dirty="0"/>
          </a:p>
        </p:txBody>
      </p:sp>
      <p:graphicFrame>
        <p:nvGraphicFramePr>
          <p:cNvPr id="5" name="Diagram 4"/>
          <p:cNvGraphicFramePr/>
          <p:nvPr>
            <p:extLst>
              <p:ext uri="{D42A27DB-BD31-4B8C-83A1-F6EECF244321}">
                <p14:modId xmlns:p14="http://schemas.microsoft.com/office/powerpoint/2010/main" val="1319439082"/>
              </p:ext>
            </p:extLst>
          </p:nvPr>
        </p:nvGraphicFramePr>
        <p:xfrm>
          <a:off x="227013" y="2327557"/>
          <a:ext cx="4876800" cy="3699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p:nvPr/>
        </p:nvPicPr>
        <p:blipFill>
          <a:blip r:embed="rId7"/>
          <a:stretch>
            <a:fillRect/>
          </a:stretch>
        </p:blipFill>
        <p:spPr>
          <a:xfrm>
            <a:off x="5942012" y="1143000"/>
            <a:ext cx="5486400" cy="4550410"/>
          </a:xfrm>
          <a:prstGeom prst="rect">
            <a:avLst/>
          </a:prstGeom>
        </p:spPr>
      </p:pic>
    </p:spTree>
    <p:extLst>
      <p:ext uri="{BB962C8B-B14F-4D97-AF65-F5344CB8AC3E}">
        <p14:creationId xmlns:p14="http://schemas.microsoft.com/office/powerpoint/2010/main" val="408671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044" y="762000"/>
            <a:ext cx="4870769" cy="1200329"/>
          </a:xfrm>
          <a:prstGeom prst="rect">
            <a:avLst/>
          </a:prstGeom>
          <a:noFill/>
          <a:ln w="9525">
            <a:solidFill>
              <a:schemeClr val="tx1"/>
            </a:solidFill>
          </a:ln>
          <a:effectLst>
            <a:glow rad="63500">
              <a:schemeClr val="accent1">
                <a:satMod val="175000"/>
                <a:alpha val="40000"/>
              </a:schemeClr>
            </a:glow>
          </a:effectLst>
        </p:spPr>
        <p:txBody>
          <a:bodyPr wrap="square" rtlCol="0">
            <a:spAutoFit/>
          </a:bodyPr>
          <a:lstStyle/>
          <a:p>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Problem 4: Finding the right plot</a:t>
            </a:r>
            <a:r>
              <a:rPr lang="en-US" dirty="0">
                <a:solidFill>
                  <a:srgbClr val="C0504D"/>
                </a:solidFill>
                <a:latin typeface="Cambria" panose="02040503050406030204" pitchFamily="18" charset="0"/>
                <a:ea typeface="Cambria" panose="02040503050406030204" pitchFamily="18" charset="0"/>
                <a:cs typeface="Cambria" panose="02040503050406030204" pitchFamily="18" charset="0"/>
              </a:rPr>
              <a:t> </a:t>
            </a:r>
            <a:r>
              <a:rPr lang="en-US" dirty="0"/>
              <a:t>:</a:t>
            </a:r>
          </a:p>
          <a:p>
            <a:endParaRPr lang="en-US" dirty="0"/>
          </a:p>
          <a:p>
            <a:pPr lvl="0"/>
            <a:r>
              <a:rPr lang="en-US" dirty="0"/>
              <a:t>4.4 </a:t>
            </a:r>
            <a:r>
              <a:rPr lang="en-US" dirty="0" err="1"/>
              <a:t>Mayavi</a:t>
            </a:r>
            <a:r>
              <a:rPr lang="en-US" dirty="0"/>
              <a:t> – Add Interactivity</a:t>
            </a:r>
          </a:p>
          <a:p>
            <a:endParaRPr lang="en-US" dirty="0"/>
          </a:p>
        </p:txBody>
      </p:sp>
      <p:graphicFrame>
        <p:nvGraphicFramePr>
          <p:cNvPr id="5" name="Diagram 4"/>
          <p:cNvGraphicFramePr/>
          <p:nvPr>
            <p:extLst>
              <p:ext uri="{D42A27DB-BD31-4B8C-83A1-F6EECF244321}">
                <p14:modId xmlns:p14="http://schemas.microsoft.com/office/powerpoint/2010/main" val="1240429440"/>
              </p:ext>
            </p:extLst>
          </p:nvPr>
        </p:nvGraphicFramePr>
        <p:xfrm>
          <a:off x="227013" y="2327557"/>
          <a:ext cx="4876800" cy="3699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p:nvPr/>
        </p:nvPicPr>
        <p:blipFill>
          <a:blip r:embed="rId7"/>
          <a:stretch>
            <a:fillRect/>
          </a:stretch>
        </p:blipFill>
        <p:spPr>
          <a:xfrm>
            <a:off x="5637212" y="647526"/>
            <a:ext cx="3362325" cy="2575560"/>
          </a:xfrm>
          <a:prstGeom prst="rect">
            <a:avLst/>
          </a:prstGeom>
        </p:spPr>
      </p:pic>
      <p:pic>
        <p:nvPicPr>
          <p:cNvPr id="8" name="Picture 7"/>
          <p:cNvPicPr/>
          <p:nvPr/>
        </p:nvPicPr>
        <p:blipFill>
          <a:blip r:embed="rId8"/>
          <a:stretch>
            <a:fillRect/>
          </a:stretch>
        </p:blipFill>
        <p:spPr>
          <a:xfrm>
            <a:off x="7618412" y="3276600"/>
            <a:ext cx="3362325" cy="2571750"/>
          </a:xfrm>
          <a:prstGeom prst="rect">
            <a:avLst/>
          </a:prstGeom>
        </p:spPr>
      </p:pic>
    </p:spTree>
    <p:extLst>
      <p:ext uri="{BB962C8B-B14F-4D97-AF65-F5344CB8AC3E}">
        <p14:creationId xmlns:p14="http://schemas.microsoft.com/office/powerpoint/2010/main" val="136575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954105663"/>
              </p:ext>
            </p:extLst>
          </p:nvPr>
        </p:nvGraphicFramePr>
        <p:xfrm>
          <a:off x="2031471" y="720372"/>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3212" y="381000"/>
            <a:ext cx="11582399" cy="1371600"/>
          </a:xfrm>
        </p:spPr>
        <p:txBody>
          <a:bodyPr/>
          <a:lstStyle/>
          <a:p>
            <a:r>
              <a:rPr lang="en-US" dirty="0"/>
              <a:t>Study of movie reviews from the v2.0 polarity dataset </a:t>
            </a:r>
          </a:p>
        </p:txBody>
      </p:sp>
      <p:sp>
        <p:nvSpPr>
          <p:cNvPr id="14" name="Content Placeholder 13"/>
          <p:cNvSpPr>
            <a:spLocks noGrp="1"/>
          </p:cNvSpPr>
          <p:nvPr>
            <p:ph idx="1"/>
          </p:nvPr>
        </p:nvSpPr>
        <p:spPr>
          <a:xfrm>
            <a:off x="531813" y="1828800"/>
            <a:ext cx="5410199" cy="4267200"/>
          </a:xfrm>
        </p:spPr>
        <p:txBody>
          <a:bodyPr>
            <a:normAutofit/>
          </a:bodyPr>
          <a:lstStyle/>
          <a:p>
            <a:r>
              <a:rPr lang="en-US" sz="2000" dirty="0"/>
              <a:t>Exploratory analysis</a:t>
            </a:r>
          </a:p>
          <a:p>
            <a:r>
              <a:rPr lang="en-US" sz="2000" dirty="0"/>
              <a:t>Text classification, using different classifiers</a:t>
            </a:r>
          </a:p>
          <a:p>
            <a:r>
              <a:rPr lang="en-US" sz="2000" dirty="0"/>
              <a:t>Exploration of different visualization techniques</a:t>
            </a:r>
          </a:p>
          <a:p>
            <a:r>
              <a:rPr lang="en-US" sz="2000" dirty="0"/>
              <a:t>Exploring Supervised Learning, &amp; Unsupervised Learning</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9212" y="1729740"/>
            <a:ext cx="5105400" cy="5038725"/>
          </a:xfrm>
          <a:prstGeom prst="rect">
            <a:avLst/>
          </a:prstGeom>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533400"/>
            <a:ext cx="11125199" cy="609600"/>
          </a:xfrm>
        </p:spPr>
        <p:txBody>
          <a:bodyPr>
            <a:normAutofit fontScale="90000"/>
          </a:bodyPr>
          <a:lstStyle/>
          <a:p>
            <a:r>
              <a:rPr lang="en-US" dirty="0"/>
              <a:t>Overview of Problem-1: Sentiment Analysis on Movie Review</a:t>
            </a:r>
          </a:p>
        </p:txBody>
      </p:sp>
      <p:graphicFrame>
        <p:nvGraphicFramePr>
          <p:cNvPr id="15" name="Diagram 14"/>
          <p:cNvGraphicFramePr/>
          <p:nvPr>
            <p:extLst>
              <p:ext uri="{D42A27DB-BD31-4B8C-83A1-F6EECF244321}">
                <p14:modId xmlns:p14="http://schemas.microsoft.com/office/powerpoint/2010/main" val="3002521435"/>
              </p:ext>
            </p:extLst>
          </p:nvPr>
        </p:nvGraphicFramePr>
        <p:xfrm>
          <a:off x="1827212" y="1219200"/>
          <a:ext cx="85344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51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381000"/>
            <a:ext cx="4114799" cy="914400"/>
          </a:xfrm>
        </p:spPr>
        <p:txBody>
          <a:bodyPr/>
          <a:lstStyle/>
          <a:p>
            <a:r>
              <a:rPr lang="en-US" dirty="0"/>
              <a:t>The Experiment</a:t>
            </a:r>
          </a:p>
        </p:txBody>
      </p:sp>
      <p:sp>
        <p:nvSpPr>
          <p:cNvPr id="3" name="Content Placeholder 2"/>
          <p:cNvSpPr>
            <a:spLocks noGrp="1"/>
          </p:cNvSpPr>
          <p:nvPr>
            <p:ph sz="half" idx="1"/>
          </p:nvPr>
        </p:nvSpPr>
        <p:spPr>
          <a:xfrm>
            <a:off x="150812" y="1371600"/>
            <a:ext cx="5773568" cy="4495799"/>
          </a:xfrm>
          <a:ln>
            <a:solidFill>
              <a:schemeClr val="tx1"/>
            </a:solidFill>
          </a:ln>
        </p:spPr>
        <p:txBody>
          <a:bodyPr>
            <a:normAutofit fontScale="92500" lnSpcReduction="20000"/>
          </a:bodyPr>
          <a:lstStyle/>
          <a:p>
            <a:pPr lvl="0"/>
            <a:r>
              <a:rPr lang="en-US" dirty="0" err="1"/>
              <a:t>Tfidf</a:t>
            </a:r>
            <a:r>
              <a:rPr lang="en-US" dirty="0"/>
              <a:t> </a:t>
            </a:r>
            <a:r>
              <a:rPr lang="en-US" dirty="0" err="1"/>
              <a:t>Vectorizer</a:t>
            </a:r>
            <a:r>
              <a:rPr lang="en-US" dirty="0"/>
              <a:t>: </a:t>
            </a:r>
            <a:r>
              <a:rPr lang="en-US" dirty="0" err="1"/>
              <a:t>min_df</a:t>
            </a:r>
            <a:r>
              <a:rPr lang="en-US" dirty="0"/>
              <a:t> = 0.35, </a:t>
            </a:r>
            <a:r>
              <a:rPr lang="en-US" dirty="0" err="1"/>
              <a:t>max_df</a:t>
            </a:r>
            <a:r>
              <a:rPr lang="en-US" dirty="0"/>
              <a:t> = 0.75</a:t>
            </a:r>
          </a:p>
          <a:p>
            <a:pPr lvl="0"/>
            <a:r>
              <a:rPr lang="en-US" dirty="0" err="1"/>
              <a:t>LinearSVC</a:t>
            </a:r>
            <a:r>
              <a:rPr lang="en-US" dirty="0"/>
              <a:t> classifier</a:t>
            </a:r>
          </a:p>
          <a:p>
            <a:pPr lvl="0"/>
            <a:r>
              <a:rPr lang="en-US" dirty="0" err="1"/>
              <a:t>vect_ngram_range</a:t>
            </a:r>
            <a:r>
              <a:rPr lang="en-US" dirty="0"/>
              <a:t>: both (1,1) and (1,2) were experimented with. </a:t>
            </a:r>
          </a:p>
          <a:p>
            <a:pPr lvl="0"/>
            <a:r>
              <a:rPr lang="en-US" dirty="0" err="1"/>
              <a:t>n_jobs</a:t>
            </a:r>
            <a:r>
              <a:rPr lang="en-US" dirty="0"/>
              <a:t>: values was set to -1 and 1, depending on the environment</a:t>
            </a:r>
          </a:p>
          <a:p>
            <a:pPr lvl="0"/>
            <a:r>
              <a:rPr lang="en-US" dirty="0" err="1"/>
              <a:t>GridSearchCV.fit</a:t>
            </a:r>
            <a:r>
              <a:rPr lang="en-US" dirty="0"/>
              <a:t>: used for fitting the model to the training data set</a:t>
            </a:r>
          </a:p>
          <a:p>
            <a:pPr lvl="0"/>
            <a:r>
              <a:rPr lang="en-US" dirty="0" err="1"/>
              <a:t>GridSearchCV.predict</a:t>
            </a:r>
            <a:r>
              <a:rPr lang="en-US" dirty="0"/>
              <a:t>: used for predicting model output using test data set</a:t>
            </a:r>
          </a:p>
          <a:p>
            <a:pPr lvl="0"/>
            <a:r>
              <a:rPr lang="en-US" dirty="0"/>
              <a:t>Confusion Matrix: plotted using </a:t>
            </a:r>
            <a:r>
              <a:rPr lang="en-US" dirty="0" err="1"/>
              <a:t>sklearn.metrics.confusion_matrix</a:t>
            </a:r>
            <a:endParaRPr lang="en-US" dirty="0"/>
          </a:p>
        </p:txBody>
      </p:sp>
      <p:graphicFrame>
        <p:nvGraphicFramePr>
          <p:cNvPr id="9" name="Content Placeholder 8" descr="Sample table with 3 columns, 4 rows" title="Table"/>
          <p:cNvGraphicFramePr>
            <a:graphicFrameLocks noGrp="1"/>
          </p:cNvGraphicFramePr>
          <p:nvPr>
            <p:ph sz="half" idx="2"/>
            <p:extLst>
              <p:ext uri="{D42A27DB-BD31-4B8C-83A1-F6EECF244321}">
                <p14:modId xmlns:p14="http://schemas.microsoft.com/office/powerpoint/2010/main" val="4250671954"/>
              </p:ext>
            </p:extLst>
          </p:nvPr>
        </p:nvGraphicFramePr>
        <p:xfrm>
          <a:off x="6170612" y="1371600"/>
          <a:ext cx="4419600" cy="142875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xmlns="" val="20000"/>
                    </a:ext>
                  </a:extLst>
                </a:gridCol>
                <a:gridCol w="1473200">
                  <a:extLst>
                    <a:ext uri="{9D8B030D-6E8A-4147-A177-3AD203B41FA5}">
                      <a16:colId xmlns:a16="http://schemas.microsoft.com/office/drawing/2014/main" xmlns="" val="20001"/>
                    </a:ext>
                  </a:extLst>
                </a:gridCol>
                <a:gridCol w="1473200">
                  <a:extLst>
                    <a:ext uri="{9D8B030D-6E8A-4147-A177-3AD203B41FA5}">
                      <a16:colId xmlns:a16="http://schemas.microsoft.com/office/drawing/2014/main" xmlns="" val="20002"/>
                    </a:ext>
                  </a:extLst>
                </a:gridCol>
              </a:tblGrid>
              <a:tr h="5143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Movies Reviews</a:t>
                      </a:r>
                    </a:p>
                    <a:p>
                      <a:endParaRPr lang="en-US" dirty="0"/>
                    </a:p>
                  </a:txBody>
                  <a:tcPr anchor="ctr"/>
                </a:tc>
                <a:tc>
                  <a:txBody>
                    <a:bodyPr/>
                    <a:lstStyle/>
                    <a:p>
                      <a:pPr algn="ctr"/>
                      <a:r>
                        <a:rPr lang="en-US" dirty="0"/>
                        <a:t>Pos. Reviews</a:t>
                      </a:r>
                    </a:p>
                  </a:txBody>
                  <a:tcPr anchor="ctr"/>
                </a:tc>
                <a:tc>
                  <a:txBody>
                    <a:bodyPr/>
                    <a:lstStyle/>
                    <a:p>
                      <a:pPr algn="ctr"/>
                      <a:r>
                        <a:rPr lang="en-US" dirty="0" err="1"/>
                        <a:t>Neg.Reviews</a:t>
                      </a:r>
                      <a:endParaRPr lang="en-US" dirty="0"/>
                    </a:p>
                  </a:txBody>
                  <a:tcPr anchor="ctr"/>
                </a:tc>
                <a:extLst>
                  <a:ext uri="{0D108BD9-81ED-4DB2-BD59-A6C34878D82A}">
                    <a16:rowId xmlns:a16="http://schemas.microsoft.com/office/drawing/2014/main" xmlns="" val="10000"/>
                  </a:ext>
                </a:extLst>
              </a:tr>
              <a:tr h="514350">
                <a:tc>
                  <a:txBody>
                    <a:bodyPr/>
                    <a:lstStyle/>
                    <a:p>
                      <a:r>
                        <a:rPr lang="en-US" dirty="0"/>
                        <a:t>Total</a:t>
                      </a:r>
                    </a:p>
                  </a:txBody>
                  <a:tcPr anchor="ctr"/>
                </a:tc>
                <a:tc>
                  <a:txBody>
                    <a:bodyPr/>
                    <a:lstStyle/>
                    <a:p>
                      <a:pPr algn="ctr"/>
                      <a:r>
                        <a:rPr lang="en-US" dirty="0"/>
                        <a:t>1000</a:t>
                      </a:r>
                    </a:p>
                  </a:txBody>
                  <a:tcPr anchor="ctr"/>
                </a:tc>
                <a:tc>
                  <a:txBody>
                    <a:bodyPr/>
                    <a:lstStyle/>
                    <a:p>
                      <a:pPr algn="ctr"/>
                      <a:r>
                        <a:rPr lang="en-US" dirty="0"/>
                        <a:t>1000</a:t>
                      </a:r>
                    </a:p>
                  </a:txBody>
                  <a:tcPr anchor="ctr"/>
                </a:tc>
                <a:extLst>
                  <a:ext uri="{0D108BD9-81ED-4DB2-BD59-A6C34878D82A}">
                    <a16:rowId xmlns:a16="http://schemas.microsoft.com/office/drawing/2014/main" xmlns="" val="10001"/>
                  </a:ext>
                </a:extLst>
              </a:tr>
            </a:tbl>
          </a:graphicData>
        </a:graphic>
      </p:graphicFrame>
      <p:graphicFrame>
        <p:nvGraphicFramePr>
          <p:cNvPr id="5" name="Content Placeholder 8" descr="Sample table with 3 columns, 4 rows" title="Table"/>
          <p:cNvGraphicFramePr>
            <a:graphicFrameLocks/>
          </p:cNvGraphicFramePr>
          <p:nvPr>
            <p:extLst>
              <p:ext uri="{D42A27DB-BD31-4B8C-83A1-F6EECF244321}">
                <p14:modId xmlns:p14="http://schemas.microsoft.com/office/powerpoint/2010/main" val="1725403448"/>
              </p:ext>
            </p:extLst>
          </p:nvPr>
        </p:nvGraphicFramePr>
        <p:xfrm>
          <a:off x="6170612" y="2905124"/>
          <a:ext cx="4419600" cy="142875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xmlns="" val="20000"/>
                    </a:ext>
                  </a:extLst>
                </a:gridCol>
                <a:gridCol w="1473200">
                  <a:extLst>
                    <a:ext uri="{9D8B030D-6E8A-4147-A177-3AD203B41FA5}">
                      <a16:colId xmlns:a16="http://schemas.microsoft.com/office/drawing/2014/main" xmlns="" val="20001"/>
                    </a:ext>
                  </a:extLst>
                </a:gridCol>
                <a:gridCol w="1473200">
                  <a:extLst>
                    <a:ext uri="{9D8B030D-6E8A-4147-A177-3AD203B41FA5}">
                      <a16:colId xmlns:a16="http://schemas.microsoft.com/office/drawing/2014/main" xmlns="" val="20002"/>
                    </a:ext>
                  </a:extLst>
                </a:gridCol>
              </a:tblGrid>
              <a:tr h="5143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Training</a:t>
                      </a:r>
                      <a:r>
                        <a:rPr lang="en-US" baseline="0" dirty="0"/>
                        <a:t> VS Testing Data</a:t>
                      </a:r>
                      <a:endParaRPr lang="en-US" dirty="0"/>
                    </a:p>
                    <a:p>
                      <a:endParaRPr lang="en-US" dirty="0"/>
                    </a:p>
                  </a:txBody>
                  <a:tcPr anchor="ctr"/>
                </a:tc>
                <a:tc>
                  <a:txBody>
                    <a:bodyPr/>
                    <a:lstStyle/>
                    <a:p>
                      <a:pPr algn="ctr"/>
                      <a:r>
                        <a:rPr lang="en-US" dirty="0"/>
                        <a:t>Training Data</a:t>
                      </a:r>
                    </a:p>
                  </a:txBody>
                  <a:tcPr anchor="ctr"/>
                </a:tc>
                <a:tc>
                  <a:txBody>
                    <a:bodyPr/>
                    <a:lstStyle/>
                    <a:p>
                      <a:pPr algn="ctr"/>
                      <a:r>
                        <a:rPr lang="en-US" dirty="0"/>
                        <a:t>Testing Data</a:t>
                      </a:r>
                    </a:p>
                  </a:txBody>
                  <a:tcPr anchor="ctr"/>
                </a:tc>
                <a:extLst>
                  <a:ext uri="{0D108BD9-81ED-4DB2-BD59-A6C34878D82A}">
                    <a16:rowId xmlns:a16="http://schemas.microsoft.com/office/drawing/2014/main" xmlns="" val="10000"/>
                  </a:ext>
                </a:extLst>
              </a:tr>
              <a:tr h="514350">
                <a:tc>
                  <a:txBody>
                    <a:bodyPr/>
                    <a:lstStyle/>
                    <a:p>
                      <a:r>
                        <a:rPr lang="en-US" dirty="0"/>
                        <a:t>Total</a:t>
                      </a:r>
                    </a:p>
                  </a:txBody>
                  <a:tcPr anchor="ctr"/>
                </a:tc>
                <a:tc>
                  <a:txBody>
                    <a:bodyPr/>
                    <a:lstStyle/>
                    <a:p>
                      <a:pPr algn="ctr"/>
                      <a:r>
                        <a:rPr lang="en-US" dirty="0"/>
                        <a:t>75%</a:t>
                      </a:r>
                    </a:p>
                  </a:txBody>
                  <a:tcPr anchor="ctr"/>
                </a:tc>
                <a:tc>
                  <a:txBody>
                    <a:bodyPr/>
                    <a:lstStyle/>
                    <a:p>
                      <a:pPr algn="ctr"/>
                      <a:r>
                        <a:rPr lang="en-US" dirty="0"/>
                        <a:t>25%</a:t>
                      </a:r>
                    </a:p>
                  </a:txBody>
                  <a:tcPr anchor="ctr"/>
                </a:tc>
                <a:extLst>
                  <a:ext uri="{0D108BD9-81ED-4DB2-BD59-A6C34878D82A}">
                    <a16:rowId xmlns:a16="http://schemas.microsoft.com/office/drawing/2014/main" xmlns="" val="10001"/>
                  </a:ext>
                </a:extLst>
              </a:tr>
            </a:tbl>
          </a:graphicData>
        </a:graphic>
      </p:graphicFrame>
      <p:sp>
        <p:nvSpPr>
          <p:cNvPr id="4" name="TextBox 3"/>
          <p:cNvSpPr txBox="1"/>
          <p:nvPr/>
        </p:nvSpPr>
        <p:spPr>
          <a:xfrm>
            <a:off x="6170612" y="4648200"/>
            <a:ext cx="4513262" cy="1754326"/>
          </a:xfrm>
          <a:prstGeom prst="rect">
            <a:avLst/>
          </a:prstGeom>
          <a:noFill/>
        </p:spPr>
        <p:txBody>
          <a:bodyPr wrap="square" rtlCol="0">
            <a:spAutoFit/>
          </a:bodyPr>
          <a:lstStyle/>
          <a:p>
            <a:r>
              <a:rPr lang="en-US" dirty="0"/>
              <a:t>Findings:</a:t>
            </a:r>
          </a:p>
          <a:p>
            <a:r>
              <a:rPr lang="en-US" dirty="0"/>
              <a:t>After training the model, we predicted the model output on test data set and calculated prediction accuracy and plotted the confusion matrix.</a:t>
            </a:r>
          </a:p>
          <a:p>
            <a:endParaRPr lang="en-US" dirty="0"/>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770812" y="1112520"/>
            <a:ext cx="3962399" cy="2065020"/>
          </a:xfrm>
        </p:spPr>
        <p:txBody>
          <a:bodyPr>
            <a:normAutofit/>
          </a:bodyPr>
          <a:lstStyle/>
          <a:p>
            <a:pPr algn="ctr"/>
            <a:r>
              <a:rPr lang="en-US" dirty="0"/>
              <a:t>Highlights of Analysis and output</a:t>
            </a:r>
          </a:p>
        </p:txBody>
      </p:sp>
      <p:pic>
        <p:nvPicPr>
          <p:cNvPr id="7" name="Picture 6"/>
          <p:cNvPicPr/>
          <p:nvPr/>
        </p:nvPicPr>
        <p:blipFill>
          <a:blip r:embed="rId2"/>
          <a:stretch>
            <a:fillRect/>
          </a:stretch>
        </p:blipFill>
        <p:spPr>
          <a:xfrm>
            <a:off x="7714613" y="3581400"/>
            <a:ext cx="4009390" cy="1637665"/>
          </a:xfrm>
          <a:prstGeom prst="rect">
            <a:avLst/>
          </a:prstGeom>
        </p:spPr>
      </p:pic>
      <p:pic>
        <p:nvPicPr>
          <p:cNvPr id="8" name="Picture 7"/>
          <p:cNvPicPr/>
          <p:nvPr/>
        </p:nvPicPr>
        <p:blipFill>
          <a:blip r:embed="rId3"/>
          <a:stretch>
            <a:fillRect/>
          </a:stretch>
        </p:blipFill>
        <p:spPr>
          <a:xfrm>
            <a:off x="760412" y="3277233"/>
            <a:ext cx="3266440" cy="2933065"/>
          </a:xfrm>
          <a:prstGeom prst="rect">
            <a:avLst/>
          </a:prstGeom>
        </p:spPr>
      </p:pic>
      <p:pic>
        <p:nvPicPr>
          <p:cNvPr id="9" name="Picture 8"/>
          <p:cNvPicPr/>
          <p:nvPr/>
        </p:nvPicPr>
        <p:blipFill>
          <a:blip r:embed="rId4"/>
          <a:stretch>
            <a:fillRect/>
          </a:stretch>
        </p:blipFill>
        <p:spPr>
          <a:xfrm>
            <a:off x="4063364" y="3277233"/>
            <a:ext cx="3314065" cy="293306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221446550"/>
              </p:ext>
            </p:extLst>
          </p:nvPr>
        </p:nvGraphicFramePr>
        <p:xfrm>
          <a:off x="760412" y="525780"/>
          <a:ext cx="6617016" cy="2651760"/>
        </p:xfrm>
        <a:graphic>
          <a:graphicData uri="http://schemas.openxmlformats.org/drawingml/2006/table">
            <a:tbl>
              <a:tblPr firstRow="1" bandRow="1">
                <a:tableStyleId>{5C22544A-7EE6-4342-B048-85BDC9FD1C3A}</a:tableStyleId>
              </a:tblPr>
              <a:tblGrid>
                <a:gridCol w="2205672">
                  <a:extLst>
                    <a:ext uri="{9D8B030D-6E8A-4147-A177-3AD203B41FA5}">
                      <a16:colId xmlns:a16="http://schemas.microsoft.com/office/drawing/2014/main" xmlns="" val="20000"/>
                    </a:ext>
                  </a:extLst>
                </a:gridCol>
                <a:gridCol w="2205672">
                  <a:extLst>
                    <a:ext uri="{9D8B030D-6E8A-4147-A177-3AD203B41FA5}">
                      <a16:colId xmlns:a16="http://schemas.microsoft.com/office/drawing/2014/main" xmlns="" val="20001"/>
                    </a:ext>
                  </a:extLst>
                </a:gridCol>
                <a:gridCol w="2205672">
                  <a:extLst>
                    <a:ext uri="{9D8B030D-6E8A-4147-A177-3AD203B41FA5}">
                      <a16:colId xmlns:a16="http://schemas.microsoft.com/office/drawing/2014/main" xmlns="" val="20002"/>
                    </a:ext>
                  </a:extLst>
                </a:gridCol>
              </a:tblGrid>
              <a:tr h="370840">
                <a:tc gridSpan="3">
                  <a:txBody>
                    <a:bodyPr/>
                    <a:lstStyle/>
                    <a:p>
                      <a:pPr algn="ctr"/>
                      <a:r>
                        <a:rPr lang="en-US" u="sng" dirty="0"/>
                        <a:t>Overview of the Experiment:</a:t>
                      </a:r>
                    </a:p>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370840">
                <a:tc>
                  <a:txBody>
                    <a:bodyPr/>
                    <a:lstStyle/>
                    <a:p>
                      <a:r>
                        <a:rPr lang="en-US" dirty="0" err="1"/>
                        <a:t>n_job</a:t>
                      </a:r>
                      <a:r>
                        <a:rPr lang="en-US" dirty="0"/>
                        <a:t> parameter should be set carefully, especially on a machine with single processor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should not set the value to -1.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of </a:t>
                      </a:r>
                      <a:r>
                        <a:rPr lang="en-US" dirty="0" err="1"/>
                        <a:t>n_grams</a:t>
                      </a:r>
                      <a:r>
                        <a:rPr lang="en-US" dirty="0"/>
                        <a:t> increases features space and consequently increasing model training time.</a:t>
                      </a:r>
                    </a:p>
                    <a:p>
                      <a:endParaRPr lang="en-US"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89012" y="685800"/>
            <a:ext cx="8077200" cy="630942"/>
          </a:xfrm>
          <a:prstGeom prst="rect">
            <a:avLst/>
          </a:prstGeom>
          <a:noFill/>
        </p:spPr>
        <p:txBody>
          <a:bodyPr wrap="square" rtlCol="0">
            <a:spAutoFit/>
          </a:bodyPr>
          <a:lstStyle/>
          <a:p>
            <a:r>
              <a:rPr lang="en-US" sz="3500" dirty="0"/>
              <a:t>Problem 2: Explore </a:t>
            </a:r>
            <a:r>
              <a:rPr lang="en-US" sz="3500" b="1" dirty="0" err="1"/>
              <a:t>TdidfVectorizer</a:t>
            </a:r>
            <a:endParaRPr lang="en-US" sz="3500" dirty="0"/>
          </a:p>
        </p:txBody>
      </p:sp>
      <p:sp>
        <p:nvSpPr>
          <p:cNvPr id="8" name="TextBox 7"/>
          <p:cNvSpPr txBox="1"/>
          <p:nvPr/>
        </p:nvSpPr>
        <p:spPr>
          <a:xfrm>
            <a:off x="989012" y="1600200"/>
            <a:ext cx="4724400" cy="4524315"/>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r>
              <a:rPr lang="en-US" dirty="0"/>
              <a:t>2.1 What is TF-IDF</a:t>
            </a:r>
          </a:p>
          <a:p>
            <a:r>
              <a:rPr lang="en-US" b="1" i="1" dirty="0"/>
              <a:t>Term Frequency</a:t>
            </a:r>
            <a:r>
              <a:rPr lang="en-US" dirty="0"/>
              <a:t> (TF) is defined as the number of occurrences of each word in a document divided by the total number of words in the document.  Because larger documenting has higher average count than smaller documents, term frequency normalizes the word count.  Further, words that are present in large number of documents are less informative.  </a:t>
            </a:r>
          </a:p>
          <a:p>
            <a:r>
              <a:rPr lang="en-US" b="1" i="1" dirty="0"/>
              <a:t>Inverse Document Frequency</a:t>
            </a:r>
            <a:r>
              <a:rPr lang="en-US" dirty="0"/>
              <a:t> (IDF) is a refinement where we downscale weights of words to neutralize the ubiquity factor.  Holistically, this process of </a:t>
            </a:r>
            <a:r>
              <a:rPr lang="en-US" dirty="0" err="1"/>
              <a:t>vectorizing</a:t>
            </a:r>
            <a:r>
              <a:rPr lang="en-US" dirty="0"/>
              <a:t> words in a collection of documents is called Term Frequency times Inverse Document Frequency or </a:t>
            </a:r>
            <a:r>
              <a:rPr lang="en-US" b="1" i="1" dirty="0"/>
              <a:t>td-</a:t>
            </a:r>
            <a:r>
              <a:rPr lang="en-US" b="1" i="1" dirty="0" err="1"/>
              <a:t>idf</a:t>
            </a:r>
            <a:r>
              <a:rPr lang="en-US" dirty="0"/>
              <a:t> in short.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012" y="1630680"/>
            <a:ext cx="6019800" cy="4038600"/>
          </a:xfrm>
          <a:prstGeom prst="rect">
            <a:avLst/>
          </a:prstGeom>
        </p:spPr>
      </p:pic>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75580821"/>
              </p:ext>
            </p:extLst>
          </p:nvPr>
        </p:nvGraphicFramePr>
        <p:xfrm>
          <a:off x="150812" y="1447800"/>
          <a:ext cx="11734800" cy="4632960"/>
        </p:xfrm>
        <a:graphic>
          <a:graphicData uri="http://schemas.openxmlformats.org/drawingml/2006/table">
            <a:tbl>
              <a:tblPr firstRow="1" bandRow="1">
                <a:effectLst>
                  <a:innerShdw blurRad="114300">
                    <a:prstClr val="black"/>
                  </a:innerShdw>
                </a:effectLst>
                <a:tableStyleId>{5C22544A-7EE6-4342-B048-85BDC9FD1C3A}</a:tableStyleId>
              </a:tblPr>
              <a:tblGrid>
                <a:gridCol w="3911600">
                  <a:extLst>
                    <a:ext uri="{9D8B030D-6E8A-4147-A177-3AD203B41FA5}">
                      <a16:colId xmlns:a16="http://schemas.microsoft.com/office/drawing/2014/main" xmlns="" val="20000"/>
                    </a:ext>
                  </a:extLst>
                </a:gridCol>
                <a:gridCol w="3911600">
                  <a:extLst>
                    <a:ext uri="{9D8B030D-6E8A-4147-A177-3AD203B41FA5}">
                      <a16:colId xmlns:a16="http://schemas.microsoft.com/office/drawing/2014/main" xmlns="" val="20001"/>
                    </a:ext>
                  </a:extLst>
                </a:gridCol>
                <a:gridCol w="3911600">
                  <a:extLst>
                    <a:ext uri="{9D8B030D-6E8A-4147-A177-3AD203B41FA5}">
                      <a16:colId xmlns:a16="http://schemas.microsoft.com/office/drawing/2014/main" xmlns="" val="20002"/>
                    </a:ext>
                  </a:extLst>
                </a:gridCol>
              </a:tblGrid>
              <a:tr h="370840">
                <a:tc>
                  <a:txBody>
                    <a:bodyPr/>
                    <a:lstStyle/>
                    <a:p>
                      <a:pPr algn="ctr"/>
                      <a:r>
                        <a:rPr lang="en-US" sz="1800" b="1" kern="1200" dirty="0">
                          <a:solidFill>
                            <a:schemeClr val="lt1"/>
                          </a:solidFill>
                          <a:effectLst/>
                          <a:latin typeface="+mn-lt"/>
                          <a:ea typeface="+mn-ea"/>
                          <a:cs typeface="+mn-cs"/>
                        </a:rPr>
                        <a:t>2.2 Running </a:t>
                      </a:r>
                      <a:r>
                        <a:rPr lang="en-US" sz="1800" b="1" kern="1200" dirty="0" err="1">
                          <a:solidFill>
                            <a:schemeClr val="lt1"/>
                          </a:solidFill>
                          <a:effectLst/>
                          <a:latin typeface="+mn-lt"/>
                          <a:ea typeface="+mn-ea"/>
                          <a:cs typeface="+mn-cs"/>
                        </a:rPr>
                        <a:t>TdidfVectorizer</a:t>
                      </a:r>
                      <a:endParaRPr lang="en-US" dirty="0"/>
                    </a:p>
                  </a:txBody>
                  <a:tcPr/>
                </a:tc>
                <a:tc>
                  <a:txBody>
                    <a:bodyPr/>
                    <a:lstStyle/>
                    <a:p>
                      <a:pPr algn="ctr"/>
                      <a:r>
                        <a:rPr lang="en-US" sz="1800" b="1" kern="1200" dirty="0">
                          <a:solidFill>
                            <a:schemeClr val="lt1"/>
                          </a:solidFill>
                          <a:effectLst/>
                          <a:latin typeface="+mn-lt"/>
                          <a:ea typeface="+mn-ea"/>
                          <a:cs typeface="+mn-cs"/>
                        </a:rPr>
                        <a:t>2.3 </a:t>
                      </a:r>
                      <a:r>
                        <a:rPr lang="en-US" sz="1800" b="1" kern="1200" dirty="0" err="1">
                          <a:solidFill>
                            <a:schemeClr val="lt1"/>
                          </a:solidFill>
                          <a:effectLst/>
                          <a:latin typeface="+mn-lt"/>
                          <a:ea typeface="+mn-ea"/>
                          <a:cs typeface="+mn-cs"/>
                        </a:rPr>
                        <a:t>min_df</a:t>
                      </a:r>
                      <a:r>
                        <a:rPr lang="en-US" sz="1800" b="1" kern="1200" dirty="0">
                          <a:solidFill>
                            <a:schemeClr val="lt1"/>
                          </a:solidFill>
                          <a:effectLst/>
                          <a:latin typeface="+mn-lt"/>
                          <a:ea typeface="+mn-ea"/>
                          <a:cs typeface="+mn-cs"/>
                        </a:rPr>
                        <a:t> vs. </a:t>
                      </a:r>
                      <a:r>
                        <a:rPr lang="en-US" sz="1800" b="1" kern="1200" dirty="0" err="1">
                          <a:solidFill>
                            <a:schemeClr val="lt1"/>
                          </a:solidFill>
                          <a:effectLst/>
                          <a:latin typeface="+mn-lt"/>
                          <a:ea typeface="+mn-ea"/>
                          <a:cs typeface="+mn-cs"/>
                        </a:rPr>
                        <a:t>max_df</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min_df</a:t>
                      </a:r>
                      <a:r>
                        <a:rPr lang="en-US" sz="1800" b="1" kern="1200" dirty="0">
                          <a:solidFill>
                            <a:schemeClr val="lt1"/>
                          </a:solidFill>
                          <a:effectLst/>
                          <a:latin typeface="+mn-lt"/>
                          <a:ea typeface="+mn-ea"/>
                          <a:cs typeface="+mn-cs"/>
                        </a:rPr>
                        <a:t> VS max df1</a:t>
                      </a:r>
                    </a:p>
                    <a:p>
                      <a:pPr algn="ctr"/>
                      <a:endParaRPr lang="en-US" dirty="0"/>
                    </a:p>
                  </a:txBody>
                  <a:tcPr/>
                </a:tc>
                <a:tc>
                  <a:txBody>
                    <a:bodyPr/>
                    <a:lstStyle/>
                    <a:p>
                      <a:pPr algn="ctr"/>
                      <a:r>
                        <a:rPr lang="en-US" sz="1800" b="1" kern="1200" dirty="0">
                          <a:solidFill>
                            <a:schemeClr val="lt1"/>
                          </a:solidFill>
                          <a:effectLst/>
                          <a:latin typeface="+mn-lt"/>
                          <a:ea typeface="+mn-ea"/>
                          <a:cs typeface="+mn-cs"/>
                        </a:rPr>
                        <a:t>2.4 </a:t>
                      </a:r>
                      <a:r>
                        <a:rPr lang="en-US" sz="1800" b="1" kern="1200" dirty="0" err="1">
                          <a:solidFill>
                            <a:schemeClr val="lt1"/>
                          </a:solidFill>
                          <a:effectLst/>
                          <a:latin typeface="+mn-lt"/>
                          <a:ea typeface="+mn-ea"/>
                          <a:cs typeface="+mn-cs"/>
                        </a:rPr>
                        <a:t>n_gram_range</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n_gram</a:t>
                      </a:r>
                      <a:r>
                        <a:rPr lang="en-US" sz="1800" b="1" kern="1200" dirty="0">
                          <a:solidFill>
                            <a:schemeClr val="lt1"/>
                          </a:solidFill>
                          <a:effectLst/>
                          <a:latin typeface="+mn-lt"/>
                          <a:ea typeface="+mn-ea"/>
                          <a:cs typeface="+mn-cs"/>
                        </a:rPr>
                        <a:t> range</a:t>
                      </a:r>
                    </a:p>
                  </a:txBody>
                  <a:tcPr/>
                </a:tc>
                <a:extLst>
                  <a:ext uri="{0D108BD9-81ED-4DB2-BD59-A6C34878D82A}">
                    <a16:rowId xmlns:a16="http://schemas.microsoft.com/office/drawing/2014/main" xmlns="" val="10000"/>
                  </a:ext>
                </a:extLst>
              </a:tr>
              <a:tr h="370840">
                <a:tc>
                  <a:txBody>
                    <a:bodyPr/>
                    <a:lstStyle/>
                    <a:p>
                      <a:pPr marL="285750" indent="-285750">
                        <a:buFont typeface="Arial" panose="020B0604020202020204" pitchFamily="34" charset="0"/>
                        <a:buChar char="•"/>
                      </a:pPr>
                      <a:r>
                        <a:rPr lang="en-US" sz="1700" kern="1200" dirty="0">
                          <a:solidFill>
                            <a:schemeClr val="dk1"/>
                          </a:solidFill>
                          <a:effectLst/>
                          <a:latin typeface="+mn-lt"/>
                          <a:ea typeface="+mn-ea"/>
                          <a:cs typeface="+mn-cs"/>
                        </a:rPr>
                        <a:t>Running</a:t>
                      </a:r>
                      <a:r>
                        <a:rPr lang="en-US" sz="1700" b="1" i="1" kern="1200" dirty="0">
                          <a:solidFill>
                            <a:schemeClr val="dk1"/>
                          </a:solidFill>
                          <a:effectLst/>
                          <a:latin typeface="+mn-lt"/>
                          <a:ea typeface="+mn-ea"/>
                          <a:cs typeface="+mn-cs"/>
                        </a:rPr>
                        <a:t> </a:t>
                      </a:r>
                      <a:r>
                        <a:rPr lang="en-US" sz="1700" kern="1200" dirty="0">
                          <a:solidFill>
                            <a:schemeClr val="dk1"/>
                          </a:solidFill>
                          <a:effectLst/>
                          <a:latin typeface="+mn-lt"/>
                          <a:ea typeface="+mn-ea"/>
                          <a:cs typeface="+mn-cs"/>
                        </a:rPr>
                        <a:t>defined </a:t>
                      </a:r>
                      <a:r>
                        <a:rPr lang="en-US" sz="1700" kern="1200" dirty="0" err="1">
                          <a:solidFill>
                            <a:schemeClr val="dk1"/>
                          </a:solidFill>
                          <a:effectLst/>
                          <a:latin typeface="+mn-lt"/>
                          <a:ea typeface="+mn-ea"/>
                          <a:cs typeface="+mn-cs"/>
                        </a:rPr>
                        <a:t>TdidfVectorizer</a:t>
                      </a:r>
                      <a:r>
                        <a:rPr lang="en-US" sz="1700" kern="1200" dirty="0">
                          <a:solidFill>
                            <a:schemeClr val="dk1"/>
                          </a:solidFill>
                          <a:effectLst/>
                          <a:latin typeface="+mn-lt"/>
                          <a:ea typeface="+mn-ea"/>
                          <a:cs typeface="+mn-cs"/>
                        </a:rPr>
                        <a:t> class on the </a:t>
                      </a:r>
                      <a:r>
                        <a:rPr lang="en-US" sz="1700" i="1" kern="1200" dirty="0" err="1">
                          <a:solidFill>
                            <a:schemeClr val="dk1"/>
                          </a:solidFill>
                          <a:effectLst/>
                          <a:latin typeface="+mn-lt"/>
                          <a:ea typeface="+mn-ea"/>
                          <a:cs typeface="+mn-cs"/>
                        </a:rPr>
                        <a:t>docs_train</a:t>
                      </a:r>
                      <a:r>
                        <a:rPr lang="en-US" sz="1700" kern="1200" dirty="0">
                          <a:solidFill>
                            <a:schemeClr val="dk1"/>
                          </a:solidFill>
                          <a:effectLst/>
                          <a:latin typeface="+mn-lt"/>
                          <a:ea typeface="+mn-ea"/>
                          <a:cs typeface="+mn-cs"/>
                        </a:rPr>
                        <a:t> was straightforward</a:t>
                      </a:r>
                      <a:endParaRPr lang="en-US" sz="1700" dirty="0"/>
                    </a:p>
                  </a:txBody>
                  <a:tcPr/>
                </a:tc>
                <a:tc>
                  <a:txBody>
                    <a:bodyPr/>
                    <a:lstStyle/>
                    <a:p>
                      <a:pPr marL="285750" indent="-285750">
                        <a:buFont typeface="Arial" panose="020B0604020202020204" pitchFamily="34" charset="0"/>
                        <a:buChar char="•"/>
                      </a:pPr>
                      <a:r>
                        <a:rPr lang="en-US" sz="1700" kern="1200" dirty="0">
                          <a:solidFill>
                            <a:schemeClr val="dk1"/>
                          </a:solidFill>
                          <a:effectLst/>
                          <a:latin typeface="+mn-lt"/>
                          <a:ea typeface="+mn-ea"/>
                          <a:cs typeface="+mn-cs"/>
                        </a:rPr>
                        <a:t>When using a float in the range [0.0, 1.0] they refer to the document frequency. That is the percentage of documents that contain the term. </a:t>
                      </a:r>
                    </a:p>
                    <a:p>
                      <a:pPr marL="285750" indent="-285750">
                        <a:buFont typeface="Arial" panose="020B0604020202020204" pitchFamily="34" charset="0"/>
                        <a:buChar char="•"/>
                      </a:pPr>
                      <a:r>
                        <a:rPr lang="en-US" sz="1700" kern="1200" dirty="0">
                          <a:solidFill>
                            <a:schemeClr val="dk1"/>
                          </a:solidFill>
                          <a:effectLst/>
                          <a:latin typeface="+mn-lt"/>
                          <a:ea typeface="+mn-ea"/>
                          <a:cs typeface="+mn-cs"/>
                        </a:rPr>
                        <a:t>When using an integer it refers to absolute number of documents that hold this term.  For example, when you have 1000 text files (or documents), if you set </a:t>
                      </a:r>
                      <a:r>
                        <a:rPr lang="en-US" sz="1700" kern="1200" dirty="0" err="1">
                          <a:solidFill>
                            <a:schemeClr val="dk1"/>
                          </a:solidFill>
                          <a:effectLst/>
                          <a:latin typeface="+mn-lt"/>
                          <a:ea typeface="+mn-ea"/>
                          <a:cs typeface="+mn-cs"/>
                        </a:rPr>
                        <a:t>max_df</a:t>
                      </a:r>
                      <a:r>
                        <a:rPr lang="en-US" sz="1700" kern="1200" dirty="0">
                          <a:solidFill>
                            <a:schemeClr val="dk1"/>
                          </a:solidFill>
                          <a:effectLst/>
                          <a:latin typeface="+mn-lt"/>
                          <a:ea typeface="+mn-ea"/>
                          <a:cs typeface="+mn-cs"/>
                        </a:rPr>
                        <a:t> = 0.6 then that would translate to 0.6*1000=600 documents containing the term.  If you set </a:t>
                      </a:r>
                      <a:r>
                        <a:rPr lang="en-US" sz="1700" kern="1200" dirty="0" err="1">
                          <a:solidFill>
                            <a:schemeClr val="dk1"/>
                          </a:solidFill>
                          <a:effectLst/>
                          <a:latin typeface="+mn-lt"/>
                          <a:ea typeface="+mn-ea"/>
                          <a:cs typeface="+mn-cs"/>
                        </a:rPr>
                        <a:t>max_df</a:t>
                      </a:r>
                      <a:r>
                        <a:rPr lang="en-US" sz="1700" kern="1200" dirty="0">
                          <a:solidFill>
                            <a:schemeClr val="dk1"/>
                          </a:solidFill>
                          <a:effectLst/>
                          <a:latin typeface="+mn-lt"/>
                          <a:ea typeface="+mn-ea"/>
                          <a:cs typeface="+mn-cs"/>
                        </a:rPr>
                        <a:t> = 100 then that would simply translate to 100 documents containing the term. </a:t>
                      </a:r>
                      <a:endParaRPr lang="en-US" sz="17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n-gram is a contiguous sequence of n items from a given sequence of text or speech.</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 An n-gram of size 1 is referred to as a "unigram"; size 2 is a "bigram" (or, less commonly, a "diagram")</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Size 3 is a "trigram".</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Larger sizes are sometimes referred to by the value of n, e.g., "four-gram", "five-gram", and so on.</a:t>
                      </a:r>
                    </a:p>
                    <a:p>
                      <a:endParaRPr lang="en-US" sz="1700" dirty="0"/>
                    </a:p>
                  </a:txBody>
                  <a:tcPr/>
                </a:tc>
                <a:extLst>
                  <a:ext uri="{0D108BD9-81ED-4DB2-BD59-A6C34878D82A}">
                    <a16:rowId xmlns:a16="http://schemas.microsoft.com/office/drawing/2014/main" xmlns="" val="10001"/>
                  </a:ext>
                </a:extLst>
              </a:tr>
            </a:tbl>
          </a:graphicData>
        </a:graphic>
      </p:graphicFrame>
      <p:sp>
        <p:nvSpPr>
          <p:cNvPr id="5" name="TextBox 4"/>
          <p:cNvSpPr txBox="1"/>
          <p:nvPr/>
        </p:nvSpPr>
        <p:spPr>
          <a:xfrm>
            <a:off x="2436812" y="762000"/>
            <a:ext cx="9296400" cy="369332"/>
          </a:xfrm>
          <a:prstGeom prst="rect">
            <a:avLst/>
          </a:prstGeom>
          <a:noFill/>
          <a:scene3d>
            <a:camera prst="perspectiveRelaxedModerately"/>
            <a:lightRig rig="threePt" dir="t"/>
          </a:scene3d>
          <a:sp3d>
            <a:bevelT w="139700" prst="cross"/>
          </a:sp3d>
        </p:spPr>
        <p:txBody>
          <a:bodyPr wrap="square" rtlCol="0">
            <a:spAutoFit/>
          </a:bodyPr>
          <a:lstStyle/>
          <a:p>
            <a:r>
              <a:rPr lang="en-US" dirty="0">
                <a:ln>
                  <a:solidFill>
                    <a:srgbClr val="00B0F0"/>
                  </a:solidFill>
                </a:ln>
              </a:rPr>
              <a:t>Exploring </a:t>
            </a:r>
            <a:r>
              <a:rPr lang="en-US" b="1" dirty="0" err="1">
                <a:ln>
                  <a:solidFill>
                    <a:srgbClr val="00B0F0"/>
                  </a:solidFill>
                </a:ln>
                <a:solidFill>
                  <a:schemeClr val="lt1"/>
                </a:solidFill>
              </a:rPr>
              <a:t>TdidfVectorizer</a:t>
            </a:r>
            <a:r>
              <a:rPr lang="en-US" b="1" dirty="0">
                <a:ln>
                  <a:solidFill>
                    <a:srgbClr val="00B0F0"/>
                  </a:solidFill>
                </a:ln>
                <a:solidFill>
                  <a:schemeClr val="lt1"/>
                </a:solidFill>
              </a:rPr>
              <a:t> and other characteristics of DF and IDF</a:t>
            </a:r>
            <a:endParaRPr lang="en-US" dirty="0">
              <a:ln>
                <a:solidFill>
                  <a:srgbClr val="00B0F0"/>
                </a:solidFill>
              </a:ln>
            </a:endParaRP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2087880"/>
            <a:ext cx="4191000" cy="685800"/>
          </a:xfrm>
        </p:spPr>
        <p:txBody>
          <a:bodyPr>
            <a:normAutofit/>
          </a:bodyPr>
          <a:lstStyle/>
          <a:p>
            <a:r>
              <a:rPr lang="en-US" dirty="0" err="1"/>
              <a:t>n_gram_range</a:t>
            </a:r>
            <a:endParaRPr lang="en-US" dirty="0"/>
          </a:p>
        </p:txBody>
      </p:sp>
      <p:sp>
        <p:nvSpPr>
          <p:cNvPr id="3" name="TextBox 2"/>
          <p:cNvSpPr txBox="1"/>
          <p:nvPr/>
        </p:nvSpPr>
        <p:spPr>
          <a:xfrm>
            <a:off x="1293812" y="3352800"/>
            <a:ext cx="4495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a:t>
            </a:r>
            <a:r>
              <a:rPr lang="en-US" b="1" i="1" dirty="0" err="1"/>
              <a:t>n_gram_range</a:t>
            </a:r>
            <a:r>
              <a:rPr lang="en-US" dirty="0"/>
              <a:t>, parameter in </a:t>
            </a:r>
            <a:r>
              <a:rPr lang="en-US" dirty="0" err="1"/>
              <a:t>TdidfVectorizer</a:t>
            </a:r>
            <a:r>
              <a:rPr lang="en-US" dirty="0"/>
              <a:t> is used to parameterize the lower and upper boundary of the range of n-values for different n-grams to be extracted. </a:t>
            </a:r>
          </a:p>
          <a:p>
            <a:pPr marL="285750" indent="-285750">
              <a:buFont typeface="Arial" panose="020B0604020202020204" pitchFamily="34" charset="0"/>
              <a:buChar char="•"/>
            </a:pPr>
            <a:r>
              <a:rPr lang="en-US" dirty="0"/>
              <a:t>All values of n such that </a:t>
            </a:r>
            <a:r>
              <a:rPr lang="en-US" dirty="0" err="1"/>
              <a:t>min_n</a:t>
            </a:r>
            <a:r>
              <a:rPr lang="en-US" dirty="0"/>
              <a:t> &lt;= n &lt;= </a:t>
            </a:r>
            <a:r>
              <a:rPr lang="en-US" dirty="0" err="1"/>
              <a:t>max_n</a:t>
            </a:r>
            <a:r>
              <a:rPr lang="en-US" dirty="0"/>
              <a:t> is used. </a:t>
            </a:r>
          </a:p>
          <a:p>
            <a:endParaRPr lang="en-US" dirty="0"/>
          </a:p>
        </p:txBody>
      </p:sp>
      <p:pic>
        <p:nvPicPr>
          <p:cNvPr id="5" name="Content Placeholder 5"/>
          <p:cNvPicPr>
            <a:picLocks/>
          </p:cNvPicPr>
          <p:nvPr/>
        </p:nvPicPr>
        <p:blipFill>
          <a:blip r:embed="rId3"/>
          <a:stretch>
            <a:fillRect/>
          </a:stretch>
        </p:blipFill>
        <p:spPr>
          <a:xfrm>
            <a:off x="6823355" y="2057400"/>
            <a:ext cx="4485714" cy="3581400"/>
          </a:xfrm>
          <a:prstGeom prst="rect">
            <a:avLst/>
          </a:prstGeom>
        </p:spPr>
      </p:pic>
      <p:sp>
        <p:nvSpPr>
          <p:cNvPr id="6" name="Footer Placeholder 5"/>
          <p:cNvSpPr>
            <a:spLocks noGrp="1"/>
          </p:cNvSpPr>
          <p:nvPr>
            <p:ph type="ftr" sz="quarter" idx="11"/>
          </p:nvPr>
        </p:nvSpPr>
        <p:spPr/>
        <p:txBody>
          <a:bodyPr/>
          <a:lstStyle/>
          <a:p>
            <a:r>
              <a:rPr lang="en-US"/>
              <a:t>https://en.wikipedia.org/wiki/N-gram </a:t>
            </a:r>
          </a:p>
        </p:txBody>
      </p:sp>
    </p:spTree>
    <p:extLst>
      <p:ext uri="{BB962C8B-B14F-4D97-AF65-F5344CB8AC3E}">
        <p14:creationId xmlns:p14="http://schemas.microsoft.com/office/powerpoint/2010/main" val="339069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228600"/>
            <a:ext cx="9144001" cy="457200"/>
          </a:xfrm>
        </p:spPr>
        <p:txBody>
          <a:bodyPr>
            <a:normAutofit/>
          </a:bodyPr>
          <a:lstStyle/>
          <a:p>
            <a:pPr algn="ctr"/>
            <a:r>
              <a:rPr lang="en-US" sz="2000" dirty="0"/>
              <a:t>Problem-3: Machine Learning Algorithm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062" y="3271999"/>
            <a:ext cx="5715000" cy="2899607"/>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307145796"/>
              </p:ext>
            </p:extLst>
          </p:nvPr>
        </p:nvGraphicFramePr>
        <p:xfrm>
          <a:off x="227012" y="914400"/>
          <a:ext cx="11582400" cy="2103120"/>
        </p:xfrm>
        <a:graphic>
          <a:graphicData uri="http://schemas.openxmlformats.org/drawingml/2006/table">
            <a:tbl>
              <a:tblPr firstRow="1" bandRow="1">
                <a:tableStyleId>{5C22544A-7EE6-4342-B048-85BDC9FD1C3A}</a:tableStyleId>
              </a:tblPr>
              <a:tblGrid>
                <a:gridCol w="5791200">
                  <a:extLst>
                    <a:ext uri="{9D8B030D-6E8A-4147-A177-3AD203B41FA5}">
                      <a16:colId xmlns:a16="http://schemas.microsoft.com/office/drawing/2014/main" xmlns="" val="20000"/>
                    </a:ext>
                  </a:extLst>
                </a:gridCol>
                <a:gridCol w="5791200">
                  <a:extLst>
                    <a:ext uri="{9D8B030D-6E8A-4147-A177-3AD203B41FA5}">
                      <a16:colId xmlns:a16="http://schemas.microsoft.com/office/drawing/2014/main" xmlns="" val="20001"/>
                    </a:ext>
                  </a:extLst>
                </a:gridCol>
              </a:tblGrid>
              <a:tr h="250150">
                <a:tc>
                  <a:txBody>
                    <a:bodyPr/>
                    <a:lstStyle/>
                    <a:p>
                      <a:r>
                        <a:rPr lang="en-US" sz="1400" b="1" kern="1200" dirty="0">
                          <a:solidFill>
                            <a:schemeClr val="lt1"/>
                          </a:solidFill>
                          <a:effectLst/>
                          <a:latin typeface="+mn-lt"/>
                          <a:ea typeface="+mn-ea"/>
                          <a:cs typeface="+mn-cs"/>
                        </a:rPr>
                        <a:t>3.1 </a:t>
                      </a:r>
                      <a:r>
                        <a:rPr lang="en-US" sz="1400" b="1" kern="1200" dirty="0" err="1">
                          <a:solidFill>
                            <a:schemeClr val="lt1"/>
                          </a:solidFill>
                          <a:effectLst/>
                          <a:latin typeface="+mn-lt"/>
                          <a:ea typeface="+mn-ea"/>
                          <a:cs typeface="+mn-cs"/>
                        </a:rPr>
                        <a:t>TfidfVectorizer</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Xtrain</a:t>
                      </a:r>
                      <a:r>
                        <a:rPr lang="en-US" sz="1400" b="1" kern="1200" dirty="0">
                          <a:solidFill>
                            <a:schemeClr val="lt1"/>
                          </a:solidFill>
                          <a:effectLst/>
                          <a:latin typeface="+mn-lt"/>
                          <a:ea typeface="+mn-ea"/>
                          <a:cs typeface="+mn-cs"/>
                        </a:rPr>
                        <a:t> and </a:t>
                      </a:r>
                      <a:r>
                        <a:rPr lang="en-US" sz="1400" b="1" kern="1200" dirty="0" err="1">
                          <a:solidFill>
                            <a:schemeClr val="lt1"/>
                          </a:solidFill>
                          <a:effectLst/>
                          <a:latin typeface="+mn-lt"/>
                          <a:ea typeface="+mn-ea"/>
                          <a:cs typeface="+mn-cs"/>
                        </a:rPr>
                        <a:t>Xtest</a:t>
                      </a:r>
                      <a:endParaRPr lang="en-US" sz="1400" b="1" kern="1200" dirty="0">
                        <a:solidFill>
                          <a:schemeClr val="lt1"/>
                        </a:solidFill>
                        <a:effectLst/>
                        <a:latin typeface="+mn-lt"/>
                        <a:ea typeface="+mn-ea"/>
                        <a:cs typeface="+mn-cs"/>
                      </a:endParaRPr>
                    </a:p>
                  </a:txBody>
                  <a:tcPr/>
                </a:tc>
                <a:tc>
                  <a:txBody>
                    <a:bodyPr/>
                    <a:lstStyle/>
                    <a:p>
                      <a:r>
                        <a:rPr lang="en-US" sz="1400" b="1" kern="1200" dirty="0">
                          <a:solidFill>
                            <a:schemeClr val="lt1"/>
                          </a:solidFill>
                          <a:effectLst/>
                          <a:latin typeface="+mn-lt"/>
                          <a:ea typeface="+mn-ea"/>
                          <a:cs typeface="+mn-cs"/>
                        </a:rPr>
                        <a:t>3.2 </a:t>
                      </a:r>
                      <a:r>
                        <a:rPr lang="en-US" sz="1400" b="1" kern="1200" dirty="0" err="1">
                          <a:solidFill>
                            <a:schemeClr val="lt1"/>
                          </a:solidFill>
                          <a:effectLst/>
                          <a:latin typeface="+mn-lt"/>
                          <a:ea typeface="+mn-ea"/>
                          <a:cs typeface="+mn-cs"/>
                        </a:rPr>
                        <a:t>LinearSVC</a:t>
                      </a:r>
                      <a:endParaRPr lang="en-US" sz="1400" b="1" kern="1200" dirty="0">
                        <a:solidFill>
                          <a:schemeClr val="lt1"/>
                        </a:solidFill>
                        <a:effectLst/>
                        <a:latin typeface="+mn-lt"/>
                        <a:ea typeface="+mn-ea"/>
                        <a:cs typeface="+mn-cs"/>
                      </a:endParaRPr>
                    </a:p>
                  </a:txBody>
                  <a:tcPr/>
                </a:tc>
                <a:extLst>
                  <a:ext uri="{0D108BD9-81ED-4DB2-BD59-A6C34878D82A}">
                    <a16:rowId xmlns:a16="http://schemas.microsoft.com/office/drawing/2014/main" xmlns="" val="10000"/>
                  </a:ext>
                </a:extLst>
              </a:tr>
              <a:tr h="1654850">
                <a:tc>
                  <a:txBody>
                    <a:bodyPr/>
                    <a:lstStyle/>
                    <a:p>
                      <a:r>
                        <a:rPr lang="en-US" sz="1400" kern="1200" dirty="0">
                          <a:solidFill>
                            <a:schemeClr val="dk1"/>
                          </a:solidFill>
                          <a:effectLst/>
                          <a:latin typeface="+mn-lt"/>
                          <a:ea typeface="+mn-ea"/>
                          <a:cs typeface="+mn-cs"/>
                        </a:rPr>
                        <a:t>In order to find </a:t>
                      </a:r>
                      <a:r>
                        <a:rPr lang="en-US" sz="1400" kern="1200" dirty="0" err="1">
                          <a:solidFill>
                            <a:schemeClr val="dk1"/>
                          </a:solidFill>
                          <a:effectLst/>
                          <a:latin typeface="+mn-lt"/>
                          <a:ea typeface="+mn-ea"/>
                          <a:cs typeface="+mn-cs"/>
                        </a:rPr>
                        <a:t>Xtrain</a:t>
                      </a:r>
                      <a:r>
                        <a:rPr lang="en-US" sz="1400" kern="1200" dirty="0">
                          <a:solidFill>
                            <a:schemeClr val="dk1"/>
                          </a:solidFill>
                          <a:effectLst/>
                          <a:latin typeface="+mn-lt"/>
                          <a:ea typeface="+mn-ea"/>
                          <a:cs typeface="+mn-cs"/>
                        </a:rPr>
                        <a:t> and </a:t>
                      </a:r>
                      <a:r>
                        <a:rPr lang="en-US" sz="1400" kern="1200" dirty="0" err="1">
                          <a:solidFill>
                            <a:schemeClr val="dk1"/>
                          </a:solidFill>
                          <a:effectLst/>
                          <a:latin typeface="+mn-lt"/>
                          <a:ea typeface="+mn-ea"/>
                          <a:cs typeface="+mn-cs"/>
                        </a:rPr>
                        <a:t>Xtest</a:t>
                      </a:r>
                      <a:r>
                        <a:rPr lang="en-US" sz="1400" kern="1200" dirty="0">
                          <a:solidFill>
                            <a:schemeClr val="dk1"/>
                          </a:solidFill>
                          <a:effectLst/>
                          <a:latin typeface="+mn-lt"/>
                          <a:ea typeface="+mn-ea"/>
                          <a:cs typeface="+mn-cs"/>
                        </a:rPr>
                        <a:t> we had to transform our train data set to a matrix of TF-IDF features using </a:t>
                      </a:r>
                      <a:r>
                        <a:rPr lang="en-US" sz="1400" kern="1200" dirty="0" err="1">
                          <a:solidFill>
                            <a:schemeClr val="dk1"/>
                          </a:solidFill>
                          <a:effectLst/>
                          <a:latin typeface="+mn-lt"/>
                          <a:ea typeface="+mn-ea"/>
                          <a:cs typeface="+mn-cs"/>
                        </a:rPr>
                        <a:t>TfidVectorizer</a:t>
                      </a:r>
                      <a:r>
                        <a:rPr lang="en-US" sz="1400" kern="1200" dirty="0">
                          <a:solidFill>
                            <a:schemeClr val="dk1"/>
                          </a:solidFill>
                          <a:effectLst/>
                          <a:latin typeface="+mn-lt"/>
                          <a:ea typeface="+mn-ea"/>
                          <a:cs typeface="+mn-cs"/>
                        </a:rPr>
                        <a:t>. We optimized the </a:t>
                      </a:r>
                      <a:r>
                        <a:rPr lang="en-US" sz="1400" kern="1200" dirty="0" err="1">
                          <a:solidFill>
                            <a:schemeClr val="dk1"/>
                          </a:solidFill>
                          <a:effectLst/>
                          <a:latin typeface="+mn-lt"/>
                          <a:ea typeface="+mn-ea"/>
                          <a:cs typeface="+mn-cs"/>
                        </a:rPr>
                        <a:t>TfidVectorizer</a:t>
                      </a:r>
                      <a:r>
                        <a:rPr lang="en-US" sz="1400" kern="1200" dirty="0">
                          <a:solidFill>
                            <a:schemeClr val="dk1"/>
                          </a:solidFill>
                          <a:effectLst/>
                          <a:latin typeface="+mn-lt"/>
                          <a:ea typeface="+mn-ea"/>
                          <a:cs typeface="+mn-cs"/>
                        </a:rPr>
                        <a:t> with set of parameters (</a:t>
                      </a:r>
                      <a:r>
                        <a:rPr lang="en-US" sz="1400" kern="1200" dirty="0" err="1">
                          <a:solidFill>
                            <a:schemeClr val="dk1"/>
                          </a:solidFill>
                          <a:effectLst/>
                          <a:latin typeface="+mn-lt"/>
                          <a:ea typeface="+mn-ea"/>
                          <a:cs typeface="+mn-cs"/>
                        </a:rPr>
                        <a:t>sublinear_tf</a:t>
                      </a:r>
                      <a:r>
                        <a:rPr lang="en-US" sz="1400" kern="1200" dirty="0">
                          <a:solidFill>
                            <a:schemeClr val="dk1"/>
                          </a:solidFill>
                          <a:effectLst/>
                          <a:latin typeface="+mn-lt"/>
                          <a:ea typeface="+mn-ea"/>
                          <a:cs typeface="+mn-cs"/>
                        </a:rPr>
                        <a:t>=True, </a:t>
                      </a:r>
                      <a:r>
                        <a:rPr lang="en-US" sz="1400" kern="1200" dirty="0" err="1">
                          <a:solidFill>
                            <a:schemeClr val="dk1"/>
                          </a:solidFill>
                          <a:effectLst/>
                          <a:latin typeface="+mn-lt"/>
                          <a:ea typeface="+mn-ea"/>
                          <a:cs typeface="+mn-cs"/>
                        </a:rPr>
                        <a:t>max_df</a:t>
                      </a:r>
                      <a:r>
                        <a:rPr lang="en-US" sz="1400" kern="1200" dirty="0">
                          <a:solidFill>
                            <a:schemeClr val="dk1"/>
                          </a:solidFill>
                          <a:effectLst/>
                          <a:latin typeface="+mn-lt"/>
                          <a:ea typeface="+mn-ea"/>
                          <a:cs typeface="+mn-cs"/>
                        </a:rPr>
                        <a:t>=0.5, analyzer='word', </a:t>
                      </a:r>
                      <a:r>
                        <a:rPr lang="en-US" sz="1400" kern="1200" dirty="0" err="1">
                          <a:solidFill>
                            <a:schemeClr val="dk1"/>
                          </a:solidFill>
                          <a:effectLst/>
                          <a:latin typeface="+mn-lt"/>
                          <a:ea typeface="+mn-ea"/>
                          <a:cs typeface="+mn-cs"/>
                        </a:rPr>
                        <a:t>stop_words</a:t>
                      </a:r>
                      <a:r>
                        <a:rPr lang="en-US" sz="1400" kern="1200" dirty="0">
                          <a:solidFill>
                            <a:schemeClr val="dk1"/>
                          </a:solidFill>
                          <a:effectLst/>
                          <a:latin typeface="+mn-lt"/>
                          <a:ea typeface="+mn-ea"/>
                          <a:cs typeface="+mn-cs"/>
                        </a:rPr>
                        <a:t>='</a:t>
                      </a:r>
                      <a:r>
                        <a:rPr lang="en-US" sz="1400" kern="1200" dirty="0" err="1">
                          <a:solidFill>
                            <a:schemeClr val="dk1"/>
                          </a:solidFill>
                          <a:effectLst/>
                          <a:latin typeface="+mn-lt"/>
                          <a:ea typeface="+mn-ea"/>
                          <a:cs typeface="+mn-cs"/>
                        </a:rPr>
                        <a:t>english</a:t>
                      </a:r>
                      <a:r>
                        <a:rPr lang="en-US" sz="1400" kern="1200" dirty="0">
                          <a:solidFill>
                            <a:schemeClr val="dk1"/>
                          </a:solidFill>
                          <a:effectLst/>
                          <a:latin typeface="+mn-lt"/>
                          <a:ea typeface="+mn-ea"/>
                          <a:cs typeface="+mn-cs"/>
                        </a:rPr>
                        <a:t>') in order to achieve the best subset of features.</a:t>
                      </a:r>
                      <a:r>
                        <a:rPr lang="en-US" sz="1400" kern="1200" baseline="0" dirty="0">
                          <a:solidFill>
                            <a:schemeClr val="dk1"/>
                          </a:solidFill>
                          <a:effectLst/>
                          <a:latin typeface="+mn-lt"/>
                          <a:ea typeface="+mn-ea"/>
                          <a:cs typeface="+mn-cs"/>
                        </a:rPr>
                        <a:t> </a:t>
                      </a:r>
                    </a:p>
                    <a:p>
                      <a:r>
                        <a:rPr lang="en-US" sz="1400" kern="1200" dirty="0" err="1">
                          <a:solidFill>
                            <a:schemeClr val="dk1"/>
                          </a:solidFill>
                          <a:effectLst/>
                          <a:latin typeface="+mn-lt"/>
                          <a:ea typeface="+mn-ea"/>
                          <a:cs typeface="+mn-cs"/>
                        </a:rPr>
                        <a:t>Xtrain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n_samples</a:t>
                      </a:r>
                      <a:r>
                        <a:rPr lang="en-US" sz="1400" kern="1200" dirty="0">
                          <a:solidFill>
                            <a:schemeClr val="dk1"/>
                          </a:solidFill>
                          <a:effectLst/>
                          <a:latin typeface="+mn-lt"/>
                          <a:ea typeface="+mn-ea"/>
                          <a:cs typeface="+mn-cs"/>
                        </a:rPr>
                        <a:t>=1500, </a:t>
                      </a:r>
                      <a:r>
                        <a:rPr lang="en-US" sz="1400" kern="1200" dirty="0" err="1">
                          <a:solidFill>
                            <a:schemeClr val="dk1"/>
                          </a:solidFill>
                          <a:effectLst/>
                          <a:latin typeface="+mn-lt"/>
                          <a:ea typeface="+mn-ea"/>
                          <a:cs typeface="+mn-cs"/>
                        </a:rPr>
                        <a:t>n_features</a:t>
                      </a:r>
                      <a:r>
                        <a:rPr lang="en-US" sz="1400" kern="1200" dirty="0">
                          <a:solidFill>
                            <a:schemeClr val="dk1"/>
                          </a:solidFill>
                          <a:effectLst/>
                          <a:latin typeface="+mn-lt"/>
                          <a:ea typeface="+mn-ea"/>
                          <a:cs typeface="+mn-cs"/>
                        </a:rPr>
                        <a:t>=35000   </a:t>
                      </a:r>
                    </a:p>
                    <a:p>
                      <a:r>
                        <a:rPr lang="en-US" sz="1400" kern="1200" dirty="0" err="1">
                          <a:solidFill>
                            <a:schemeClr val="dk1"/>
                          </a:solidFill>
                          <a:effectLst/>
                          <a:latin typeface="+mn-lt"/>
                          <a:ea typeface="+mn-ea"/>
                          <a:cs typeface="+mn-cs"/>
                        </a:rPr>
                        <a:t>Xtest</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n_samples</a:t>
                      </a:r>
                      <a:r>
                        <a:rPr lang="en-US" sz="1400" kern="1200" dirty="0">
                          <a:solidFill>
                            <a:schemeClr val="dk1"/>
                          </a:solidFill>
                          <a:effectLst/>
                          <a:latin typeface="+mn-lt"/>
                          <a:ea typeface="+mn-ea"/>
                          <a:cs typeface="+mn-cs"/>
                        </a:rPr>
                        <a:t>=500, </a:t>
                      </a:r>
                      <a:r>
                        <a:rPr lang="en-US" sz="1400" kern="1200" dirty="0" err="1">
                          <a:solidFill>
                            <a:schemeClr val="dk1"/>
                          </a:solidFill>
                          <a:effectLst/>
                          <a:latin typeface="+mn-lt"/>
                          <a:ea typeface="+mn-ea"/>
                          <a:cs typeface="+mn-cs"/>
                        </a:rPr>
                        <a:t>nfeatures</a:t>
                      </a:r>
                      <a:r>
                        <a:rPr lang="en-US" sz="1400" kern="1200" dirty="0">
                          <a:solidFill>
                            <a:schemeClr val="dk1"/>
                          </a:solidFill>
                          <a:effectLst/>
                          <a:latin typeface="+mn-lt"/>
                          <a:ea typeface="+mn-ea"/>
                          <a:cs typeface="+mn-cs"/>
                        </a:rPr>
                        <a:t>=35000  </a:t>
                      </a:r>
                    </a:p>
                    <a:p>
                      <a:pPr marL="0" indent="0">
                        <a:buFont typeface="Arial" panose="020B0604020202020204" pitchFamily="34" charset="0"/>
                        <a:buNone/>
                      </a:pPr>
                      <a:endParaRPr lang="en-US" sz="1400" dirty="0"/>
                    </a:p>
                  </a:txBody>
                  <a:tcPr/>
                </a:tc>
                <a:tc>
                  <a:txBody>
                    <a:bodyPr/>
                    <a:lstStyle/>
                    <a:p>
                      <a:r>
                        <a:rPr lang="en-US" sz="1400" kern="1200" dirty="0">
                          <a:solidFill>
                            <a:schemeClr val="dk1"/>
                          </a:solidFill>
                          <a:effectLst/>
                          <a:latin typeface="+mn-lt"/>
                          <a:ea typeface="+mn-ea"/>
                          <a:cs typeface="+mn-cs"/>
                        </a:rPr>
                        <a:t>For </a:t>
                      </a:r>
                      <a:r>
                        <a:rPr lang="en-US" sz="1400" kern="1200" dirty="0" err="1">
                          <a:solidFill>
                            <a:schemeClr val="dk1"/>
                          </a:solidFill>
                          <a:effectLst/>
                          <a:latin typeface="+mn-lt"/>
                          <a:ea typeface="+mn-ea"/>
                          <a:cs typeface="+mn-cs"/>
                        </a:rPr>
                        <a:t>LinearSVC</a:t>
                      </a:r>
                      <a:r>
                        <a:rPr lang="en-US" sz="1400" kern="1200" dirty="0">
                          <a:solidFill>
                            <a:schemeClr val="dk1"/>
                          </a:solidFill>
                          <a:effectLst/>
                          <a:latin typeface="+mn-lt"/>
                          <a:ea typeface="+mn-ea"/>
                          <a:cs typeface="+mn-cs"/>
                        </a:rPr>
                        <a:t> we tried multiple combinations of parameters and we accomplished our best performance from using the following set of parameter for the </a:t>
                      </a:r>
                    </a:p>
                    <a:p>
                      <a:r>
                        <a:rPr lang="en-US" sz="1400" kern="1200" dirty="0" err="1">
                          <a:solidFill>
                            <a:schemeClr val="dk1"/>
                          </a:solidFill>
                          <a:effectLst/>
                          <a:latin typeface="+mn-lt"/>
                          <a:ea typeface="+mn-ea"/>
                          <a:cs typeface="+mn-cs"/>
                        </a:rPr>
                        <a:t>TfidVectorizer</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sublinear_tf</a:t>
                      </a:r>
                      <a:r>
                        <a:rPr lang="en-US" sz="1400" kern="1200" dirty="0">
                          <a:solidFill>
                            <a:schemeClr val="dk1"/>
                          </a:solidFill>
                          <a:effectLst/>
                          <a:latin typeface="+mn-lt"/>
                          <a:ea typeface="+mn-ea"/>
                          <a:cs typeface="+mn-cs"/>
                        </a:rPr>
                        <a:t>=True, </a:t>
                      </a:r>
                      <a:r>
                        <a:rPr lang="en-US" sz="1400" kern="1200" dirty="0" err="1">
                          <a:solidFill>
                            <a:schemeClr val="dk1"/>
                          </a:solidFill>
                          <a:effectLst/>
                          <a:latin typeface="+mn-lt"/>
                          <a:ea typeface="+mn-ea"/>
                          <a:cs typeface="+mn-cs"/>
                        </a:rPr>
                        <a:t>max_df</a:t>
                      </a:r>
                      <a:r>
                        <a:rPr lang="en-US" sz="1400" kern="1200" dirty="0">
                          <a:solidFill>
                            <a:schemeClr val="dk1"/>
                          </a:solidFill>
                          <a:effectLst/>
                          <a:latin typeface="+mn-lt"/>
                          <a:ea typeface="+mn-ea"/>
                          <a:cs typeface="+mn-cs"/>
                        </a:rPr>
                        <a:t>=0.5, analyzer='word') and for </a:t>
                      </a:r>
                      <a:r>
                        <a:rPr lang="en-US" sz="1400" kern="1200" dirty="0" err="1">
                          <a:solidFill>
                            <a:schemeClr val="dk1"/>
                          </a:solidFill>
                          <a:effectLst/>
                          <a:latin typeface="+mn-lt"/>
                          <a:ea typeface="+mn-ea"/>
                          <a:cs typeface="+mn-cs"/>
                        </a:rPr>
                        <a:t>LinearSVC</a:t>
                      </a:r>
                      <a:r>
                        <a:rPr lang="en-US" sz="1400" kern="1200" dirty="0">
                          <a:solidFill>
                            <a:schemeClr val="dk1"/>
                          </a:solidFill>
                          <a:effectLst/>
                          <a:latin typeface="+mn-lt"/>
                          <a:ea typeface="+mn-ea"/>
                          <a:cs typeface="+mn-cs"/>
                        </a:rPr>
                        <a:t> we used </a:t>
                      </a:r>
                      <a:r>
                        <a:rPr lang="en-US" sz="1400" dirty="0">
                          <a:solidFill>
                            <a:schemeClr val="dk1"/>
                          </a:solidFill>
                        </a:rPr>
                        <a:t>C=1</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xmlns="" val="10001"/>
                  </a:ext>
                </a:extLst>
              </a:tr>
            </a:tbl>
          </a:graphicData>
        </a:graphic>
      </p:graphicFrame>
      <p:sp>
        <p:nvSpPr>
          <p:cNvPr id="3" name="Rectangle 2"/>
          <p:cNvSpPr/>
          <p:nvPr/>
        </p:nvSpPr>
        <p:spPr>
          <a:xfrm>
            <a:off x="1065212" y="3581400"/>
            <a:ext cx="4038600" cy="1884536"/>
          </a:xfrm>
          <a:prstGeom prst="rect">
            <a:avLst/>
          </a:prstGeom>
          <a:effectLst>
            <a:softEdge rad="63500"/>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dk1"/>
                </a:solidFill>
              </a:rPr>
              <a:t>Accuracy </a:t>
            </a:r>
            <a:r>
              <a:rPr lang="en-US" dirty="0"/>
              <a:t>87.8%</a:t>
            </a:r>
            <a:r>
              <a:rPr lang="en-US" dirty="0">
                <a:solidFill>
                  <a:schemeClr val="dk1"/>
                </a:solidFill>
              </a:rPr>
              <a:t> </a:t>
            </a:r>
          </a:p>
          <a:p>
            <a:r>
              <a:rPr lang="en-US" dirty="0">
                <a:solidFill>
                  <a:schemeClr val="dk1"/>
                </a:solidFill>
              </a:rPr>
              <a:t>Confusion Matrix:</a:t>
            </a:r>
          </a:p>
          <a:p>
            <a:r>
              <a:rPr lang="en-US" dirty="0">
                <a:solidFill>
                  <a:schemeClr val="dk1"/>
                </a:solidFill>
              </a:rPr>
              <a:t> </a:t>
            </a:r>
            <a:r>
              <a:rPr lang="en-US" dirty="0"/>
              <a:t>[204  33]</a:t>
            </a:r>
          </a:p>
          <a:p>
            <a:r>
              <a:rPr lang="en-US" dirty="0"/>
              <a:t> [28  235]</a:t>
            </a:r>
          </a:p>
          <a:p>
            <a:pPr algn="ctr"/>
            <a:endParaRPr lang="en-US" dirty="0"/>
          </a:p>
        </p:txBody>
      </p:sp>
    </p:spTree>
    <p:extLst>
      <p:ext uri="{BB962C8B-B14F-4D97-AF65-F5344CB8AC3E}">
        <p14:creationId xmlns:p14="http://schemas.microsoft.com/office/powerpoint/2010/main" val="217616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1787</Words>
  <Application>Microsoft Office PowerPoint</Application>
  <PresentationFormat>Custom</PresentationFormat>
  <Paragraphs>230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Cambria</vt:lpstr>
      <vt:lpstr>Corbel</vt:lpstr>
      <vt:lpstr>Times New Roman</vt:lpstr>
      <vt:lpstr>Digital Blue Tunnel 16x9</vt:lpstr>
      <vt:lpstr>Case- Study-3 Textual analysis of movie reviews</vt:lpstr>
      <vt:lpstr>Study of movie reviews from the v2.0 polarity dataset </vt:lpstr>
      <vt:lpstr>Overview of Problem-1: Sentiment Analysis on Movie Review</vt:lpstr>
      <vt:lpstr>The Experiment</vt:lpstr>
      <vt:lpstr>Highlights of Analysis and output</vt:lpstr>
      <vt:lpstr>PowerPoint Presentation</vt:lpstr>
      <vt:lpstr>PowerPoint Presentation</vt:lpstr>
      <vt:lpstr>n_gram_range</vt:lpstr>
      <vt:lpstr>Problem-3: Machine Learning Algorithm</vt:lpstr>
      <vt:lpstr>PowerPoint Presentation</vt:lpstr>
      <vt:lpstr>KNN multi runs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2016-04-04T14:00:29Z</dcterms:created>
  <dcterms:modified xsi:type="dcterms:W3CDTF">2016-04-06T17:13:42Z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