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2" r:id="rId6"/>
    <p:sldId id="258" r:id="rId7"/>
    <p:sldId id="264" r:id="rId8"/>
    <p:sldId id="265" r:id="rId9"/>
    <p:sldId id="270" r:id="rId10"/>
    <p:sldId id="266" r:id="rId11"/>
    <p:sldId id="259" r:id="rId12"/>
    <p:sldId id="26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295-64D1-1576-A699-807E7AA3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33CC7-E81F-3253-AEFA-8E2EEE8B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222C-3E22-1AF7-4479-BE700DD1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71CF-2FB2-0945-D87B-8FD60B59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3895-75A9-AD57-5E00-C23A67F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2647-24C6-E1B2-4B7E-61832D8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B9C5C-7EEE-A9B3-DD2C-128D43BC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F0C-923C-99AC-52F1-BCDC0D3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B1EB-D5DD-5A00-2DDE-EB9239C7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F647-C582-D5B1-48B9-71F20380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E5CA-18FC-D884-7575-74D3C1C5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4757-EC53-7E52-D15A-BD808858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B9D6-92BB-B9CC-EFAE-BE43FC2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633C-68A6-83B3-5647-4209D028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2BA2-14E0-B10C-BBE2-D0D46EA9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0ED3-AD1F-33B8-0C48-E734028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4B22-8244-E300-31DA-BC6BB9E3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142A-4305-D945-F552-7E1577FD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C582-F2C5-3DB8-86E4-B24F5100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C8D8-C478-B8E8-1557-E19C54E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B2C8-D860-B12D-9353-C7F8A89D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D582-41F6-EAEC-3EC7-A8C08A55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B24E-710A-E396-EC44-A7F1DFA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057A-5257-D11F-9170-F823F36F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C3B0-D02D-13E7-15CB-85C7AF2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B8A8-1BF2-E4BB-9265-565ADE8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4BAF-6478-BA5E-6559-9238BBFC9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6BA9-2353-B870-13E1-0F38E17E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C6B6-D76B-B0E4-869E-7DAF6A6E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0F11-B505-2072-E282-6BADCEF7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CDDA-0AE8-2379-CC48-5C5E99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F2B3-9639-2519-34A0-97663060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6EFD-DDFB-A2F5-281E-C81B58B0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098B-357D-27B3-0888-CFAB029B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4E63-3652-F2EC-F3F8-7617C12EE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F257-61CE-CE9E-906E-42D4BEFD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94325-1E94-F738-41AB-C57E721A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467B4-F3BF-1CF3-FCB8-24E254C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6C072-4B36-1FEF-39E3-AE251D1E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4ABF-4B26-097B-E923-6887AD94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EA6AC-AB35-A72B-79A2-6014F8CA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B7CB4-8F92-2E70-2B9C-8656EEB6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481A-0A16-273E-58BD-43B22C62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A79A-21D3-0414-C1A6-CB4F0AC2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E88C1-2E21-D23C-B989-AFDDE504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58A10-1A7A-0F58-2ABA-C3C07B17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B8B-C286-7524-D31F-1CF9C1E1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64FC-9605-CB47-D042-CCCA8C0B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75FD-A1B3-B289-1058-4917D35B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B129-745C-522C-B4AE-30909862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1EDF-5250-6CD0-847F-0007F434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D7C59-6EA6-924E-ADCB-BDAFC06F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AE3-09B2-23A5-D995-5A97C2DA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C1A5-92F8-5532-E548-A5916817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065D4-4963-D0FB-3FE9-7D3ABB37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A640-A76C-488E-6F5F-5BB1F5B3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5AF4-DE89-38DC-F854-6C6BEAE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9D9C-17BE-0909-AF0D-5927936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29B84-F11E-71AE-A8D3-58EF937F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954F-3622-6904-1A62-E1405395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E20F-3259-E327-1B88-8F26C2AA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A88F-431D-43CA-BCBF-EF7542BEAB5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647AC-E705-2DD1-BE4C-D4BE43A1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8C1E-2906-B3A1-0456-CE54716B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row.apache.org/cookbook/py/io.html" TargetMode="External"/><Relationship Id="rId3" Type="http://schemas.openxmlformats.org/officeDocument/2006/relationships/hyperlink" Target="https://www.robinlinacre.com/demystifying_arrow/" TargetMode="External"/><Relationship Id="rId7" Type="http://schemas.openxmlformats.org/officeDocument/2006/relationships/hyperlink" Target="https://xuechendi.github.io/2019/04/16/Apache-Arrow" TargetMode="External"/><Relationship Id="rId2" Type="http://schemas.openxmlformats.org/officeDocument/2006/relationships/hyperlink" Target="https://towardsdatascience.com/a-gentle-introduction-to-apache-arrow-with-apache-spark-and-pandas-bb19ffe0dd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ascent.com/blog/memory-mapping-arrow.html" TargetMode="External"/><Relationship Id="rId5" Type="http://schemas.openxmlformats.org/officeDocument/2006/relationships/hyperlink" Target="https://towardsdatascience.com/apache-arrow-read-dataframe-with-zero-memory-69634092b1a" TargetMode="External"/><Relationship Id="rId4" Type="http://schemas.openxmlformats.org/officeDocument/2006/relationships/hyperlink" Target="https://www.orchest.io/blog/the-great-python-dataframe-showdown-part-1-demystifying-apache-arrow" TargetMode="External"/><Relationship Id="rId9" Type="http://schemas.openxmlformats.org/officeDocument/2006/relationships/hyperlink" Target="https://www.kdnuggets.com/2017/02/apache-arrow-parquet-columnar-dat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67BF-8894-550D-797A-D5FDB2ED7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Apache Arrow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961C-6085-ECCB-998F-1A7AD925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Batch – In memory representation</a:t>
            </a:r>
          </a:p>
        </p:txBody>
      </p:sp>
      <p:pic>
        <p:nvPicPr>
          <p:cNvPr id="4098" name="Picture 2" descr="apache_arrow_intro_1">
            <a:extLst>
              <a:ext uri="{FF2B5EF4-FFF2-40B4-BE49-F238E27FC236}">
                <a16:creationId xmlns:a16="http://schemas.microsoft.com/office/drawing/2014/main" id="{20ACE30F-BF23-E420-1EFE-5D26E1463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14" y="1825625"/>
            <a:ext cx="8997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F4B95-00C9-1A4A-162C-C91B81DA5428}"/>
              </a:ext>
            </a:extLst>
          </p:cNvPr>
          <p:cNvSpPr txBox="1"/>
          <p:nvPr/>
        </p:nvSpPr>
        <p:spPr>
          <a:xfrm>
            <a:off x="6714309" y="1690688"/>
            <a:ext cx="466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-&gt; Metadata – size, type of each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04956-E582-E2E2-343D-23F90BA05DAF}"/>
              </a:ext>
            </a:extLst>
          </p:cNvPr>
          <p:cNvSpPr txBox="1"/>
          <p:nvPr/>
        </p:nvSpPr>
        <p:spPr>
          <a:xfrm>
            <a:off x="8684015" y="2143936"/>
            <a:ext cx="32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Bitmap – if value is defined null bitmap value is 0 or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5F15B-35EC-9EEF-D9D5-A81329CE18D1}"/>
              </a:ext>
            </a:extLst>
          </p:cNvPr>
          <p:cNvSpPr txBox="1"/>
          <p:nvPr/>
        </p:nvSpPr>
        <p:spPr>
          <a:xfrm>
            <a:off x="8870889" y="2829810"/>
            <a:ext cx="32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- vectors for beginning of each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D34A-747D-7470-DE00-A50363D0F66D}"/>
              </a:ext>
            </a:extLst>
          </p:cNvPr>
          <p:cNvSpPr txBox="1"/>
          <p:nvPr/>
        </p:nvSpPr>
        <p:spPr>
          <a:xfrm>
            <a:off x="1450185" y="6492875"/>
            <a:ext cx="99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transformation required at the other end where we require our data. This process is serialization free.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9EA88-4E8D-1032-8AD0-B2114390042C}"/>
              </a:ext>
            </a:extLst>
          </p:cNvPr>
          <p:cNvSpPr txBox="1"/>
          <p:nvPr/>
        </p:nvSpPr>
        <p:spPr>
          <a:xfrm>
            <a:off x="4167493" y="6123543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transformation into in-memory pointers</a:t>
            </a:r>
          </a:p>
        </p:txBody>
      </p:sp>
    </p:spTree>
    <p:extLst>
      <p:ext uri="{BB962C8B-B14F-4D97-AF65-F5344CB8AC3E}">
        <p14:creationId xmlns:p14="http://schemas.microsoft.com/office/powerpoint/2010/main" val="28528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D95E-F837-69D0-97D7-9B8257FD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Exchanging data smoothly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89A8-1DBF-A60B-F0E7-A03E5BC5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Before Arrow, the standard way of exchanging data between any application or library was to store it to disk in one way or the other.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Both steps, the writing (serialization) and reading (deserialization) are costly and slow — and the bigger the dataset, the longer it takes to complete each of them.</a:t>
            </a:r>
          </a:p>
          <a:p>
            <a:pPr algn="just"/>
            <a:r>
              <a:rPr lang="en-US" dirty="0">
                <a:solidFill>
                  <a:srgbClr val="292929"/>
                </a:solidFill>
                <a:latin typeface="charter"/>
              </a:rPr>
              <a:t>Arrow is 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way to exchange the data directly via handshake and zero copying</a:t>
            </a:r>
          </a:p>
          <a:p>
            <a:pPr algn="just"/>
            <a:r>
              <a:rPr lang="en-US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pplications can directly operate on a dataset stored on disk without the need to fully load it into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9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BDF2-048A-04AF-7178-0F2B543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M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emory-mapped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FD91-02B2-33B8-FBFA-F738CC89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“Arrow serialization design provides a ‘data header’ which describes the exact locations and sizes of all the memory buffers for all the columns in a table. This means you can memory map huge, bigger-than-RAM datasets and evaluate pandas-style algorithms on them in-place without loading them into memory like you have to with pandas now. You could read 1 megabyte from the middle of a 1 terabyte table, and you only pay the cost of performing those random reads totaling 1 megabyte.”</a:t>
            </a:r>
          </a:p>
        </p:txBody>
      </p:sp>
    </p:spTree>
    <p:extLst>
      <p:ext uri="{BB962C8B-B14F-4D97-AF65-F5344CB8AC3E}">
        <p14:creationId xmlns:p14="http://schemas.microsoft.com/office/powerpoint/2010/main" val="103505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72A-43E7-2D1B-82EA-8EBFA7E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C85-5636-9800-0717-74FBAFA2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Optimized for data exchange and fast retrieval → Arrow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performance gains of Arrow are significant compared to csv.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Arrow is read with the memory-mapping function, the reading performance is incredible.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best case is when the dataset has no missing values/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NaNs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Then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PyArrow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perform faster and allow to operate on the table, consuming no memory.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2213-B18C-3A3F-7214-084DBE6D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F66B6-3E37-78CE-5226-1C8B3884A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2"/>
              </a:rPr>
              <a:t>https://towardsdatascience.com/a-gentle-introduction-to-apache-arrow-with-apache-spark-and-pandas-bb19ffe0ddae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3"/>
              </a:rPr>
              <a:t>https://www.robinlinacre.com/demystifying_arrow/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4"/>
              </a:rPr>
              <a:t>https://www.orchest.io/blog/the-great-python-dataframe-showdown-part-1-demystifying-apache-arrow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5"/>
              </a:rPr>
              <a:t>https://towardsdatascience.com/apache-arrow-read-dataframe-with-zero-memory-69634092b1a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6"/>
              </a:rPr>
              <a:t>https://techascent.com/blog/memory-mapping-arrow.html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7"/>
              </a:rPr>
              <a:t>https://xuechendi.github.io/2019/04/16/Apache-Arrow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8"/>
              </a:rPr>
              <a:t>https://arrow.apache.org/cookbook/py/io.html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9"/>
              </a:rPr>
              <a:t>https://www.kdnuggets.com/2017/02/apache-arrow-parquet-columnar-data.html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336F3-7758-0C7C-9A03-5BCCA3C9F11A}"/>
              </a:ext>
            </a:extLst>
          </p:cNvPr>
          <p:cNvSpPr/>
          <p:nvPr/>
        </p:nvSpPr>
        <p:spPr>
          <a:xfrm>
            <a:off x="2756647" y="968188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9B16D-FD24-EA00-CD77-FEE1958789BB}"/>
              </a:ext>
            </a:extLst>
          </p:cNvPr>
          <p:cNvSpPr/>
          <p:nvPr/>
        </p:nvSpPr>
        <p:spPr>
          <a:xfrm>
            <a:off x="7521388" y="968187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8E26CB-1736-3B10-20F2-E07F6E260425}"/>
              </a:ext>
            </a:extLst>
          </p:cNvPr>
          <p:cNvCxnSpPr>
            <a:cxnSpLocks/>
          </p:cNvCxnSpPr>
          <p:nvPr/>
        </p:nvCxnSpPr>
        <p:spPr>
          <a:xfrm>
            <a:off x="4383741" y="1156447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A999E-12FB-A35C-7F2C-44F5E24346F7}"/>
              </a:ext>
            </a:extLst>
          </p:cNvPr>
          <p:cNvCxnSpPr>
            <a:cxnSpLocks/>
          </p:cNvCxnSpPr>
          <p:nvPr/>
        </p:nvCxnSpPr>
        <p:spPr>
          <a:xfrm flipH="1">
            <a:off x="4383741" y="1855694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C1A607-FCBE-5037-E3EF-695587B52C25}"/>
              </a:ext>
            </a:extLst>
          </p:cNvPr>
          <p:cNvSpPr txBox="1"/>
          <p:nvPr/>
        </p:nvSpPr>
        <p:spPr>
          <a:xfrm>
            <a:off x="4556508" y="1344707"/>
            <a:ext cx="28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Serialization/ Deserialization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9016C-3269-F267-B727-28565E943F33}"/>
              </a:ext>
            </a:extLst>
          </p:cNvPr>
          <p:cNvSpPr txBox="1"/>
          <p:nvPr/>
        </p:nvSpPr>
        <p:spPr>
          <a:xfrm>
            <a:off x="1471465" y="2413285"/>
            <a:ext cx="101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ends are binary compatible. They need serialization and deserialization of data to talk to each other.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129D3-E584-D13C-F1B9-D7763388A7C0}"/>
              </a:ext>
            </a:extLst>
          </p:cNvPr>
          <p:cNvSpPr/>
          <p:nvPr/>
        </p:nvSpPr>
        <p:spPr>
          <a:xfrm>
            <a:off x="1943100" y="3524054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614DA-D684-73D5-A78D-192AB330E2B1}"/>
              </a:ext>
            </a:extLst>
          </p:cNvPr>
          <p:cNvSpPr/>
          <p:nvPr/>
        </p:nvSpPr>
        <p:spPr>
          <a:xfrm>
            <a:off x="1955525" y="4966447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960E3F-7E09-2FB1-8680-344840903568}"/>
              </a:ext>
            </a:extLst>
          </p:cNvPr>
          <p:cNvCxnSpPr>
            <a:cxnSpLocks/>
          </p:cNvCxnSpPr>
          <p:nvPr/>
        </p:nvCxnSpPr>
        <p:spPr>
          <a:xfrm>
            <a:off x="4527176" y="4522694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1CCA26-2C0C-FAD2-3632-666F12C55AD0}"/>
              </a:ext>
            </a:extLst>
          </p:cNvPr>
          <p:cNvCxnSpPr>
            <a:cxnSpLocks/>
          </p:cNvCxnSpPr>
          <p:nvPr/>
        </p:nvCxnSpPr>
        <p:spPr>
          <a:xfrm flipH="1">
            <a:off x="4527175" y="4997823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2B810-C162-7971-C919-566565239341}"/>
              </a:ext>
            </a:extLst>
          </p:cNvPr>
          <p:cNvSpPr/>
          <p:nvPr/>
        </p:nvSpPr>
        <p:spPr>
          <a:xfrm>
            <a:off x="8334935" y="4075383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F675B-F0D7-49FD-1EAC-13F96D5DC215}"/>
              </a:ext>
            </a:extLst>
          </p:cNvPr>
          <p:cNvSpPr txBox="1"/>
          <p:nvPr/>
        </p:nvSpPr>
        <p:spPr>
          <a:xfrm>
            <a:off x="4729903" y="4542404"/>
            <a:ext cx="28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Serialization/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10061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2D47A4-4142-B60D-448B-57536CF44FAB}"/>
              </a:ext>
            </a:extLst>
          </p:cNvPr>
          <p:cNvSpPr/>
          <p:nvPr/>
        </p:nvSpPr>
        <p:spPr>
          <a:xfrm>
            <a:off x="1231525" y="2030506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(Apache Spark)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F8D81-8C22-6954-DCF9-26B799BBB000}"/>
              </a:ext>
            </a:extLst>
          </p:cNvPr>
          <p:cNvSpPr/>
          <p:nvPr/>
        </p:nvSpPr>
        <p:spPr>
          <a:xfrm>
            <a:off x="8702489" y="2043953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(Pandas)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8B246C-47B1-DB46-7808-21797E2AB80D}"/>
              </a:ext>
            </a:extLst>
          </p:cNvPr>
          <p:cNvCxnSpPr>
            <a:cxnSpLocks/>
          </p:cNvCxnSpPr>
          <p:nvPr/>
        </p:nvCxnSpPr>
        <p:spPr>
          <a:xfrm>
            <a:off x="3146611" y="2326341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9C1C37-19FA-B11D-E75A-682A96F1F14A}"/>
              </a:ext>
            </a:extLst>
          </p:cNvPr>
          <p:cNvCxnSpPr>
            <a:cxnSpLocks/>
          </p:cNvCxnSpPr>
          <p:nvPr/>
        </p:nvCxnSpPr>
        <p:spPr>
          <a:xfrm flipH="1">
            <a:off x="6364940" y="2837329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827C45-2634-E030-9140-F16D18CAB4A2}"/>
              </a:ext>
            </a:extLst>
          </p:cNvPr>
          <p:cNvSpPr txBox="1"/>
          <p:nvPr/>
        </p:nvSpPr>
        <p:spPr>
          <a:xfrm>
            <a:off x="1928434" y="1116568"/>
            <a:ext cx="775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complete conversion to go from spark data frame to pandas' 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73387-7056-D6E8-5C67-3D4EA3F0BD4C}"/>
              </a:ext>
            </a:extLst>
          </p:cNvPr>
          <p:cNvSpPr txBox="1"/>
          <p:nvPr/>
        </p:nvSpPr>
        <p:spPr>
          <a:xfrm>
            <a:off x="1523810" y="3973606"/>
            <a:ext cx="944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Apache arrow on both sides we don’t need to serialize and deserialize the data as both sides </a:t>
            </a:r>
          </a:p>
          <a:p>
            <a:r>
              <a:rPr lang="en-US" dirty="0"/>
              <a:t>Understand the format of data that is coming.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73C89F-7B4C-9750-A131-8A8AC5782389}"/>
              </a:ext>
            </a:extLst>
          </p:cNvPr>
          <p:cNvCxnSpPr>
            <a:cxnSpLocks/>
          </p:cNvCxnSpPr>
          <p:nvPr/>
        </p:nvCxnSpPr>
        <p:spPr>
          <a:xfrm>
            <a:off x="6364940" y="2326341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07AFD8-EA6E-E909-3B45-592DB6C7C5AE}"/>
              </a:ext>
            </a:extLst>
          </p:cNvPr>
          <p:cNvCxnSpPr>
            <a:cxnSpLocks/>
          </p:cNvCxnSpPr>
          <p:nvPr/>
        </p:nvCxnSpPr>
        <p:spPr>
          <a:xfrm flipH="1">
            <a:off x="3146611" y="2868704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E1650-1F2A-2B92-9978-6D8A2986001A}"/>
              </a:ext>
            </a:extLst>
          </p:cNvPr>
          <p:cNvSpPr txBox="1"/>
          <p:nvPr/>
        </p:nvSpPr>
        <p:spPr>
          <a:xfrm>
            <a:off x="4143335" y="2410616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In-memory columnar data format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F3C73-891E-8C28-A893-AC2D766E10C4}"/>
              </a:ext>
            </a:extLst>
          </p:cNvPr>
          <p:cNvSpPr txBox="1"/>
          <p:nvPr/>
        </p:nvSpPr>
        <p:spPr>
          <a:xfrm>
            <a:off x="1523809" y="4780429"/>
            <a:ext cx="67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arrow has the capability to tell itself what the data is all about</a:t>
            </a:r>
          </a:p>
        </p:txBody>
      </p:sp>
    </p:spTree>
    <p:extLst>
      <p:ext uri="{BB962C8B-B14F-4D97-AF65-F5344CB8AC3E}">
        <p14:creationId xmlns:p14="http://schemas.microsoft.com/office/powerpoint/2010/main" val="240053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B05-4746-CC88-6408-42CE6389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facilitates communication between many components – arrow as high-performance interface for data exchange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413CA9-ED0B-752F-A9B3-9CC39A92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3" y="2323857"/>
            <a:ext cx="10844482" cy="31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F29C7-0E5C-7D44-80FB-9F4B5DE68BDD}"/>
              </a:ext>
            </a:extLst>
          </p:cNvPr>
          <p:cNvSpPr txBox="1"/>
          <p:nvPr/>
        </p:nvSpPr>
        <p:spPr>
          <a:xfrm>
            <a:off x="3379503" y="5901445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Apache arrow, we don’t do copy and convert</a:t>
            </a:r>
          </a:p>
        </p:txBody>
      </p:sp>
    </p:spTree>
    <p:extLst>
      <p:ext uri="{BB962C8B-B14F-4D97-AF65-F5344CB8AC3E}">
        <p14:creationId xmlns:p14="http://schemas.microsoft.com/office/powerpoint/2010/main" val="24073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7FC7-DDF2-E941-E3F3-DF58B175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format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81A-07D0-CCB4-93F1-916CC0C7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write data processing algorithms in CPU efficient manner.</a:t>
            </a:r>
          </a:p>
          <a:p>
            <a:r>
              <a:rPr lang="en-US" dirty="0"/>
              <a:t>Allows to accelerate the analytics on hardware like single instruction and multiple data.</a:t>
            </a:r>
          </a:p>
          <a:p>
            <a:r>
              <a:rPr lang="en-US" dirty="0"/>
              <a:t>Arrows can act as centralized data formatting store for data exchange between different systems. </a:t>
            </a:r>
          </a:p>
        </p:txBody>
      </p:sp>
    </p:spTree>
    <p:extLst>
      <p:ext uri="{BB962C8B-B14F-4D97-AF65-F5344CB8AC3E}">
        <p14:creationId xmlns:p14="http://schemas.microsoft.com/office/powerpoint/2010/main" val="870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C09-FEA1-8DB3-EC9D-9EF51875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ow does the data look like in memory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3BC47E-36FE-4FBE-B20C-284A2D129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222" y="1381488"/>
            <a:ext cx="7443309" cy="511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1BCD13-E961-1484-FE79-32F14CF3FE4B}"/>
              </a:ext>
            </a:extLst>
          </p:cNvPr>
          <p:cNvSpPr txBox="1"/>
          <p:nvPr/>
        </p:nvSpPr>
        <p:spPr>
          <a:xfrm>
            <a:off x="6244782" y="1690688"/>
            <a:ext cx="54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values are stored in columnar format in memory on disk for efficient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1261A-72BB-5F69-B015-822AD3C5E1B6}"/>
              </a:ext>
            </a:extLst>
          </p:cNvPr>
          <p:cNvSpPr txBox="1"/>
          <p:nvPr/>
        </p:nvSpPr>
        <p:spPr>
          <a:xfrm>
            <a:off x="6096000" y="3937181"/>
            <a:ext cx="5018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Encode the data of same type together. </a:t>
            </a:r>
          </a:p>
          <a:p>
            <a:pPr algn="just"/>
            <a:r>
              <a:rPr lang="en-US" dirty="0"/>
              <a:t>- Compression works better for homogeneous data.</a:t>
            </a:r>
          </a:p>
          <a:p>
            <a:pPr algn="just"/>
            <a:r>
              <a:rPr lang="en-US" dirty="0"/>
              <a:t>- Using columnar data representation, we can skip the entire column and go to next location directly to read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lumnar data">
            <a:extLst>
              <a:ext uri="{FF2B5EF4-FFF2-40B4-BE49-F238E27FC236}">
                <a16:creationId xmlns:a16="http://schemas.microsoft.com/office/drawing/2014/main" id="{5EDE91B8-77C7-FBDC-F7BE-53C4EF46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8" y="538966"/>
            <a:ext cx="8070038" cy="40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8A3F3-65F2-BD32-21D2-1F8CA1C37804}"/>
              </a:ext>
            </a:extLst>
          </p:cNvPr>
          <p:cNvSpPr txBox="1"/>
          <p:nvPr/>
        </p:nvSpPr>
        <p:spPr>
          <a:xfrm>
            <a:off x="1250576" y="5323267"/>
            <a:ext cx="1050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pointers(offset) to buffers. Copy those buffers to network where we have one buffer per column.</a:t>
            </a:r>
          </a:p>
          <a:p>
            <a:r>
              <a:rPr lang="en-US" dirty="0"/>
              <a:t>From incoming network buffer, we can directly read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EA77A-5F29-413C-A2C4-D99F1E59BE40}"/>
              </a:ext>
            </a:extLst>
          </p:cNvPr>
          <p:cNvSpPr txBox="1"/>
          <p:nvPr/>
        </p:nvSpPr>
        <p:spPr>
          <a:xfrm>
            <a:off x="1250576" y="5869471"/>
            <a:ext cx="1057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coming from the network has in-memory representation. Thus, we have all column buffers we can access.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4AB8A-7D8F-4D4B-DDE5-E68E4CC28BFA}"/>
              </a:ext>
            </a:extLst>
          </p:cNvPr>
          <p:cNvSpPr txBox="1"/>
          <p:nvPr/>
        </p:nvSpPr>
        <p:spPr>
          <a:xfrm>
            <a:off x="1250576" y="4847087"/>
            <a:ext cx="839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vector – pointing to beginning of each list and other vector for holding the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1E64-1D66-175F-A24C-6E9E1EBB3D09}"/>
              </a:ext>
            </a:extLst>
          </p:cNvPr>
          <p:cNvSpPr txBox="1"/>
          <p:nvPr/>
        </p:nvSpPr>
        <p:spPr>
          <a:xfrm>
            <a:off x="8677116" y="1468450"/>
            <a:ext cx="334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Columnar representation of    data in arrow.</a:t>
            </a:r>
          </a:p>
          <a:p>
            <a:pPr algn="just"/>
            <a:r>
              <a:rPr lang="en-US" dirty="0"/>
              <a:t>- Storage of all the values one after the other and preserve structure of data</a:t>
            </a:r>
          </a:p>
        </p:txBody>
      </p:sp>
    </p:spTree>
    <p:extLst>
      <p:ext uri="{BB962C8B-B14F-4D97-AF65-F5344CB8AC3E}">
        <p14:creationId xmlns:p14="http://schemas.microsoft.com/office/powerpoint/2010/main" val="337428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8E599-9A80-A141-3760-CEE55ECBBCC8}"/>
              </a:ext>
            </a:extLst>
          </p:cNvPr>
          <p:cNvSpPr txBox="1"/>
          <p:nvPr/>
        </p:nvSpPr>
        <p:spPr>
          <a:xfrm>
            <a:off x="4062549" y="1580606"/>
            <a:ext cx="447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DATA: [“A”, “B”, “C”, ”B”, ”A”, ”C”, ”B”]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B9C76-1CA4-9795-D32E-43AB9BE07900}"/>
              </a:ext>
            </a:extLst>
          </p:cNvPr>
          <p:cNvSpPr txBox="1"/>
          <p:nvPr/>
        </p:nvSpPr>
        <p:spPr>
          <a:xfrm>
            <a:off x="5831497" y="2602077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of the 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4AB5E-53CB-0376-2F02-9DA49244BEA7}"/>
              </a:ext>
            </a:extLst>
          </p:cNvPr>
          <p:cNvSpPr txBox="1"/>
          <p:nvPr/>
        </p:nvSpPr>
        <p:spPr>
          <a:xfrm>
            <a:off x="3714205" y="260207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&lt;schema&gt;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8FAE6-D009-B6F2-6FC4-F34695F966A1}"/>
              </a:ext>
            </a:extLst>
          </p:cNvPr>
          <p:cNvSpPr txBox="1"/>
          <p:nvPr/>
        </p:nvSpPr>
        <p:spPr>
          <a:xfrm>
            <a:off x="4767231" y="3286427"/>
            <a:ext cx="212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&lt;Dictionary Batch 0&gt;</a:t>
            </a:r>
          </a:p>
          <a:p>
            <a:r>
              <a:rPr lang="en-US" dirty="0"/>
              <a:t>0, “A”</a:t>
            </a:r>
          </a:p>
          <a:p>
            <a:r>
              <a:rPr lang="en-US" dirty="0"/>
              <a:t>1, “B”</a:t>
            </a:r>
          </a:p>
          <a:p>
            <a:r>
              <a:rPr lang="en-US" dirty="0"/>
              <a:t>2, “C”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ABC84-A0C4-8F11-8C7E-F5FC9D5D1548}"/>
              </a:ext>
            </a:extLst>
          </p:cNvPr>
          <p:cNvSpPr txBox="1"/>
          <p:nvPr/>
        </p:nvSpPr>
        <p:spPr>
          <a:xfrm>
            <a:off x="4922240" y="4954228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&lt;Record Batch 0&gt;</a:t>
            </a:r>
          </a:p>
          <a:p>
            <a:r>
              <a:rPr lang="en-US" dirty="0"/>
              <a:t>0 1 2 1 0 2 1</a:t>
            </a:r>
          </a:p>
        </p:txBody>
      </p:sp>
    </p:spTree>
    <p:extLst>
      <p:ext uri="{BB962C8B-B14F-4D97-AF65-F5344CB8AC3E}">
        <p14:creationId xmlns:p14="http://schemas.microsoft.com/office/powerpoint/2010/main" val="284825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779B-E103-2D1B-76CA-8D1737CA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/>
          <a:lstStyle/>
          <a:p>
            <a:r>
              <a:rPr lang="en-US" dirty="0"/>
              <a:t>Buffers -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Object containing a pointer to a piece of contiguous memory with a particular size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Buffers have two related notions of length: size and capacity. Size is the number of bytes that might have valid data.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Offset -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Offsets represent the starting position of each map.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Record Batch -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record batch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collection of equal-length arrays matching a particular Schema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It is a table-like data structure that is semantically a sequence of fields, each a contiguous Arrow Array.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memory-mapped file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contains the contents of a file in virtual memory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This mapping between a file and memory space enables an application, including multiple processes, to modify the file by reading and writing directly to the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934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charter</vt:lpstr>
      <vt:lpstr>Georgia</vt:lpstr>
      <vt:lpstr>Roboto</vt:lpstr>
      <vt:lpstr>sohne</vt:lpstr>
      <vt:lpstr>Office Theme</vt:lpstr>
      <vt:lpstr>Apache Arrow </vt:lpstr>
      <vt:lpstr>PowerPoint Presentation</vt:lpstr>
      <vt:lpstr>PowerPoint Presentation</vt:lpstr>
      <vt:lpstr>It facilitates communication between many components – arrow as high-performance interface for data exchange</vt:lpstr>
      <vt:lpstr>Columnar format data processing</vt:lpstr>
      <vt:lpstr>How does the data look like in memory</vt:lpstr>
      <vt:lpstr>PowerPoint Presentation</vt:lpstr>
      <vt:lpstr>PowerPoint Presentation</vt:lpstr>
      <vt:lpstr>PowerPoint Presentation</vt:lpstr>
      <vt:lpstr>Record Batch – In memory representation</vt:lpstr>
      <vt:lpstr>Exchanging data smoothly </vt:lpstr>
      <vt:lpstr>Memory-mapped format</vt:lpstr>
      <vt:lpstr>Advantages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Arrow Presentation </dc:title>
  <dc:creator>Srinivas Rahul</dc:creator>
  <cp:lastModifiedBy>Srinivas Rahul</cp:lastModifiedBy>
  <cp:revision>10</cp:revision>
  <dcterms:created xsi:type="dcterms:W3CDTF">2022-06-05T06:22:32Z</dcterms:created>
  <dcterms:modified xsi:type="dcterms:W3CDTF">2022-06-08T06:50:05Z</dcterms:modified>
</cp:coreProperties>
</file>