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DlTlnux/tlpfYUpLus6V6Ey6f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15"/>
              </a:spcBef>
              <a:spcAft>
                <a:spcPts val="0"/>
              </a:spcAft>
              <a:buSzPts val="1260"/>
              <a:buNone/>
              <a:defRPr sz="1575">
                <a:solidFill>
                  <a:srgbClr val="0F486F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0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8"/>
          <p:cNvCxnSpPr/>
          <p:nvPr/>
        </p:nvCxnSpPr>
        <p:spPr>
          <a:xfrm flipH="1">
            <a:off x="6171009" y="6350"/>
            <a:ext cx="2857500" cy="2857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8"/>
          <p:cNvCxnSpPr/>
          <p:nvPr/>
        </p:nvCxnSpPr>
        <p:spPr>
          <a:xfrm flipH="1">
            <a:off x="4581128" y="68659"/>
            <a:ext cx="4560491" cy="4560491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8"/>
          <p:cNvCxnSpPr/>
          <p:nvPr/>
        </p:nvCxnSpPr>
        <p:spPr>
          <a:xfrm flipH="1">
            <a:off x="5426869" y="171450"/>
            <a:ext cx="3714750" cy="371475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8"/>
          <p:cNvCxnSpPr/>
          <p:nvPr/>
        </p:nvCxnSpPr>
        <p:spPr>
          <a:xfrm flipH="1">
            <a:off x="5501878" y="24209"/>
            <a:ext cx="3639742" cy="3639742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8"/>
          <p:cNvCxnSpPr/>
          <p:nvPr/>
        </p:nvCxnSpPr>
        <p:spPr>
          <a:xfrm flipH="1">
            <a:off x="5884070" y="457201"/>
            <a:ext cx="3257549" cy="325754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>
            <a:spLocks noGrp="1"/>
          </p:cNvSpPr>
          <p:nvPr>
            <p:ph type="pic" idx="2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42109" y="2082800"/>
            <a:ext cx="4516041" cy="1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080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pic" idx="2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85801" y="2882900"/>
            <a:ext cx="622815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960"/>
              <a:buFont typeface="Century Gothic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Font typeface="Century Gothic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Font typeface="Century Gothic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084659" y="2571750"/>
            <a:ext cx="6400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Font typeface="Century Gothic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Font typeface="Century Gothic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2"/>
          </p:nvPr>
        </p:nvSpPr>
        <p:spPr>
          <a:xfrm>
            <a:off x="513160" y="3225801"/>
            <a:ext cx="6400800" cy="126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513159" y="2946400"/>
            <a:ext cx="6400801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513159" y="3733800"/>
            <a:ext cx="640080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513159" y="2946401"/>
            <a:ext cx="64008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513159" y="3575049"/>
            <a:ext cx="6400801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 rot="5400000">
            <a:off x="2357834" y="-1330324"/>
            <a:ext cx="271145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 rot="5400000">
            <a:off x="5570934" y="1457325"/>
            <a:ext cx="34290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 rot="5400000">
            <a:off x="1457325" y="-428625"/>
            <a:ext cx="398145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13159" y="514351"/>
            <a:ext cx="3703241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4356100" y="514351"/>
            <a:ext cx="3700859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513159" y="952897"/>
            <a:ext cx="3703241" cy="227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4559299" y="514350"/>
            <a:ext cx="349885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4"/>
          </p:nvPr>
        </p:nvSpPr>
        <p:spPr>
          <a:xfrm>
            <a:off x="4354909" y="946546"/>
            <a:ext cx="3696891" cy="227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4457701" cy="39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2"/>
          </p:nvPr>
        </p:nvSpPr>
        <p:spPr>
          <a:xfrm>
            <a:off x="5313759" y="1657350"/>
            <a:ext cx="274320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9" cy="3208867"/>
          </a:xfrm>
        </p:grpSpPr>
        <p:cxnSp>
          <p:nvCxnSpPr>
            <p:cNvPr id="7" name="Google Shape;7;p7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7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7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7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718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▶"/>
              <a:defRPr sz="13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8956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194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1940" algn="l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Data Structure and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</a:pPr>
            <a:r>
              <a:rPr lang="en">
                <a:solidFill>
                  <a:srgbClr val="FFFFFF"/>
                </a:solidFill>
              </a:rPr>
              <a:t>COURSE CURRICULUM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"/>
          <p:cNvSpPr txBox="1">
            <a:spLocks noGrp="1"/>
          </p:cNvSpPr>
          <p:nvPr>
            <p:ph type="body" idx="1"/>
          </p:nvPr>
        </p:nvSpPr>
        <p:spPr>
          <a:xfrm>
            <a:off x="311700" y="1252735"/>
            <a:ext cx="8520600" cy="3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Analysis in Algorithms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Introduction to Algorithms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Analyzing Algorithms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Asymptotic Notations - Big O, Theta and Omega Notation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Recurrence Relation Solving - Substitution Method, Recursive Tree Method, Master’s Theorem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Divide and Conquer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Introduction To Divide and Conquer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Applications of Divide and Conquer</a:t>
            </a:r>
            <a:endParaRPr sz="1200">
              <a:solidFill>
                <a:schemeClr val="l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 sz="1200">
                <a:solidFill>
                  <a:schemeClr val="lt1"/>
                </a:solidFill>
              </a:rPr>
              <a:t>Finding of Maxima and Minima</a:t>
            </a:r>
            <a:endParaRPr sz="1200">
              <a:solidFill>
                <a:schemeClr val="l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 sz="1200">
                <a:solidFill>
                  <a:schemeClr val="lt1"/>
                </a:solidFill>
              </a:rPr>
              <a:t>Finding of Power of an element</a:t>
            </a:r>
            <a:endParaRPr sz="1200">
              <a:solidFill>
                <a:schemeClr val="l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 sz="1200">
                <a:solidFill>
                  <a:schemeClr val="lt1"/>
                </a:solidFill>
              </a:rPr>
              <a:t>Searching Algorithms - Binary Search</a:t>
            </a:r>
            <a:endParaRPr sz="1200">
              <a:solidFill>
                <a:schemeClr val="l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 sz="1200">
                <a:solidFill>
                  <a:schemeClr val="lt1"/>
                </a:solidFill>
              </a:rPr>
              <a:t>Sorting Algorithms - QuickSort, MergeSort</a:t>
            </a:r>
            <a:endParaRPr sz="1200">
              <a:solidFill>
                <a:schemeClr val="l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 sz="1200">
                <a:solidFill>
                  <a:schemeClr val="lt1"/>
                </a:solidFill>
              </a:rPr>
              <a:t>Maximum Subarray Problem</a:t>
            </a:r>
            <a:endParaRPr sz="1200">
              <a:solidFill>
                <a:schemeClr val="l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 sz="1200">
                <a:solidFill>
                  <a:schemeClr val="lt1"/>
                </a:solidFill>
              </a:rPr>
              <a:t>Finding of number of inversions</a:t>
            </a:r>
            <a:endParaRPr sz="1200">
              <a:solidFill>
                <a:schemeClr val="l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 sz="1200">
                <a:solidFill>
                  <a:schemeClr val="lt1"/>
                </a:solidFill>
              </a:rPr>
              <a:t>Strassen’s Matrix Multiplication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lt1"/>
                </a:solidFill>
              </a:rPr>
              <a:t>Interview Coding Problems Discussion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/>
        </p:nvSpPr>
        <p:spPr>
          <a:xfrm>
            <a:off x="245250" y="181375"/>
            <a:ext cx="87015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Greedy Algorithms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Greedy Algorithms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Applications of Greedy Algorithms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Fractional Knapsack 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Job Sequencing with Deadline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Huffman Coding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Optimal Merge Pattern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Minimum Cost Spanning Tree - Kruskal’s Algorithm, Prim’s Algorithm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Single Source Shortest Path - Dijkstra’s Algorithm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Interview Coding Problems Discussion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Dynamic Programming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Dynamic Programming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When to apply Dynamic Programming 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Applications of Dynamic Programming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Fibonacci Series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0/1 Knapsack 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 of Subset Problem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Single Source Shortest Path - Bellman Ford Algorithm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pair Shortest Path - Floyd’s Warshall Algorithm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Matrix Chain Multiplication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Longest Common Subsequence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Interview Coding Problems Discussion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/>
        </p:nvSpPr>
        <p:spPr>
          <a:xfrm>
            <a:off x="283925" y="220050"/>
            <a:ext cx="855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232375" y="0"/>
            <a:ext cx="85596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Array Data Structure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Dimensional Array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Dimensional Array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Searching Algorithms - Linear Search and Binary Search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Sorting Algorithms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Comparison Sort - Selection Sort, Bubble Sort, Insertion Sort, Heap Sort, Merge Sort, Quick Sort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Comparison Sort - Radix Sort, Bucket Sort, Count Sort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Interview Coding Problems Discussion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Linked List Data Structure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Operations in Linked List - Insertion, Deletion and Searching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Doubly Linked List - Insertion, Deletion and Searching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Circular Linked List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Reversal in Linked List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Floyd’s Cycle Detection Algorithm in Linked List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Interview Coding Problems Discussion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Tree Data Structure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Binary Tree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Complete Binary Tree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Binary Search Tree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AVL Tree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 Black Tree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Operations In Every Tree - Insertion, Searching and Deletion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Tree Traversal - Inorder, Preorder and Postorder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Interview Coding Problems Discussion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>
            <a:off x="245250" y="116925"/>
            <a:ext cx="86757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Graph 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Graph Traversal - Breadth First Tree and Depth First Tree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Applications of Graph Data Structure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Interview Coding Problems Discussion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Queue Data Structure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of Queue using Arrays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of Queue using Linked List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Applications of Queue Data Structure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Interview Coding Problems Discussion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Stack Data Structure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of Stack using Arrays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 of Stack using Linked List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Applications of Stack Data Structure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Interview Coding Problems Discussion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String Matching Algorithms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Naive String Matching Algorithms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Rabin Karp Algorithms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String Matching with Finite Automata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/>
        </p:nvSpPr>
        <p:spPr>
          <a:xfrm>
            <a:off x="219475" y="129800"/>
            <a:ext cx="87402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Hashing Data Structure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 Tables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Hash Function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Collision in Hashing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Collision Resolution Techniques - Open Addressing, Chaining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Open Addressing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Linear Probing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Quadratic Probing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Double Hashing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Applications of Hashing Data Structure - Bloom Filters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Consistent Hashing - Mainly used in System Design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Interview Coding Problem Discussion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Discussion of P, NP, NP-Hard and NP Complete Problems 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Reference Book : Introduction To Algorithms by Cormen</a:t>
            </a:r>
            <a:endParaRPr sz="1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On-screen Show (16:9)</PresentationFormat>
  <Paragraphs>112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Noto Sans Symbols</vt:lpstr>
      <vt:lpstr>Roboto</vt:lpstr>
      <vt:lpstr>Century Gothic</vt:lpstr>
      <vt:lpstr>Slice</vt:lpstr>
      <vt:lpstr>COURSE OVERVIEW</vt:lpstr>
      <vt:lpstr>COURSE CURRICULUM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win10</dc:creator>
  <cp:lastModifiedBy>Sapireddy, Srinivas Rahul (UMKC-Student)</cp:lastModifiedBy>
  <cp:revision>1</cp:revision>
  <dcterms:modified xsi:type="dcterms:W3CDTF">2022-10-29T20:19:37Z</dcterms:modified>
</cp:coreProperties>
</file>