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1" r:id="rId5"/>
    <p:sldId id="275" r:id="rId6"/>
    <p:sldId id="259" r:id="rId7"/>
    <p:sldId id="260" r:id="rId8"/>
    <p:sldId id="277" r:id="rId9"/>
    <p:sldId id="261" r:id="rId10"/>
    <p:sldId id="262" r:id="rId11"/>
    <p:sldId id="263" r:id="rId12"/>
    <p:sldId id="264" r:id="rId13"/>
    <p:sldId id="279" r:id="rId14"/>
    <p:sldId id="280" r:id="rId15"/>
    <p:sldId id="274"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Energy Saved</c:v>
                </c:pt>
              </c:strCache>
            </c:strRef>
          </c:tx>
          <c:spPr>
            <a:solidFill>
              <a:schemeClr val="accent1"/>
            </a:solidFill>
            <a:ln>
              <a:noFill/>
            </a:ln>
            <a:effectLst/>
            <a:sp3d/>
          </c:spPr>
          <c:invertIfNegative val="0"/>
          <c:cat>
            <c:strRef>
              <c:f>Sheet1!$A$2:$A$4</c:f>
              <c:strCache>
                <c:ptCount val="3"/>
                <c:pt idx="0">
                  <c:v>2 Hidden Layers</c:v>
                </c:pt>
                <c:pt idx="1">
                  <c:v>3 Hidden Layers</c:v>
                </c:pt>
                <c:pt idx="2">
                  <c:v>Bi-Directional LSTM</c:v>
                </c:pt>
              </c:strCache>
            </c:strRef>
          </c:cat>
          <c:val>
            <c:numRef>
              <c:f>Sheet1!$B$2:$B$4</c:f>
              <c:numCache>
                <c:formatCode>0%</c:formatCode>
                <c:ptCount val="3"/>
                <c:pt idx="0">
                  <c:v>0.68</c:v>
                </c:pt>
                <c:pt idx="1">
                  <c:v>0.49</c:v>
                </c:pt>
                <c:pt idx="2">
                  <c:v>0.71</c:v>
                </c:pt>
              </c:numCache>
            </c:numRef>
          </c:val>
          <c:extLst>
            <c:ext xmlns:c16="http://schemas.microsoft.com/office/drawing/2014/chart" uri="{C3380CC4-5D6E-409C-BE32-E72D297353CC}">
              <c16:uniqueId val="{00000000-9FAF-40D8-BB6A-678488B27A53}"/>
            </c:ext>
          </c:extLst>
        </c:ser>
        <c:dLbls>
          <c:showLegendKey val="0"/>
          <c:showVal val="0"/>
          <c:showCatName val="0"/>
          <c:showSerName val="0"/>
          <c:showPercent val="0"/>
          <c:showBubbleSize val="0"/>
        </c:dLbls>
        <c:gapWidth val="150"/>
        <c:shape val="box"/>
        <c:axId val="174168015"/>
        <c:axId val="528374495"/>
        <c:axId val="0"/>
      </c:bar3DChart>
      <c:catAx>
        <c:axId val="17416801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374495"/>
        <c:crosses val="autoZero"/>
        <c:auto val="1"/>
        <c:lblAlgn val="ctr"/>
        <c:lblOffset val="100"/>
        <c:noMultiLvlLbl val="0"/>
      </c:catAx>
      <c:valAx>
        <c:axId val="52837449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1680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0107-F268-04AB-790B-BBE9F0B25A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F9B1F6-5F4E-9D25-92EE-DF766D5AAA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1AF243-0E78-6E32-9F9C-5054CDBCA463}"/>
              </a:ext>
            </a:extLst>
          </p:cNvPr>
          <p:cNvSpPr>
            <a:spLocks noGrp="1"/>
          </p:cNvSpPr>
          <p:nvPr>
            <p:ph type="dt" sz="half" idx="10"/>
          </p:nvPr>
        </p:nvSpPr>
        <p:spPr/>
        <p:txBody>
          <a:bodyPr/>
          <a:lstStyle/>
          <a:p>
            <a:fld id="{09A50EA1-7FFB-400C-9F60-3D04B49E5CCF}" type="datetimeFigureOut">
              <a:rPr lang="en-US" smtClean="0"/>
              <a:t>12/5/2022</a:t>
            </a:fld>
            <a:endParaRPr lang="en-US"/>
          </a:p>
        </p:txBody>
      </p:sp>
      <p:sp>
        <p:nvSpPr>
          <p:cNvPr id="5" name="Footer Placeholder 4">
            <a:extLst>
              <a:ext uri="{FF2B5EF4-FFF2-40B4-BE49-F238E27FC236}">
                <a16:creationId xmlns:a16="http://schemas.microsoft.com/office/drawing/2014/main" id="{DC3C8776-8D90-22E7-19FF-10FD72990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83F5D-0CEA-3D63-2FFD-0F65EA092A77}"/>
              </a:ext>
            </a:extLst>
          </p:cNvPr>
          <p:cNvSpPr>
            <a:spLocks noGrp="1"/>
          </p:cNvSpPr>
          <p:nvPr>
            <p:ph type="sldNum" sz="quarter" idx="12"/>
          </p:nvPr>
        </p:nvSpPr>
        <p:spPr/>
        <p:txBody>
          <a:bodyPr/>
          <a:lstStyle/>
          <a:p>
            <a:fld id="{3B25834C-AE6E-457A-A5C9-BFEBF5FE8AE3}" type="slidenum">
              <a:rPr lang="en-US" smtClean="0"/>
              <a:t>‹#›</a:t>
            </a:fld>
            <a:endParaRPr lang="en-US"/>
          </a:p>
        </p:txBody>
      </p:sp>
    </p:spTree>
    <p:extLst>
      <p:ext uri="{BB962C8B-B14F-4D97-AF65-F5344CB8AC3E}">
        <p14:creationId xmlns:p14="http://schemas.microsoft.com/office/powerpoint/2010/main" val="735840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C255-6BAE-31C6-620F-B7BF7A5FA9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1E11C5-C9FE-507D-5796-DB60416B4C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3B8C2-C337-F9AC-13F9-1F10BC902FC5}"/>
              </a:ext>
            </a:extLst>
          </p:cNvPr>
          <p:cNvSpPr>
            <a:spLocks noGrp="1"/>
          </p:cNvSpPr>
          <p:nvPr>
            <p:ph type="dt" sz="half" idx="10"/>
          </p:nvPr>
        </p:nvSpPr>
        <p:spPr/>
        <p:txBody>
          <a:bodyPr/>
          <a:lstStyle/>
          <a:p>
            <a:fld id="{09A50EA1-7FFB-400C-9F60-3D04B49E5CCF}" type="datetimeFigureOut">
              <a:rPr lang="en-US" smtClean="0"/>
              <a:t>12/5/2022</a:t>
            </a:fld>
            <a:endParaRPr lang="en-US"/>
          </a:p>
        </p:txBody>
      </p:sp>
      <p:sp>
        <p:nvSpPr>
          <p:cNvPr id="5" name="Footer Placeholder 4">
            <a:extLst>
              <a:ext uri="{FF2B5EF4-FFF2-40B4-BE49-F238E27FC236}">
                <a16:creationId xmlns:a16="http://schemas.microsoft.com/office/drawing/2014/main" id="{AEE295A8-7E67-8656-64AE-3769B6B28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11AC7-2D50-8EFC-84E7-D94809F37E92}"/>
              </a:ext>
            </a:extLst>
          </p:cNvPr>
          <p:cNvSpPr>
            <a:spLocks noGrp="1"/>
          </p:cNvSpPr>
          <p:nvPr>
            <p:ph type="sldNum" sz="quarter" idx="12"/>
          </p:nvPr>
        </p:nvSpPr>
        <p:spPr/>
        <p:txBody>
          <a:bodyPr/>
          <a:lstStyle/>
          <a:p>
            <a:fld id="{3B25834C-AE6E-457A-A5C9-BFEBF5FE8AE3}" type="slidenum">
              <a:rPr lang="en-US" smtClean="0"/>
              <a:t>‹#›</a:t>
            </a:fld>
            <a:endParaRPr lang="en-US"/>
          </a:p>
        </p:txBody>
      </p:sp>
    </p:spTree>
    <p:extLst>
      <p:ext uri="{BB962C8B-B14F-4D97-AF65-F5344CB8AC3E}">
        <p14:creationId xmlns:p14="http://schemas.microsoft.com/office/powerpoint/2010/main" val="320826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D04191-B48A-6246-7E45-17FB9F5980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C91A77-B499-0CAF-1746-E148BBDB86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80416-857C-50A1-35EC-D12D61C45B8A}"/>
              </a:ext>
            </a:extLst>
          </p:cNvPr>
          <p:cNvSpPr>
            <a:spLocks noGrp="1"/>
          </p:cNvSpPr>
          <p:nvPr>
            <p:ph type="dt" sz="half" idx="10"/>
          </p:nvPr>
        </p:nvSpPr>
        <p:spPr/>
        <p:txBody>
          <a:bodyPr/>
          <a:lstStyle/>
          <a:p>
            <a:fld id="{09A50EA1-7FFB-400C-9F60-3D04B49E5CCF}" type="datetimeFigureOut">
              <a:rPr lang="en-US" smtClean="0"/>
              <a:t>12/5/2022</a:t>
            </a:fld>
            <a:endParaRPr lang="en-US"/>
          </a:p>
        </p:txBody>
      </p:sp>
      <p:sp>
        <p:nvSpPr>
          <p:cNvPr id="5" name="Footer Placeholder 4">
            <a:extLst>
              <a:ext uri="{FF2B5EF4-FFF2-40B4-BE49-F238E27FC236}">
                <a16:creationId xmlns:a16="http://schemas.microsoft.com/office/drawing/2014/main" id="{38320F39-FDD8-2DFA-06BE-D19DE538B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52C93-F260-BD50-AAB5-59A307179141}"/>
              </a:ext>
            </a:extLst>
          </p:cNvPr>
          <p:cNvSpPr>
            <a:spLocks noGrp="1"/>
          </p:cNvSpPr>
          <p:nvPr>
            <p:ph type="sldNum" sz="quarter" idx="12"/>
          </p:nvPr>
        </p:nvSpPr>
        <p:spPr/>
        <p:txBody>
          <a:bodyPr/>
          <a:lstStyle/>
          <a:p>
            <a:fld id="{3B25834C-AE6E-457A-A5C9-BFEBF5FE8AE3}" type="slidenum">
              <a:rPr lang="en-US" smtClean="0"/>
              <a:t>‹#›</a:t>
            </a:fld>
            <a:endParaRPr lang="en-US"/>
          </a:p>
        </p:txBody>
      </p:sp>
    </p:spTree>
    <p:extLst>
      <p:ext uri="{BB962C8B-B14F-4D97-AF65-F5344CB8AC3E}">
        <p14:creationId xmlns:p14="http://schemas.microsoft.com/office/powerpoint/2010/main" val="338952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A632A-CBB5-A6A0-72A8-41BBEC9691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B21044-080A-0FE4-B696-8CE1AA2FAF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0BD5F-A4F0-610E-9500-0BD48DC0F7D0}"/>
              </a:ext>
            </a:extLst>
          </p:cNvPr>
          <p:cNvSpPr>
            <a:spLocks noGrp="1"/>
          </p:cNvSpPr>
          <p:nvPr>
            <p:ph type="dt" sz="half" idx="10"/>
          </p:nvPr>
        </p:nvSpPr>
        <p:spPr/>
        <p:txBody>
          <a:bodyPr/>
          <a:lstStyle/>
          <a:p>
            <a:fld id="{09A50EA1-7FFB-400C-9F60-3D04B49E5CCF}" type="datetimeFigureOut">
              <a:rPr lang="en-US" smtClean="0"/>
              <a:t>12/5/2022</a:t>
            </a:fld>
            <a:endParaRPr lang="en-US"/>
          </a:p>
        </p:txBody>
      </p:sp>
      <p:sp>
        <p:nvSpPr>
          <p:cNvPr id="5" name="Footer Placeholder 4">
            <a:extLst>
              <a:ext uri="{FF2B5EF4-FFF2-40B4-BE49-F238E27FC236}">
                <a16:creationId xmlns:a16="http://schemas.microsoft.com/office/drawing/2014/main" id="{976838B9-BCB4-7C20-82D3-238CBFDE4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59EF1-AB00-BC5C-46EA-C4E721504AF5}"/>
              </a:ext>
            </a:extLst>
          </p:cNvPr>
          <p:cNvSpPr>
            <a:spLocks noGrp="1"/>
          </p:cNvSpPr>
          <p:nvPr>
            <p:ph type="sldNum" sz="quarter" idx="12"/>
          </p:nvPr>
        </p:nvSpPr>
        <p:spPr/>
        <p:txBody>
          <a:bodyPr/>
          <a:lstStyle/>
          <a:p>
            <a:fld id="{3B25834C-AE6E-457A-A5C9-BFEBF5FE8AE3}" type="slidenum">
              <a:rPr lang="en-US" smtClean="0"/>
              <a:t>‹#›</a:t>
            </a:fld>
            <a:endParaRPr lang="en-US"/>
          </a:p>
        </p:txBody>
      </p:sp>
    </p:spTree>
    <p:extLst>
      <p:ext uri="{BB962C8B-B14F-4D97-AF65-F5344CB8AC3E}">
        <p14:creationId xmlns:p14="http://schemas.microsoft.com/office/powerpoint/2010/main" val="1684824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6367-5B6C-F62A-57A0-30CD02AB6A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140BE5-3BC7-E293-2188-63A3929B1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DADB38-1326-9BE1-4897-00E3DA42E137}"/>
              </a:ext>
            </a:extLst>
          </p:cNvPr>
          <p:cNvSpPr>
            <a:spLocks noGrp="1"/>
          </p:cNvSpPr>
          <p:nvPr>
            <p:ph type="dt" sz="half" idx="10"/>
          </p:nvPr>
        </p:nvSpPr>
        <p:spPr/>
        <p:txBody>
          <a:bodyPr/>
          <a:lstStyle/>
          <a:p>
            <a:fld id="{09A50EA1-7FFB-400C-9F60-3D04B49E5CCF}" type="datetimeFigureOut">
              <a:rPr lang="en-US" smtClean="0"/>
              <a:t>12/5/2022</a:t>
            </a:fld>
            <a:endParaRPr lang="en-US"/>
          </a:p>
        </p:txBody>
      </p:sp>
      <p:sp>
        <p:nvSpPr>
          <p:cNvPr id="5" name="Footer Placeholder 4">
            <a:extLst>
              <a:ext uri="{FF2B5EF4-FFF2-40B4-BE49-F238E27FC236}">
                <a16:creationId xmlns:a16="http://schemas.microsoft.com/office/drawing/2014/main" id="{0574BEF1-D336-A009-34C4-7E6B1C05A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996B9-34A6-3A2F-4CF8-DBDCB6811988}"/>
              </a:ext>
            </a:extLst>
          </p:cNvPr>
          <p:cNvSpPr>
            <a:spLocks noGrp="1"/>
          </p:cNvSpPr>
          <p:nvPr>
            <p:ph type="sldNum" sz="quarter" idx="12"/>
          </p:nvPr>
        </p:nvSpPr>
        <p:spPr/>
        <p:txBody>
          <a:bodyPr/>
          <a:lstStyle/>
          <a:p>
            <a:fld id="{3B25834C-AE6E-457A-A5C9-BFEBF5FE8AE3}" type="slidenum">
              <a:rPr lang="en-US" smtClean="0"/>
              <a:t>‹#›</a:t>
            </a:fld>
            <a:endParaRPr lang="en-US"/>
          </a:p>
        </p:txBody>
      </p:sp>
    </p:spTree>
    <p:extLst>
      <p:ext uri="{BB962C8B-B14F-4D97-AF65-F5344CB8AC3E}">
        <p14:creationId xmlns:p14="http://schemas.microsoft.com/office/powerpoint/2010/main" val="1888904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6B81-5C9D-5E53-0235-FF18C7D097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B27255-68A6-BA61-1627-F05BA4B0F0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197E4-F6E4-3E41-9B48-BFC3E49419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AD1E92-FC4D-CE27-2CB2-342FB48A5987}"/>
              </a:ext>
            </a:extLst>
          </p:cNvPr>
          <p:cNvSpPr>
            <a:spLocks noGrp="1"/>
          </p:cNvSpPr>
          <p:nvPr>
            <p:ph type="dt" sz="half" idx="10"/>
          </p:nvPr>
        </p:nvSpPr>
        <p:spPr/>
        <p:txBody>
          <a:bodyPr/>
          <a:lstStyle/>
          <a:p>
            <a:fld id="{09A50EA1-7FFB-400C-9F60-3D04B49E5CCF}" type="datetimeFigureOut">
              <a:rPr lang="en-US" smtClean="0"/>
              <a:t>12/5/2022</a:t>
            </a:fld>
            <a:endParaRPr lang="en-US"/>
          </a:p>
        </p:txBody>
      </p:sp>
      <p:sp>
        <p:nvSpPr>
          <p:cNvPr id="6" name="Footer Placeholder 5">
            <a:extLst>
              <a:ext uri="{FF2B5EF4-FFF2-40B4-BE49-F238E27FC236}">
                <a16:creationId xmlns:a16="http://schemas.microsoft.com/office/drawing/2014/main" id="{67F918D7-A250-C9B4-4EE9-E63311666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E1B325-FC75-5C89-CE40-41F3F3AB1D81}"/>
              </a:ext>
            </a:extLst>
          </p:cNvPr>
          <p:cNvSpPr>
            <a:spLocks noGrp="1"/>
          </p:cNvSpPr>
          <p:nvPr>
            <p:ph type="sldNum" sz="quarter" idx="12"/>
          </p:nvPr>
        </p:nvSpPr>
        <p:spPr/>
        <p:txBody>
          <a:bodyPr/>
          <a:lstStyle/>
          <a:p>
            <a:fld id="{3B25834C-AE6E-457A-A5C9-BFEBF5FE8AE3}" type="slidenum">
              <a:rPr lang="en-US" smtClean="0"/>
              <a:t>‹#›</a:t>
            </a:fld>
            <a:endParaRPr lang="en-US"/>
          </a:p>
        </p:txBody>
      </p:sp>
    </p:spTree>
    <p:extLst>
      <p:ext uri="{BB962C8B-B14F-4D97-AF65-F5344CB8AC3E}">
        <p14:creationId xmlns:p14="http://schemas.microsoft.com/office/powerpoint/2010/main" val="82280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F1AE-5A4B-82E8-608A-1E351B0145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D3BA01-DF32-639A-E760-0AE05475B1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4E3690-212A-8753-CE74-BB959BBC9E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C9443B-1B7F-FB59-9680-53F0712581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5910BE-1B67-5099-995F-590FE412DB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D214A7-0EAB-0D36-B671-51D1B51AF8A0}"/>
              </a:ext>
            </a:extLst>
          </p:cNvPr>
          <p:cNvSpPr>
            <a:spLocks noGrp="1"/>
          </p:cNvSpPr>
          <p:nvPr>
            <p:ph type="dt" sz="half" idx="10"/>
          </p:nvPr>
        </p:nvSpPr>
        <p:spPr/>
        <p:txBody>
          <a:bodyPr/>
          <a:lstStyle/>
          <a:p>
            <a:fld id="{09A50EA1-7FFB-400C-9F60-3D04B49E5CCF}" type="datetimeFigureOut">
              <a:rPr lang="en-US" smtClean="0"/>
              <a:t>12/5/2022</a:t>
            </a:fld>
            <a:endParaRPr lang="en-US"/>
          </a:p>
        </p:txBody>
      </p:sp>
      <p:sp>
        <p:nvSpPr>
          <p:cNvPr id="8" name="Footer Placeholder 7">
            <a:extLst>
              <a:ext uri="{FF2B5EF4-FFF2-40B4-BE49-F238E27FC236}">
                <a16:creationId xmlns:a16="http://schemas.microsoft.com/office/drawing/2014/main" id="{B21E3969-104E-02C1-2993-23338EDA26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59C7A2-05A0-23CA-D602-7F7F61AF0092}"/>
              </a:ext>
            </a:extLst>
          </p:cNvPr>
          <p:cNvSpPr>
            <a:spLocks noGrp="1"/>
          </p:cNvSpPr>
          <p:nvPr>
            <p:ph type="sldNum" sz="quarter" idx="12"/>
          </p:nvPr>
        </p:nvSpPr>
        <p:spPr/>
        <p:txBody>
          <a:bodyPr/>
          <a:lstStyle/>
          <a:p>
            <a:fld id="{3B25834C-AE6E-457A-A5C9-BFEBF5FE8AE3}" type="slidenum">
              <a:rPr lang="en-US" smtClean="0"/>
              <a:t>‹#›</a:t>
            </a:fld>
            <a:endParaRPr lang="en-US"/>
          </a:p>
        </p:txBody>
      </p:sp>
    </p:spTree>
    <p:extLst>
      <p:ext uri="{BB962C8B-B14F-4D97-AF65-F5344CB8AC3E}">
        <p14:creationId xmlns:p14="http://schemas.microsoft.com/office/powerpoint/2010/main" val="2354269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B61A-C6AC-326B-69DB-3FABE40090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679D0D-739B-6E9F-0553-55AB72918908}"/>
              </a:ext>
            </a:extLst>
          </p:cNvPr>
          <p:cNvSpPr>
            <a:spLocks noGrp="1"/>
          </p:cNvSpPr>
          <p:nvPr>
            <p:ph type="dt" sz="half" idx="10"/>
          </p:nvPr>
        </p:nvSpPr>
        <p:spPr/>
        <p:txBody>
          <a:bodyPr/>
          <a:lstStyle/>
          <a:p>
            <a:fld id="{09A50EA1-7FFB-400C-9F60-3D04B49E5CCF}" type="datetimeFigureOut">
              <a:rPr lang="en-US" smtClean="0"/>
              <a:t>12/5/2022</a:t>
            </a:fld>
            <a:endParaRPr lang="en-US"/>
          </a:p>
        </p:txBody>
      </p:sp>
      <p:sp>
        <p:nvSpPr>
          <p:cNvPr id="4" name="Footer Placeholder 3">
            <a:extLst>
              <a:ext uri="{FF2B5EF4-FFF2-40B4-BE49-F238E27FC236}">
                <a16:creationId xmlns:a16="http://schemas.microsoft.com/office/drawing/2014/main" id="{05E66087-892D-F894-19CF-31A9831762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BD901F-9AAA-665C-5894-AC9501B527C2}"/>
              </a:ext>
            </a:extLst>
          </p:cNvPr>
          <p:cNvSpPr>
            <a:spLocks noGrp="1"/>
          </p:cNvSpPr>
          <p:nvPr>
            <p:ph type="sldNum" sz="quarter" idx="12"/>
          </p:nvPr>
        </p:nvSpPr>
        <p:spPr/>
        <p:txBody>
          <a:bodyPr/>
          <a:lstStyle/>
          <a:p>
            <a:fld id="{3B25834C-AE6E-457A-A5C9-BFEBF5FE8AE3}" type="slidenum">
              <a:rPr lang="en-US" smtClean="0"/>
              <a:t>‹#›</a:t>
            </a:fld>
            <a:endParaRPr lang="en-US"/>
          </a:p>
        </p:txBody>
      </p:sp>
    </p:spTree>
    <p:extLst>
      <p:ext uri="{BB962C8B-B14F-4D97-AF65-F5344CB8AC3E}">
        <p14:creationId xmlns:p14="http://schemas.microsoft.com/office/powerpoint/2010/main" val="722069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55EE0B-F564-A6EE-2D89-C9B86641C9E0}"/>
              </a:ext>
            </a:extLst>
          </p:cNvPr>
          <p:cNvSpPr>
            <a:spLocks noGrp="1"/>
          </p:cNvSpPr>
          <p:nvPr>
            <p:ph type="dt" sz="half" idx="10"/>
          </p:nvPr>
        </p:nvSpPr>
        <p:spPr/>
        <p:txBody>
          <a:bodyPr/>
          <a:lstStyle/>
          <a:p>
            <a:fld id="{09A50EA1-7FFB-400C-9F60-3D04B49E5CCF}" type="datetimeFigureOut">
              <a:rPr lang="en-US" smtClean="0"/>
              <a:t>12/5/2022</a:t>
            </a:fld>
            <a:endParaRPr lang="en-US"/>
          </a:p>
        </p:txBody>
      </p:sp>
      <p:sp>
        <p:nvSpPr>
          <p:cNvPr id="3" name="Footer Placeholder 2">
            <a:extLst>
              <a:ext uri="{FF2B5EF4-FFF2-40B4-BE49-F238E27FC236}">
                <a16:creationId xmlns:a16="http://schemas.microsoft.com/office/drawing/2014/main" id="{D5E324CF-D9D4-285F-6FC2-1DDBFD5A96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490D81-778D-2646-F596-8FEA19971451}"/>
              </a:ext>
            </a:extLst>
          </p:cNvPr>
          <p:cNvSpPr>
            <a:spLocks noGrp="1"/>
          </p:cNvSpPr>
          <p:nvPr>
            <p:ph type="sldNum" sz="quarter" idx="12"/>
          </p:nvPr>
        </p:nvSpPr>
        <p:spPr/>
        <p:txBody>
          <a:bodyPr/>
          <a:lstStyle/>
          <a:p>
            <a:fld id="{3B25834C-AE6E-457A-A5C9-BFEBF5FE8AE3}" type="slidenum">
              <a:rPr lang="en-US" smtClean="0"/>
              <a:t>‹#›</a:t>
            </a:fld>
            <a:endParaRPr lang="en-US"/>
          </a:p>
        </p:txBody>
      </p:sp>
    </p:spTree>
    <p:extLst>
      <p:ext uri="{BB962C8B-B14F-4D97-AF65-F5344CB8AC3E}">
        <p14:creationId xmlns:p14="http://schemas.microsoft.com/office/powerpoint/2010/main" val="264439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1714-9B5F-E74C-BADA-0746A06FF5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A727BB-8714-051C-C34B-ECF76C0236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7A3DD0-41E3-071E-98CB-E924F0537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F78942-4B2D-1C71-34D4-1C413D0F14AC}"/>
              </a:ext>
            </a:extLst>
          </p:cNvPr>
          <p:cNvSpPr>
            <a:spLocks noGrp="1"/>
          </p:cNvSpPr>
          <p:nvPr>
            <p:ph type="dt" sz="half" idx="10"/>
          </p:nvPr>
        </p:nvSpPr>
        <p:spPr/>
        <p:txBody>
          <a:bodyPr/>
          <a:lstStyle/>
          <a:p>
            <a:fld id="{09A50EA1-7FFB-400C-9F60-3D04B49E5CCF}" type="datetimeFigureOut">
              <a:rPr lang="en-US" smtClean="0"/>
              <a:t>12/5/2022</a:t>
            </a:fld>
            <a:endParaRPr lang="en-US"/>
          </a:p>
        </p:txBody>
      </p:sp>
      <p:sp>
        <p:nvSpPr>
          <p:cNvPr id="6" name="Footer Placeholder 5">
            <a:extLst>
              <a:ext uri="{FF2B5EF4-FFF2-40B4-BE49-F238E27FC236}">
                <a16:creationId xmlns:a16="http://schemas.microsoft.com/office/drawing/2014/main" id="{7E37E83A-C7C5-2777-7041-E68DFAD62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1DFFE0-AB84-0768-844E-EFA703D43935}"/>
              </a:ext>
            </a:extLst>
          </p:cNvPr>
          <p:cNvSpPr>
            <a:spLocks noGrp="1"/>
          </p:cNvSpPr>
          <p:nvPr>
            <p:ph type="sldNum" sz="quarter" idx="12"/>
          </p:nvPr>
        </p:nvSpPr>
        <p:spPr/>
        <p:txBody>
          <a:bodyPr/>
          <a:lstStyle/>
          <a:p>
            <a:fld id="{3B25834C-AE6E-457A-A5C9-BFEBF5FE8AE3}" type="slidenum">
              <a:rPr lang="en-US" smtClean="0"/>
              <a:t>‹#›</a:t>
            </a:fld>
            <a:endParaRPr lang="en-US"/>
          </a:p>
        </p:txBody>
      </p:sp>
    </p:spTree>
    <p:extLst>
      <p:ext uri="{BB962C8B-B14F-4D97-AF65-F5344CB8AC3E}">
        <p14:creationId xmlns:p14="http://schemas.microsoft.com/office/powerpoint/2010/main" val="369390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42F6-CFE7-9551-1A09-E5F994CF7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67E6FA-CA27-4252-707F-40F6BBC9DE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3C3C1F-6755-A16E-7A27-0A1F3F9A2D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1D48F6-684D-1BE9-DD84-A75A2E345885}"/>
              </a:ext>
            </a:extLst>
          </p:cNvPr>
          <p:cNvSpPr>
            <a:spLocks noGrp="1"/>
          </p:cNvSpPr>
          <p:nvPr>
            <p:ph type="dt" sz="half" idx="10"/>
          </p:nvPr>
        </p:nvSpPr>
        <p:spPr/>
        <p:txBody>
          <a:bodyPr/>
          <a:lstStyle/>
          <a:p>
            <a:fld id="{09A50EA1-7FFB-400C-9F60-3D04B49E5CCF}" type="datetimeFigureOut">
              <a:rPr lang="en-US" smtClean="0"/>
              <a:t>12/5/2022</a:t>
            </a:fld>
            <a:endParaRPr lang="en-US"/>
          </a:p>
        </p:txBody>
      </p:sp>
      <p:sp>
        <p:nvSpPr>
          <p:cNvPr id="6" name="Footer Placeholder 5">
            <a:extLst>
              <a:ext uri="{FF2B5EF4-FFF2-40B4-BE49-F238E27FC236}">
                <a16:creationId xmlns:a16="http://schemas.microsoft.com/office/drawing/2014/main" id="{AF135B49-0587-64F5-3BE8-4ECBD717E1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3CAFA-637C-46F4-053C-6B761AA0B484}"/>
              </a:ext>
            </a:extLst>
          </p:cNvPr>
          <p:cNvSpPr>
            <a:spLocks noGrp="1"/>
          </p:cNvSpPr>
          <p:nvPr>
            <p:ph type="sldNum" sz="quarter" idx="12"/>
          </p:nvPr>
        </p:nvSpPr>
        <p:spPr/>
        <p:txBody>
          <a:bodyPr/>
          <a:lstStyle/>
          <a:p>
            <a:fld id="{3B25834C-AE6E-457A-A5C9-BFEBF5FE8AE3}" type="slidenum">
              <a:rPr lang="en-US" smtClean="0"/>
              <a:t>‹#›</a:t>
            </a:fld>
            <a:endParaRPr lang="en-US"/>
          </a:p>
        </p:txBody>
      </p:sp>
    </p:spTree>
    <p:extLst>
      <p:ext uri="{BB962C8B-B14F-4D97-AF65-F5344CB8AC3E}">
        <p14:creationId xmlns:p14="http://schemas.microsoft.com/office/powerpoint/2010/main" val="291871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8233FE-5F70-9F06-B493-BE70AA54B3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22DBDD-5224-24C1-5A2D-206F2C29ED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5E9658-3F59-08F0-B902-DEBC975CE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50EA1-7FFB-400C-9F60-3D04B49E5CCF}" type="datetimeFigureOut">
              <a:rPr lang="en-US" smtClean="0"/>
              <a:t>12/5/2022</a:t>
            </a:fld>
            <a:endParaRPr lang="en-US"/>
          </a:p>
        </p:txBody>
      </p:sp>
      <p:sp>
        <p:nvSpPr>
          <p:cNvPr id="5" name="Footer Placeholder 4">
            <a:extLst>
              <a:ext uri="{FF2B5EF4-FFF2-40B4-BE49-F238E27FC236}">
                <a16:creationId xmlns:a16="http://schemas.microsoft.com/office/drawing/2014/main" id="{97763CF5-78EC-1E96-ED05-72530DE450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0B842F-25B3-B16B-EA20-2961916021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25834C-AE6E-457A-A5C9-BFEBF5FE8AE3}" type="slidenum">
              <a:rPr lang="en-US" smtClean="0"/>
              <a:t>‹#›</a:t>
            </a:fld>
            <a:endParaRPr lang="en-US"/>
          </a:p>
        </p:txBody>
      </p:sp>
    </p:spTree>
    <p:extLst>
      <p:ext uri="{BB962C8B-B14F-4D97-AF65-F5344CB8AC3E}">
        <p14:creationId xmlns:p14="http://schemas.microsoft.com/office/powerpoint/2010/main" val="176510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6DCF-E1CE-113C-057B-AFB25D8F12A6}"/>
              </a:ext>
            </a:extLst>
          </p:cNvPr>
          <p:cNvSpPr>
            <a:spLocks noGrp="1"/>
          </p:cNvSpPr>
          <p:nvPr>
            <p:ph type="ctrTitle"/>
          </p:nvPr>
        </p:nvSpPr>
        <p:spPr/>
        <p:txBody>
          <a:bodyPr/>
          <a:lstStyle/>
          <a:p>
            <a:r>
              <a:rPr lang="en-US" dirty="0"/>
              <a:t>Energy Efficient Data Centers</a:t>
            </a:r>
          </a:p>
        </p:txBody>
      </p:sp>
      <p:sp>
        <p:nvSpPr>
          <p:cNvPr id="3" name="Subtitle 2">
            <a:extLst>
              <a:ext uri="{FF2B5EF4-FFF2-40B4-BE49-F238E27FC236}">
                <a16:creationId xmlns:a16="http://schemas.microsoft.com/office/drawing/2014/main" id="{24CAFF56-7D42-3663-68DC-F395B20EAAAB}"/>
              </a:ext>
            </a:extLst>
          </p:cNvPr>
          <p:cNvSpPr>
            <a:spLocks noGrp="1"/>
          </p:cNvSpPr>
          <p:nvPr>
            <p:ph type="subTitle" idx="1"/>
          </p:nvPr>
        </p:nvSpPr>
        <p:spPr/>
        <p:txBody>
          <a:bodyPr/>
          <a:lstStyle/>
          <a:p>
            <a:r>
              <a:rPr lang="en-US" dirty="0"/>
              <a:t>By Srinivas Rahul</a:t>
            </a:r>
          </a:p>
        </p:txBody>
      </p:sp>
    </p:spTree>
    <p:extLst>
      <p:ext uri="{BB962C8B-B14F-4D97-AF65-F5344CB8AC3E}">
        <p14:creationId xmlns:p14="http://schemas.microsoft.com/office/powerpoint/2010/main" val="4046614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F5E4E-1409-9D64-AD38-ED22EB5A1191}"/>
              </a:ext>
            </a:extLst>
          </p:cNvPr>
          <p:cNvSpPr>
            <a:spLocks noGrp="1"/>
          </p:cNvSpPr>
          <p:nvPr>
            <p:ph type="title"/>
          </p:nvPr>
        </p:nvSpPr>
        <p:spPr/>
        <p:txBody>
          <a:bodyPr/>
          <a:lstStyle/>
          <a:p>
            <a:r>
              <a:rPr lang="en-US" dirty="0"/>
              <a:t>Defining the actions</a:t>
            </a:r>
          </a:p>
        </p:txBody>
      </p:sp>
      <p:sp>
        <p:nvSpPr>
          <p:cNvPr id="3" name="Content Placeholder 2">
            <a:extLst>
              <a:ext uri="{FF2B5EF4-FFF2-40B4-BE49-F238E27FC236}">
                <a16:creationId xmlns:a16="http://schemas.microsoft.com/office/drawing/2014/main" id="{E808CD75-31B8-F005-BEC5-6FCAA03D53AB}"/>
              </a:ext>
            </a:extLst>
          </p:cNvPr>
          <p:cNvSpPr>
            <a:spLocks noGrp="1"/>
          </p:cNvSpPr>
          <p:nvPr>
            <p:ph idx="1"/>
          </p:nvPr>
        </p:nvSpPr>
        <p:spPr/>
        <p:txBody>
          <a:bodyPr/>
          <a:lstStyle/>
          <a:p>
            <a:pPr marL="0" indent="0">
              <a:buNone/>
            </a:pPr>
            <a:r>
              <a:rPr lang="en-US" dirty="0"/>
              <a:t>Action          What it does </a:t>
            </a:r>
          </a:p>
          <a:p>
            <a:pPr marL="0" indent="0">
              <a:buNone/>
            </a:pPr>
            <a:r>
              <a:rPr lang="en-US" dirty="0"/>
              <a:t>        0                   The AI cools down the server by 3 ◦C </a:t>
            </a:r>
          </a:p>
          <a:p>
            <a:pPr marL="0" indent="0">
              <a:buNone/>
            </a:pPr>
            <a:r>
              <a:rPr lang="en-US" dirty="0"/>
              <a:t>        1                   The AI cools down the server by 1.5 ◦C </a:t>
            </a:r>
          </a:p>
          <a:p>
            <a:pPr marL="0" indent="0">
              <a:buNone/>
            </a:pPr>
            <a:r>
              <a:rPr lang="en-US" dirty="0"/>
              <a:t>        2                   The AI does not transfer any heat to the server </a:t>
            </a:r>
          </a:p>
          <a:p>
            <a:pPr marL="0" indent="0">
              <a:buNone/>
            </a:pPr>
            <a:r>
              <a:rPr lang="en-US" dirty="0"/>
              <a:t>        3                   The AI heats the server by 1.5 ◦C </a:t>
            </a:r>
          </a:p>
          <a:p>
            <a:pPr marL="0" indent="0">
              <a:buNone/>
            </a:pPr>
            <a:r>
              <a:rPr lang="en-US" dirty="0"/>
              <a:t>        4                   The AI heats the server by 3 ◦C</a:t>
            </a:r>
          </a:p>
        </p:txBody>
      </p:sp>
      <p:pic>
        <p:nvPicPr>
          <p:cNvPr id="4" name="Picture 3" descr="Diagram&#10;&#10;Description automatically generated">
            <a:extLst>
              <a:ext uri="{FF2B5EF4-FFF2-40B4-BE49-F238E27FC236}">
                <a16:creationId xmlns:a16="http://schemas.microsoft.com/office/drawing/2014/main" id="{BB280227-D0FB-5C71-3B5D-C2B9365CA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1108" y="4849140"/>
            <a:ext cx="5025525" cy="1934827"/>
          </a:xfrm>
          <a:prstGeom prst="rect">
            <a:avLst/>
          </a:prstGeom>
        </p:spPr>
      </p:pic>
    </p:spTree>
    <p:extLst>
      <p:ext uri="{BB962C8B-B14F-4D97-AF65-F5344CB8AC3E}">
        <p14:creationId xmlns:p14="http://schemas.microsoft.com/office/powerpoint/2010/main" val="3053633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49A20-D879-9ACF-75E7-79653C41F9F5}"/>
              </a:ext>
            </a:extLst>
          </p:cNvPr>
          <p:cNvSpPr>
            <a:spLocks noGrp="1"/>
          </p:cNvSpPr>
          <p:nvPr>
            <p:ph type="title"/>
          </p:nvPr>
        </p:nvSpPr>
        <p:spPr/>
        <p:txBody>
          <a:bodyPr/>
          <a:lstStyle/>
          <a:p>
            <a:r>
              <a:rPr lang="en-US" dirty="0"/>
              <a:t>Defining the rewards</a:t>
            </a:r>
          </a:p>
        </p:txBody>
      </p:sp>
      <p:sp>
        <p:nvSpPr>
          <p:cNvPr id="3" name="Content Placeholder 2">
            <a:extLst>
              <a:ext uri="{FF2B5EF4-FFF2-40B4-BE49-F238E27FC236}">
                <a16:creationId xmlns:a16="http://schemas.microsoft.com/office/drawing/2014/main" id="{F08816AB-524A-B6A5-C52E-6CC12028217A}"/>
              </a:ext>
            </a:extLst>
          </p:cNvPr>
          <p:cNvSpPr>
            <a:spLocks noGrp="1"/>
          </p:cNvSpPr>
          <p:nvPr>
            <p:ph idx="1"/>
          </p:nvPr>
        </p:nvSpPr>
        <p:spPr/>
        <p:txBody>
          <a:bodyPr/>
          <a:lstStyle/>
          <a:p>
            <a:r>
              <a:rPr lang="it-IT" dirty="0"/>
              <a:t>Rewardt = E noAI (t) − E AI (t)</a:t>
            </a:r>
          </a:p>
          <a:p>
            <a:r>
              <a:rPr lang="en-US" dirty="0"/>
              <a:t>It is essential to understand that the systems (our AI and the server’s cooling system) will be evaluated separately to compute the rewards. And since their actions lead to different temperatures each time, we will have to keep track of the two temperatures, T AI (t) and T no AI (t).</a:t>
            </a:r>
          </a:p>
        </p:txBody>
      </p:sp>
    </p:spTree>
    <p:extLst>
      <p:ext uri="{BB962C8B-B14F-4D97-AF65-F5344CB8AC3E}">
        <p14:creationId xmlns:p14="http://schemas.microsoft.com/office/powerpoint/2010/main" val="125301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5CCED-A754-565D-A7E1-1AF04C4D64F5}"/>
              </a:ext>
            </a:extLst>
          </p:cNvPr>
          <p:cNvSpPr>
            <a:spLocks noGrp="1"/>
          </p:cNvSpPr>
          <p:nvPr>
            <p:ph type="title"/>
          </p:nvPr>
        </p:nvSpPr>
        <p:spPr/>
        <p:txBody>
          <a:bodyPr/>
          <a:lstStyle/>
          <a:p>
            <a:r>
              <a:rPr lang="en-US" dirty="0"/>
              <a:t>Simulation Example</a:t>
            </a:r>
          </a:p>
        </p:txBody>
      </p:sp>
      <p:sp>
        <p:nvSpPr>
          <p:cNvPr id="3" name="Content Placeholder 2">
            <a:extLst>
              <a:ext uri="{FF2B5EF4-FFF2-40B4-BE49-F238E27FC236}">
                <a16:creationId xmlns:a16="http://schemas.microsoft.com/office/drawing/2014/main" id="{11F1DD1F-1741-5B8E-001C-352ED26FD153}"/>
              </a:ext>
            </a:extLst>
          </p:cNvPr>
          <p:cNvSpPr>
            <a:spLocks noGrp="1"/>
          </p:cNvSpPr>
          <p:nvPr>
            <p:ph idx="1"/>
          </p:nvPr>
        </p:nvSpPr>
        <p:spPr/>
        <p:txBody>
          <a:bodyPr>
            <a:normAutofit fontScale="92500" lnSpcReduction="20000"/>
          </a:bodyPr>
          <a:lstStyle/>
          <a:p>
            <a:r>
              <a:rPr lang="en-US" dirty="0"/>
              <a:t>Let’s say that we are at time t = 4: 00 pm and that the temperature of the server is Tt = 28◦C, both with the AI and without the AI. </a:t>
            </a:r>
          </a:p>
          <a:p>
            <a:r>
              <a:rPr lang="en-US" dirty="0"/>
              <a:t>At this exact time, the AI predicts the action 0, 1, 2, 3, or 4. </a:t>
            </a:r>
          </a:p>
          <a:p>
            <a:r>
              <a:rPr lang="en-US" dirty="0"/>
              <a:t>Since the server’s current temperature is outside the optimal temperature range [18◦C, 24◦C], the AI will probably predict actions 0, 1, or 2. </a:t>
            </a:r>
          </a:p>
          <a:p>
            <a:r>
              <a:rPr lang="en-US" dirty="0"/>
              <a:t>Let’s say it predicts 1, which corresponds to cooling the server down by 1.5 ◦C. </a:t>
            </a:r>
          </a:p>
          <a:p>
            <a:r>
              <a:rPr lang="en-US" dirty="0"/>
              <a:t>Therefore, between t = 4: 00 pm and t + 1 = 4: 01 pm, the AI makes the server’s temperature go from T AI t = 28◦C to T AI t+1 = 26.5 ◦C: </a:t>
            </a:r>
          </a:p>
          <a:p>
            <a:pPr marL="0" indent="0">
              <a:buNone/>
            </a:pPr>
            <a:r>
              <a:rPr lang="en-US" dirty="0"/>
              <a:t>                                </a:t>
            </a:r>
            <a:r>
              <a:rPr lang="en-US" b="1" dirty="0"/>
              <a:t>∆T AI t = T AI t+1 − T AI t = 26.5 − 28 = −1.5 ◦C </a:t>
            </a:r>
          </a:p>
          <a:p>
            <a:r>
              <a:rPr lang="en-US" dirty="0"/>
              <a:t>Thus, the energy spent by the AI on the server is: </a:t>
            </a:r>
          </a:p>
          <a:p>
            <a:pPr marL="0" indent="0">
              <a:buNone/>
            </a:pPr>
            <a:r>
              <a:rPr lang="en-US" b="1" dirty="0"/>
              <a:t>                                             E AI t = |∆T AI t | = 1.5 Joules</a:t>
            </a:r>
          </a:p>
        </p:txBody>
      </p:sp>
    </p:spTree>
    <p:extLst>
      <p:ext uri="{BB962C8B-B14F-4D97-AF65-F5344CB8AC3E}">
        <p14:creationId xmlns:p14="http://schemas.microsoft.com/office/powerpoint/2010/main" val="1042701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6F75-B176-4569-0AB5-AA8F9A689A9E}"/>
              </a:ext>
            </a:extLst>
          </p:cNvPr>
          <p:cNvSpPr>
            <a:spLocks noGrp="1"/>
          </p:cNvSpPr>
          <p:nvPr>
            <p:ph type="title"/>
          </p:nvPr>
        </p:nvSpPr>
        <p:spPr/>
        <p:txBody>
          <a:bodyPr/>
          <a:lstStyle/>
          <a:p>
            <a:r>
              <a:rPr lang="en-US" dirty="0"/>
              <a:t>Results</a:t>
            </a:r>
          </a:p>
        </p:txBody>
      </p:sp>
      <p:pic>
        <p:nvPicPr>
          <p:cNvPr id="7" name="Picture 6">
            <a:extLst>
              <a:ext uri="{FF2B5EF4-FFF2-40B4-BE49-F238E27FC236}">
                <a16:creationId xmlns:a16="http://schemas.microsoft.com/office/drawing/2014/main" id="{66666B22-9F29-F320-56D9-E98199612140}"/>
              </a:ext>
            </a:extLst>
          </p:cNvPr>
          <p:cNvPicPr>
            <a:picLocks noChangeAspect="1"/>
          </p:cNvPicPr>
          <p:nvPr/>
        </p:nvPicPr>
        <p:blipFill>
          <a:blip r:embed="rId2"/>
          <a:stretch>
            <a:fillRect/>
          </a:stretch>
        </p:blipFill>
        <p:spPr>
          <a:xfrm>
            <a:off x="912494" y="1796097"/>
            <a:ext cx="4208145" cy="4191312"/>
          </a:xfrm>
          <a:prstGeom prst="rect">
            <a:avLst/>
          </a:prstGeom>
        </p:spPr>
      </p:pic>
      <p:pic>
        <p:nvPicPr>
          <p:cNvPr id="9" name="Picture 8">
            <a:extLst>
              <a:ext uri="{FF2B5EF4-FFF2-40B4-BE49-F238E27FC236}">
                <a16:creationId xmlns:a16="http://schemas.microsoft.com/office/drawing/2014/main" id="{DF8341DC-3C07-9AC4-3B00-F592AFB6C665}"/>
              </a:ext>
            </a:extLst>
          </p:cNvPr>
          <p:cNvPicPr>
            <a:picLocks noChangeAspect="1"/>
          </p:cNvPicPr>
          <p:nvPr/>
        </p:nvPicPr>
        <p:blipFill>
          <a:blip r:embed="rId3"/>
          <a:stretch>
            <a:fillRect/>
          </a:stretch>
        </p:blipFill>
        <p:spPr>
          <a:xfrm>
            <a:off x="6273482" y="2997200"/>
            <a:ext cx="5163608" cy="863600"/>
          </a:xfrm>
          <a:prstGeom prst="rect">
            <a:avLst/>
          </a:prstGeom>
        </p:spPr>
      </p:pic>
    </p:spTree>
    <p:extLst>
      <p:ext uri="{BB962C8B-B14F-4D97-AF65-F5344CB8AC3E}">
        <p14:creationId xmlns:p14="http://schemas.microsoft.com/office/powerpoint/2010/main" val="2651928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3302-AA80-392D-0198-637220F198B7}"/>
              </a:ext>
            </a:extLst>
          </p:cNvPr>
          <p:cNvSpPr>
            <a:spLocks noGrp="1"/>
          </p:cNvSpPr>
          <p:nvPr>
            <p:ph type="title"/>
          </p:nvPr>
        </p:nvSpPr>
        <p:spPr/>
        <p:txBody>
          <a:bodyPr/>
          <a:lstStyle/>
          <a:p>
            <a:r>
              <a:rPr lang="en-US" dirty="0"/>
              <a:t>Comparison</a:t>
            </a:r>
          </a:p>
        </p:txBody>
      </p:sp>
      <p:graphicFrame>
        <p:nvGraphicFramePr>
          <p:cNvPr id="4" name="Table 4">
            <a:extLst>
              <a:ext uri="{FF2B5EF4-FFF2-40B4-BE49-F238E27FC236}">
                <a16:creationId xmlns:a16="http://schemas.microsoft.com/office/drawing/2014/main" id="{6FE9C352-2746-C0D6-5569-E51DB3B653EE}"/>
              </a:ext>
            </a:extLst>
          </p:cNvPr>
          <p:cNvGraphicFramePr>
            <a:graphicFrameLocks noGrp="1"/>
          </p:cNvGraphicFramePr>
          <p:nvPr>
            <p:ph idx="1"/>
            <p:extLst>
              <p:ext uri="{D42A27DB-BD31-4B8C-83A1-F6EECF244321}">
                <p14:modId xmlns:p14="http://schemas.microsoft.com/office/powerpoint/2010/main" val="2190308780"/>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543582295"/>
                    </a:ext>
                  </a:extLst>
                </a:gridCol>
                <a:gridCol w="5257800">
                  <a:extLst>
                    <a:ext uri="{9D8B030D-6E8A-4147-A177-3AD203B41FA5}">
                      <a16:colId xmlns:a16="http://schemas.microsoft.com/office/drawing/2014/main" val="2705456419"/>
                    </a:ext>
                  </a:extLst>
                </a:gridCol>
              </a:tblGrid>
              <a:tr h="370840">
                <a:tc>
                  <a:txBody>
                    <a:bodyPr/>
                    <a:lstStyle/>
                    <a:p>
                      <a:r>
                        <a:rPr lang="en-US" dirty="0"/>
                        <a:t>Neural Network</a:t>
                      </a:r>
                    </a:p>
                  </a:txBody>
                  <a:tcPr/>
                </a:tc>
                <a:tc>
                  <a:txBody>
                    <a:bodyPr/>
                    <a:lstStyle/>
                    <a:p>
                      <a:r>
                        <a:rPr lang="en-US" dirty="0"/>
                        <a:t>Energy Saved</a:t>
                      </a:r>
                    </a:p>
                  </a:txBody>
                  <a:tcPr/>
                </a:tc>
                <a:extLst>
                  <a:ext uri="{0D108BD9-81ED-4DB2-BD59-A6C34878D82A}">
                    <a16:rowId xmlns:a16="http://schemas.microsoft.com/office/drawing/2014/main" val="3061671968"/>
                  </a:ext>
                </a:extLst>
              </a:tr>
              <a:tr h="370840">
                <a:tc>
                  <a:txBody>
                    <a:bodyPr/>
                    <a:lstStyle/>
                    <a:p>
                      <a:r>
                        <a:rPr lang="en-US" dirty="0"/>
                        <a:t>2 Hidden Layers</a:t>
                      </a:r>
                    </a:p>
                  </a:txBody>
                  <a:tcPr/>
                </a:tc>
                <a:tc>
                  <a:txBody>
                    <a:bodyPr/>
                    <a:lstStyle/>
                    <a:p>
                      <a:r>
                        <a:rPr lang="en-US" dirty="0"/>
                        <a:t>68%</a:t>
                      </a:r>
                    </a:p>
                  </a:txBody>
                  <a:tcPr/>
                </a:tc>
                <a:extLst>
                  <a:ext uri="{0D108BD9-81ED-4DB2-BD59-A6C34878D82A}">
                    <a16:rowId xmlns:a16="http://schemas.microsoft.com/office/drawing/2014/main" val="11670263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Hidden Layers</a:t>
                      </a:r>
                    </a:p>
                  </a:txBody>
                  <a:tcPr/>
                </a:tc>
                <a:tc>
                  <a:txBody>
                    <a:bodyPr/>
                    <a:lstStyle/>
                    <a:p>
                      <a:r>
                        <a:rPr lang="en-US" dirty="0"/>
                        <a:t>49%</a:t>
                      </a:r>
                    </a:p>
                  </a:txBody>
                  <a:tcPr/>
                </a:tc>
                <a:extLst>
                  <a:ext uri="{0D108BD9-81ED-4DB2-BD59-A6C34878D82A}">
                    <a16:rowId xmlns:a16="http://schemas.microsoft.com/office/drawing/2014/main" val="3707240160"/>
                  </a:ext>
                </a:extLst>
              </a:tr>
              <a:tr h="370840">
                <a:tc>
                  <a:txBody>
                    <a:bodyPr/>
                    <a:lstStyle/>
                    <a:p>
                      <a:r>
                        <a:rPr lang="en-US" dirty="0"/>
                        <a:t>Bi-Directional LSTM</a:t>
                      </a:r>
                    </a:p>
                  </a:txBody>
                  <a:tcPr/>
                </a:tc>
                <a:tc>
                  <a:txBody>
                    <a:bodyPr/>
                    <a:lstStyle/>
                    <a:p>
                      <a:r>
                        <a:rPr lang="en-US" dirty="0"/>
                        <a:t>71%</a:t>
                      </a:r>
                    </a:p>
                  </a:txBody>
                  <a:tcPr/>
                </a:tc>
                <a:extLst>
                  <a:ext uri="{0D108BD9-81ED-4DB2-BD59-A6C34878D82A}">
                    <a16:rowId xmlns:a16="http://schemas.microsoft.com/office/drawing/2014/main" val="2343402082"/>
                  </a:ext>
                </a:extLst>
              </a:tr>
            </a:tbl>
          </a:graphicData>
        </a:graphic>
      </p:graphicFrame>
      <p:graphicFrame>
        <p:nvGraphicFramePr>
          <p:cNvPr id="10" name="Chart 9">
            <a:extLst>
              <a:ext uri="{FF2B5EF4-FFF2-40B4-BE49-F238E27FC236}">
                <a16:creationId xmlns:a16="http://schemas.microsoft.com/office/drawing/2014/main" id="{89992091-9CE2-A056-99B2-D8F33178C7BA}"/>
              </a:ext>
            </a:extLst>
          </p:cNvPr>
          <p:cNvGraphicFramePr>
            <a:graphicFrameLocks/>
          </p:cNvGraphicFramePr>
          <p:nvPr>
            <p:extLst>
              <p:ext uri="{D42A27DB-BD31-4B8C-83A1-F6EECF244321}">
                <p14:modId xmlns:p14="http://schemas.microsoft.com/office/powerpoint/2010/main" val="2107244495"/>
              </p:ext>
            </p:extLst>
          </p:nvPr>
        </p:nvGraphicFramePr>
        <p:xfrm>
          <a:off x="3677920" y="3549016"/>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084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F440-4C29-9A87-05D0-19E4DB2DC569}"/>
              </a:ext>
            </a:extLst>
          </p:cNvPr>
          <p:cNvSpPr>
            <a:spLocks noGrp="1"/>
          </p:cNvSpPr>
          <p:nvPr>
            <p:ph type="title"/>
          </p:nvPr>
        </p:nvSpPr>
        <p:spPr>
          <a:xfrm>
            <a:off x="5297762" y="329184"/>
            <a:ext cx="6251110" cy="1783080"/>
          </a:xfrm>
        </p:spPr>
        <p:txBody>
          <a:bodyPr anchor="b">
            <a:normAutofit/>
          </a:bodyPr>
          <a:lstStyle/>
          <a:p>
            <a:r>
              <a:rPr lang="en-US" sz="5400" dirty="0"/>
              <a:t>Possible Applications</a:t>
            </a:r>
          </a:p>
        </p:txBody>
      </p:sp>
      <p:pic>
        <p:nvPicPr>
          <p:cNvPr id="5" name="Picture 4" descr="Natural petrol fired electrical power plant">
            <a:extLst>
              <a:ext uri="{FF2B5EF4-FFF2-40B4-BE49-F238E27FC236}">
                <a16:creationId xmlns:a16="http://schemas.microsoft.com/office/drawing/2014/main" id="{10CA7C73-CE6C-1448-8219-7455005F9457}"/>
              </a:ext>
            </a:extLst>
          </p:cNvPr>
          <p:cNvPicPr>
            <a:picLocks noChangeAspect="1"/>
          </p:cNvPicPr>
          <p:nvPr/>
        </p:nvPicPr>
        <p:blipFill rotWithShape="1">
          <a:blip r:embed="rId2"/>
          <a:srcRect l="16092" r="38576"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 name="Content Placeholder 2">
            <a:extLst>
              <a:ext uri="{FF2B5EF4-FFF2-40B4-BE49-F238E27FC236}">
                <a16:creationId xmlns:a16="http://schemas.microsoft.com/office/drawing/2014/main" id="{791431B6-267F-6410-8273-4136D38CE519}"/>
              </a:ext>
            </a:extLst>
          </p:cNvPr>
          <p:cNvSpPr>
            <a:spLocks noGrp="1"/>
          </p:cNvSpPr>
          <p:nvPr>
            <p:ph idx="1"/>
          </p:nvPr>
        </p:nvSpPr>
        <p:spPr>
          <a:xfrm>
            <a:off x="5297762" y="2706624"/>
            <a:ext cx="6251110" cy="3483864"/>
          </a:xfrm>
        </p:spPr>
        <p:txBody>
          <a:bodyPr>
            <a:normAutofit/>
          </a:bodyPr>
          <a:lstStyle/>
          <a:p>
            <a:pPr algn="just"/>
            <a:r>
              <a:rPr lang="en-US" sz="2200" b="0" i="0" dirty="0">
                <a:effectLst/>
                <a:latin typeface="DM Sans" panose="020B0604020202020204" pitchFamily="2" charset="0"/>
              </a:rPr>
              <a:t>Possible applications of this technology include improving power plant conversion efficiency (getting more energy from the same unit of input), reducing semiconductor manufacturing energy and water usage, or helping manufacturing facilities increase throughput.</a:t>
            </a:r>
            <a:endParaRPr lang="en-US" sz="2200" dirty="0"/>
          </a:p>
        </p:txBody>
      </p:sp>
    </p:spTree>
    <p:extLst>
      <p:ext uri="{BB962C8B-B14F-4D97-AF65-F5344CB8AC3E}">
        <p14:creationId xmlns:p14="http://schemas.microsoft.com/office/powerpoint/2010/main" val="2750842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9F55-F8C9-861F-A0A3-9081FA22959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082261F-637C-25B6-4B86-4869ABB4B5DE}"/>
              </a:ext>
            </a:extLst>
          </p:cNvPr>
          <p:cNvSpPr>
            <a:spLocks noGrp="1"/>
          </p:cNvSpPr>
          <p:nvPr>
            <p:ph idx="1"/>
          </p:nvPr>
        </p:nvSpPr>
        <p:spPr/>
        <p:txBody>
          <a:bodyPr/>
          <a:lstStyle/>
          <a:p>
            <a:pPr algn="just"/>
            <a:r>
              <a:rPr lang="en-US" dirty="0"/>
              <a:t>This solution is suitable for business clients, where AI will save them many costs! </a:t>
            </a:r>
          </a:p>
          <a:p>
            <a:pPr algn="just"/>
            <a:r>
              <a:rPr lang="en-US" dirty="0"/>
              <a:t>We can apply this reinforcement mechanism to data centers at a large scale.</a:t>
            </a:r>
          </a:p>
        </p:txBody>
      </p:sp>
    </p:spTree>
    <p:extLst>
      <p:ext uri="{BB962C8B-B14F-4D97-AF65-F5344CB8AC3E}">
        <p14:creationId xmlns:p14="http://schemas.microsoft.com/office/powerpoint/2010/main" val="2549031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2C0EB-A716-0735-080D-476C4D273378}"/>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28FCA58A-CCFC-20A8-D490-183441C0A020}"/>
              </a:ext>
            </a:extLst>
          </p:cNvPr>
          <p:cNvSpPr>
            <a:spLocks noGrp="1"/>
          </p:cNvSpPr>
          <p:nvPr>
            <p:ph idx="1"/>
          </p:nvPr>
        </p:nvSpPr>
        <p:spPr/>
        <p:txBody>
          <a:bodyPr/>
          <a:lstStyle/>
          <a:p>
            <a:pPr algn="just"/>
            <a:r>
              <a:rPr lang="en-US" dirty="0"/>
              <a:t>To set up our server environment and build an AI that will control the cooling/heating of the server so that it stays in an optimal range of temperatures while saving the maximum energy, therefore minimizing the costs. My goal will be to achieve at least 40% energy saving.</a:t>
            </a:r>
          </a:p>
          <a:p>
            <a:pPr marL="0" indent="0" algn="just">
              <a:buNone/>
            </a:pPr>
            <a:endParaRPr lang="en-US" dirty="0"/>
          </a:p>
        </p:txBody>
      </p:sp>
    </p:spTree>
    <p:extLst>
      <p:ext uri="{BB962C8B-B14F-4D97-AF65-F5344CB8AC3E}">
        <p14:creationId xmlns:p14="http://schemas.microsoft.com/office/powerpoint/2010/main" val="1026128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A614-4D11-F646-2011-5C6DB6673FA2}"/>
              </a:ext>
            </a:extLst>
          </p:cNvPr>
          <p:cNvSpPr>
            <a:spLocks noGrp="1"/>
          </p:cNvSpPr>
          <p:nvPr>
            <p:ph type="title"/>
          </p:nvPr>
        </p:nvSpPr>
        <p:spPr/>
        <p:txBody>
          <a:bodyPr/>
          <a:lstStyle/>
          <a:p>
            <a:r>
              <a:rPr lang="en-US" dirty="0"/>
              <a:t>Motivation and Significance</a:t>
            </a:r>
          </a:p>
        </p:txBody>
      </p:sp>
      <p:sp>
        <p:nvSpPr>
          <p:cNvPr id="3" name="Content Placeholder 2">
            <a:extLst>
              <a:ext uri="{FF2B5EF4-FFF2-40B4-BE49-F238E27FC236}">
                <a16:creationId xmlns:a16="http://schemas.microsoft.com/office/drawing/2014/main" id="{9C0D3865-0240-0E0F-CC1C-CBB6DF0B6719}"/>
              </a:ext>
            </a:extLst>
          </p:cNvPr>
          <p:cNvSpPr>
            <a:spLocks noGrp="1"/>
          </p:cNvSpPr>
          <p:nvPr>
            <p:ph idx="1"/>
          </p:nvPr>
        </p:nvSpPr>
        <p:spPr/>
        <p:txBody>
          <a:bodyPr>
            <a:normAutofit fontScale="92500" lnSpcReduction="10000"/>
          </a:bodyPr>
          <a:lstStyle/>
          <a:p>
            <a:pPr algn="just"/>
            <a:r>
              <a:rPr lang="en-US" dirty="0"/>
              <a:t>Inside a data center, we deal with a specific server controlled by different parameters and variables. Every minute, some new users log on to the server, and some current users log off, updating the number of active users on the server. Same every minute, some new data is transmitted into the server, and some existing data is transmitted outside the server, therefore updating the rate of data transmission happening inside the server. Hence, the server’s temperature is updated every minute. </a:t>
            </a:r>
          </a:p>
          <a:p>
            <a:pPr algn="just"/>
            <a:r>
              <a:rPr lang="en-US" dirty="0"/>
              <a:t>This is where you will understand the AI’s enormous role on the server. Two possible systems can regulate the temperature of the server: the AI or the server’s integrated cooling system. The server’s integrated cooling system is unintelligent and will automatically bring its temperature back to its optimal temperature. </a:t>
            </a:r>
          </a:p>
        </p:txBody>
      </p:sp>
    </p:spTree>
    <p:extLst>
      <p:ext uri="{BB962C8B-B14F-4D97-AF65-F5344CB8AC3E}">
        <p14:creationId xmlns:p14="http://schemas.microsoft.com/office/powerpoint/2010/main" val="3823622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AB726-D104-A973-F0F1-8CFF6D9F1E67}"/>
              </a:ext>
            </a:extLst>
          </p:cNvPr>
          <p:cNvSpPr>
            <a:spLocks noGrp="1"/>
          </p:cNvSpPr>
          <p:nvPr>
            <p:ph type="title"/>
          </p:nvPr>
        </p:nvSpPr>
        <p:spPr/>
        <p:txBody>
          <a:bodyPr/>
          <a:lstStyle/>
          <a:p>
            <a:r>
              <a:rPr lang="en-US" dirty="0"/>
              <a:t>Parameters and Variables</a:t>
            </a:r>
          </a:p>
        </p:txBody>
      </p:sp>
      <p:sp>
        <p:nvSpPr>
          <p:cNvPr id="3" name="Content Placeholder 2">
            <a:extLst>
              <a:ext uri="{FF2B5EF4-FFF2-40B4-BE49-F238E27FC236}">
                <a16:creationId xmlns:a16="http://schemas.microsoft.com/office/drawing/2014/main" id="{469897B4-2A43-FD1B-B97A-9B8C36AA7195}"/>
              </a:ext>
            </a:extLst>
          </p:cNvPr>
          <p:cNvSpPr>
            <a:spLocks noGrp="1"/>
          </p:cNvSpPr>
          <p:nvPr>
            <p:ph idx="1"/>
          </p:nvPr>
        </p:nvSpPr>
        <p:spPr/>
        <p:txBody>
          <a:bodyPr>
            <a:normAutofit fontScale="40000" lnSpcReduction="20000"/>
          </a:bodyPr>
          <a:lstStyle/>
          <a:p>
            <a:pPr marL="0" indent="0">
              <a:buNone/>
            </a:pPr>
            <a:r>
              <a:rPr lang="en-US" dirty="0"/>
              <a:t>Parameters: </a:t>
            </a:r>
          </a:p>
          <a:p>
            <a:pPr marL="0" indent="0">
              <a:buNone/>
            </a:pPr>
            <a:r>
              <a:rPr lang="en-US" dirty="0"/>
              <a:t>• the average </a:t>
            </a:r>
            <a:r>
              <a:rPr lang="en-US" b="1" dirty="0"/>
              <a:t>atmospheric temperature </a:t>
            </a:r>
            <a:r>
              <a:rPr lang="en-US" dirty="0"/>
              <a:t>over a month </a:t>
            </a:r>
          </a:p>
          <a:p>
            <a:pPr marL="0" indent="0">
              <a:buNone/>
            </a:pPr>
            <a:r>
              <a:rPr lang="en-US" dirty="0"/>
              <a:t>• the </a:t>
            </a:r>
            <a:r>
              <a:rPr lang="en-US" b="1" dirty="0"/>
              <a:t>optimal range of temperatures </a:t>
            </a:r>
            <a:r>
              <a:rPr lang="en-US" dirty="0"/>
              <a:t>of the server, which will be [18◦C, 24◦C] </a:t>
            </a:r>
          </a:p>
          <a:p>
            <a:pPr marL="0" indent="0">
              <a:buNone/>
            </a:pPr>
            <a:r>
              <a:rPr lang="en-US" dirty="0"/>
              <a:t>• the </a:t>
            </a:r>
            <a:r>
              <a:rPr lang="en-US" b="1" dirty="0"/>
              <a:t>minimum temperature </a:t>
            </a:r>
            <a:r>
              <a:rPr lang="en-US" dirty="0"/>
              <a:t>of the server below which it fails to operate, which will be −20◦C </a:t>
            </a:r>
          </a:p>
          <a:p>
            <a:pPr marL="0" indent="0">
              <a:buNone/>
            </a:pPr>
            <a:r>
              <a:rPr lang="en-US" dirty="0"/>
              <a:t>• the </a:t>
            </a:r>
            <a:r>
              <a:rPr lang="en-US" b="1" dirty="0"/>
              <a:t>maximum temperature </a:t>
            </a:r>
            <a:r>
              <a:rPr lang="en-US" dirty="0"/>
              <a:t>of the server above which it fails to operate, which will be 80◦C </a:t>
            </a:r>
          </a:p>
          <a:p>
            <a:pPr marL="0" indent="0">
              <a:buNone/>
            </a:pPr>
            <a:r>
              <a:rPr lang="en-US" dirty="0"/>
              <a:t>• the </a:t>
            </a:r>
            <a:r>
              <a:rPr lang="en-US" b="1" dirty="0"/>
              <a:t>minimum number of users </a:t>
            </a:r>
            <a:r>
              <a:rPr lang="en-US" dirty="0"/>
              <a:t>in the server, which will be 10 </a:t>
            </a:r>
          </a:p>
          <a:p>
            <a:pPr marL="0" indent="0">
              <a:buNone/>
            </a:pPr>
            <a:r>
              <a:rPr lang="en-US" dirty="0"/>
              <a:t>• the </a:t>
            </a:r>
            <a:r>
              <a:rPr lang="en-US" b="1" dirty="0"/>
              <a:t>maximum number of users </a:t>
            </a:r>
            <a:r>
              <a:rPr lang="en-US" dirty="0"/>
              <a:t>on the server, which will be 100 </a:t>
            </a:r>
          </a:p>
          <a:p>
            <a:pPr marL="0" indent="0">
              <a:buNone/>
            </a:pPr>
            <a:r>
              <a:rPr lang="en-US" dirty="0"/>
              <a:t>• the maximum number of users in the server that can go up or down per minute, which will be 5 </a:t>
            </a:r>
          </a:p>
          <a:p>
            <a:pPr marL="0" indent="0">
              <a:buNone/>
            </a:pPr>
            <a:r>
              <a:rPr lang="en-US" dirty="0"/>
              <a:t>• the </a:t>
            </a:r>
            <a:r>
              <a:rPr lang="en-US" b="1" dirty="0"/>
              <a:t>minimum rate of data transmission </a:t>
            </a:r>
            <a:r>
              <a:rPr lang="en-US" dirty="0"/>
              <a:t>in the server will be 20 </a:t>
            </a:r>
          </a:p>
          <a:p>
            <a:pPr marL="0" indent="0">
              <a:buNone/>
            </a:pPr>
            <a:r>
              <a:rPr lang="en-US" dirty="0"/>
              <a:t>• the </a:t>
            </a:r>
            <a:r>
              <a:rPr lang="en-US" b="1" dirty="0"/>
              <a:t>maximum rate of data transmission </a:t>
            </a:r>
            <a:r>
              <a:rPr lang="en-US" dirty="0"/>
              <a:t>in the server, which will be 300 </a:t>
            </a:r>
          </a:p>
          <a:p>
            <a:pPr marL="0" indent="0">
              <a:buNone/>
            </a:pPr>
            <a:r>
              <a:rPr lang="en-US" dirty="0"/>
              <a:t>• the maximum rate of data transmission that can go up or down per minute, which will be 10 </a:t>
            </a:r>
          </a:p>
          <a:p>
            <a:pPr marL="0" indent="0">
              <a:buNone/>
            </a:pPr>
            <a:r>
              <a:rPr lang="en-US" dirty="0"/>
              <a:t>Variables: </a:t>
            </a:r>
          </a:p>
          <a:p>
            <a:pPr marL="0" indent="0">
              <a:buNone/>
            </a:pPr>
            <a:r>
              <a:rPr lang="en-US" dirty="0"/>
              <a:t>• the </a:t>
            </a:r>
            <a:r>
              <a:rPr lang="en-US" b="1" dirty="0"/>
              <a:t>temperature</a:t>
            </a:r>
            <a:r>
              <a:rPr lang="en-US" dirty="0"/>
              <a:t> of the server at any minute </a:t>
            </a:r>
          </a:p>
          <a:p>
            <a:pPr marL="0" indent="0">
              <a:buNone/>
            </a:pPr>
            <a:r>
              <a:rPr lang="en-US" dirty="0"/>
              <a:t>• the </a:t>
            </a:r>
            <a:r>
              <a:rPr lang="en-US" b="1" dirty="0"/>
              <a:t>number of users </a:t>
            </a:r>
            <a:r>
              <a:rPr lang="en-US" dirty="0"/>
              <a:t>on the server at any minute </a:t>
            </a:r>
          </a:p>
          <a:p>
            <a:pPr marL="0" indent="0">
              <a:buNone/>
            </a:pPr>
            <a:r>
              <a:rPr lang="en-US" dirty="0"/>
              <a:t>• the </a:t>
            </a:r>
            <a:r>
              <a:rPr lang="en-US" b="1" dirty="0"/>
              <a:t>rate of data transmission </a:t>
            </a:r>
            <a:r>
              <a:rPr lang="en-US" dirty="0"/>
              <a:t>at any minute </a:t>
            </a:r>
          </a:p>
          <a:p>
            <a:pPr marL="0" indent="0">
              <a:buNone/>
            </a:pPr>
            <a:r>
              <a:rPr lang="en-US" dirty="0"/>
              <a:t>• the </a:t>
            </a:r>
            <a:r>
              <a:rPr lang="en-US" b="1" dirty="0"/>
              <a:t>energy spent by the AI </a:t>
            </a:r>
            <a:r>
              <a:rPr lang="en-US" dirty="0"/>
              <a:t>on the server (to cool it down or heat it) at any minute </a:t>
            </a:r>
          </a:p>
          <a:p>
            <a:pPr marL="0" indent="0">
              <a:buNone/>
            </a:pPr>
            <a:r>
              <a:rPr lang="en-US" dirty="0"/>
              <a:t>• the </a:t>
            </a:r>
            <a:r>
              <a:rPr lang="en-US" b="1" dirty="0"/>
              <a:t>energy spent by the server’s integrated cooling system </a:t>
            </a:r>
            <a:r>
              <a:rPr lang="en-US" dirty="0"/>
              <a:t>that automatically brings the server’s temperature back to the optimal range whenever the server’s temperature goes outside this optimal range</a:t>
            </a:r>
          </a:p>
        </p:txBody>
      </p:sp>
    </p:spTree>
    <p:extLst>
      <p:ext uri="{BB962C8B-B14F-4D97-AF65-F5344CB8AC3E}">
        <p14:creationId xmlns:p14="http://schemas.microsoft.com/office/powerpoint/2010/main" val="1797337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7F8B9-D5D5-05C7-30A7-9E788219E597}"/>
              </a:ext>
            </a:extLst>
          </p:cNvPr>
          <p:cNvSpPr>
            <a:spLocks noGrp="1"/>
          </p:cNvSpPr>
          <p:nvPr>
            <p:ph type="title"/>
          </p:nvPr>
        </p:nvSpPr>
        <p:spPr>
          <a:xfrm>
            <a:off x="841248" y="932688"/>
            <a:ext cx="4892040" cy="1773936"/>
          </a:xfrm>
        </p:spPr>
        <p:txBody>
          <a:bodyPr vert="horz" lIns="91440" tIns="45720" rIns="91440" bIns="45720" rtlCol="0" anchor="b">
            <a:normAutofit/>
          </a:bodyPr>
          <a:lstStyle/>
          <a:p>
            <a:r>
              <a:rPr lang="en-US" sz="4000" b="0" i="0" kern="1200">
                <a:solidFill>
                  <a:schemeClr val="tx1"/>
                </a:solidFill>
                <a:effectLst/>
                <a:latin typeface="+mj-lt"/>
                <a:ea typeface="+mj-ea"/>
                <a:cs typeface="+mj-cs"/>
              </a:rPr>
              <a:t>Reinforcement Algorithm</a:t>
            </a:r>
            <a:br>
              <a:rPr lang="en-US" sz="4000" b="0" i="0" kern="1200">
                <a:solidFill>
                  <a:schemeClr val="tx1"/>
                </a:solidFill>
                <a:effectLst/>
                <a:latin typeface="+mj-lt"/>
                <a:ea typeface="+mj-ea"/>
                <a:cs typeface="+mj-cs"/>
              </a:rPr>
            </a:br>
            <a:endParaRPr lang="en-US" sz="4000" kern="1200">
              <a:solidFill>
                <a:schemeClr val="tx1"/>
              </a:solidFill>
              <a:latin typeface="+mj-lt"/>
              <a:ea typeface="+mj-ea"/>
              <a:cs typeface="+mj-cs"/>
            </a:endParaRPr>
          </a:p>
        </p:txBody>
      </p:sp>
      <p:sp>
        <p:nvSpPr>
          <p:cNvPr id="6" name="TextBox 5">
            <a:extLst>
              <a:ext uri="{FF2B5EF4-FFF2-40B4-BE49-F238E27FC236}">
                <a16:creationId xmlns:a16="http://schemas.microsoft.com/office/drawing/2014/main" id="{60D6B85C-51B2-7756-FDA5-F3C89D2FA749}"/>
              </a:ext>
            </a:extLst>
          </p:cNvPr>
          <p:cNvSpPr txBox="1"/>
          <p:nvPr/>
        </p:nvSpPr>
        <p:spPr>
          <a:xfrm>
            <a:off x="672730" y="2466158"/>
            <a:ext cx="5785983" cy="3209544"/>
          </a:xfrm>
          <a:prstGeom prst="rect">
            <a:avLst/>
          </a:prstGeom>
        </p:spPr>
        <p:txBody>
          <a:bodyPr vert="horz" lIns="91440" tIns="45720" rIns="91440" bIns="45720" rtlCol="0" anchor="t">
            <a:normAutofit/>
          </a:bodyPr>
          <a:lstStyle/>
          <a:p>
            <a:pPr marL="285750" indent="-228600" algn="just">
              <a:lnSpc>
                <a:spcPct val="90000"/>
              </a:lnSpc>
              <a:spcAft>
                <a:spcPts val="600"/>
              </a:spcAft>
              <a:buFont typeface="Arial" panose="020B0604020202020204" pitchFamily="34" charset="0"/>
              <a:buChar char="•"/>
            </a:pPr>
            <a:r>
              <a:rPr lang="en-US" sz="1700" dirty="0"/>
              <a:t>Reinforcement learning is training machine learning models to make judgments. </a:t>
            </a:r>
          </a:p>
          <a:p>
            <a:pPr marL="285750" indent="-228600" algn="just">
              <a:lnSpc>
                <a:spcPct val="90000"/>
              </a:lnSpc>
              <a:spcAft>
                <a:spcPts val="600"/>
              </a:spcAft>
              <a:buFont typeface="Arial" panose="020B0604020202020204" pitchFamily="34" charset="0"/>
              <a:buChar char="•"/>
            </a:pPr>
            <a:r>
              <a:rPr lang="en-US" sz="1700" dirty="0"/>
              <a:t>The agent learns how to achieve a goal in an unpredictable, potentially complex environment. </a:t>
            </a:r>
          </a:p>
          <a:p>
            <a:pPr marL="285750" indent="-228600" algn="just">
              <a:lnSpc>
                <a:spcPct val="90000"/>
              </a:lnSpc>
              <a:spcAft>
                <a:spcPts val="600"/>
              </a:spcAft>
              <a:buFont typeface="Arial" panose="020B0604020202020204" pitchFamily="34" charset="0"/>
              <a:buChar char="•"/>
            </a:pPr>
            <a:r>
              <a:rPr lang="en-US" sz="1700" dirty="0"/>
              <a:t>In reinforcement learning, artificial intelligence is in a game-like setting, and the computer uses the trial-and-error method to solve this problem. </a:t>
            </a:r>
          </a:p>
          <a:p>
            <a:pPr marL="285750" indent="-228600" algn="just">
              <a:lnSpc>
                <a:spcPct val="90000"/>
              </a:lnSpc>
              <a:spcAft>
                <a:spcPts val="600"/>
              </a:spcAft>
              <a:buFont typeface="Arial" panose="020B0604020202020204" pitchFamily="34" charset="0"/>
              <a:buChar char="•"/>
            </a:pPr>
            <a:r>
              <a:rPr lang="en-US" sz="1700" dirty="0"/>
              <a:t>Ion this game-like setting Reinforcement Learning is rewarded or punished for the acts it does, and its purpose is to maximize the total reward. </a:t>
            </a:r>
          </a:p>
        </p:txBody>
      </p:sp>
      <p:pic>
        <p:nvPicPr>
          <p:cNvPr id="4" name="Picture 3" descr="Diagram&#10;&#10;Description automatically generated">
            <a:extLst>
              <a:ext uri="{FF2B5EF4-FFF2-40B4-BE49-F238E27FC236}">
                <a16:creationId xmlns:a16="http://schemas.microsoft.com/office/drawing/2014/main" id="{34A49859-9EF9-0BA0-8FDB-AB5F13D9A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272" y="2466158"/>
            <a:ext cx="5025525" cy="1934827"/>
          </a:xfrm>
          <a:prstGeom prst="rect">
            <a:avLst/>
          </a:prstGeom>
        </p:spPr>
      </p:pic>
    </p:spTree>
    <p:extLst>
      <p:ext uri="{BB962C8B-B14F-4D97-AF65-F5344CB8AC3E}">
        <p14:creationId xmlns:p14="http://schemas.microsoft.com/office/powerpoint/2010/main" val="347761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1AEC-7003-B305-F23E-634B062CCEC2}"/>
              </a:ext>
            </a:extLst>
          </p:cNvPr>
          <p:cNvSpPr>
            <a:spLocks noGrp="1"/>
          </p:cNvSpPr>
          <p:nvPr>
            <p:ph type="title"/>
          </p:nvPr>
        </p:nvSpPr>
        <p:spPr/>
        <p:txBody>
          <a:bodyPr/>
          <a:lstStyle/>
          <a:p>
            <a:r>
              <a:rPr lang="en-US" b="0" i="0" dirty="0">
                <a:solidFill>
                  <a:srgbClr val="444444"/>
                </a:solidFill>
                <a:effectLst/>
                <a:latin typeface="Arial" panose="020B0604020202020204" pitchFamily="34" charset="0"/>
              </a:rPr>
              <a:t>Approach</a:t>
            </a:r>
            <a:endParaRPr lang="en-US" dirty="0"/>
          </a:p>
        </p:txBody>
      </p:sp>
      <p:sp>
        <p:nvSpPr>
          <p:cNvPr id="3" name="Content Placeholder 2">
            <a:extLst>
              <a:ext uri="{FF2B5EF4-FFF2-40B4-BE49-F238E27FC236}">
                <a16:creationId xmlns:a16="http://schemas.microsoft.com/office/drawing/2014/main" id="{02BFB547-93EC-5BA2-0B0E-5EE9B99564B6}"/>
              </a:ext>
            </a:extLst>
          </p:cNvPr>
          <p:cNvSpPr>
            <a:spLocks noGrp="1"/>
          </p:cNvSpPr>
          <p:nvPr>
            <p:ph idx="1"/>
          </p:nvPr>
        </p:nvSpPr>
        <p:spPr/>
        <p:txBody>
          <a:bodyPr>
            <a:normAutofit/>
          </a:bodyPr>
          <a:lstStyle/>
          <a:p>
            <a:pPr algn="just"/>
            <a:r>
              <a:rPr lang="en-US" dirty="0"/>
              <a:t>When the server’s temperature is updated every minute, it can stay within optimal temperatures ([18◦C, 24◦C]) or go outside this range. If it goes outside the optimal range, like, say, 30◦C, the server’s integrated cooling system will automatically bring the temperature back to the closest bound of the optimal range, that is, 24◦C. </a:t>
            </a:r>
          </a:p>
          <a:p>
            <a:pPr algn="just"/>
            <a:r>
              <a:rPr lang="en-US" dirty="0"/>
              <a:t>However, this server’s integrated cooling system will do that only when the AI is not activated. If the AI is activated, then, in that case, the server’s integrated cooling system is deactivated, and the AI itself updates the temperature of the server to regulate it in the best way.</a:t>
            </a:r>
          </a:p>
        </p:txBody>
      </p:sp>
    </p:spTree>
    <p:extLst>
      <p:ext uri="{BB962C8B-B14F-4D97-AF65-F5344CB8AC3E}">
        <p14:creationId xmlns:p14="http://schemas.microsoft.com/office/powerpoint/2010/main" val="917180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6006D-A2C8-6157-CADA-36483A3FDF95}"/>
              </a:ext>
            </a:extLst>
          </p:cNvPr>
          <p:cNvSpPr>
            <a:spLocks noGrp="1"/>
          </p:cNvSpPr>
          <p:nvPr>
            <p:ph type="title"/>
          </p:nvPr>
        </p:nvSpPr>
        <p:spPr/>
        <p:txBody>
          <a:bodyPr/>
          <a:lstStyle/>
          <a:p>
            <a:r>
              <a:rPr lang="en-US" b="0" i="0" dirty="0">
                <a:solidFill>
                  <a:srgbClr val="444444"/>
                </a:solidFill>
                <a:effectLst/>
                <a:latin typeface="Arial" panose="020B0604020202020204" pitchFamily="34" charset="0"/>
              </a:rPr>
              <a:t>Implementation</a:t>
            </a:r>
            <a:br>
              <a:rPr lang="en-US" b="0" i="0" dirty="0">
                <a:solidFill>
                  <a:srgbClr val="444444"/>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D1F0BD85-5EF3-1314-C0EB-97F1F05F1445}"/>
              </a:ext>
            </a:extLst>
          </p:cNvPr>
          <p:cNvSpPr>
            <a:spLocks noGrp="1"/>
          </p:cNvSpPr>
          <p:nvPr>
            <p:ph idx="1"/>
          </p:nvPr>
        </p:nvSpPr>
        <p:spPr/>
        <p:txBody>
          <a:bodyPr/>
          <a:lstStyle/>
          <a:p>
            <a:r>
              <a:rPr lang="en-US" b="1" dirty="0"/>
              <a:t>Et = |∆Tt| = α|Tt+1 − Tt| =  Tt+1 − Tt if Tt+1 &gt; Tt, that is if the server is heated up </a:t>
            </a:r>
          </a:p>
          <a:p>
            <a:r>
              <a:rPr lang="en-US" b="1" dirty="0"/>
              <a:t>Et = Tt − Tt+1 if Tt+1 &lt; Tt, that is, if the server is cooled down</a:t>
            </a:r>
          </a:p>
          <a:p>
            <a:r>
              <a:rPr lang="en-US" dirty="0"/>
              <a:t>where: ∆T no AI is the change of temperature that the server’s integrated cooling system would cause without the AI onto the server during the iteration t, that is, from t to t + 1 minute </a:t>
            </a:r>
          </a:p>
          <a:p>
            <a:r>
              <a:rPr lang="en-US" dirty="0"/>
              <a:t>∆T AI is the change of temperature caused by the AI onto the server during the iteration t, that is, from t to t + 1 minute</a:t>
            </a:r>
          </a:p>
        </p:txBody>
      </p:sp>
    </p:spTree>
    <p:extLst>
      <p:ext uri="{BB962C8B-B14F-4D97-AF65-F5344CB8AC3E}">
        <p14:creationId xmlns:p14="http://schemas.microsoft.com/office/powerpoint/2010/main" val="3891181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A46E-595C-4096-A44A-ED5D750AFB03}"/>
              </a:ext>
            </a:extLst>
          </p:cNvPr>
          <p:cNvSpPr>
            <a:spLocks noGrp="1"/>
          </p:cNvSpPr>
          <p:nvPr>
            <p:ph type="title"/>
          </p:nvPr>
        </p:nvSpPr>
        <p:spPr>
          <a:xfrm>
            <a:off x="838200" y="185602"/>
            <a:ext cx="10515600" cy="1325563"/>
          </a:xfrm>
        </p:spPr>
        <p:txBody>
          <a:bodyPr/>
          <a:lstStyle/>
          <a:p>
            <a:pPr algn="ctr"/>
            <a:r>
              <a:rPr lang="en-US" dirty="0">
                <a:solidFill>
                  <a:schemeClr val="accent1"/>
                </a:solidFill>
              </a:rPr>
              <a:t>Neural Network Model</a:t>
            </a:r>
          </a:p>
        </p:txBody>
      </p:sp>
      <p:sp>
        <p:nvSpPr>
          <p:cNvPr id="4" name="Oval 3">
            <a:extLst>
              <a:ext uri="{FF2B5EF4-FFF2-40B4-BE49-F238E27FC236}">
                <a16:creationId xmlns:a16="http://schemas.microsoft.com/office/drawing/2014/main" id="{4CD49B5B-5CF8-4C29-AFB6-B958C4D34D20}"/>
              </a:ext>
            </a:extLst>
          </p:cNvPr>
          <p:cNvSpPr/>
          <p:nvPr/>
        </p:nvSpPr>
        <p:spPr>
          <a:xfrm>
            <a:off x="2313708" y="2133600"/>
            <a:ext cx="623455" cy="6095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9F4B68E-EBBB-4867-8E35-3D832FF20632}"/>
              </a:ext>
            </a:extLst>
          </p:cNvPr>
          <p:cNvSpPr/>
          <p:nvPr/>
        </p:nvSpPr>
        <p:spPr>
          <a:xfrm>
            <a:off x="2313706" y="2936723"/>
            <a:ext cx="623455" cy="6095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A1C25E5-9065-49BE-9546-FEA1D094C750}"/>
              </a:ext>
            </a:extLst>
          </p:cNvPr>
          <p:cNvSpPr/>
          <p:nvPr/>
        </p:nvSpPr>
        <p:spPr>
          <a:xfrm>
            <a:off x="2313706" y="3739846"/>
            <a:ext cx="623455" cy="6095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F824DA-77C6-4C7B-9CBF-C44DC377D3F2}"/>
              </a:ext>
            </a:extLst>
          </p:cNvPr>
          <p:cNvSpPr/>
          <p:nvPr/>
        </p:nvSpPr>
        <p:spPr>
          <a:xfrm>
            <a:off x="2273596" y="5161207"/>
            <a:ext cx="623455" cy="6095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F4582D-B63E-44B4-93C4-1E38C7ADA0B9}"/>
              </a:ext>
            </a:extLst>
          </p:cNvPr>
          <p:cNvSpPr/>
          <p:nvPr/>
        </p:nvSpPr>
        <p:spPr>
          <a:xfrm>
            <a:off x="4258402" y="1703088"/>
            <a:ext cx="623455" cy="6095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888CCC8-5CC8-425B-9108-D23F9E36AA9E}"/>
              </a:ext>
            </a:extLst>
          </p:cNvPr>
          <p:cNvSpPr/>
          <p:nvPr/>
        </p:nvSpPr>
        <p:spPr>
          <a:xfrm>
            <a:off x="4281053" y="3669647"/>
            <a:ext cx="623455" cy="6095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401490C-E2CB-465D-B6DD-3CE5D8C6D7AB}"/>
              </a:ext>
            </a:extLst>
          </p:cNvPr>
          <p:cNvSpPr/>
          <p:nvPr/>
        </p:nvSpPr>
        <p:spPr>
          <a:xfrm>
            <a:off x="4281054" y="2728896"/>
            <a:ext cx="623455" cy="6095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306A96A-4259-47ED-86BE-7C63365B92DD}"/>
              </a:ext>
            </a:extLst>
          </p:cNvPr>
          <p:cNvSpPr/>
          <p:nvPr/>
        </p:nvSpPr>
        <p:spPr>
          <a:xfrm>
            <a:off x="4281053" y="5712284"/>
            <a:ext cx="623455" cy="6095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6BC6D39-95AA-4483-9DEA-21628216BC58}"/>
              </a:ext>
            </a:extLst>
          </p:cNvPr>
          <p:cNvSpPr/>
          <p:nvPr/>
        </p:nvSpPr>
        <p:spPr>
          <a:xfrm>
            <a:off x="6586039" y="1726688"/>
            <a:ext cx="623455" cy="6095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3B34C96-BC9A-4429-8044-EC86FAA09A68}"/>
              </a:ext>
            </a:extLst>
          </p:cNvPr>
          <p:cNvSpPr/>
          <p:nvPr/>
        </p:nvSpPr>
        <p:spPr>
          <a:xfrm>
            <a:off x="6586039" y="2777225"/>
            <a:ext cx="623455" cy="6095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BB438B3-2729-4E74-B8C5-AA271E36EB74}"/>
              </a:ext>
            </a:extLst>
          </p:cNvPr>
          <p:cNvSpPr/>
          <p:nvPr/>
        </p:nvSpPr>
        <p:spPr>
          <a:xfrm>
            <a:off x="6586039" y="3706198"/>
            <a:ext cx="623455" cy="6095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CF0BFDD-5478-466A-9127-417FADA7C513}"/>
              </a:ext>
            </a:extLst>
          </p:cNvPr>
          <p:cNvSpPr/>
          <p:nvPr/>
        </p:nvSpPr>
        <p:spPr>
          <a:xfrm>
            <a:off x="6584793" y="5712283"/>
            <a:ext cx="623455" cy="6095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7FD3FD61-7BE6-4FCC-A6DB-961E72DA35D5}"/>
              </a:ext>
            </a:extLst>
          </p:cNvPr>
          <p:cNvSpPr/>
          <p:nvPr/>
        </p:nvSpPr>
        <p:spPr>
          <a:xfrm>
            <a:off x="9496740" y="2073519"/>
            <a:ext cx="1911928" cy="5952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 1</a:t>
            </a:r>
          </a:p>
        </p:txBody>
      </p:sp>
      <p:sp>
        <p:nvSpPr>
          <p:cNvPr id="21" name="Rectangle: Rounded Corners 20">
            <a:extLst>
              <a:ext uri="{FF2B5EF4-FFF2-40B4-BE49-F238E27FC236}">
                <a16:creationId xmlns:a16="http://schemas.microsoft.com/office/drawing/2014/main" id="{0274F9F6-ED1E-4309-9BAE-6129CFC15913}"/>
              </a:ext>
            </a:extLst>
          </p:cNvPr>
          <p:cNvSpPr/>
          <p:nvPr/>
        </p:nvSpPr>
        <p:spPr>
          <a:xfrm>
            <a:off x="9483437" y="2872352"/>
            <a:ext cx="1911928" cy="5952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 2</a:t>
            </a:r>
          </a:p>
        </p:txBody>
      </p:sp>
      <p:sp>
        <p:nvSpPr>
          <p:cNvPr id="22" name="Rectangle: Rounded Corners 21">
            <a:extLst>
              <a:ext uri="{FF2B5EF4-FFF2-40B4-BE49-F238E27FC236}">
                <a16:creationId xmlns:a16="http://schemas.microsoft.com/office/drawing/2014/main" id="{D8E45DD4-B366-4BAB-AE95-1BD939AA2F3B}"/>
              </a:ext>
            </a:extLst>
          </p:cNvPr>
          <p:cNvSpPr/>
          <p:nvPr/>
        </p:nvSpPr>
        <p:spPr>
          <a:xfrm>
            <a:off x="9486710" y="3701947"/>
            <a:ext cx="1911928" cy="5952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 3</a:t>
            </a:r>
          </a:p>
        </p:txBody>
      </p:sp>
      <p:sp>
        <p:nvSpPr>
          <p:cNvPr id="23" name="Rectangle: Rounded Corners 22">
            <a:extLst>
              <a:ext uri="{FF2B5EF4-FFF2-40B4-BE49-F238E27FC236}">
                <a16:creationId xmlns:a16="http://schemas.microsoft.com/office/drawing/2014/main" id="{4A800C9F-451C-4843-B88F-3AA2636E7D5C}"/>
              </a:ext>
            </a:extLst>
          </p:cNvPr>
          <p:cNvSpPr/>
          <p:nvPr/>
        </p:nvSpPr>
        <p:spPr>
          <a:xfrm>
            <a:off x="9490089" y="4519916"/>
            <a:ext cx="1911928" cy="5952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 4</a:t>
            </a:r>
          </a:p>
        </p:txBody>
      </p:sp>
      <p:cxnSp>
        <p:nvCxnSpPr>
          <p:cNvPr id="25" name="Straight Connector 24">
            <a:extLst>
              <a:ext uri="{FF2B5EF4-FFF2-40B4-BE49-F238E27FC236}">
                <a16:creationId xmlns:a16="http://schemas.microsoft.com/office/drawing/2014/main" id="{206AF674-38C0-4864-9F30-35EDFA59CF28}"/>
              </a:ext>
            </a:extLst>
          </p:cNvPr>
          <p:cNvCxnSpPr>
            <a:cxnSpLocks/>
            <a:stCxn id="4" idx="0"/>
            <a:endCxn id="12" idx="2"/>
          </p:cNvCxnSpPr>
          <p:nvPr/>
        </p:nvCxnSpPr>
        <p:spPr>
          <a:xfrm flipV="1">
            <a:off x="2625436" y="2007885"/>
            <a:ext cx="1632966" cy="12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E1F8723-5CA8-458A-85DC-0CF3F12B2A31}"/>
              </a:ext>
            </a:extLst>
          </p:cNvPr>
          <p:cNvCxnSpPr>
            <a:cxnSpLocks/>
            <a:stCxn id="4" idx="7"/>
            <a:endCxn id="14" idx="1"/>
          </p:cNvCxnSpPr>
          <p:nvPr/>
        </p:nvCxnSpPr>
        <p:spPr>
          <a:xfrm>
            <a:off x="2845860" y="2222873"/>
            <a:ext cx="1526497" cy="595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0ACBBBF-ABCF-4A73-B093-8F420C54E2DD}"/>
              </a:ext>
            </a:extLst>
          </p:cNvPr>
          <p:cNvCxnSpPr>
            <a:cxnSpLocks/>
            <a:stCxn id="4" idx="6"/>
            <a:endCxn id="13" idx="1"/>
          </p:cNvCxnSpPr>
          <p:nvPr/>
        </p:nvCxnSpPr>
        <p:spPr>
          <a:xfrm>
            <a:off x="2937163" y="2438397"/>
            <a:ext cx="1435193" cy="1320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93A381B-6107-48DD-BDC1-4697A9824310}"/>
              </a:ext>
            </a:extLst>
          </p:cNvPr>
          <p:cNvCxnSpPr>
            <a:cxnSpLocks/>
            <a:stCxn id="4" idx="5"/>
            <a:endCxn id="15" idx="1"/>
          </p:cNvCxnSpPr>
          <p:nvPr/>
        </p:nvCxnSpPr>
        <p:spPr>
          <a:xfrm>
            <a:off x="2845860" y="2653920"/>
            <a:ext cx="1526496" cy="3147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458E266-69E6-4990-A833-5597271CB0A9}"/>
              </a:ext>
            </a:extLst>
          </p:cNvPr>
          <p:cNvCxnSpPr>
            <a:cxnSpLocks/>
            <a:stCxn id="9" idx="5"/>
            <a:endCxn id="15" idx="2"/>
          </p:cNvCxnSpPr>
          <p:nvPr/>
        </p:nvCxnSpPr>
        <p:spPr>
          <a:xfrm>
            <a:off x="2845858" y="3457043"/>
            <a:ext cx="1435195" cy="2560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F93B658-D9DA-4AF1-80D1-BC3F9851C4DF}"/>
              </a:ext>
            </a:extLst>
          </p:cNvPr>
          <p:cNvCxnSpPr>
            <a:cxnSpLocks/>
            <a:stCxn id="9" idx="6"/>
            <a:endCxn id="13" idx="2"/>
          </p:cNvCxnSpPr>
          <p:nvPr/>
        </p:nvCxnSpPr>
        <p:spPr>
          <a:xfrm>
            <a:off x="2937161" y="3241520"/>
            <a:ext cx="1343892" cy="732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CCEE8FE-CB9B-4DCA-9662-F3CC8E49FE77}"/>
              </a:ext>
            </a:extLst>
          </p:cNvPr>
          <p:cNvCxnSpPr>
            <a:cxnSpLocks/>
            <a:stCxn id="9" idx="7"/>
            <a:endCxn id="12" idx="3"/>
          </p:cNvCxnSpPr>
          <p:nvPr/>
        </p:nvCxnSpPr>
        <p:spPr>
          <a:xfrm flipV="1">
            <a:off x="2845858" y="2223408"/>
            <a:ext cx="1503847" cy="802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C854DA-F49B-44FE-82DB-B7E46850EB92}"/>
              </a:ext>
            </a:extLst>
          </p:cNvPr>
          <p:cNvCxnSpPr>
            <a:cxnSpLocks/>
            <a:stCxn id="9" idx="0"/>
            <a:endCxn id="14" idx="1"/>
          </p:cNvCxnSpPr>
          <p:nvPr/>
        </p:nvCxnSpPr>
        <p:spPr>
          <a:xfrm flipV="1">
            <a:off x="2625434" y="2818169"/>
            <a:ext cx="1746923" cy="118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7316713-9F47-4F8A-8EA5-F9FF46633C19}"/>
              </a:ext>
            </a:extLst>
          </p:cNvPr>
          <p:cNvCxnSpPr>
            <a:cxnSpLocks/>
            <a:stCxn id="10" idx="5"/>
            <a:endCxn id="15" idx="3"/>
          </p:cNvCxnSpPr>
          <p:nvPr/>
        </p:nvCxnSpPr>
        <p:spPr>
          <a:xfrm>
            <a:off x="2845858" y="4260166"/>
            <a:ext cx="1526498" cy="1972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A1A53E5-7AA3-4152-82DF-69B7EB4E72BB}"/>
              </a:ext>
            </a:extLst>
          </p:cNvPr>
          <p:cNvCxnSpPr>
            <a:cxnSpLocks/>
            <a:stCxn id="10" idx="6"/>
            <a:endCxn id="13" idx="3"/>
          </p:cNvCxnSpPr>
          <p:nvPr/>
        </p:nvCxnSpPr>
        <p:spPr>
          <a:xfrm>
            <a:off x="2937161" y="4044643"/>
            <a:ext cx="1435195" cy="145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2A9B59-51AE-4C51-9D4F-8FA6F99A802F}"/>
              </a:ext>
            </a:extLst>
          </p:cNvPr>
          <p:cNvCxnSpPr>
            <a:cxnSpLocks/>
            <a:stCxn id="10" idx="7"/>
            <a:endCxn id="14" idx="2"/>
          </p:cNvCxnSpPr>
          <p:nvPr/>
        </p:nvCxnSpPr>
        <p:spPr>
          <a:xfrm flipV="1">
            <a:off x="2845858" y="3033693"/>
            <a:ext cx="1435196" cy="7954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3C4ACB2-012E-4361-96C2-320DD77FD705}"/>
              </a:ext>
            </a:extLst>
          </p:cNvPr>
          <p:cNvCxnSpPr>
            <a:cxnSpLocks/>
            <a:stCxn id="10" idx="0"/>
            <a:endCxn id="12" idx="3"/>
          </p:cNvCxnSpPr>
          <p:nvPr/>
        </p:nvCxnSpPr>
        <p:spPr>
          <a:xfrm flipV="1">
            <a:off x="2625434" y="2223408"/>
            <a:ext cx="1724271" cy="1516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11EF12B-1533-413B-A304-BA656208FB0B}"/>
              </a:ext>
            </a:extLst>
          </p:cNvPr>
          <p:cNvCxnSpPr>
            <a:cxnSpLocks/>
            <a:stCxn id="12" idx="4"/>
            <a:endCxn id="11" idx="7"/>
          </p:cNvCxnSpPr>
          <p:nvPr/>
        </p:nvCxnSpPr>
        <p:spPr>
          <a:xfrm flipH="1">
            <a:off x="2805748" y="2312681"/>
            <a:ext cx="1764382" cy="293779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F4D6F7D-754A-4883-ADEC-53D321CD9C0F}"/>
              </a:ext>
            </a:extLst>
          </p:cNvPr>
          <p:cNvCxnSpPr>
            <a:cxnSpLocks/>
            <a:stCxn id="11" idx="6"/>
            <a:endCxn id="14" idx="3"/>
          </p:cNvCxnSpPr>
          <p:nvPr/>
        </p:nvCxnSpPr>
        <p:spPr>
          <a:xfrm flipV="1">
            <a:off x="2897051" y="3249216"/>
            <a:ext cx="1475306" cy="2216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D85782C-0B04-4FC2-88D8-27D47CFC8F65}"/>
              </a:ext>
            </a:extLst>
          </p:cNvPr>
          <p:cNvCxnSpPr>
            <a:cxnSpLocks/>
            <a:stCxn id="11" idx="5"/>
            <a:endCxn id="13" idx="3"/>
          </p:cNvCxnSpPr>
          <p:nvPr/>
        </p:nvCxnSpPr>
        <p:spPr>
          <a:xfrm flipV="1">
            <a:off x="2805748" y="4189967"/>
            <a:ext cx="1566608" cy="1491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16AD5D8-4D59-465B-96AB-46CDCA89E68B}"/>
              </a:ext>
            </a:extLst>
          </p:cNvPr>
          <p:cNvCxnSpPr>
            <a:cxnSpLocks/>
            <a:stCxn id="11" idx="4"/>
            <a:endCxn id="15" idx="4"/>
          </p:cNvCxnSpPr>
          <p:nvPr/>
        </p:nvCxnSpPr>
        <p:spPr>
          <a:xfrm>
            <a:off x="2585324" y="5770800"/>
            <a:ext cx="2007457" cy="551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A22CEB5-BF2C-49B9-9404-57957A6BFF9B}"/>
              </a:ext>
            </a:extLst>
          </p:cNvPr>
          <p:cNvCxnSpPr>
            <a:cxnSpLocks/>
            <a:stCxn id="12" idx="7"/>
            <a:endCxn id="16" idx="1"/>
          </p:cNvCxnSpPr>
          <p:nvPr/>
        </p:nvCxnSpPr>
        <p:spPr>
          <a:xfrm>
            <a:off x="4790554" y="1792361"/>
            <a:ext cx="1886788" cy="23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09226AC-8DE0-4E0F-9A76-BF041BACEC74}"/>
              </a:ext>
            </a:extLst>
          </p:cNvPr>
          <p:cNvCxnSpPr>
            <a:cxnSpLocks/>
            <a:stCxn id="12" idx="7"/>
            <a:endCxn id="17" idx="1"/>
          </p:cNvCxnSpPr>
          <p:nvPr/>
        </p:nvCxnSpPr>
        <p:spPr>
          <a:xfrm>
            <a:off x="4790554" y="1792361"/>
            <a:ext cx="1886788" cy="1074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5911358-EFF2-4B08-8686-43A3C23F1350}"/>
              </a:ext>
            </a:extLst>
          </p:cNvPr>
          <p:cNvCxnSpPr>
            <a:cxnSpLocks/>
            <a:stCxn id="12" idx="5"/>
            <a:endCxn id="18" idx="0"/>
          </p:cNvCxnSpPr>
          <p:nvPr/>
        </p:nvCxnSpPr>
        <p:spPr>
          <a:xfrm>
            <a:off x="4790554" y="2223408"/>
            <a:ext cx="2107213" cy="1482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AC58902-B6A6-41D1-A743-E5D4AB0F9502}"/>
              </a:ext>
            </a:extLst>
          </p:cNvPr>
          <p:cNvCxnSpPr>
            <a:cxnSpLocks/>
            <a:stCxn id="12" idx="5"/>
            <a:endCxn id="19" idx="0"/>
          </p:cNvCxnSpPr>
          <p:nvPr/>
        </p:nvCxnSpPr>
        <p:spPr>
          <a:xfrm>
            <a:off x="4790554" y="2223408"/>
            <a:ext cx="2105967" cy="3488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B841139-544D-420C-B77B-F2C2F86AEFAC}"/>
              </a:ext>
            </a:extLst>
          </p:cNvPr>
          <p:cNvCxnSpPr>
            <a:cxnSpLocks/>
            <a:stCxn id="14" idx="5"/>
            <a:endCxn id="19" idx="1"/>
          </p:cNvCxnSpPr>
          <p:nvPr/>
        </p:nvCxnSpPr>
        <p:spPr>
          <a:xfrm>
            <a:off x="4813206" y="3249216"/>
            <a:ext cx="1862890" cy="2552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6155EAC-8C58-4835-8700-560EFB33F47F}"/>
              </a:ext>
            </a:extLst>
          </p:cNvPr>
          <p:cNvCxnSpPr>
            <a:cxnSpLocks/>
            <a:stCxn id="12" idx="6"/>
            <a:endCxn id="18" idx="1"/>
          </p:cNvCxnSpPr>
          <p:nvPr/>
        </p:nvCxnSpPr>
        <p:spPr>
          <a:xfrm>
            <a:off x="4881857" y="2007885"/>
            <a:ext cx="1795485" cy="1787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963B47D-F88E-4631-9F4F-A09E3E995E44}"/>
              </a:ext>
            </a:extLst>
          </p:cNvPr>
          <p:cNvCxnSpPr>
            <a:cxnSpLocks/>
            <a:stCxn id="14" idx="6"/>
            <a:endCxn id="17" idx="2"/>
          </p:cNvCxnSpPr>
          <p:nvPr/>
        </p:nvCxnSpPr>
        <p:spPr>
          <a:xfrm>
            <a:off x="4904509" y="3033693"/>
            <a:ext cx="1681530" cy="48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4F71576-D3C0-450B-9DB7-F12C404A9097}"/>
              </a:ext>
            </a:extLst>
          </p:cNvPr>
          <p:cNvCxnSpPr>
            <a:cxnSpLocks/>
            <a:stCxn id="14" idx="7"/>
            <a:endCxn id="18" idx="2"/>
          </p:cNvCxnSpPr>
          <p:nvPr/>
        </p:nvCxnSpPr>
        <p:spPr>
          <a:xfrm>
            <a:off x="4813206" y="2818169"/>
            <a:ext cx="1772833" cy="1192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AF8E91D-2F59-480C-9BEC-8135BAE01477}"/>
              </a:ext>
            </a:extLst>
          </p:cNvPr>
          <p:cNvCxnSpPr>
            <a:cxnSpLocks/>
            <a:stCxn id="14" idx="0"/>
            <a:endCxn id="16" idx="2"/>
          </p:cNvCxnSpPr>
          <p:nvPr/>
        </p:nvCxnSpPr>
        <p:spPr>
          <a:xfrm flipV="1">
            <a:off x="4592782" y="2031485"/>
            <a:ext cx="1993257" cy="697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DDE5B5E-ED15-46A3-A2F4-11999BFFA8A0}"/>
              </a:ext>
            </a:extLst>
          </p:cNvPr>
          <p:cNvCxnSpPr>
            <a:cxnSpLocks/>
            <a:stCxn id="13" idx="5"/>
            <a:endCxn id="19" idx="2"/>
          </p:cNvCxnSpPr>
          <p:nvPr/>
        </p:nvCxnSpPr>
        <p:spPr>
          <a:xfrm>
            <a:off x="4813205" y="4189967"/>
            <a:ext cx="1771588" cy="182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2F13AC5-D543-4BF8-9780-E8594A8C61A0}"/>
              </a:ext>
            </a:extLst>
          </p:cNvPr>
          <p:cNvCxnSpPr>
            <a:cxnSpLocks/>
            <a:stCxn id="13" idx="0"/>
            <a:endCxn id="16" idx="3"/>
          </p:cNvCxnSpPr>
          <p:nvPr/>
        </p:nvCxnSpPr>
        <p:spPr>
          <a:xfrm flipV="1">
            <a:off x="4592781" y="2247008"/>
            <a:ext cx="2084561" cy="1422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1B99B7F-3850-435D-8C3E-24A5C5DF7260}"/>
              </a:ext>
            </a:extLst>
          </p:cNvPr>
          <p:cNvCxnSpPr>
            <a:cxnSpLocks/>
            <a:stCxn id="13" idx="7"/>
            <a:endCxn id="17" idx="3"/>
          </p:cNvCxnSpPr>
          <p:nvPr/>
        </p:nvCxnSpPr>
        <p:spPr>
          <a:xfrm flipV="1">
            <a:off x="4813205" y="3297545"/>
            <a:ext cx="1864137" cy="461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D7B2C4A-FFD2-41F4-96BB-ED935963036A}"/>
              </a:ext>
            </a:extLst>
          </p:cNvPr>
          <p:cNvCxnSpPr>
            <a:cxnSpLocks/>
            <a:stCxn id="13" idx="6"/>
            <a:endCxn id="18" idx="3"/>
          </p:cNvCxnSpPr>
          <p:nvPr/>
        </p:nvCxnSpPr>
        <p:spPr>
          <a:xfrm>
            <a:off x="4904508" y="3974444"/>
            <a:ext cx="1772834" cy="252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2F6ACA9-1160-4F84-A370-DE05BC3FA6A3}"/>
              </a:ext>
            </a:extLst>
          </p:cNvPr>
          <p:cNvCxnSpPr>
            <a:cxnSpLocks/>
            <a:stCxn id="15" idx="5"/>
            <a:endCxn id="19" idx="3"/>
          </p:cNvCxnSpPr>
          <p:nvPr/>
        </p:nvCxnSpPr>
        <p:spPr>
          <a:xfrm flipV="1">
            <a:off x="4813205" y="6232603"/>
            <a:ext cx="186289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98696668-9C65-483C-B01B-F7744C77DEAA}"/>
              </a:ext>
            </a:extLst>
          </p:cNvPr>
          <p:cNvCxnSpPr>
            <a:cxnSpLocks/>
            <a:stCxn id="15" idx="6"/>
            <a:endCxn id="18" idx="4"/>
          </p:cNvCxnSpPr>
          <p:nvPr/>
        </p:nvCxnSpPr>
        <p:spPr>
          <a:xfrm flipV="1">
            <a:off x="4904508" y="4315791"/>
            <a:ext cx="1993259" cy="1701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F668AD3-CB9E-4E06-8DD5-771034030A64}"/>
              </a:ext>
            </a:extLst>
          </p:cNvPr>
          <p:cNvCxnSpPr>
            <a:cxnSpLocks/>
            <a:stCxn id="15" idx="7"/>
            <a:endCxn id="17" idx="4"/>
          </p:cNvCxnSpPr>
          <p:nvPr/>
        </p:nvCxnSpPr>
        <p:spPr>
          <a:xfrm flipV="1">
            <a:off x="4813205" y="3386818"/>
            <a:ext cx="2084562" cy="24147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AD03362-EC13-465E-86DA-E86C823859EE}"/>
              </a:ext>
            </a:extLst>
          </p:cNvPr>
          <p:cNvCxnSpPr>
            <a:cxnSpLocks/>
            <a:stCxn id="15" idx="0"/>
            <a:endCxn id="16" idx="2"/>
          </p:cNvCxnSpPr>
          <p:nvPr/>
        </p:nvCxnSpPr>
        <p:spPr>
          <a:xfrm flipV="1">
            <a:off x="4592781" y="2031485"/>
            <a:ext cx="1993258" cy="36807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36BD173-E8F0-4466-98CB-03AB454081CD}"/>
              </a:ext>
            </a:extLst>
          </p:cNvPr>
          <p:cNvCxnSpPr>
            <a:cxnSpLocks/>
            <a:stCxn id="16" idx="7"/>
            <a:endCxn id="20" idx="1"/>
          </p:cNvCxnSpPr>
          <p:nvPr/>
        </p:nvCxnSpPr>
        <p:spPr>
          <a:xfrm>
            <a:off x="7118191" y="1815961"/>
            <a:ext cx="2378549" cy="555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D5170D4-0760-41FF-8A7F-AE5D965FA97B}"/>
              </a:ext>
            </a:extLst>
          </p:cNvPr>
          <p:cNvCxnSpPr>
            <a:cxnSpLocks/>
            <a:stCxn id="17" idx="0"/>
            <a:endCxn id="20" idx="1"/>
          </p:cNvCxnSpPr>
          <p:nvPr/>
        </p:nvCxnSpPr>
        <p:spPr>
          <a:xfrm flipV="1">
            <a:off x="6897767" y="2371168"/>
            <a:ext cx="2598973" cy="406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4243A6B3-B48C-44B6-A63F-328CCB713B5B}"/>
              </a:ext>
            </a:extLst>
          </p:cNvPr>
          <p:cNvCxnSpPr>
            <a:cxnSpLocks/>
            <a:stCxn id="18" idx="0"/>
            <a:endCxn id="20" idx="1"/>
          </p:cNvCxnSpPr>
          <p:nvPr/>
        </p:nvCxnSpPr>
        <p:spPr>
          <a:xfrm flipV="1">
            <a:off x="6897767" y="2371168"/>
            <a:ext cx="2598973" cy="1335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BB35D0D-B907-4F73-9BAE-AE10B9370678}"/>
              </a:ext>
            </a:extLst>
          </p:cNvPr>
          <p:cNvCxnSpPr>
            <a:cxnSpLocks/>
            <a:stCxn id="19" idx="0"/>
            <a:endCxn id="20" idx="1"/>
          </p:cNvCxnSpPr>
          <p:nvPr/>
        </p:nvCxnSpPr>
        <p:spPr>
          <a:xfrm flipV="1">
            <a:off x="6896521" y="2371168"/>
            <a:ext cx="2600219" cy="3341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329E7B8-429C-4AC2-A159-F6261943CB58}"/>
              </a:ext>
            </a:extLst>
          </p:cNvPr>
          <p:cNvCxnSpPr>
            <a:cxnSpLocks/>
            <a:stCxn id="16" idx="6"/>
            <a:endCxn id="21" idx="1"/>
          </p:cNvCxnSpPr>
          <p:nvPr/>
        </p:nvCxnSpPr>
        <p:spPr>
          <a:xfrm>
            <a:off x="7209494" y="2031485"/>
            <a:ext cx="2273943" cy="1138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3E1716E-319C-45EE-9A46-730E783E3B5A}"/>
              </a:ext>
            </a:extLst>
          </p:cNvPr>
          <p:cNvCxnSpPr>
            <a:cxnSpLocks/>
            <a:stCxn id="17" idx="7"/>
            <a:endCxn id="21" idx="1"/>
          </p:cNvCxnSpPr>
          <p:nvPr/>
        </p:nvCxnSpPr>
        <p:spPr>
          <a:xfrm>
            <a:off x="7118191" y="2866498"/>
            <a:ext cx="2365246" cy="303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2FF6B1F-F24F-4FD8-9248-940A86D56390}"/>
              </a:ext>
            </a:extLst>
          </p:cNvPr>
          <p:cNvCxnSpPr>
            <a:cxnSpLocks/>
            <a:stCxn id="18" idx="6"/>
            <a:endCxn id="21" idx="1"/>
          </p:cNvCxnSpPr>
          <p:nvPr/>
        </p:nvCxnSpPr>
        <p:spPr>
          <a:xfrm flipV="1">
            <a:off x="7209494" y="3170001"/>
            <a:ext cx="2273943" cy="840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5534963-803A-4C5F-868D-32BFAB13AD62}"/>
              </a:ext>
            </a:extLst>
          </p:cNvPr>
          <p:cNvCxnSpPr>
            <a:cxnSpLocks/>
            <a:stCxn id="19" idx="7"/>
            <a:endCxn id="21" idx="1"/>
          </p:cNvCxnSpPr>
          <p:nvPr/>
        </p:nvCxnSpPr>
        <p:spPr>
          <a:xfrm flipV="1">
            <a:off x="7116945" y="3170001"/>
            <a:ext cx="2366492" cy="2631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26C21BF8-E2A2-45B4-BC37-5386A550FA48}"/>
              </a:ext>
            </a:extLst>
          </p:cNvPr>
          <p:cNvCxnSpPr>
            <a:cxnSpLocks/>
            <a:stCxn id="16" idx="5"/>
            <a:endCxn id="22" idx="1"/>
          </p:cNvCxnSpPr>
          <p:nvPr/>
        </p:nvCxnSpPr>
        <p:spPr>
          <a:xfrm>
            <a:off x="7118191" y="2247008"/>
            <a:ext cx="2368519" cy="1752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62B9BD36-81B1-4D83-9C31-36608A629584}"/>
              </a:ext>
            </a:extLst>
          </p:cNvPr>
          <p:cNvCxnSpPr>
            <a:cxnSpLocks/>
            <a:stCxn id="17" idx="6"/>
            <a:endCxn id="22" idx="1"/>
          </p:cNvCxnSpPr>
          <p:nvPr/>
        </p:nvCxnSpPr>
        <p:spPr>
          <a:xfrm>
            <a:off x="7209494" y="3082022"/>
            <a:ext cx="2277216" cy="917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05E2C902-79DB-4C7A-8ED6-C6568A6ED2AF}"/>
              </a:ext>
            </a:extLst>
          </p:cNvPr>
          <p:cNvCxnSpPr>
            <a:cxnSpLocks/>
            <a:stCxn id="18" idx="6"/>
            <a:endCxn id="22" idx="1"/>
          </p:cNvCxnSpPr>
          <p:nvPr/>
        </p:nvCxnSpPr>
        <p:spPr>
          <a:xfrm flipV="1">
            <a:off x="7209494" y="3999596"/>
            <a:ext cx="2277216" cy="11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9E100859-AAEC-4E85-8961-3FC6D5C93670}"/>
              </a:ext>
            </a:extLst>
          </p:cNvPr>
          <p:cNvCxnSpPr>
            <a:cxnSpLocks/>
            <a:stCxn id="19" idx="6"/>
            <a:endCxn id="22" idx="1"/>
          </p:cNvCxnSpPr>
          <p:nvPr/>
        </p:nvCxnSpPr>
        <p:spPr>
          <a:xfrm flipV="1">
            <a:off x="7208248" y="3999596"/>
            <a:ext cx="2278462" cy="2017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D9D73CA8-B2FF-4108-AA32-4751E4386A24}"/>
              </a:ext>
            </a:extLst>
          </p:cNvPr>
          <p:cNvCxnSpPr>
            <a:cxnSpLocks/>
            <a:stCxn id="16" idx="6"/>
            <a:endCxn id="23" idx="1"/>
          </p:cNvCxnSpPr>
          <p:nvPr/>
        </p:nvCxnSpPr>
        <p:spPr>
          <a:xfrm>
            <a:off x="7209494" y="2031485"/>
            <a:ext cx="2280595" cy="2786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FF6C6F2-C24C-4010-BB13-6D161D163477}"/>
              </a:ext>
            </a:extLst>
          </p:cNvPr>
          <p:cNvCxnSpPr>
            <a:cxnSpLocks/>
            <a:stCxn id="17" idx="5"/>
            <a:endCxn id="23" idx="1"/>
          </p:cNvCxnSpPr>
          <p:nvPr/>
        </p:nvCxnSpPr>
        <p:spPr>
          <a:xfrm>
            <a:off x="7118191" y="3297545"/>
            <a:ext cx="2371898" cy="1520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AA057B1-C3AB-4C20-A281-25FB85EDCBBD}"/>
              </a:ext>
            </a:extLst>
          </p:cNvPr>
          <p:cNvCxnSpPr>
            <a:cxnSpLocks/>
            <a:stCxn id="18" idx="5"/>
            <a:endCxn id="23" idx="1"/>
          </p:cNvCxnSpPr>
          <p:nvPr/>
        </p:nvCxnSpPr>
        <p:spPr>
          <a:xfrm>
            <a:off x="7118191" y="4226518"/>
            <a:ext cx="2371898" cy="591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204A0990-40DC-4E8D-811E-7DEDCD132076}"/>
              </a:ext>
            </a:extLst>
          </p:cNvPr>
          <p:cNvCxnSpPr>
            <a:cxnSpLocks/>
            <a:stCxn id="19" idx="5"/>
            <a:endCxn id="23" idx="1"/>
          </p:cNvCxnSpPr>
          <p:nvPr/>
        </p:nvCxnSpPr>
        <p:spPr>
          <a:xfrm flipV="1">
            <a:off x="7116945" y="4817565"/>
            <a:ext cx="2373144" cy="1415038"/>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tangle: Rounded Corners 237">
            <a:extLst>
              <a:ext uri="{FF2B5EF4-FFF2-40B4-BE49-F238E27FC236}">
                <a16:creationId xmlns:a16="http://schemas.microsoft.com/office/drawing/2014/main" id="{4B8A615E-90AA-48A3-B252-EA86B24CA963}"/>
              </a:ext>
            </a:extLst>
          </p:cNvPr>
          <p:cNvSpPr/>
          <p:nvPr/>
        </p:nvSpPr>
        <p:spPr>
          <a:xfrm>
            <a:off x="9843660" y="6364837"/>
            <a:ext cx="1136072" cy="3030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solidFill>
              </a:rPr>
              <a:t>Actions</a:t>
            </a:r>
          </a:p>
        </p:txBody>
      </p:sp>
      <p:sp>
        <p:nvSpPr>
          <p:cNvPr id="239" name="Rectangle: Rounded Corners 238">
            <a:extLst>
              <a:ext uri="{FF2B5EF4-FFF2-40B4-BE49-F238E27FC236}">
                <a16:creationId xmlns:a16="http://schemas.microsoft.com/office/drawing/2014/main" id="{7A5EB000-7195-4011-908E-EF2B6362C296}"/>
              </a:ext>
            </a:extLst>
          </p:cNvPr>
          <p:cNvSpPr/>
          <p:nvPr/>
        </p:nvSpPr>
        <p:spPr>
          <a:xfrm>
            <a:off x="5463124" y="1331332"/>
            <a:ext cx="632876" cy="2515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solidFill>
              </a:rPr>
              <a:t>W2</a:t>
            </a:r>
          </a:p>
        </p:txBody>
      </p:sp>
      <p:cxnSp>
        <p:nvCxnSpPr>
          <p:cNvPr id="240" name="Straight Connector 239">
            <a:extLst>
              <a:ext uri="{FF2B5EF4-FFF2-40B4-BE49-F238E27FC236}">
                <a16:creationId xmlns:a16="http://schemas.microsoft.com/office/drawing/2014/main" id="{408A8525-A281-4AC6-8B51-835C328E1374}"/>
              </a:ext>
            </a:extLst>
          </p:cNvPr>
          <p:cNvCxnSpPr>
            <a:cxnSpLocks/>
            <a:stCxn id="17" idx="6"/>
            <a:endCxn id="23" idx="1"/>
          </p:cNvCxnSpPr>
          <p:nvPr/>
        </p:nvCxnSpPr>
        <p:spPr>
          <a:xfrm>
            <a:off x="7209494" y="3082022"/>
            <a:ext cx="2280595" cy="1735543"/>
          </a:xfrm>
          <a:prstGeom prst="line">
            <a:avLst/>
          </a:prstGeom>
        </p:spPr>
        <p:style>
          <a:lnRef idx="1">
            <a:schemeClr val="accent1"/>
          </a:lnRef>
          <a:fillRef idx="0">
            <a:schemeClr val="accent1"/>
          </a:fillRef>
          <a:effectRef idx="0">
            <a:schemeClr val="accent1"/>
          </a:effectRef>
          <a:fontRef idx="minor">
            <a:schemeClr val="tx1"/>
          </a:fontRef>
        </p:style>
      </p:cxnSp>
      <p:sp>
        <p:nvSpPr>
          <p:cNvPr id="241" name="Rectangle: Rounded Corners 240">
            <a:extLst>
              <a:ext uri="{FF2B5EF4-FFF2-40B4-BE49-F238E27FC236}">
                <a16:creationId xmlns:a16="http://schemas.microsoft.com/office/drawing/2014/main" id="{B2B88156-8E42-4F80-ACF7-DCF57458BF39}"/>
              </a:ext>
            </a:extLst>
          </p:cNvPr>
          <p:cNvSpPr/>
          <p:nvPr/>
        </p:nvSpPr>
        <p:spPr>
          <a:xfrm>
            <a:off x="2937161" y="1325261"/>
            <a:ext cx="632876" cy="2515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solidFill>
              </a:rPr>
              <a:t>W1</a:t>
            </a:r>
          </a:p>
        </p:txBody>
      </p:sp>
      <p:sp>
        <p:nvSpPr>
          <p:cNvPr id="243" name="Rectangle: Rounded Corners 242">
            <a:extLst>
              <a:ext uri="{FF2B5EF4-FFF2-40B4-BE49-F238E27FC236}">
                <a16:creationId xmlns:a16="http://schemas.microsoft.com/office/drawing/2014/main" id="{D2DF8782-9145-47A3-87F7-16EBE0B67F56}"/>
              </a:ext>
            </a:extLst>
          </p:cNvPr>
          <p:cNvSpPr/>
          <p:nvPr/>
        </p:nvSpPr>
        <p:spPr>
          <a:xfrm>
            <a:off x="8149347" y="1295626"/>
            <a:ext cx="632876" cy="2515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solidFill>
              </a:rPr>
              <a:t>W3</a:t>
            </a:r>
          </a:p>
        </p:txBody>
      </p:sp>
      <p:sp>
        <p:nvSpPr>
          <p:cNvPr id="244" name="Arrow: Right 243">
            <a:extLst>
              <a:ext uri="{FF2B5EF4-FFF2-40B4-BE49-F238E27FC236}">
                <a16:creationId xmlns:a16="http://schemas.microsoft.com/office/drawing/2014/main" id="{CB00AF82-4670-4A4B-83CA-15DAEA2515BC}"/>
              </a:ext>
            </a:extLst>
          </p:cNvPr>
          <p:cNvSpPr/>
          <p:nvPr/>
        </p:nvSpPr>
        <p:spPr>
          <a:xfrm>
            <a:off x="1464216" y="1938827"/>
            <a:ext cx="447711" cy="125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Arrow: Right 244">
            <a:extLst>
              <a:ext uri="{FF2B5EF4-FFF2-40B4-BE49-F238E27FC236}">
                <a16:creationId xmlns:a16="http://schemas.microsoft.com/office/drawing/2014/main" id="{E117C8B4-E08C-4093-9E2F-577429BC338F}"/>
              </a:ext>
            </a:extLst>
          </p:cNvPr>
          <p:cNvSpPr/>
          <p:nvPr/>
        </p:nvSpPr>
        <p:spPr>
          <a:xfrm>
            <a:off x="1464216" y="2130816"/>
            <a:ext cx="447711" cy="125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Arrow: Right 245">
            <a:extLst>
              <a:ext uri="{FF2B5EF4-FFF2-40B4-BE49-F238E27FC236}">
                <a16:creationId xmlns:a16="http://schemas.microsoft.com/office/drawing/2014/main" id="{C952A925-6EE2-4A80-B2E7-6B9CF506C222}"/>
              </a:ext>
            </a:extLst>
          </p:cNvPr>
          <p:cNvSpPr/>
          <p:nvPr/>
        </p:nvSpPr>
        <p:spPr>
          <a:xfrm>
            <a:off x="1480567" y="2312681"/>
            <a:ext cx="447711" cy="125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Arrow: Right 246">
            <a:extLst>
              <a:ext uri="{FF2B5EF4-FFF2-40B4-BE49-F238E27FC236}">
                <a16:creationId xmlns:a16="http://schemas.microsoft.com/office/drawing/2014/main" id="{9BB65824-D1ED-474C-873C-101F2AFA4E96}"/>
              </a:ext>
            </a:extLst>
          </p:cNvPr>
          <p:cNvSpPr/>
          <p:nvPr/>
        </p:nvSpPr>
        <p:spPr>
          <a:xfrm>
            <a:off x="1486591" y="2618536"/>
            <a:ext cx="447711" cy="125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Arrow: Right 247">
            <a:extLst>
              <a:ext uri="{FF2B5EF4-FFF2-40B4-BE49-F238E27FC236}">
                <a16:creationId xmlns:a16="http://schemas.microsoft.com/office/drawing/2014/main" id="{C0034A56-0B76-4594-BC92-3C9DBEE683F5}"/>
              </a:ext>
            </a:extLst>
          </p:cNvPr>
          <p:cNvSpPr/>
          <p:nvPr/>
        </p:nvSpPr>
        <p:spPr>
          <a:xfrm>
            <a:off x="1502696" y="2918769"/>
            <a:ext cx="447711" cy="125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Arrow: Right 248">
            <a:extLst>
              <a:ext uri="{FF2B5EF4-FFF2-40B4-BE49-F238E27FC236}">
                <a16:creationId xmlns:a16="http://schemas.microsoft.com/office/drawing/2014/main" id="{6162B618-BE49-49A5-A416-8AD49229702A}"/>
              </a:ext>
            </a:extLst>
          </p:cNvPr>
          <p:cNvSpPr/>
          <p:nvPr/>
        </p:nvSpPr>
        <p:spPr>
          <a:xfrm>
            <a:off x="1476259" y="3236747"/>
            <a:ext cx="447711" cy="1155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Arrow: Right 249">
            <a:extLst>
              <a:ext uri="{FF2B5EF4-FFF2-40B4-BE49-F238E27FC236}">
                <a16:creationId xmlns:a16="http://schemas.microsoft.com/office/drawing/2014/main" id="{CF8590DB-7368-4513-A90E-492DDD02BA11}"/>
              </a:ext>
            </a:extLst>
          </p:cNvPr>
          <p:cNvSpPr/>
          <p:nvPr/>
        </p:nvSpPr>
        <p:spPr>
          <a:xfrm>
            <a:off x="1511490" y="4860636"/>
            <a:ext cx="447711" cy="125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Arrow: Right 250">
            <a:extLst>
              <a:ext uri="{FF2B5EF4-FFF2-40B4-BE49-F238E27FC236}">
                <a16:creationId xmlns:a16="http://schemas.microsoft.com/office/drawing/2014/main" id="{93B9BDE4-901C-4C71-9A82-041AB7632689}"/>
              </a:ext>
            </a:extLst>
          </p:cNvPr>
          <p:cNvSpPr/>
          <p:nvPr/>
        </p:nvSpPr>
        <p:spPr>
          <a:xfrm>
            <a:off x="1493548" y="3445332"/>
            <a:ext cx="447711" cy="125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Arrow: Right 251">
            <a:extLst>
              <a:ext uri="{FF2B5EF4-FFF2-40B4-BE49-F238E27FC236}">
                <a16:creationId xmlns:a16="http://schemas.microsoft.com/office/drawing/2014/main" id="{29A35F3F-B7A2-49E5-9C7B-58B5C7A0E88A}"/>
              </a:ext>
            </a:extLst>
          </p:cNvPr>
          <p:cNvSpPr/>
          <p:nvPr/>
        </p:nvSpPr>
        <p:spPr>
          <a:xfrm>
            <a:off x="1493548" y="3625416"/>
            <a:ext cx="447711" cy="125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Arrow: Right 252">
            <a:extLst>
              <a:ext uri="{FF2B5EF4-FFF2-40B4-BE49-F238E27FC236}">
                <a16:creationId xmlns:a16="http://schemas.microsoft.com/office/drawing/2014/main" id="{A7F0B434-C6C1-435A-B68A-563A01D2121F}"/>
              </a:ext>
            </a:extLst>
          </p:cNvPr>
          <p:cNvSpPr/>
          <p:nvPr/>
        </p:nvSpPr>
        <p:spPr>
          <a:xfrm>
            <a:off x="1476820" y="3818995"/>
            <a:ext cx="447711" cy="125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Arrow: Right 253">
            <a:extLst>
              <a:ext uri="{FF2B5EF4-FFF2-40B4-BE49-F238E27FC236}">
                <a16:creationId xmlns:a16="http://schemas.microsoft.com/office/drawing/2014/main" id="{73C546D1-41A5-4001-B454-0BA6AA01D4D8}"/>
              </a:ext>
            </a:extLst>
          </p:cNvPr>
          <p:cNvSpPr/>
          <p:nvPr/>
        </p:nvSpPr>
        <p:spPr>
          <a:xfrm>
            <a:off x="1505842" y="4236260"/>
            <a:ext cx="447711" cy="125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Arrow: Right 255">
            <a:extLst>
              <a:ext uri="{FF2B5EF4-FFF2-40B4-BE49-F238E27FC236}">
                <a16:creationId xmlns:a16="http://schemas.microsoft.com/office/drawing/2014/main" id="{F1C55004-7372-47C3-B5BC-D7E1C08DCF91}"/>
              </a:ext>
            </a:extLst>
          </p:cNvPr>
          <p:cNvSpPr/>
          <p:nvPr/>
        </p:nvSpPr>
        <p:spPr>
          <a:xfrm>
            <a:off x="1507717" y="4623418"/>
            <a:ext cx="447711" cy="125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Arrow: Right 256">
            <a:extLst>
              <a:ext uri="{FF2B5EF4-FFF2-40B4-BE49-F238E27FC236}">
                <a16:creationId xmlns:a16="http://schemas.microsoft.com/office/drawing/2014/main" id="{B03EC71B-F1C7-463B-BC54-6BE1E137E710}"/>
              </a:ext>
            </a:extLst>
          </p:cNvPr>
          <p:cNvSpPr/>
          <p:nvPr/>
        </p:nvSpPr>
        <p:spPr>
          <a:xfrm>
            <a:off x="1498253" y="5063056"/>
            <a:ext cx="447711" cy="125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Arrow: Right 257">
            <a:extLst>
              <a:ext uri="{FF2B5EF4-FFF2-40B4-BE49-F238E27FC236}">
                <a16:creationId xmlns:a16="http://schemas.microsoft.com/office/drawing/2014/main" id="{9A573DE2-CD50-4E76-8FCB-D00421E83175}"/>
              </a:ext>
            </a:extLst>
          </p:cNvPr>
          <p:cNvSpPr/>
          <p:nvPr/>
        </p:nvSpPr>
        <p:spPr>
          <a:xfrm>
            <a:off x="1500817" y="5580086"/>
            <a:ext cx="447711" cy="125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0" name="Straight Connector 259">
            <a:extLst>
              <a:ext uri="{FF2B5EF4-FFF2-40B4-BE49-F238E27FC236}">
                <a16:creationId xmlns:a16="http://schemas.microsoft.com/office/drawing/2014/main" id="{8C167677-1393-40FA-A1A0-B1419A7B843D}"/>
              </a:ext>
            </a:extLst>
          </p:cNvPr>
          <p:cNvCxnSpPr>
            <a:cxnSpLocks/>
            <a:stCxn id="10" idx="4"/>
          </p:cNvCxnSpPr>
          <p:nvPr/>
        </p:nvCxnSpPr>
        <p:spPr>
          <a:xfrm flipH="1">
            <a:off x="2625433" y="4349439"/>
            <a:ext cx="1" cy="169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FCC71D7-F3F4-4663-9477-61A4264F367A}"/>
              </a:ext>
            </a:extLst>
          </p:cNvPr>
          <p:cNvCxnSpPr>
            <a:cxnSpLocks/>
          </p:cNvCxnSpPr>
          <p:nvPr/>
        </p:nvCxnSpPr>
        <p:spPr>
          <a:xfrm>
            <a:off x="4583043" y="4604898"/>
            <a:ext cx="0" cy="108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062F8A7E-0991-4444-A112-198B0E9ED7F5}"/>
              </a:ext>
            </a:extLst>
          </p:cNvPr>
          <p:cNvCxnSpPr>
            <a:cxnSpLocks/>
          </p:cNvCxnSpPr>
          <p:nvPr/>
        </p:nvCxnSpPr>
        <p:spPr>
          <a:xfrm>
            <a:off x="2625433" y="4855553"/>
            <a:ext cx="0" cy="111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827DF3A1-3220-4F1D-9EBE-28624039CFBA}"/>
              </a:ext>
            </a:extLst>
          </p:cNvPr>
          <p:cNvCxnSpPr>
            <a:cxnSpLocks/>
          </p:cNvCxnSpPr>
          <p:nvPr/>
        </p:nvCxnSpPr>
        <p:spPr>
          <a:xfrm>
            <a:off x="2625433" y="4577545"/>
            <a:ext cx="0" cy="108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4EC40DFE-4645-4FDA-AF14-DACE66A65646}"/>
              </a:ext>
            </a:extLst>
          </p:cNvPr>
          <p:cNvCxnSpPr>
            <a:cxnSpLocks/>
          </p:cNvCxnSpPr>
          <p:nvPr/>
        </p:nvCxnSpPr>
        <p:spPr>
          <a:xfrm>
            <a:off x="4592780" y="4785162"/>
            <a:ext cx="0" cy="108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3CD84B31-22A7-443F-9F01-3660AF22A52E}"/>
              </a:ext>
            </a:extLst>
          </p:cNvPr>
          <p:cNvCxnSpPr>
            <a:cxnSpLocks/>
            <a:stCxn id="13" idx="4"/>
          </p:cNvCxnSpPr>
          <p:nvPr/>
        </p:nvCxnSpPr>
        <p:spPr>
          <a:xfrm>
            <a:off x="4592781" y="4279240"/>
            <a:ext cx="0" cy="247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84A747CF-328A-460C-B950-1FE3029817C0}"/>
              </a:ext>
            </a:extLst>
          </p:cNvPr>
          <p:cNvCxnSpPr>
            <a:cxnSpLocks/>
            <a:endCxn id="15" idx="0"/>
          </p:cNvCxnSpPr>
          <p:nvPr/>
        </p:nvCxnSpPr>
        <p:spPr>
          <a:xfrm flipH="1">
            <a:off x="4592781" y="5474780"/>
            <a:ext cx="4746" cy="23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5BE9B830-3391-41AB-AF41-0FCC3953E048}"/>
              </a:ext>
            </a:extLst>
          </p:cNvPr>
          <p:cNvCxnSpPr>
            <a:cxnSpLocks/>
            <a:stCxn id="18" idx="4"/>
          </p:cNvCxnSpPr>
          <p:nvPr/>
        </p:nvCxnSpPr>
        <p:spPr>
          <a:xfrm flipH="1">
            <a:off x="6896521" y="4315791"/>
            <a:ext cx="1246" cy="23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16EDCD96-42DD-4016-9801-0BF8FB29E8FE}"/>
              </a:ext>
            </a:extLst>
          </p:cNvPr>
          <p:cNvCxnSpPr>
            <a:cxnSpLocks/>
            <a:endCxn id="19" idx="0"/>
          </p:cNvCxnSpPr>
          <p:nvPr/>
        </p:nvCxnSpPr>
        <p:spPr>
          <a:xfrm>
            <a:off x="6896521" y="5402437"/>
            <a:ext cx="0" cy="309846"/>
          </a:xfrm>
          <a:prstGeom prst="line">
            <a:avLst/>
          </a:prstGeom>
        </p:spPr>
        <p:style>
          <a:lnRef idx="1">
            <a:schemeClr val="accent1"/>
          </a:lnRef>
          <a:fillRef idx="0">
            <a:schemeClr val="accent1"/>
          </a:fillRef>
          <a:effectRef idx="0">
            <a:schemeClr val="accent1"/>
          </a:effectRef>
          <a:fontRef idx="minor">
            <a:schemeClr val="tx1"/>
          </a:fontRef>
        </p:style>
      </p:cxnSp>
      <p:sp>
        <p:nvSpPr>
          <p:cNvPr id="328" name="Rectangle: Rounded Corners 327">
            <a:extLst>
              <a:ext uri="{FF2B5EF4-FFF2-40B4-BE49-F238E27FC236}">
                <a16:creationId xmlns:a16="http://schemas.microsoft.com/office/drawing/2014/main" id="{FB109486-48E1-4327-B59C-92FD29DBC247}"/>
              </a:ext>
            </a:extLst>
          </p:cNvPr>
          <p:cNvSpPr/>
          <p:nvPr/>
        </p:nvSpPr>
        <p:spPr>
          <a:xfrm>
            <a:off x="195832" y="2255502"/>
            <a:ext cx="1175211" cy="47339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accent1"/>
                </a:solidFill>
              </a:rPr>
              <a:t>Server </a:t>
            </a:r>
          </a:p>
          <a:p>
            <a:pPr algn="ctr"/>
            <a:r>
              <a:rPr lang="en-US" sz="1400" dirty="0">
                <a:solidFill>
                  <a:schemeClr val="accent1"/>
                </a:solidFill>
              </a:rPr>
              <a:t>Temperature</a:t>
            </a:r>
            <a:endParaRPr lang="en-US" dirty="0">
              <a:solidFill>
                <a:schemeClr val="accent1"/>
              </a:solidFill>
            </a:endParaRPr>
          </a:p>
        </p:txBody>
      </p:sp>
      <p:sp>
        <p:nvSpPr>
          <p:cNvPr id="332" name="Rectangle: Rounded Corners 331">
            <a:extLst>
              <a:ext uri="{FF2B5EF4-FFF2-40B4-BE49-F238E27FC236}">
                <a16:creationId xmlns:a16="http://schemas.microsoft.com/office/drawing/2014/main" id="{98B63DF2-6AB7-457B-A54E-3A08AC1F9B9F}"/>
              </a:ext>
            </a:extLst>
          </p:cNvPr>
          <p:cNvSpPr/>
          <p:nvPr/>
        </p:nvSpPr>
        <p:spPr>
          <a:xfrm>
            <a:off x="178574" y="3717042"/>
            <a:ext cx="1175211" cy="4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accent1"/>
                </a:solidFill>
              </a:rPr>
              <a:t>Number of Users</a:t>
            </a:r>
            <a:endParaRPr lang="en-US" dirty="0">
              <a:solidFill>
                <a:schemeClr val="accent1"/>
              </a:solidFill>
            </a:endParaRPr>
          </a:p>
        </p:txBody>
      </p:sp>
      <p:sp>
        <p:nvSpPr>
          <p:cNvPr id="333" name="Rectangle: Rounded Corners 332">
            <a:extLst>
              <a:ext uri="{FF2B5EF4-FFF2-40B4-BE49-F238E27FC236}">
                <a16:creationId xmlns:a16="http://schemas.microsoft.com/office/drawing/2014/main" id="{354F09A1-E1C8-41E1-9847-3BF57619CA53}"/>
              </a:ext>
            </a:extLst>
          </p:cNvPr>
          <p:cNvSpPr/>
          <p:nvPr/>
        </p:nvSpPr>
        <p:spPr>
          <a:xfrm>
            <a:off x="132550" y="4972123"/>
            <a:ext cx="1175211" cy="3075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accent1"/>
                </a:solidFill>
              </a:rPr>
              <a:t>Rate of Data</a:t>
            </a:r>
            <a:endParaRPr lang="en-US" dirty="0">
              <a:solidFill>
                <a:schemeClr val="accent1"/>
              </a:solidFill>
            </a:endParaRPr>
          </a:p>
        </p:txBody>
      </p:sp>
      <p:sp>
        <p:nvSpPr>
          <p:cNvPr id="47" name="Rectangle: Rounded Corners 46">
            <a:extLst>
              <a:ext uri="{FF2B5EF4-FFF2-40B4-BE49-F238E27FC236}">
                <a16:creationId xmlns:a16="http://schemas.microsoft.com/office/drawing/2014/main" id="{FE4D282A-5EED-EE85-0558-926A73D52A6D}"/>
              </a:ext>
            </a:extLst>
          </p:cNvPr>
          <p:cNvSpPr/>
          <p:nvPr/>
        </p:nvSpPr>
        <p:spPr>
          <a:xfrm>
            <a:off x="9496740" y="5329201"/>
            <a:ext cx="1911928" cy="5952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 5</a:t>
            </a:r>
          </a:p>
        </p:txBody>
      </p:sp>
      <p:cxnSp>
        <p:nvCxnSpPr>
          <p:cNvPr id="83" name="Straight Connector 82">
            <a:extLst>
              <a:ext uri="{FF2B5EF4-FFF2-40B4-BE49-F238E27FC236}">
                <a16:creationId xmlns:a16="http://schemas.microsoft.com/office/drawing/2014/main" id="{FF1E845A-FC81-C99F-C095-9A05515F2F5E}"/>
              </a:ext>
            </a:extLst>
          </p:cNvPr>
          <p:cNvCxnSpPr>
            <a:cxnSpLocks/>
            <a:stCxn id="18" idx="6"/>
            <a:endCxn id="47" idx="1"/>
          </p:cNvCxnSpPr>
          <p:nvPr/>
        </p:nvCxnSpPr>
        <p:spPr>
          <a:xfrm>
            <a:off x="7209494" y="4010995"/>
            <a:ext cx="2287246" cy="1615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F2E38E5-50C6-82E9-2418-38E759D18754}"/>
              </a:ext>
            </a:extLst>
          </p:cNvPr>
          <p:cNvCxnSpPr>
            <a:cxnSpLocks/>
            <a:stCxn id="17" idx="6"/>
            <a:endCxn id="47" idx="1"/>
          </p:cNvCxnSpPr>
          <p:nvPr/>
        </p:nvCxnSpPr>
        <p:spPr>
          <a:xfrm>
            <a:off x="7209494" y="3082022"/>
            <a:ext cx="2287246" cy="2544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098944F-FE69-6926-DADA-DB814AA47238}"/>
              </a:ext>
            </a:extLst>
          </p:cNvPr>
          <p:cNvCxnSpPr>
            <a:cxnSpLocks/>
            <a:stCxn id="16" idx="6"/>
            <a:endCxn id="47" idx="1"/>
          </p:cNvCxnSpPr>
          <p:nvPr/>
        </p:nvCxnSpPr>
        <p:spPr>
          <a:xfrm>
            <a:off x="7209494" y="2031485"/>
            <a:ext cx="2287246" cy="3595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2C93B91-1C57-9DE8-966C-287FDB7F6E94}"/>
              </a:ext>
            </a:extLst>
          </p:cNvPr>
          <p:cNvCxnSpPr>
            <a:cxnSpLocks/>
            <a:stCxn id="19" idx="4"/>
            <a:endCxn id="47" idx="1"/>
          </p:cNvCxnSpPr>
          <p:nvPr/>
        </p:nvCxnSpPr>
        <p:spPr>
          <a:xfrm flipV="1">
            <a:off x="6896521" y="5626850"/>
            <a:ext cx="2600219" cy="6950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501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36F5-BDB1-C9B6-A436-77511E933737}"/>
              </a:ext>
            </a:extLst>
          </p:cNvPr>
          <p:cNvSpPr>
            <a:spLocks noGrp="1"/>
          </p:cNvSpPr>
          <p:nvPr>
            <p:ph type="title"/>
          </p:nvPr>
        </p:nvSpPr>
        <p:spPr/>
        <p:txBody>
          <a:bodyPr/>
          <a:lstStyle/>
          <a:p>
            <a:r>
              <a:rPr lang="en-US" dirty="0"/>
              <a:t>Defining the states</a:t>
            </a:r>
          </a:p>
        </p:txBody>
      </p:sp>
      <p:sp>
        <p:nvSpPr>
          <p:cNvPr id="3" name="Content Placeholder 2">
            <a:extLst>
              <a:ext uri="{FF2B5EF4-FFF2-40B4-BE49-F238E27FC236}">
                <a16:creationId xmlns:a16="http://schemas.microsoft.com/office/drawing/2014/main" id="{E637F453-7C9E-E828-DB16-F702AA338B80}"/>
              </a:ext>
            </a:extLst>
          </p:cNvPr>
          <p:cNvSpPr>
            <a:spLocks noGrp="1"/>
          </p:cNvSpPr>
          <p:nvPr>
            <p:ph idx="1"/>
          </p:nvPr>
        </p:nvSpPr>
        <p:spPr/>
        <p:txBody>
          <a:bodyPr/>
          <a:lstStyle/>
          <a:p>
            <a:pPr marL="0" indent="0">
              <a:buNone/>
            </a:pPr>
            <a:r>
              <a:rPr lang="en-US" dirty="0"/>
              <a:t>The input states </a:t>
            </a:r>
            <a:r>
              <a:rPr lang="en-US" b="1" dirty="0"/>
              <a:t>s</a:t>
            </a:r>
            <a:r>
              <a:rPr lang="en-US" dirty="0"/>
              <a:t> at time </a:t>
            </a:r>
            <a:r>
              <a:rPr lang="en-US" b="1" dirty="0"/>
              <a:t>t</a:t>
            </a:r>
            <a:r>
              <a:rPr lang="en-US" dirty="0"/>
              <a:t> is composed of the following three elements: </a:t>
            </a:r>
          </a:p>
          <a:p>
            <a:pPr marL="0" indent="0">
              <a:buNone/>
            </a:pPr>
            <a:r>
              <a:rPr lang="en-US" dirty="0"/>
              <a:t>1. The temperature of the server at time t. </a:t>
            </a:r>
          </a:p>
          <a:p>
            <a:pPr marL="0" indent="0">
              <a:buNone/>
            </a:pPr>
            <a:r>
              <a:rPr lang="en-US" dirty="0"/>
              <a:t>2. The number of users in the server at time t. </a:t>
            </a:r>
          </a:p>
          <a:p>
            <a:pPr marL="0" indent="0">
              <a:buNone/>
            </a:pPr>
            <a:r>
              <a:rPr lang="en-US" dirty="0"/>
              <a:t>3. The data transmission rate in the server at time t.</a:t>
            </a:r>
          </a:p>
        </p:txBody>
      </p:sp>
      <p:pic>
        <p:nvPicPr>
          <p:cNvPr id="4" name="Picture 3" descr="Diagram&#10;&#10;Description automatically generated">
            <a:extLst>
              <a:ext uri="{FF2B5EF4-FFF2-40B4-BE49-F238E27FC236}">
                <a16:creationId xmlns:a16="http://schemas.microsoft.com/office/drawing/2014/main" id="{0B9622A3-337B-1D00-729E-5FA46306D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9188" y="4414480"/>
            <a:ext cx="5025525" cy="1934827"/>
          </a:xfrm>
          <a:prstGeom prst="rect">
            <a:avLst/>
          </a:prstGeom>
        </p:spPr>
      </p:pic>
    </p:spTree>
    <p:extLst>
      <p:ext uri="{BB962C8B-B14F-4D97-AF65-F5344CB8AC3E}">
        <p14:creationId xmlns:p14="http://schemas.microsoft.com/office/powerpoint/2010/main" val="2019886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TotalTime>
  <Words>1327</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DM Sans</vt:lpstr>
      <vt:lpstr>Office Theme</vt:lpstr>
      <vt:lpstr>Energy Efficient Data Centers</vt:lpstr>
      <vt:lpstr>Objective</vt:lpstr>
      <vt:lpstr>Motivation and Significance</vt:lpstr>
      <vt:lpstr>Parameters and Variables</vt:lpstr>
      <vt:lpstr>Reinforcement Algorithm </vt:lpstr>
      <vt:lpstr>Approach</vt:lpstr>
      <vt:lpstr>Implementation </vt:lpstr>
      <vt:lpstr>Neural Network Model</vt:lpstr>
      <vt:lpstr>Defining the states</vt:lpstr>
      <vt:lpstr>Defining the actions</vt:lpstr>
      <vt:lpstr>Defining the rewards</vt:lpstr>
      <vt:lpstr>Simulation Example</vt:lpstr>
      <vt:lpstr>Results</vt:lpstr>
      <vt:lpstr>Comparison</vt:lpstr>
      <vt:lpstr>Possible Applications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Efficient Data Centers</dc:title>
  <dc:creator>Sapireddy, Srinivas Rahul (UMKC-Student)</dc:creator>
  <cp:lastModifiedBy>Sapireddy, Srinivas Rahul (UMKC-Student)</cp:lastModifiedBy>
  <cp:revision>20</cp:revision>
  <dcterms:created xsi:type="dcterms:W3CDTF">2022-12-05T16:47:13Z</dcterms:created>
  <dcterms:modified xsi:type="dcterms:W3CDTF">2022-12-06T05:07:01Z</dcterms:modified>
</cp:coreProperties>
</file>