
<file path=[Content_Types].xml><?xml version="1.0" encoding="utf-8"?>
<Types xmlns="http://schemas.openxmlformats.org/package/2006/content-types">
  <Default Extension="tmp" ContentType="image/png"/>
  <Default Extension="bin" ContentType="audio/unknown"/>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98" r:id="rId2"/>
    <p:sldId id="278" r:id="rId3"/>
    <p:sldId id="279" r:id="rId4"/>
    <p:sldId id="313" r:id="rId5"/>
    <p:sldId id="280" r:id="rId6"/>
    <p:sldId id="316" r:id="rId7"/>
    <p:sldId id="263" r:id="rId8"/>
    <p:sldId id="264" r:id="rId9"/>
    <p:sldId id="265" r:id="rId10"/>
    <p:sldId id="266" r:id="rId11"/>
    <p:sldId id="269" r:id="rId12"/>
    <p:sldId id="314" r:id="rId13"/>
    <p:sldId id="270" r:id="rId14"/>
    <p:sldId id="271" r:id="rId15"/>
    <p:sldId id="274" r:id="rId16"/>
    <p:sldId id="275" r:id="rId17"/>
    <p:sldId id="276" r:id="rId18"/>
    <p:sldId id="277" r:id="rId19"/>
    <p:sldId id="342" r:id="rId20"/>
    <p:sldId id="262" r:id="rId21"/>
    <p:sldId id="318" r:id="rId22"/>
    <p:sldId id="343" r:id="rId23"/>
    <p:sldId id="319" r:id="rId24"/>
    <p:sldId id="320" r:id="rId25"/>
    <p:sldId id="321" r:id="rId26"/>
    <p:sldId id="322" r:id="rId27"/>
    <p:sldId id="323" r:id="rId28"/>
    <p:sldId id="324" r:id="rId29"/>
    <p:sldId id="333" r:id="rId30"/>
    <p:sldId id="325" r:id="rId31"/>
    <p:sldId id="326" r:id="rId32"/>
    <p:sldId id="327" r:id="rId33"/>
    <p:sldId id="328" r:id="rId34"/>
    <p:sldId id="329" r:id="rId35"/>
    <p:sldId id="330" r:id="rId36"/>
    <p:sldId id="331" r:id="rId37"/>
    <p:sldId id="332" r:id="rId38"/>
    <p:sldId id="335" r:id="rId39"/>
    <p:sldId id="336" r:id="rId40"/>
    <p:sldId id="337" r:id="rId41"/>
    <p:sldId id="338" r:id="rId42"/>
    <p:sldId id="339" r:id="rId43"/>
    <p:sldId id="34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E1CF4-C506-40AE-B75B-7C8C9AEFF563}" type="datetimeFigureOut">
              <a:rPr lang="en-US" smtClean="0"/>
              <a:t>24-Apr-2019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EE4DE-AE54-4635-BD7D-9A78B597904E}" type="slidenum">
              <a:rPr lang="en-US" smtClean="0"/>
              <a:t>‹#›</a:t>
            </a:fld>
            <a:endParaRPr lang="en-US"/>
          </a:p>
        </p:txBody>
      </p:sp>
    </p:spTree>
    <p:extLst>
      <p:ext uri="{BB962C8B-B14F-4D97-AF65-F5344CB8AC3E}">
        <p14:creationId xmlns:p14="http://schemas.microsoft.com/office/powerpoint/2010/main" val="329525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12034-D540-4A4A-B354-25759DD3AEC9}" type="slidenum">
              <a:rPr lang="en-US"/>
              <a:pPr/>
              <a:t>20</a:t>
            </a:fld>
            <a:endParaRPr lang="en-US"/>
          </a:p>
        </p:txBody>
      </p:sp>
      <p:sp>
        <p:nvSpPr>
          <p:cNvPr id="128002" name="Rectangle 2"/>
          <p:cNvSpPr>
            <a:spLocks noGrp="1" noRot="1" noChangeAspect="1" noChangeArrowheads="1" noTextEdit="1"/>
          </p:cNvSpPr>
          <p:nvPr>
            <p:ph type="sldImg"/>
          </p:nvPr>
        </p:nvSpPr>
        <p:spPr>
          <a:xfrm>
            <a:off x="406400" y="681038"/>
            <a:ext cx="6049963" cy="3403600"/>
          </a:xfrm>
          <a:ln/>
        </p:spPr>
      </p:sp>
      <p:sp>
        <p:nvSpPr>
          <p:cNvPr id="128003" name="Rectangle 3"/>
          <p:cNvSpPr>
            <a:spLocks noGrp="1" noChangeArrowheads="1"/>
          </p:cNvSpPr>
          <p:nvPr>
            <p:ph type="body" idx="1"/>
          </p:nvPr>
        </p:nvSpPr>
        <p:spPr/>
        <p:txBody>
          <a:bodyPr/>
          <a:lstStyle/>
          <a:p>
            <a:r>
              <a:rPr lang="en-US"/>
              <a:t>Is this AI?  Is it just search?  Is chess a representative “intelligent problem”?</a:t>
            </a:r>
          </a:p>
          <a:p>
            <a:endParaRPr lang="en-US"/>
          </a:p>
          <a:p>
            <a:r>
              <a:rPr lang="en-US"/>
              <a:t>What about role playing games?  Need a lot more knowledge.</a:t>
            </a:r>
          </a:p>
        </p:txBody>
      </p:sp>
    </p:spTree>
    <p:extLst>
      <p:ext uri="{BB962C8B-B14F-4D97-AF65-F5344CB8AC3E}">
        <p14:creationId xmlns:p14="http://schemas.microsoft.com/office/powerpoint/2010/main" val="2999945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F83D5C-623B-4A6E-9B8E-DAB27F2BA157}" type="datetimeFigureOut">
              <a:rPr lang="en-US" smtClean="0"/>
              <a:t>24-Apr-2019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103129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83D5C-623B-4A6E-9B8E-DAB27F2BA157}" type="datetimeFigureOut">
              <a:rPr lang="en-US" smtClean="0"/>
              <a:t>24-Apr-2019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411878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83D5C-623B-4A6E-9B8E-DAB27F2BA157}" type="datetimeFigureOut">
              <a:rPr lang="en-US" smtClean="0"/>
              <a:t>24-Apr-2019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271016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197600" y="1981200"/>
            <a:ext cx="5080000" cy="4114800"/>
          </a:xfrm>
        </p:spPr>
        <p:txBody>
          <a:bodyPr/>
          <a:lstStyle/>
          <a:p>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096908FC-A5E6-440C-9EBE-A81CB40C7D99}" type="slidenum">
              <a:rPr lang="en-US"/>
              <a:pPr/>
              <a:t>‹#›</a:t>
            </a:fld>
            <a:endParaRPr lang="en-US"/>
          </a:p>
        </p:txBody>
      </p:sp>
    </p:spTree>
    <p:extLst>
      <p:ext uri="{BB962C8B-B14F-4D97-AF65-F5344CB8AC3E}">
        <p14:creationId xmlns:p14="http://schemas.microsoft.com/office/powerpoint/2010/main" val="439906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عنوان، ونص، واثنان من ال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609600"/>
            <a:ext cx="10363200" cy="1143000"/>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sz="half" idx="1"/>
          </p:nvPr>
        </p:nvSpPr>
        <p:spPr>
          <a:xfrm>
            <a:off x="914400" y="1981200"/>
            <a:ext cx="508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quarter" idx="2"/>
          </p:nvPr>
        </p:nvSpPr>
        <p:spPr>
          <a:xfrm>
            <a:off x="6197600" y="1981200"/>
            <a:ext cx="5080000" cy="1981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محتوى 4"/>
          <p:cNvSpPr>
            <a:spLocks noGrp="1"/>
          </p:cNvSpPr>
          <p:nvPr>
            <p:ph sz="quarter" idx="3"/>
          </p:nvPr>
        </p:nvSpPr>
        <p:spPr>
          <a:xfrm>
            <a:off x="6197600" y="4114800"/>
            <a:ext cx="5080000" cy="1981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اريخ 5"/>
          <p:cNvSpPr>
            <a:spLocks noGrp="1"/>
          </p:cNvSpPr>
          <p:nvPr>
            <p:ph type="dt" sz="half" idx="10"/>
          </p:nvPr>
        </p:nvSpPr>
        <p:spPr>
          <a:xfrm>
            <a:off x="914400" y="6248400"/>
            <a:ext cx="2540000" cy="457200"/>
          </a:xfrm>
        </p:spPr>
        <p:txBody>
          <a:bodyPr/>
          <a:lstStyle>
            <a:lvl1pPr>
              <a:defRPr/>
            </a:lvl1pPr>
          </a:lstStyle>
          <a:p>
            <a:pPr>
              <a:defRPr/>
            </a:pPr>
            <a:endParaRPr lang="en-US"/>
          </a:p>
        </p:txBody>
      </p:sp>
      <p:sp>
        <p:nvSpPr>
          <p:cNvPr id="7" name="عنصر نائب للتذييل 6"/>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8" name="عنصر نائب لرقم الشريحة 7"/>
          <p:cNvSpPr>
            <a:spLocks noGrp="1"/>
          </p:cNvSpPr>
          <p:nvPr>
            <p:ph type="sldNum" sz="quarter" idx="12"/>
          </p:nvPr>
        </p:nvSpPr>
        <p:spPr>
          <a:xfrm>
            <a:off x="8737600" y="6248400"/>
            <a:ext cx="2540000" cy="457200"/>
          </a:xfrm>
        </p:spPr>
        <p:txBody>
          <a:bodyPr/>
          <a:lstStyle>
            <a:lvl1pPr>
              <a:defRPr/>
            </a:lvl1pPr>
          </a:lstStyle>
          <a:p>
            <a:pPr>
              <a:defRPr/>
            </a:pPr>
            <a:fld id="{AA836D2A-F087-4C24-A62C-A05047CFB47D}" type="slidenum">
              <a:rPr lang="ar-SA" altLang="ar-JO"/>
              <a:pPr>
                <a:defRPr/>
              </a:pPr>
              <a:t>‹#›</a:t>
            </a:fld>
            <a:endParaRPr lang="en-US" altLang="ar-JO"/>
          </a:p>
        </p:txBody>
      </p:sp>
    </p:spTree>
    <p:extLst>
      <p:ext uri="{BB962C8B-B14F-4D97-AF65-F5344CB8AC3E}">
        <p14:creationId xmlns:p14="http://schemas.microsoft.com/office/powerpoint/2010/main" val="2023992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عنوان، ونص،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609600"/>
            <a:ext cx="10363200" cy="1143000"/>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sz="half" idx="1"/>
          </p:nvPr>
        </p:nvSpPr>
        <p:spPr>
          <a:xfrm>
            <a:off x="914400" y="1981200"/>
            <a:ext cx="508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6197600" y="1981200"/>
            <a:ext cx="508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a:xfrm>
            <a:off x="914400" y="6248400"/>
            <a:ext cx="2540000" cy="457200"/>
          </a:xfrm>
        </p:spPr>
        <p:txBody>
          <a:bodyPr/>
          <a:lstStyle>
            <a:lvl1pPr>
              <a:defRPr/>
            </a:lvl1pPr>
          </a:lstStyle>
          <a:p>
            <a:pPr>
              <a:defRPr/>
            </a:pPr>
            <a:endParaRPr lang="en-US"/>
          </a:p>
        </p:txBody>
      </p:sp>
      <p:sp>
        <p:nvSpPr>
          <p:cNvPr id="6" name="عنصر نائب للتذييل 5"/>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7" name="عنصر نائب لرقم الشريحة 6"/>
          <p:cNvSpPr>
            <a:spLocks noGrp="1"/>
          </p:cNvSpPr>
          <p:nvPr>
            <p:ph type="sldNum" sz="quarter" idx="12"/>
          </p:nvPr>
        </p:nvSpPr>
        <p:spPr>
          <a:xfrm>
            <a:off x="8737600" y="6248400"/>
            <a:ext cx="2540000" cy="457200"/>
          </a:xfrm>
        </p:spPr>
        <p:txBody>
          <a:bodyPr/>
          <a:lstStyle>
            <a:lvl1pPr>
              <a:defRPr/>
            </a:lvl1pPr>
          </a:lstStyle>
          <a:p>
            <a:pPr>
              <a:defRPr/>
            </a:pPr>
            <a:fld id="{86063E6F-2AD9-47A3-905D-16D7DE6EC7F1}" type="slidenum">
              <a:rPr lang="ar-SA" altLang="ar-JO"/>
              <a:pPr>
                <a:defRPr/>
              </a:pPr>
              <a:t>‹#›</a:t>
            </a:fld>
            <a:endParaRPr lang="en-US" altLang="ar-JO"/>
          </a:p>
        </p:txBody>
      </p:sp>
    </p:spTree>
    <p:extLst>
      <p:ext uri="{BB962C8B-B14F-4D97-AF65-F5344CB8AC3E}">
        <p14:creationId xmlns:p14="http://schemas.microsoft.com/office/powerpoint/2010/main" val="136191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83D5C-623B-4A6E-9B8E-DAB27F2BA157}" type="datetimeFigureOut">
              <a:rPr lang="en-US" smtClean="0"/>
              <a:t>24-Apr-2019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423613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F83D5C-623B-4A6E-9B8E-DAB27F2BA157}" type="datetimeFigureOut">
              <a:rPr lang="en-US" smtClean="0"/>
              <a:t>24-Apr-2019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3102099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F83D5C-623B-4A6E-9B8E-DAB27F2BA157}" type="datetimeFigureOut">
              <a:rPr lang="en-US" smtClean="0"/>
              <a:t>24-Apr-2019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151433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F83D5C-623B-4A6E-9B8E-DAB27F2BA157}" type="datetimeFigureOut">
              <a:rPr lang="en-US" smtClean="0"/>
              <a:t>24-Apr-2019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295144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F83D5C-623B-4A6E-9B8E-DAB27F2BA157}" type="datetimeFigureOut">
              <a:rPr lang="en-US" smtClean="0"/>
              <a:t>24-Apr-2019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168111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83D5C-623B-4A6E-9B8E-DAB27F2BA157}" type="datetimeFigureOut">
              <a:rPr lang="en-US" smtClean="0"/>
              <a:t>24-Apr-2019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186485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83D5C-623B-4A6E-9B8E-DAB27F2BA157}" type="datetimeFigureOut">
              <a:rPr lang="en-US" smtClean="0"/>
              <a:t>24-Apr-2019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28275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83D5C-623B-4A6E-9B8E-DAB27F2BA157}" type="datetimeFigureOut">
              <a:rPr lang="en-US" smtClean="0"/>
              <a:t>24-Apr-2019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68ABE-0FB8-4ED0-9433-14890B785D7D}" type="slidenum">
              <a:rPr lang="en-US" smtClean="0"/>
              <a:t>‹#›</a:t>
            </a:fld>
            <a:endParaRPr lang="en-US"/>
          </a:p>
        </p:txBody>
      </p:sp>
    </p:spTree>
    <p:extLst>
      <p:ext uri="{BB962C8B-B14F-4D97-AF65-F5344CB8AC3E}">
        <p14:creationId xmlns:p14="http://schemas.microsoft.com/office/powerpoint/2010/main" val="409822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83D5C-623B-4A6E-9B8E-DAB27F2BA157}" type="datetimeFigureOut">
              <a:rPr lang="en-US" smtClean="0"/>
              <a:t>24-Apr-2019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68ABE-0FB8-4ED0-9433-14890B785D7D}" type="slidenum">
              <a:rPr lang="en-US" smtClean="0"/>
              <a:t>‹#›</a:t>
            </a:fld>
            <a:endParaRPr lang="en-US"/>
          </a:p>
        </p:txBody>
      </p:sp>
    </p:spTree>
    <p:extLst>
      <p:ext uri="{BB962C8B-B14F-4D97-AF65-F5344CB8AC3E}">
        <p14:creationId xmlns:p14="http://schemas.microsoft.com/office/powerpoint/2010/main" val="4043437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library.thinkquest.org/18242/eliza.shtml"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oleObject" Target="../embeddings/oleObject2.bin"/><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oleObject" Target="../embeddings/oleObject4.bin"/><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png"/><Relationship Id="rId5" Type="http://schemas.openxmlformats.org/officeDocument/2006/relationships/oleObject" Target="../embeddings/oleObject8.bin"/><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Artificial Intelligence</a:t>
            </a:r>
            <a:endParaRPr lang="en-US" dirty="0"/>
          </a:p>
        </p:txBody>
      </p:sp>
    </p:spTree>
    <p:extLst>
      <p:ext uri="{BB962C8B-B14F-4D97-AF65-F5344CB8AC3E}">
        <p14:creationId xmlns:p14="http://schemas.microsoft.com/office/powerpoint/2010/main" val="865342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81546" y="332509"/>
            <a:ext cx="7772400" cy="1143000"/>
          </a:xfrm>
        </p:spPr>
        <p:txBody>
          <a:bodyPr/>
          <a:lstStyle/>
          <a:p>
            <a:pPr>
              <a:buClr>
                <a:schemeClr val="bg2"/>
              </a:buClr>
            </a:pPr>
            <a:r>
              <a:rPr lang="en-US" dirty="0"/>
              <a:t>Neural Networks</a:t>
            </a:r>
          </a:p>
        </p:txBody>
      </p:sp>
      <p:sp>
        <p:nvSpPr>
          <p:cNvPr id="57347" name="Rectangle 3"/>
          <p:cNvSpPr>
            <a:spLocks noGrp="1" noChangeArrowheads="1"/>
          </p:cNvSpPr>
          <p:nvPr>
            <p:ph type="body" idx="1"/>
          </p:nvPr>
        </p:nvSpPr>
        <p:spPr>
          <a:xfrm>
            <a:off x="1281546" y="1759528"/>
            <a:ext cx="7772400" cy="4114800"/>
          </a:xfrm>
        </p:spPr>
        <p:txBody>
          <a:bodyPr/>
          <a:lstStyle/>
          <a:p>
            <a:pPr>
              <a:lnSpc>
                <a:spcPct val="90000"/>
              </a:lnSpc>
              <a:buClr>
                <a:schemeClr val="bg2"/>
              </a:buClr>
              <a:buSzTx/>
              <a:buFont typeface="Wingdings" panose="05000000000000000000" pitchFamily="2" charset="2"/>
              <a:buNone/>
            </a:pPr>
            <a:r>
              <a:rPr lang="en-US" sz="3200" dirty="0"/>
              <a:t>Results: </a:t>
            </a:r>
          </a:p>
          <a:p>
            <a:pPr>
              <a:lnSpc>
                <a:spcPct val="90000"/>
              </a:lnSpc>
              <a:buClr>
                <a:schemeClr val="bg2"/>
              </a:buClr>
              <a:buSzTx/>
            </a:pPr>
            <a:r>
              <a:rPr lang="en-US" sz="3200" dirty="0" smtClean="0"/>
              <a:t>Any </a:t>
            </a:r>
            <a:r>
              <a:rPr lang="en-US" sz="3200" dirty="0"/>
              <a:t>computable function was shown to be computable by some network of connected neurons </a:t>
            </a:r>
          </a:p>
          <a:p>
            <a:pPr>
              <a:lnSpc>
                <a:spcPct val="90000"/>
              </a:lnSpc>
              <a:buClr>
                <a:schemeClr val="bg2"/>
              </a:buClr>
              <a:buSzTx/>
            </a:pPr>
            <a:r>
              <a:rPr lang="en-US" sz="3200" dirty="0"/>
              <a:t>Suggested that suitably defined networks could learn </a:t>
            </a:r>
          </a:p>
          <a:p>
            <a:pPr>
              <a:lnSpc>
                <a:spcPct val="90000"/>
              </a:lnSpc>
              <a:buClr>
                <a:schemeClr val="bg2"/>
              </a:buClr>
              <a:buSzTx/>
            </a:pPr>
            <a:endParaRPr lang="en-US" dirty="0"/>
          </a:p>
        </p:txBody>
      </p:sp>
    </p:spTree>
    <p:extLst>
      <p:ext uri="{BB962C8B-B14F-4D97-AF65-F5344CB8AC3E}">
        <p14:creationId xmlns:p14="http://schemas.microsoft.com/office/powerpoint/2010/main" val="2084780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dissolve">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dissolve">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dissolve">
                                      <p:cBhvr>
                                        <p:cTn id="17"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2500" y="311728"/>
            <a:ext cx="7772400" cy="1143000"/>
          </a:xfrm>
        </p:spPr>
        <p:txBody>
          <a:bodyPr/>
          <a:lstStyle/>
          <a:p>
            <a:pPr>
              <a:buClr>
                <a:schemeClr val="bg2"/>
              </a:buClr>
            </a:pPr>
            <a:r>
              <a:rPr lang="en-US" dirty="0"/>
              <a:t>1950 – The Turing Test</a:t>
            </a:r>
          </a:p>
        </p:txBody>
      </p:sp>
      <p:sp>
        <p:nvSpPr>
          <p:cNvPr id="45059" name="Rectangle 3"/>
          <p:cNvSpPr>
            <a:spLocks noGrp="1" noChangeArrowheads="1"/>
          </p:cNvSpPr>
          <p:nvPr>
            <p:ph type="body" sz="half" idx="1"/>
          </p:nvPr>
        </p:nvSpPr>
        <p:spPr>
          <a:xfrm>
            <a:off x="952499" y="1981200"/>
            <a:ext cx="6757555" cy="4114800"/>
          </a:xfrm>
        </p:spPr>
        <p:txBody>
          <a:bodyPr>
            <a:normAutofit fontScale="92500" lnSpcReduction="10000"/>
          </a:bodyPr>
          <a:lstStyle/>
          <a:p>
            <a:pPr algn="just">
              <a:buClr>
                <a:schemeClr val="bg2"/>
              </a:buClr>
              <a:buFont typeface="Wingdings" panose="05000000000000000000" pitchFamily="2" charset="2"/>
              <a:buChar char="§"/>
            </a:pPr>
            <a:r>
              <a:rPr lang="en-US" sz="3000" dirty="0"/>
              <a:t>Turing </a:t>
            </a:r>
            <a:r>
              <a:rPr lang="en-US" sz="3000" dirty="0" smtClean="0"/>
              <a:t>claimed </a:t>
            </a:r>
            <a:r>
              <a:rPr lang="en-US" sz="3000" dirty="0"/>
              <a:t>that computers would in time acquire abilities </a:t>
            </a:r>
            <a:r>
              <a:rPr lang="en-US" sz="3000" dirty="0" smtClean="0"/>
              <a:t>equal to </a:t>
            </a:r>
            <a:r>
              <a:rPr lang="en-US" sz="3000" dirty="0"/>
              <a:t>human intelligence.</a:t>
            </a:r>
          </a:p>
          <a:p>
            <a:pPr algn="just">
              <a:buClr>
                <a:schemeClr val="bg2"/>
              </a:buClr>
              <a:buFont typeface="Wingdings" panose="05000000000000000000" pitchFamily="2" charset="2"/>
              <a:buChar char="§"/>
            </a:pPr>
            <a:r>
              <a:rPr lang="en-US" sz="3000" dirty="0"/>
              <a:t>As part of his argument Turing put forward the idea of an ‘imitation game’ (Turing Test)</a:t>
            </a:r>
          </a:p>
          <a:p>
            <a:pPr algn="just">
              <a:buClr>
                <a:schemeClr val="bg2"/>
              </a:buClr>
              <a:buFont typeface="Wingdings" panose="05000000000000000000" pitchFamily="2" charset="2"/>
              <a:buChar char="§"/>
            </a:pPr>
            <a:r>
              <a:rPr lang="en-US" sz="3000" dirty="0"/>
              <a:t>An annual competition started by Dr. Hugh Gene </a:t>
            </a:r>
            <a:r>
              <a:rPr lang="en-US" sz="3000" dirty="0" err="1"/>
              <a:t>Loebner</a:t>
            </a:r>
            <a:r>
              <a:rPr lang="en-US" sz="3000" dirty="0"/>
              <a:t> in 1991- a $100,000 prize is offered to the author of the first computer program to pass an unrestricted Turing test. </a:t>
            </a:r>
          </a:p>
          <a:p>
            <a:pPr>
              <a:buClr>
                <a:schemeClr val="bg2"/>
              </a:buClr>
              <a:buFont typeface="Wingdings" panose="05000000000000000000" pitchFamily="2" charset="2"/>
              <a:buChar char="§"/>
            </a:pPr>
            <a:r>
              <a:rPr lang="en-US" sz="2400" dirty="0"/>
              <a:t> </a:t>
            </a:r>
          </a:p>
        </p:txBody>
      </p:sp>
      <p:pic>
        <p:nvPicPr>
          <p:cNvPr id="45061" name="Picture 5" descr="C:\WINDOWS\Application Data\Microsoft\Media Catalog\turing.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8852117" y="632847"/>
            <a:ext cx="1812925" cy="4114800"/>
          </a:xfrm>
        </p:spPr>
      </p:pic>
      <p:pic>
        <p:nvPicPr>
          <p:cNvPr id="5" name="Online Image Placeholder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2971" y="3718203"/>
            <a:ext cx="3198765" cy="2936750"/>
          </a:xfrm>
          <a:prstGeom prst="rect">
            <a:avLst/>
          </a:prstGeom>
        </p:spPr>
      </p:pic>
    </p:spTree>
    <p:extLst>
      <p:ext uri="{BB962C8B-B14F-4D97-AF65-F5344CB8AC3E}">
        <p14:creationId xmlns:p14="http://schemas.microsoft.com/office/powerpoint/2010/main" val="3668292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500" fill="hold"/>
                                        <p:tgtEl>
                                          <p:spTgt spid="450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505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p:cTn id="13" dur="500" fill="hold"/>
                                        <p:tgtEl>
                                          <p:spTgt spid="4505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505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p:cTn id="19" dur="500" fill="hold"/>
                                        <p:tgtEl>
                                          <p:spTgt spid="4505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505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p:cTn id="25" dur="500" fill="hold"/>
                                        <p:tgtEl>
                                          <p:spTgt spid="4505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5059">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0"/>
            <a:ext cx="7772400" cy="1143000"/>
          </a:xfrm>
          <a:noFill/>
        </p:spPr>
        <p:txBody>
          <a:bodyPr vert="horz" lIns="90488" tIns="44450" rIns="90488" bIns="44450" rtlCol="0" anchor="ctr">
            <a:normAutofit/>
          </a:bodyPr>
          <a:lstStyle/>
          <a:p>
            <a:r>
              <a:rPr lang="en-US" dirty="0" smtClean="0"/>
              <a:t>Turing Test</a:t>
            </a:r>
          </a:p>
        </p:txBody>
      </p:sp>
      <p:sp>
        <p:nvSpPr>
          <p:cNvPr id="6147" name="Rectangle 3"/>
          <p:cNvSpPr>
            <a:spLocks noGrp="1" noChangeArrowheads="1"/>
          </p:cNvSpPr>
          <p:nvPr>
            <p:ph type="body" sz="half" idx="1"/>
          </p:nvPr>
        </p:nvSpPr>
        <p:spPr>
          <a:xfrm>
            <a:off x="471053" y="990600"/>
            <a:ext cx="8883041" cy="3048000"/>
          </a:xfrm>
          <a:noFill/>
        </p:spPr>
        <p:txBody>
          <a:bodyPr vert="horz" lIns="90488" tIns="44450" rIns="90488" bIns="44450" rtlCol="0">
            <a:normAutofit/>
          </a:bodyPr>
          <a:lstStyle/>
          <a:p>
            <a:pPr lvl="1" algn="just"/>
            <a:r>
              <a:rPr lang="en-US" sz="3200" dirty="0"/>
              <a:t>A</a:t>
            </a:r>
            <a:r>
              <a:rPr lang="en-US" sz="3200" dirty="0" smtClean="0"/>
              <a:t>n interrogator poses questions to two entities, a human and a computer</a:t>
            </a:r>
          </a:p>
        </p:txBody>
      </p:sp>
      <p:sp>
        <p:nvSpPr>
          <p:cNvPr id="6148" name="Rectangle 5"/>
          <p:cNvSpPr>
            <a:spLocks noGrp="1" noChangeArrowheads="1"/>
          </p:cNvSpPr>
          <p:nvPr>
            <p:ph type="body" sz="half" idx="2"/>
          </p:nvPr>
        </p:nvSpPr>
        <p:spPr>
          <a:xfrm>
            <a:off x="844806" y="2661259"/>
            <a:ext cx="5805472" cy="2748941"/>
          </a:xfrm>
        </p:spPr>
        <p:txBody>
          <a:bodyPr>
            <a:normAutofit/>
          </a:bodyPr>
          <a:lstStyle/>
          <a:p>
            <a:pPr algn="just"/>
            <a:r>
              <a:rPr lang="en-US" sz="3200" dirty="0" smtClean="0"/>
              <a:t>If the interrogator cannot tell which is the human and which is the computer, then the computer passes the Turing Test and should be considered intelligent</a:t>
            </a:r>
          </a:p>
        </p:txBody>
      </p:sp>
      <p:pic>
        <p:nvPicPr>
          <p:cNvPr id="614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278" y="2514600"/>
            <a:ext cx="4581525"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7454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buClr>
                <a:schemeClr val="bg2"/>
              </a:buClr>
            </a:pPr>
            <a:r>
              <a:rPr lang="en-US"/>
              <a:t>1960’s – AI Programs</a:t>
            </a:r>
          </a:p>
        </p:txBody>
      </p:sp>
      <p:sp>
        <p:nvSpPr>
          <p:cNvPr id="62467" name="Rectangle 3"/>
          <p:cNvSpPr>
            <a:spLocks noGrp="1" noChangeArrowheads="1"/>
          </p:cNvSpPr>
          <p:nvPr>
            <p:ph type="body" sz="half" idx="1"/>
          </p:nvPr>
        </p:nvSpPr>
        <p:spPr>
          <a:xfrm>
            <a:off x="495946" y="2514600"/>
            <a:ext cx="5523854" cy="4114800"/>
          </a:xfrm>
        </p:spPr>
        <p:txBody>
          <a:bodyPr/>
          <a:lstStyle/>
          <a:p>
            <a:pPr>
              <a:buClr>
                <a:schemeClr val="bg2"/>
              </a:buClr>
              <a:buSzTx/>
            </a:pPr>
            <a:r>
              <a:rPr lang="en-US" dirty="0" err="1"/>
              <a:t>Weizenbaum’s</a:t>
            </a:r>
            <a:r>
              <a:rPr lang="en-US" dirty="0"/>
              <a:t> </a:t>
            </a:r>
            <a:r>
              <a:rPr lang="en-US" dirty="0">
                <a:hlinkClick r:id="rId2"/>
              </a:rPr>
              <a:t>ELIZA</a:t>
            </a:r>
            <a:r>
              <a:rPr lang="en-US" dirty="0" smtClean="0"/>
              <a:t>. –NLP Tool </a:t>
            </a:r>
            <a:endParaRPr lang="en-US" dirty="0"/>
          </a:p>
          <a:p>
            <a:pPr>
              <a:buClr>
                <a:schemeClr val="bg2"/>
              </a:buClr>
              <a:buSzTx/>
            </a:pPr>
            <a:r>
              <a:rPr lang="en-US" dirty="0" smtClean="0"/>
              <a:t>Colby’s </a:t>
            </a:r>
            <a:r>
              <a:rPr lang="en-US" dirty="0"/>
              <a:t>PARRY. </a:t>
            </a:r>
            <a:r>
              <a:rPr lang="en-US" dirty="0" smtClean="0"/>
              <a:t>–</a:t>
            </a:r>
            <a:r>
              <a:rPr lang="en-US" dirty="0" err="1" smtClean="0"/>
              <a:t>Chatbot</a:t>
            </a:r>
            <a:endParaRPr lang="en-US" dirty="0"/>
          </a:p>
          <a:p>
            <a:pPr>
              <a:buClr>
                <a:schemeClr val="bg2"/>
              </a:buClr>
              <a:buSzTx/>
            </a:pPr>
            <a:r>
              <a:rPr lang="en-US" dirty="0" err="1" smtClean="0"/>
              <a:t>Winograd’s</a:t>
            </a:r>
            <a:r>
              <a:rPr lang="en-US" dirty="0" smtClean="0"/>
              <a:t> SHRDLU –NLP Tool by MIT</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133347"/>
            <a:ext cx="5603929" cy="3702596"/>
          </a:xfrm>
          <a:prstGeom prst="rect">
            <a:avLst/>
          </a:prstGeom>
        </p:spPr>
      </p:pic>
    </p:spTree>
    <p:extLst>
      <p:ext uri="{BB962C8B-B14F-4D97-AF65-F5344CB8AC3E}">
        <p14:creationId xmlns:p14="http://schemas.microsoft.com/office/powerpoint/2010/main" val="2953621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p:cTn id="7" dur="500" fill="hold"/>
                                        <p:tgtEl>
                                          <p:spTgt spid="624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246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p:cTn id="13" dur="500" fill="hold"/>
                                        <p:tgtEl>
                                          <p:spTgt spid="6246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246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p:cTn id="19" dur="500" fill="hold"/>
                                        <p:tgtEl>
                                          <p:spTgt spid="6246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246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09800" y="0"/>
            <a:ext cx="7772400" cy="1143000"/>
          </a:xfrm>
        </p:spPr>
        <p:txBody>
          <a:bodyPr/>
          <a:lstStyle/>
          <a:p>
            <a:pPr>
              <a:buClr>
                <a:schemeClr val="bg2"/>
              </a:buClr>
            </a:pPr>
            <a:r>
              <a:rPr lang="en-US"/>
              <a:t>1963 – DARPA Grant</a:t>
            </a:r>
          </a:p>
        </p:txBody>
      </p:sp>
      <p:sp>
        <p:nvSpPr>
          <p:cNvPr id="40963" name="Rectangle 3"/>
          <p:cNvSpPr>
            <a:spLocks noGrp="1" noChangeArrowheads="1"/>
          </p:cNvSpPr>
          <p:nvPr>
            <p:ph type="body" idx="1"/>
          </p:nvPr>
        </p:nvSpPr>
        <p:spPr>
          <a:xfrm>
            <a:off x="2209800" y="2286000"/>
            <a:ext cx="7772400" cy="4114800"/>
          </a:xfrm>
        </p:spPr>
        <p:txBody>
          <a:bodyPr/>
          <a:lstStyle/>
          <a:p>
            <a:pPr>
              <a:buClr>
                <a:schemeClr val="bg2"/>
              </a:buClr>
              <a:buSzTx/>
            </a:pPr>
            <a:r>
              <a:rPr lang="en-US"/>
              <a:t>In 1963 MIT received a 2.2 million dollar grant from the United States government to be used in researching Machine-Aided Cognition (artificial intelligence).</a:t>
            </a:r>
          </a:p>
          <a:p>
            <a:pPr>
              <a:buClr>
                <a:schemeClr val="bg2"/>
              </a:buClr>
              <a:buSzTx/>
            </a:pPr>
            <a:r>
              <a:rPr lang="en-US"/>
              <a:t>Served to increase the pace of development in AI research</a:t>
            </a:r>
          </a:p>
          <a:p>
            <a:pPr>
              <a:buClr>
                <a:schemeClr val="bg2"/>
              </a:buClr>
              <a:buSzTx/>
            </a:pPr>
            <a:endParaRPr lang="en-US"/>
          </a:p>
        </p:txBody>
      </p:sp>
      <p:pic>
        <p:nvPicPr>
          <p:cNvPr id="40964" name="Picture 4" descr="C:\WINDOWS\Desktop\darp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066800"/>
            <a:ext cx="5349875"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383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buClr>
                <a:schemeClr val="bg2"/>
              </a:buClr>
            </a:pPr>
            <a:r>
              <a:rPr lang="en-US"/>
              <a:t>1970's -  Expert Systems</a:t>
            </a:r>
          </a:p>
        </p:txBody>
      </p:sp>
      <p:sp>
        <p:nvSpPr>
          <p:cNvPr id="53251" name="Rectangle 3"/>
          <p:cNvSpPr>
            <a:spLocks noGrp="1" noChangeArrowheads="1"/>
          </p:cNvSpPr>
          <p:nvPr>
            <p:ph type="body" sz="half" idx="1"/>
          </p:nvPr>
        </p:nvSpPr>
        <p:spPr>
          <a:xfrm>
            <a:off x="727364" y="2209800"/>
            <a:ext cx="5368636" cy="4114800"/>
          </a:xfrm>
        </p:spPr>
        <p:txBody>
          <a:bodyPr/>
          <a:lstStyle/>
          <a:p>
            <a:pPr algn="just">
              <a:buClr>
                <a:schemeClr val="bg2"/>
              </a:buClr>
              <a:buSzTx/>
            </a:pPr>
            <a:r>
              <a:rPr lang="en-US" dirty="0"/>
              <a:t>Example: A program to distinguish birds </a:t>
            </a:r>
          </a:p>
          <a:p>
            <a:pPr algn="just">
              <a:buClr>
                <a:schemeClr val="bg2"/>
              </a:buClr>
              <a:buSzTx/>
            </a:pPr>
            <a:r>
              <a:rPr lang="en-US" dirty="0"/>
              <a:t>Predicts the probability of a solution using a database of knowledge</a:t>
            </a:r>
          </a:p>
          <a:p>
            <a:pPr algn="just">
              <a:buClr>
                <a:schemeClr val="bg2"/>
              </a:buClr>
              <a:buSzTx/>
            </a:pPr>
            <a:r>
              <a:rPr lang="en-US" dirty="0" smtClean="0"/>
              <a:t>Newer </a:t>
            </a:r>
            <a:r>
              <a:rPr lang="en-US" dirty="0"/>
              <a:t>expert systems use fuzzy logic</a:t>
            </a:r>
          </a:p>
          <a:p>
            <a:pPr>
              <a:buClr>
                <a:schemeClr val="bg2"/>
              </a:buClr>
              <a:buSzTx/>
            </a:pPr>
            <a:endParaRPr lang="en-US" sz="2400" dirty="0"/>
          </a:p>
        </p:txBody>
      </p:sp>
      <p:pic>
        <p:nvPicPr>
          <p:cNvPr id="53252" name="Picture 4" descr="C:\WINDOWS\Application Data\Microsoft\Media Catalog\expert.gif"/>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186057" y="1863436"/>
            <a:ext cx="5666510" cy="2833255"/>
          </a:xfrm>
        </p:spPr>
      </p:pic>
    </p:spTree>
    <p:extLst>
      <p:ext uri="{BB962C8B-B14F-4D97-AF65-F5344CB8AC3E}">
        <p14:creationId xmlns:p14="http://schemas.microsoft.com/office/powerpoint/2010/main" val="3001788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10491" y="152400"/>
            <a:ext cx="9171709" cy="1143000"/>
          </a:xfrm>
        </p:spPr>
        <p:txBody>
          <a:bodyPr>
            <a:normAutofit fontScale="90000"/>
          </a:bodyPr>
          <a:lstStyle/>
          <a:p>
            <a:pPr>
              <a:buClr>
                <a:schemeClr val="bg2"/>
              </a:buClr>
            </a:pPr>
            <a:r>
              <a:rPr lang="en-US" dirty="0"/>
              <a:t>AI Being Incorporated in War (early 1990's)</a:t>
            </a:r>
          </a:p>
        </p:txBody>
      </p:sp>
      <p:sp>
        <p:nvSpPr>
          <p:cNvPr id="66563" name="Rectangle 3"/>
          <p:cNvSpPr>
            <a:spLocks noGrp="1" noChangeArrowheads="1"/>
          </p:cNvSpPr>
          <p:nvPr>
            <p:ph type="body" sz="half" idx="1"/>
          </p:nvPr>
        </p:nvSpPr>
        <p:spPr>
          <a:xfrm>
            <a:off x="810491" y="1905000"/>
            <a:ext cx="5209309" cy="4191000"/>
          </a:xfrm>
        </p:spPr>
        <p:txBody>
          <a:bodyPr/>
          <a:lstStyle/>
          <a:p>
            <a:pPr algn="just">
              <a:buClr>
                <a:schemeClr val="bg2"/>
              </a:buClr>
              <a:buSzTx/>
            </a:pPr>
            <a:r>
              <a:rPr lang="en-US" dirty="0"/>
              <a:t>The Persian Gulf War  proved the importance of AI research for military use.</a:t>
            </a:r>
          </a:p>
          <a:p>
            <a:pPr algn="just">
              <a:buClr>
                <a:schemeClr val="bg2"/>
              </a:buClr>
              <a:buSzTx/>
            </a:pPr>
            <a:r>
              <a:rPr lang="en-US" dirty="0"/>
              <a:t>Cruise missiles were equipped with AI-related technologies such as Robotics and Machine Vision.</a:t>
            </a:r>
          </a:p>
          <a:p>
            <a:pPr>
              <a:buClr>
                <a:schemeClr val="bg2"/>
              </a:buClr>
              <a:buSzTx/>
            </a:pPr>
            <a:endParaRPr lang="en-US" dirty="0"/>
          </a:p>
          <a:p>
            <a:pPr>
              <a:buClr>
                <a:schemeClr val="bg2"/>
              </a:buClr>
              <a:buSzTx/>
            </a:pPr>
            <a:endParaRPr lang="en-US" dirty="0"/>
          </a:p>
        </p:txBody>
      </p:sp>
      <p:pic>
        <p:nvPicPr>
          <p:cNvPr id="66567" name="Picture 7" descr="C:\WINDOWS\Application Data\Microsoft\Media Catalog\cruise missile.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172200" y="1905001"/>
            <a:ext cx="3810000" cy="3325813"/>
          </a:xfrm>
        </p:spPr>
      </p:pic>
    </p:spTree>
    <p:extLst>
      <p:ext uri="{BB962C8B-B14F-4D97-AF65-F5344CB8AC3E}">
        <p14:creationId xmlns:p14="http://schemas.microsoft.com/office/powerpoint/2010/main" val="211710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buClr>
                <a:schemeClr val="bg2"/>
              </a:buClr>
            </a:pPr>
            <a:r>
              <a:rPr lang="en-US"/>
              <a:t>AI In The Military – 1990’s</a:t>
            </a:r>
          </a:p>
        </p:txBody>
      </p:sp>
      <p:sp>
        <p:nvSpPr>
          <p:cNvPr id="70659" name="Rectangle 3"/>
          <p:cNvSpPr>
            <a:spLocks noGrp="1" noChangeArrowheads="1"/>
          </p:cNvSpPr>
          <p:nvPr>
            <p:ph type="body" sz="half" idx="1"/>
          </p:nvPr>
        </p:nvSpPr>
        <p:spPr/>
        <p:txBody>
          <a:bodyPr/>
          <a:lstStyle/>
          <a:p>
            <a:pPr>
              <a:buClr>
                <a:schemeClr val="bg2"/>
              </a:buClr>
              <a:buSzTx/>
            </a:pPr>
            <a:r>
              <a:rPr lang="en-US" dirty="0">
                <a:effectLst>
                  <a:outerShdw blurRad="38100" dist="38100" dir="2700000" algn="tl">
                    <a:srgbClr val="000000"/>
                  </a:outerShdw>
                </a:effectLst>
                <a:cs typeface="Times New Roman" panose="02020603050405020304" pitchFamily="18" charset="0"/>
              </a:rPr>
              <a:t>Determine whether the threat detected is in fact a threat </a:t>
            </a:r>
          </a:p>
          <a:p>
            <a:pPr>
              <a:buClr>
                <a:schemeClr val="bg2"/>
              </a:buClr>
              <a:buSzTx/>
            </a:pPr>
            <a:r>
              <a:rPr lang="en-US" dirty="0">
                <a:effectLst>
                  <a:outerShdw blurRad="38100" dist="38100" dir="2700000" algn="tl">
                    <a:srgbClr val="000000"/>
                  </a:outerShdw>
                </a:effectLst>
                <a:cs typeface="Times New Roman" panose="02020603050405020304" pitchFamily="18" charset="0"/>
              </a:rPr>
              <a:t>Advanced autopilot </a:t>
            </a:r>
          </a:p>
          <a:p>
            <a:pPr>
              <a:buClr>
                <a:schemeClr val="bg2"/>
              </a:buClr>
              <a:buSzTx/>
            </a:pPr>
            <a:r>
              <a:rPr lang="en-US" dirty="0">
                <a:effectLst>
                  <a:outerShdw blurRad="38100" dist="38100" dir="2700000" algn="tl">
                    <a:srgbClr val="000000"/>
                  </a:outerShdw>
                </a:effectLst>
                <a:cs typeface="Times New Roman" panose="02020603050405020304" pitchFamily="18" charset="0"/>
              </a:rPr>
              <a:t>Greatly decrease peacetime and wartime accidents</a:t>
            </a:r>
            <a:r>
              <a:rPr lang="en-US" dirty="0">
                <a:solidFill>
                  <a:srgbClr val="FFCC66"/>
                </a:solidFill>
                <a:effectLst>
                  <a:outerShdw blurRad="38100" dist="38100" dir="2700000" algn="tl">
                    <a:srgbClr val="000000"/>
                  </a:outerShdw>
                </a:effectLst>
                <a:latin typeface="Verdana" panose="020B0604030504040204" pitchFamily="34" charset="0"/>
                <a:cs typeface="Times New Roman" panose="02020603050405020304" pitchFamily="18" charset="0"/>
              </a:rPr>
              <a:t> </a:t>
            </a:r>
          </a:p>
        </p:txBody>
      </p:sp>
      <p:pic>
        <p:nvPicPr>
          <p:cNvPr id="70660" name="Picture 4" descr="C:\WINDOWS\Application Data\Microsoft\Media Catalog\longbow.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237289" y="1981200"/>
            <a:ext cx="3679825" cy="4114800"/>
          </a:xfrm>
        </p:spPr>
      </p:pic>
    </p:spTree>
    <p:extLst>
      <p:ext uri="{BB962C8B-B14F-4D97-AF65-F5344CB8AC3E}">
        <p14:creationId xmlns:p14="http://schemas.microsoft.com/office/powerpoint/2010/main" val="1350659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108200" y="648346"/>
            <a:ext cx="7772400" cy="1143000"/>
          </a:xfrm>
        </p:spPr>
        <p:txBody>
          <a:bodyPr>
            <a:normAutofit fontScale="90000"/>
          </a:bodyPr>
          <a:lstStyle/>
          <a:p>
            <a:pPr>
              <a:buClr>
                <a:schemeClr val="bg2"/>
              </a:buClr>
            </a:pPr>
            <a:r>
              <a:rPr lang="en-US" dirty="0"/>
              <a:t>1997 – Deep Blue Defeats </a:t>
            </a:r>
            <a:r>
              <a:rPr lang="en-US" dirty="0">
                <a:cs typeface="Times New Roman" panose="02020603050405020304" pitchFamily="18" charset="0"/>
              </a:rPr>
              <a:t>Kasparov </a:t>
            </a:r>
          </a:p>
        </p:txBody>
      </p:sp>
      <p:sp>
        <p:nvSpPr>
          <p:cNvPr id="61443" name="Rectangle 3"/>
          <p:cNvSpPr>
            <a:spLocks noGrp="1" noChangeArrowheads="1"/>
          </p:cNvSpPr>
          <p:nvPr>
            <p:ph type="body" sz="half" idx="1"/>
          </p:nvPr>
        </p:nvSpPr>
        <p:spPr/>
        <p:txBody>
          <a:bodyPr/>
          <a:lstStyle/>
          <a:p>
            <a:pPr>
              <a:buClr>
                <a:schemeClr val="bg2"/>
              </a:buClr>
              <a:buSzTx/>
            </a:pPr>
            <a:r>
              <a:rPr lang="en-US" dirty="0"/>
              <a:t>The IBM computer named Deep Blue was capable of processing 200 million chess positions per second</a:t>
            </a:r>
          </a:p>
          <a:p>
            <a:pPr>
              <a:buClr>
                <a:schemeClr val="bg2"/>
              </a:buClr>
              <a:buSzTx/>
            </a:pPr>
            <a:r>
              <a:rPr lang="en-US" dirty="0"/>
              <a:t>Garry Kasparov - world chess champion, was defeated in the series 3.5 games to 2.5 games</a:t>
            </a:r>
          </a:p>
          <a:p>
            <a:pPr>
              <a:buClr>
                <a:schemeClr val="bg2"/>
              </a:buClr>
              <a:buSzTx/>
              <a:buFont typeface="Wingdings" panose="05000000000000000000" pitchFamily="2" charset="2"/>
              <a:buNone/>
            </a:pPr>
            <a:endParaRPr lang="en-US" sz="2400" dirty="0"/>
          </a:p>
        </p:txBody>
      </p:sp>
      <p:pic>
        <p:nvPicPr>
          <p:cNvPr id="61445" name="Picture 5" descr="C:\WINDOWS\Application Data\Microsoft\Media Catalog\Deep Blue.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172200" y="2619376"/>
            <a:ext cx="3810000" cy="2836863"/>
          </a:xfrm>
        </p:spPr>
      </p:pic>
    </p:spTree>
    <p:extLst>
      <p:ext uri="{BB962C8B-B14F-4D97-AF65-F5344CB8AC3E}">
        <p14:creationId xmlns:p14="http://schemas.microsoft.com/office/powerpoint/2010/main" val="1238863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checkerboard(across)">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checkerboard(across)">
                                      <p:cBhvr>
                                        <p:cTn id="12" dur="500"/>
                                        <p:tgtEl>
                                          <p:spTgt spid="61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Winters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183" y="1253366"/>
            <a:ext cx="9469633" cy="5386918"/>
          </a:xfrm>
          <a:prstGeom prst="rect">
            <a:avLst/>
          </a:prstGeom>
        </p:spPr>
      </p:pic>
    </p:spTree>
    <p:extLst>
      <p:ext uri="{BB962C8B-B14F-4D97-AF65-F5344CB8AC3E}">
        <p14:creationId xmlns:p14="http://schemas.microsoft.com/office/powerpoint/2010/main" val="3783046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 to Artificial Intelligence </a:t>
            </a:r>
          </a:p>
          <a:p>
            <a:r>
              <a:rPr lang="en-US" dirty="0" smtClean="0"/>
              <a:t>History</a:t>
            </a:r>
          </a:p>
          <a:p>
            <a:r>
              <a:rPr lang="en-US" dirty="0" smtClean="0"/>
              <a:t>AI Programming Methods.</a:t>
            </a:r>
          </a:p>
          <a:p>
            <a:r>
              <a:rPr lang="en-US" dirty="0"/>
              <a:t>Applications</a:t>
            </a:r>
          </a:p>
          <a:p>
            <a:r>
              <a:rPr lang="en-US" dirty="0" smtClean="0"/>
              <a:t>Top </a:t>
            </a:r>
            <a:r>
              <a:rPr lang="en-US" dirty="0"/>
              <a:t>10 Hot Artificial Intelligence (AI) </a:t>
            </a:r>
            <a:r>
              <a:rPr lang="en-US" dirty="0" smtClean="0"/>
              <a:t>Technologies</a:t>
            </a:r>
          </a:p>
          <a:p>
            <a:endParaRPr lang="en-US" dirty="0"/>
          </a:p>
        </p:txBody>
      </p:sp>
    </p:spTree>
    <p:extLst>
      <p:ext uri="{BB962C8B-B14F-4D97-AF65-F5344CB8AC3E}">
        <p14:creationId xmlns:p14="http://schemas.microsoft.com/office/powerpoint/2010/main" val="1155486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5702300" y="1600200"/>
            <a:ext cx="1835258" cy="609600"/>
          </a:xfrm>
        </p:spPr>
        <p:txBody>
          <a:bodyPr/>
          <a:lstStyle/>
          <a:p>
            <a:r>
              <a:rPr lang="en-US" sz="3600" dirty="0" smtClean="0"/>
              <a:t>Chess</a:t>
            </a:r>
            <a:endParaRPr lang="en-US" sz="3600" dirty="0"/>
          </a:p>
        </p:txBody>
      </p:sp>
      <p:pic>
        <p:nvPicPr>
          <p:cNvPr id="126979" name="Picture 3" descr="deep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95401"/>
            <a:ext cx="32766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26980" name="Picture 4" descr="kasparo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429000"/>
            <a:ext cx="5080000" cy="3149600"/>
          </a:xfrm>
          <a:prstGeom prst="rect">
            <a:avLst/>
          </a:prstGeom>
          <a:noFill/>
          <a:extLst>
            <a:ext uri="{909E8E84-426E-40DD-AFC4-6F175D3DCCD1}">
              <a14:hiddenFill xmlns:a14="http://schemas.microsoft.com/office/drawing/2010/main">
                <a:solidFill>
                  <a:srgbClr val="FFFFFF"/>
                </a:solidFill>
              </a14:hiddenFill>
            </a:ext>
          </a:extLst>
        </p:spPr>
      </p:pic>
      <p:sp>
        <p:nvSpPr>
          <p:cNvPr id="126981" name="Text Box 5"/>
          <p:cNvSpPr txBox="1">
            <a:spLocks noChangeArrowheads="1"/>
          </p:cNvSpPr>
          <p:nvPr/>
        </p:nvSpPr>
        <p:spPr bwMode="auto">
          <a:xfrm>
            <a:off x="5702300" y="2329934"/>
            <a:ext cx="449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In 1997, Deep Blue beat Gary Kasparov.</a:t>
            </a:r>
          </a:p>
        </p:txBody>
      </p:sp>
    </p:spTree>
    <p:extLst>
      <p:ext uri="{BB962C8B-B14F-4D97-AF65-F5344CB8AC3E}">
        <p14:creationId xmlns:p14="http://schemas.microsoft.com/office/powerpoint/2010/main" val="938369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746" y="2380962"/>
            <a:ext cx="10515600" cy="1325563"/>
          </a:xfrm>
        </p:spPr>
        <p:txBody>
          <a:bodyPr/>
          <a:lstStyle/>
          <a:p>
            <a:r>
              <a:rPr lang="en-US" dirty="0" smtClean="0"/>
              <a:t>AI Programming Methods</a:t>
            </a:r>
            <a:endParaRPr lang="en-US" dirty="0"/>
          </a:p>
        </p:txBody>
      </p:sp>
    </p:spTree>
    <p:extLst>
      <p:ext uri="{BB962C8B-B14F-4D97-AF65-F5344CB8AC3E}">
        <p14:creationId xmlns:p14="http://schemas.microsoft.com/office/powerpoint/2010/main" val="120577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256" y="365125"/>
            <a:ext cx="8155488" cy="1325563"/>
          </a:xfrm>
        </p:spPr>
        <p:txBody>
          <a:bodyPr/>
          <a:lstStyle/>
          <a:p>
            <a:r>
              <a:rPr lang="en-US" dirty="0" smtClean="0"/>
              <a:t>Artificial Intelligence Streams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457" y="1825625"/>
            <a:ext cx="6705086" cy="4351338"/>
          </a:xfrm>
        </p:spPr>
      </p:pic>
    </p:spTree>
    <p:extLst>
      <p:ext uri="{BB962C8B-B14F-4D97-AF65-F5344CB8AC3E}">
        <p14:creationId xmlns:p14="http://schemas.microsoft.com/office/powerpoint/2010/main" val="402124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Methods</a:t>
            </a:r>
            <a:endParaRPr lang="en-US" dirty="0"/>
          </a:p>
        </p:txBody>
      </p:sp>
      <p:sp>
        <p:nvSpPr>
          <p:cNvPr id="3" name="Content Placeholder 2"/>
          <p:cNvSpPr>
            <a:spLocks noGrp="1"/>
          </p:cNvSpPr>
          <p:nvPr>
            <p:ph idx="1"/>
          </p:nvPr>
        </p:nvSpPr>
        <p:spPr/>
        <p:txBody>
          <a:bodyPr/>
          <a:lstStyle/>
          <a:p>
            <a:pPr algn="just"/>
            <a:r>
              <a:rPr lang="en-US" b="1" dirty="0"/>
              <a:t>Inferential Statistics:</a:t>
            </a:r>
            <a:r>
              <a:rPr lang="en-US" dirty="0"/>
              <a:t> </a:t>
            </a:r>
            <a:r>
              <a:rPr lang="en-US" dirty="0" smtClean="0"/>
              <a:t>Probability </a:t>
            </a:r>
            <a:r>
              <a:rPr lang="en-US" dirty="0"/>
              <a:t>Distribution Functions, Random Variables, Sampling </a:t>
            </a:r>
            <a:r>
              <a:rPr lang="en-US" dirty="0" smtClean="0"/>
              <a:t>Methods</a:t>
            </a:r>
          </a:p>
          <a:p>
            <a:pPr algn="just"/>
            <a:r>
              <a:rPr lang="en-US" b="1" dirty="0" smtClean="0"/>
              <a:t>Hypothesis </a:t>
            </a:r>
            <a:r>
              <a:rPr lang="en-US" b="1" dirty="0"/>
              <a:t>Testing:</a:t>
            </a:r>
            <a:r>
              <a:rPr lang="en-US" dirty="0"/>
              <a:t> </a:t>
            </a:r>
            <a:r>
              <a:rPr lang="en-US" dirty="0" smtClean="0"/>
              <a:t>Formulate </a:t>
            </a:r>
            <a:r>
              <a:rPr lang="en-US" dirty="0"/>
              <a:t>and test hypotheses to solve business problems</a:t>
            </a:r>
          </a:p>
          <a:p>
            <a:pPr algn="just"/>
            <a:r>
              <a:rPr lang="en-US" b="1" dirty="0"/>
              <a:t>Exploratory Data </a:t>
            </a:r>
            <a:r>
              <a:rPr lang="en-US" b="1" dirty="0" err="1" smtClean="0"/>
              <a:t>Analysis:</a:t>
            </a:r>
            <a:r>
              <a:rPr lang="en-US" dirty="0" err="1" smtClean="0"/>
              <a:t>Summarize</a:t>
            </a:r>
            <a:r>
              <a:rPr lang="en-US" dirty="0" smtClean="0"/>
              <a:t> </a:t>
            </a:r>
            <a:r>
              <a:rPr lang="en-US" dirty="0"/>
              <a:t>data sets and derive initial insights</a:t>
            </a:r>
          </a:p>
          <a:p>
            <a:endParaRPr lang="en-US" dirty="0"/>
          </a:p>
        </p:txBody>
      </p:sp>
    </p:spTree>
    <p:extLst>
      <p:ext uri="{BB962C8B-B14F-4D97-AF65-F5344CB8AC3E}">
        <p14:creationId xmlns:p14="http://schemas.microsoft.com/office/powerpoint/2010/main" val="4174711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pPr algn="just"/>
            <a:r>
              <a:rPr lang="en-US" b="1" dirty="0"/>
              <a:t>Linear Regression:</a:t>
            </a:r>
            <a:r>
              <a:rPr lang="en-US" dirty="0"/>
              <a:t> </a:t>
            </a:r>
            <a:r>
              <a:rPr lang="en-US" dirty="0" smtClean="0"/>
              <a:t>Implement </a:t>
            </a:r>
            <a:r>
              <a:rPr lang="en-US" dirty="0"/>
              <a:t>linear regression and predict continuous data values</a:t>
            </a:r>
          </a:p>
          <a:p>
            <a:pPr algn="just"/>
            <a:r>
              <a:rPr lang="en-US" b="1" dirty="0"/>
              <a:t>Supervised Learning:</a:t>
            </a:r>
            <a:r>
              <a:rPr lang="en-US" dirty="0"/>
              <a:t> </a:t>
            </a:r>
            <a:r>
              <a:rPr lang="en-US" dirty="0" smtClean="0"/>
              <a:t>Implement </a:t>
            </a:r>
            <a:r>
              <a:rPr lang="en-US" dirty="0"/>
              <a:t>algorithms like Naive </a:t>
            </a:r>
            <a:r>
              <a:rPr lang="en-US" dirty="0" smtClean="0"/>
              <a:t>Bayes, KNN, SVM</a:t>
            </a:r>
            <a:r>
              <a:rPr lang="en-US" dirty="0"/>
              <a:t>,</a:t>
            </a:r>
            <a:r>
              <a:rPr lang="en-US" dirty="0" smtClean="0"/>
              <a:t> </a:t>
            </a:r>
            <a:r>
              <a:rPr lang="en-US" dirty="0"/>
              <a:t>Logistic </a:t>
            </a:r>
            <a:r>
              <a:rPr lang="en-US" dirty="0" smtClean="0"/>
              <a:t>Regression, etc.</a:t>
            </a:r>
            <a:endParaRPr lang="en-US" dirty="0"/>
          </a:p>
          <a:p>
            <a:pPr algn="just"/>
            <a:r>
              <a:rPr lang="en-US" b="1" dirty="0"/>
              <a:t>Unsupervised </a:t>
            </a:r>
            <a:r>
              <a:rPr lang="en-US" b="1" dirty="0" smtClean="0"/>
              <a:t>Learning: </a:t>
            </a:r>
            <a:r>
              <a:rPr lang="en-US" dirty="0" smtClean="0"/>
              <a:t>Create </a:t>
            </a:r>
            <a:r>
              <a:rPr lang="en-US" dirty="0"/>
              <a:t>segments based on similarities using K-Means and Hierarchical clustering</a:t>
            </a:r>
          </a:p>
          <a:p>
            <a:endParaRPr lang="en-US" dirty="0"/>
          </a:p>
        </p:txBody>
      </p:sp>
    </p:spTree>
    <p:extLst>
      <p:ext uri="{BB962C8B-B14F-4D97-AF65-F5344CB8AC3E}">
        <p14:creationId xmlns:p14="http://schemas.microsoft.com/office/powerpoint/2010/main" val="641827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normAutofit lnSpcReduction="10000"/>
          </a:bodyPr>
          <a:lstStyle/>
          <a:p>
            <a:r>
              <a:rPr lang="en-US" b="1" dirty="0"/>
              <a:t>Information flow in a neural network:</a:t>
            </a:r>
            <a:r>
              <a:rPr lang="en-US" dirty="0"/>
              <a:t> Understand the components and structure of artificial neural networks</a:t>
            </a:r>
          </a:p>
          <a:p>
            <a:r>
              <a:rPr lang="en-US" b="1" dirty="0"/>
              <a:t>Training a neural network:</a:t>
            </a:r>
            <a:r>
              <a:rPr lang="en-US" dirty="0"/>
              <a:t> Learn the cutting-edge techniques used to train highly complex neural networks</a:t>
            </a:r>
          </a:p>
          <a:p>
            <a:r>
              <a:rPr lang="en-US" b="1" dirty="0"/>
              <a:t>Convolutional Neural Networks:</a:t>
            </a:r>
            <a:r>
              <a:rPr lang="en-US" dirty="0"/>
              <a:t> Use CNN's to solve complex image classification problems</a:t>
            </a:r>
          </a:p>
          <a:p>
            <a:r>
              <a:rPr lang="en-US" b="1" dirty="0"/>
              <a:t>Recurrent Neural Networks:</a:t>
            </a:r>
            <a:r>
              <a:rPr lang="en-US" dirty="0"/>
              <a:t> </a:t>
            </a:r>
            <a:r>
              <a:rPr lang="en-US" dirty="0" smtClean="0"/>
              <a:t> RNN's </a:t>
            </a:r>
            <a:r>
              <a:rPr lang="en-US" dirty="0"/>
              <a:t>applications in text analytic</a:t>
            </a:r>
          </a:p>
          <a:p>
            <a:r>
              <a:rPr lang="en-US" b="1" dirty="0"/>
              <a:t>Creating and deploying networks using </a:t>
            </a:r>
            <a:r>
              <a:rPr lang="en-US" b="1" dirty="0" err="1"/>
              <a:t>Tensorflow</a:t>
            </a:r>
            <a:r>
              <a:rPr lang="en-US" b="1" dirty="0"/>
              <a:t> and </a:t>
            </a:r>
            <a:r>
              <a:rPr lang="en-US" b="1" dirty="0" err="1"/>
              <a:t>keras</a:t>
            </a:r>
            <a:r>
              <a:rPr lang="en-US" b="1" dirty="0"/>
              <a:t>:</a:t>
            </a:r>
            <a:r>
              <a:rPr lang="en-US" dirty="0"/>
              <a:t> Build and deploy your own deep </a:t>
            </a:r>
            <a:r>
              <a:rPr lang="en-US" dirty="0" smtClean="0"/>
              <a:t>neural, </a:t>
            </a:r>
            <a:r>
              <a:rPr lang="en-US" dirty="0"/>
              <a:t>learn to use the </a:t>
            </a:r>
            <a:r>
              <a:rPr lang="en-US" dirty="0" err="1"/>
              <a:t>Tensorflow</a:t>
            </a:r>
            <a:r>
              <a:rPr lang="en-US" dirty="0"/>
              <a:t> API and </a:t>
            </a:r>
            <a:r>
              <a:rPr lang="en-US" dirty="0" err="1"/>
              <a:t>Keras</a:t>
            </a:r>
            <a:endParaRPr lang="en-US" dirty="0"/>
          </a:p>
          <a:p>
            <a:endParaRPr lang="en-US" dirty="0"/>
          </a:p>
        </p:txBody>
      </p:sp>
    </p:spTree>
    <p:extLst>
      <p:ext uri="{BB962C8B-B14F-4D97-AF65-F5344CB8AC3E}">
        <p14:creationId xmlns:p14="http://schemas.microsoft.com/office/powerpoint/2010/main" val="3203707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pPr algn="just"/>
            <a:r>
              <a:rPr lang="en-US" b="1" dirty="0"/>
              <a:t>Basics of text processing:</a:t>
            </a:r>
            <a:r>
              <a:rPr lang="en-US" dirty="0"/>
              <a:t> Get started with the Natural language toolkit, learn the basics of text processing in python</a:t>
            </a:r>
          </a:p>
          <a:p>
            <a:pPr algn="just"/>
            <a:r>
              <a:rPr lang="en-US" b="1" dirty="0"/>
              <a:t>Lexical processing:</a:t>
            </a:r>
            <a:r>
              <a:rPr lang="en-US" dirty="0"/>
              <a:t> Learn how to extract features from unstructured text and build machine learning models on text data</a:t>
            </a:r>
          </a:p>
          <a:p>
            <a:pPr algn="just"/>
            <a:r>
              <a:rPr lang="en-US" b="1" dirty="0"/>
              <a:t>Syntax and Semantics:</a:t>
            </a:r>
            <a:r>
              <a:rPr lang="en-US" dirty="0"/>
              <a:t> Conduct sentiment analysis, learn to parse English sentences and extract meaning from them</a:t>
            </a:r>
          </a:p>
          <a:p>
            <a:pPr algn="just"/>
            <a:r>
              <a:rPr lang="en-US" b="1" dirty="0"/>
              <a:t>Other problems in text analytics:</a:t>
            </a:r>
            <a:r>
              <a:rPr lang="en-US" dirty="0"/>
              <a:t> Explore the applications of text analytics in new areas and various business domains</a:t>
            </a:r>
          </a:p>
          <a:p>
            <a:endParaRPr lang="en-US" dirty="0"/>
          </a:p>
        </p:txBody>
      </p:sp>
    </p:spTree>
    <p:extLst>
      <p:ext uri="{BB962C8B-B14F-4D97-AF65-F5344CB8AC3E}">
        <p14:creationId xmlns:p14="http://schemas.microsoft.com/office/powerpoint/2010/main" val="1137041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3" name="Content Placeholder 2"/>
          <p:cNvSpPr>
            <a:spLocks noGrp="1"/>
          </p:cNvSpPr>
          <p:nvPr>
            <p:ph idx="1"/>
          </p:nvPr>
        </p:nvSpPr>
        <p:spPr>
          <a:xfrm>
            <a:off x="838199" y="1825625"/>
            <a:ext cx="11110993" cy="4311704"/>
          </a:xfrm>
        </p:spPr>
        <p:txBody>
          <a:bodyPr/>
          <a:lstStyle/>
          <a:p>
            <a:pPr algn="just"/>
            <a:r>
              <a:rPr lang="en-US" b="1" dirty="0"/>
              <a:t>Reinforcement learning</a:t>
            </a:r>
            <a:r>
              <a:rPr lang="en-US" dirty="0"/>
              <a:t> (RL) is an area of </a:t>
            </a:r>
            <a:r>
              <a:rPr lang="en-US" b="1" dirty="0"/>
              <a:t>machine </a:t>
            </a:r>
            <a:r>
              <a:rPr lang="en-US" b="1" dirty="0" smtClean="0"/>
              <a:t>learning </a:t>
            </a:r>
            <a:r>
              <a:rPr lang="en-US" dirty="0"/>
              <a:t> concerned with how software agents ought to take actions in an environment so as to maximize some notion of cumulative reward.</a:t>
            </a:r>
          </a:p>
        </p:txBody>
      </p:sp>
    </p:spTree>
    <p:extLst>
      <p:ext uri="{BB962C8B-B14F-4D97-AF65-F5344CB8AC3E}">
        <p14:creationId xmlns:p14="http://schemas.microsoft.com/office/powerpoint/2010/main" val="114541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746" y="2380962"/>
            <a:ext cx="10515600" cy="1325563"/>
          </a:xfrm>
        </p:spPr>
        <p:txBody>
          <a:bodyPr/>
          <a:lstStyle/>
          <a:p>
            <a:r>
              <a:rPr lang="en-US" dirty="0" smtClean="0"/>
              <a:t>AI Applications</a:t>
            </a:r>
            <a:endParaRPr lang="en-US" dirty="0"/>
          </a:p>
        </p:txBody>
      </p:sp>
    </p:spTree>
    <p:extLst>
      <p:ext uri="{BB962C8B-B14F-4D97-AF65-F5344CB8AC3E}">
        <p14:creationId xmlns:p14="http://schemas.microsoft.com/office/powerpoint/2010/main" val="3195020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500062"/>
            <a:ext cx="10515600" cy="1325563"/>
          </a:xfrm>
        </p:spPr>
        <p:txBody>
          <a:bodyPr/>
          <a:lstStyle/>
          <a:p>
            <a:pPr eaLnBrk="1" hangingPunct="1"/>
            <a:r>
              <a:rPr lang="en-US" altLang="ar-JO" smtClean="0"/>
              <a:t>AI Applications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421" y="2035449"/>
            <a:ext cx="9820195" cy="4024388"/>
          </a:xfrm>
          <a:prstGeom prst="rect">
            <a:avLst/>
          </a:prstGeom>
        </p:spPr>
      </p:pic>
    </p:spTree>
    <p:extLst>
      <p:ext uri="{BB962C8B-B14F-4D97-AF65-F5344CB8AC3E}">
        <p14:creationId xmlns:p14="http://schemas.microsoft.com/office/powerpoint/2010/main" val="147113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16424" y="0"/>
            <a:ext cx="10515600" cy="1325563"/>
          </a:xfrm>
        </p:spPr>
        <p:txBody>
          <a:bodyPr/>
          <a:lstStyle/>
          <a:p>
            <a:r>
              <a:rPr lang="en-US" altLang="en-US" sz="2800" i="1" dirty="0"/>
              <a:t>Intelligence</a:t>
            </a:r>
            <a:r>
              <a:rPr lang="en-US" altLang="en-US" sz="2800" dirty="0"/>
              <a:t> </a:t>
            </a:r>
            <a:r>
              <a:rPr lang="en-US" altLang="en-US" sz="2800" dirty="0" err="1"/>
              <a:t>vs</a:t>
            </a:r>
            <a:r>
              <a:rPr lang="en-US" altLang="en-US" sz="2800" dirty="0"/>
              <a:t> </a:t>
            </a:r>
            <a:r>
              <a:rPr lang="en-US" altLang="en-US" sz="2800" i="1" dirty="0"/>
              <a:t>Artificial Intelligence</a:t>
            </a:r>
            <a:endParaRPr lang="en-US" altLang="en-US" sz="2000" i="1" dirty="0"/>
          </a:p>
        </p:txBody>
      </p:sp>
      <p:sp>
        <p:nvSpPr>
          <p:cNvPr id="6147" name="Rectangle 1027"/>
          <p:cNvSpPr>
            <a:spLocks noGrp="1" noChangeArrowheads="1"/>
          </p:cNvSpPr>
          <p:nvPr>
            <p:ph type="body" idx="4294967295"/>
          </p:nvPr>
        </p:nvSpPr>
        <p:spPr>
          <a:xfrm>
            <a:off x="316424" y="1723057"/>
            <a:ext cx="6053379" cy="4114800"/>
          </a:xfrm>
        </p:spPr>
        <p:txBody>
          <a:bodyPr>
            <a:normAutofit/>
          </a:bodyPr>
          <a:lstStyle/>
          <a:p>
            <a:pPr>
              <a:buFont typeface="Wingdings" panose="05000000000000000000" pitchFamily="2" charset="2"/>
              <a:buChar char="q"/>
            </a:pPr>
            <a:r>
              <a:rPr lang="en-US" altLang="en-US" sz="2400" dirty="0"/>
              <a:t>Intelligence is a property/ability attributed to people, such as to know, to think, to talk, to learn, to understand.</a:t>
            </a:r>
          </a:p>
          <a:p>
            <a:pPr lvl="1">
              <a:buFontTx/>
              <a:buNone/>
            </a:pPr>
            <a:r>
              <a:rPr lang="en-US" altLang="en-US" sz="2000" dirty="0"/>
              <a:t>   </a:t>
            </a:r>
          </a:p>
          <a:p>
            <a:pPr lvl="1">
              <a:buFontTx/>
              <a:buNone/>
            </a:pPr>
            <a:r>
              <a:rPr lang="en-US" altLang="en-US" sz="2000" dirty="0"/>
              <a:t> Intelligence = Knowledge + ability to perceive, feel, comprehend</a:t>
            </a:r>
            <a:r>
              <a:rPr lang="en-US" altLang="en-US" sz="2000" dirty="0" smtClean="0"/>
              <a:t>,  </a:t>
            </a:r>
            <a:r>
              <a:rPr lang="en-US" altLang="en-US" sz="2000" dirty="0"/>
              <a:t>process, communicate, judge, learn.</a:t>
            </a:r>
          </a:p>
          <a:p>
            <a:pPr lvl="1">
              <a:buFontTx/>
              <a:buNone/>
            </a:pPr>
            <a:endParaRPr lang="en-US" altLang="en-US" sz="2000" dirty="0"/>
          </a:p>
          <a:p>
            <a:pPr>
              <a:buFont typeface="Wingdings" panose="05000000000000000000" pitchFamily="2" charset="2"/>
              <a:buChar char="q"/>
            </a:pPr>
            <a:r>
              <a:rPr lang="en-US" altLang="en-US" sz="2400" dirty="0"/>
              <a:t>Artificial Intelligence is an </a:t>
            </a:r>
            <a:r>
              <a:rPr lang="en-US" altLang="en-US" sz="2400" u="sng" dirty="0"/>
              <a:t>interdisciplinary</a:t>
            </a:r>
            <a:r>
              <a:rPr lang="en-US" altLang="en-US" sz="2400" dirty="0"/>
              <a:t> field aiming at developing techniques and tools for solving problems that people </a:t>
            </a:r>
            <a:r>
              <a:rPr lang="en-US" altLang="en-US" sz="2400" dirty="0" smtClean="0"/>
              <a:t>are good </a:t>
            </a:r>
            <a:r>
              <a:rPr lang="en-US" altLang="en-US" sz="2400" dirty="0"/>
              <a:t>at. </a:t>
            </a:r>
          </a:p>
          <a:p>
            <a:pPr lvl="1">
              <a:buFontTx/>
              <a:buNone/>
            </a:pPr>
            <a:endParaRPr lang="en-US" altLang="en-US" sz="2000" dirty="0"/>
          </a:p>
        </p:txBody>
      </p:sp>
      <p:sp>
        <p:nvSpPr>
          <p:cNvPr id="6148" name="Line 1028"/>
          <p:cNvSpPr>
            <a:spLocks noChangeShapeType="1"/>
          </p:cNvSpPr>
          <p:nvPr/>
        </p:nvSpPr>
        <p:spPr bwMode="auto">
          <a:xfrm>
            <a:off x="2895600" y="3886200"/>
            <a:ext cx="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198" y="2433426"/>
            <a:ext cx="4667901" cy="1867161"/>
          </a:xfrm>
          <a:prstGeom prst="rect">
            <a:avLst/>
          </a:prstGeom>
        </p:spPr>
      </p:pic>
    </p:spTree>
    <p:extLst>
      <p:ext uri="{BB962C8B-B14F-4D97-AF65-F5344CB8AC3E}">
        <p14:creationId xmlns:p14="http://schemas.microsoft.com/office/powerpoint/2010/main" val="3844460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ar-JO" smtClean="0"/>
              <a:t>AI Applications</a:t>
            </a:r>
          </a:p>
        </p:txBody>
      </p:sp>
      <p:sp>
        <p:nvSpPr>
          <p:cNvPr id="92163" name="Rectangle 3"/>
          <p:cNvSpPr>
            <a:spLocks noGrp="1" noChangeArrowheads="1"/>
          </p:cNvSpPr>
          <p:nvPr>
            <p:ph type="body" sz="half" idx="1"/>
          </p:nvPr>
        </p:nvSpPr>
        <p:spPr>
          <a:xfrm>
            <a:off x="2209799" y="1981200"/>
            <a:ext cx="7073685" cy="4114800"/>
          </a:xfrm>
        </p:spPr>
        <p:txBody>
          <a:bodyPr/>
          <a:lstStyle/>
          <a:p>
            <a:pPr eaLnBrk="1" hangingPunct="1"/>
            <a:r>
              <a:rPr lang="en-US" altLang="ar-JO" dirty="0">
                <a:sym typeface="Wingdings" panose="05000000000000000000" pitchFamily="2" charset="2"/>
              </a:rPr>
              <a:t>Autonomous Planning &amp; Scheduling:</a:t>
            </a:r>
          </a:p>
          <a:p>
            <a:pPr lvl="1" eaLnBrk="1" hangingPunct="1"/>
            <a:r>
              <a:rPr lang="en-US" altLang="ar-JO" sz="2500" dirty="0">
                <a:latin typeface="TimesNewRomanPSMT" charset="0"/>
                <a:cs typeface="Times New Roman" panose="02020603050405020304" pitchFamily="18" charset="0"/>
                <a:sym typeface="Wingdings" panose="05000000000000000000" pitchFamily="2" charset="2"/>
              </a:rPr>
              <a:t>Autonomous rovers</a:t>
            </a:r>
            <a:r>
              <a:rPr lang="en-US" altLang="ar-JO" sz="2500" dirty="0" smtClean="0">
                <a:latin typeface="TimesNewRomanPSMT" charset="0"/>
                <a:cs typeface="Times New Roman" panose="02020603050405020304" pitchFamily="18" charset="0"/>
                <a:sym typeface="Wingdings" panose="05000000000000000000" pitchFamily="2" charset="2"/>
              </a:rPr>
              <a:t>.</a:t>
            </a:r>
          </a:p>
          <a:p>
            <a:pPr eaLnBrk="1" hangingPunct="1">
              <a:buFontTx/>
              <a:buNone/>
            </a:pPr>
            <a:endParaRPr lang="en-US" altLang="ar-JO" dirty="0"/>
          </a:p>
        </p:txBody>
      </p:sp>
      <p:graphicFrame>
        <p:nvGraphicFramePr>
          <p:cNvPr id="92164" name="Object 4"/>
          <p:cNvGraphicFramePr>
            <a:graphicFrameLocks noGrp="1" noChangeAspect="1"/>
          </p:cNvGraphicFramePr>
          <p:nvPr>
            <p:ph sz="quarter" idx="2"/>
          </p:nvPr>
        </p:nvGraphicFramePr>
        <p:xfrm>
          <a:off x="3238500" y="4495801"/>
          <a:ext cx="2209800" cy="1624013"/>
        </p:xfrm>
        <a:graphic>
          <a:graphicData uri="http://schemas.openxmlformats.org/presentationml/2006/ole">
            <mc:AlternateContent xmlns:mc="http://schemas.openxmlformats.org/markup-compatibility/2006">
              <mc:Choice xmlns:v="urn:schemas-microsoft-com:vml" Requires="v">
                <p:oleObj spid="_x0000_s5188" name="Bitmap Image" r:id="rId3" imgW="1438095" imgH="1057423" progId="Paint.Picture">
                  <p:embed/>
                </p:oleObj>
              </mc:Choice>
              <mc:Fallback>
                <p:oleObj name="Bitmap Image" r:id="rId3" imgW="1438095" imgH="105742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4495801"/>
                        <a:ext cx="22098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5" name="Object 6"/>
          <p:cNvGraphicFramePr>
            <a:graphicFrameLocks noGrp="1" noChangeAspect="1"/>
          </p:cNvGraphicFramePr>
          <p:nvPr>
            <p:ph sz="quarter" idx="3"/>
          </p:nvPr>
        </p:nvGraphicFramePr>
        <p:xfrm>
          <a:off x="6781801" y="4495801"/>
          <a:ext cx="2043113" cy="1681163"/>
        </p:xfrm>
        <a:graphic>
          <a:graphicData uri="http://schemas.openxmlformats.org/presentationml/2006/ole">
            <mc:AlternateContent xmlns:mc="http://schemas.openxmlformats.org/markup-compatibility/2006">
              <mc:Choice xmlns:v="urn:schemas-microsoft-com:vml" Requires="v">
                <p:oleObj spid="_x0000_s5189" name="Bitmap Image" r:id="rId5" imgW="1343212" imgH="1104762" progId="Paint.Picture">
                  <p:embed/>
                </p:oleObj>
              </mc:Choice>
              <mc:Fallback>
                <p:oleObj name="Bitmap Image" r:id="rId5" imgW="1343212" imgH="110476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1" y="4495801"/>
                        <a:ext cx="2043113"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83583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ar-JO" smtClean="0"/>
              <a:t>AI Applications</a:t>
            </a:r>
          </a:p>
        </p:txBody>
      </p:sp>
      <p:sp>
        <p:nvSpPr>
          <p:cNvPr id="94211" name="Rectangle 3"/>
          <p:cNvSpPr>
            <a:spLocks noGrp="1" noChangeArrowheads="1"/>
          </p:cNvSpPr>
          <p:nvPr>
            <p:ph sz="quarter" idx="1"/>
          </p:nvPr>
        </p:nvSpPr>
        <p:spPr/>
        <p:txBody>
          <a:bodyPr/>
          <a:lstStyle/>
          <a:p>
            <a:pPr eaLnBrk="1" hangingPunct="1"/>
            <a:r>
              <a:rPr lang="en-US" altLang="ar-JO" smtClean="0">
                <a:sym typeface="Wingdings" panose="05000000000000000000" pitchFamily="2" charset="2"/>
              </a:rPr>
              <a:t>Autonomous Planning &amp; Scheduling:</a:t>
            </a:r>
          </a:p>
          <a:p>
            <a:pPr lvl="1" eaLnBrk="1" hangingPunct="1"/>
            <a:r>
              <a:rPr lang="en-US" altLang="ar-JO" sz="2900">
                <a:latin typeface="TimesNewRomanPSMT" charset="0"/>
                <a:cs typeface="Times New Roman" panose="02020603050405020304" pitchFamily="18" charset="0"/>
                <a:sym typeface="Wingdings" panose="05000000000000000000" pitchFamily="2" charset="2"/>
              </a:rPr>
              <a:t>Analysis of data:</a:t>
            </a:r>
          </a:p>
          <a:p>
            <a:pPr eaLnBrk="1" hangingPunct="1">
              <a:buFontTx/>
              <a:buNone/>
            </a:pPr>
            <a:endParaRPr lang="en-US" altLang="ar-JO" smtClean="0"/>
          </a:p>
          <a:p>
            <a:pPr eaLnBrk="1" hangingPunct="1">
              <a:buFontTx/>
              <a:buNone/>
            </a:pPr>
            <a:endParaRPr lang="en-US" altLang="ar-JO" smtClean="0"/>
          </a:p>
        </p:txBody>
      </p:sp>
      <p:graphicFrame>
        <p:nvGraphicFramePr>
          <p:cNvPr id="94212" name="Object 4"/>
          <p:cNvGraphicFramePr>
            <a:graphicFrameLocks noChangeAspect="1"/>
          </p:cNvGraphicFramePr>
          <p:nvPr/>
        </p:nvGraphicFramePr>
        <p:xfrm>
          <a:off x="2135188" y="3213101"/>
          <a:ext cx="2220912" cy="2786063"/>
        </p:xfrm>
        <a:graphic>
          <a:graphicData uri="http://schemas.openxmlformats.org/presentationml/2006/ole">
            <mc:AlternateContent xmlns:mc="http://schemas.openxmlformats.org/markup-compatibility/2006">
              <mc:Choice xmlns:v="urn:schemas-microsoft-com:vml" Requires="v">
                <p:oleObj spid="_x0000_s6245" name="Bitmap Image" r:id="rId3" imgW="866896" imgH="1104762" progId="Paint.Picture">
                  <p:embed/>
                </p:oleObj>
              </mc:Choice>
              <mc:Fallback>
                <p:oleObj name="Bitmap Image" r:id="rId3" imgW="866896" imgH="11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3213101"/>
                        <a:ext cx="2220912"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3" name="Object 5"/>
          <p:cNvGraphicFramePr>
            <a:graphicFrameLocks noChangeAspect="1"/>
          </p:cNvGraphicFramePr>
          <p:nvPr/>
        </p:nvGraphicFramePr>
        <p:xfrm>
          <a:off x="4727576" y="3644901"/>
          <a:ext cx="2684463" cy="1978025"/>
        </p:xfrm>
        <a:graphic>
          <a:graphicData uri="http://schemas.openxmlformats.org/presentationml/2006/ole">
            <mc:AlternateContent xmlns:mc="http://schemas.openxmlformats.org/markup-compatibility/2006">
              <mc:Choice xmlns:v="urn:schemas-microsoft-com:vml" Requires="v">
                <p:oleObj spid="_x0000_s6246" name="Bitmap Image" r:id="rId5" imgW="1209524" imgH="905001" progId="Paint.Picture">
                  <p:embed/>
                </p:oleObj>
              </mc:Choice>
              <mc:Fallback>
                <p:oleObj name="Bitmap Image" r:id="rId5" imgW="1209524" imgH="90500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6" y="3644901"/>
                        <a:ext cx="2684463"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4" name="Object 6"/>
          <p:cNvGraphicFramePr>
            <a:graphicFrameLocks noChangeAspect="1"/>
          </p:cNvGraphicFramePr>
          <p:nvPr/>
        </p:nvGraphicFramePr>
        <p:xfrm>
          <a:off x="7896226" y="3644901"/>
          <a:ext cx="2176463" cy="2143125"/>
        </p:xfrm>
        <a:graphic>
          <a:graphicData uri="http://schemas.openxmlformats.org/presentationml/2006/ole">
            <mc:AlternateContent xmlns:mc="http://schemas.openxmlformats.org/markup-compatibility/2006">
              <mc:Choice xmlns:v="urn:schemas-microsoft-com:vml" Requires="v">
                <p:oleObj spid="_x0000_s6247" name="Bitmap Image" r:id="rId7" imgW="1104762" imgH="1104762" progId="Paint.Picture">
                  <p:embed/>
                </p:oleObj>
              </mc:Choice>
              <mc:Fallback>
                <p:oleObj name="Bitmap Image" r:id="rId7" imgW="1104762" imgH="1104762"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6226" y="3644901"/>
                        <a:ext cx="217646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905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ar-JO" smtClean="0"/>
              <a:t>AI Applications</a:t>
            </a:r>
          </a:p>
        </p:txBody>
      </p:sp>
      <p:sp>
        <p:nvSpPr>
          <p:cNvPr id="96259"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anose="05000000000000000000" pitchFamily="2" charset="2"/>
              </a:rPr>
              <a:t>Medicine</a:t>
            </a:r>
            <a:r>
              <a:rPr lang="en-US" altLang="ar-JO" smtClean="0">
                <a:sym typeface="Wingdings" panose="05000000000000000000" pitchFamily="2" charset="2"/>
              </a:rPr>
              <a:t>:</a:t>
            </a:r>
          </a:p>
          <a:p>
            <a:pPr lvl="1" eaLnBrk="1" hangingPunct="1"/>
            <a:r>
              <a:rPr lang="en-US" altLang="ar-JO" sz="2900">
                <a:latin typeface="TimesNewRomanPSMT" charset="0"/>
                <a:cs typeface="Times New Roman" panose="02020603050405020304" pitchFamily="18" charset="0"/>
                <a:sym typeface="Wingdings" panose="05000000000000000000" pitchFamily="2" charset="2"/>
              </a:rPr>
              <a:t>Image analysis and enhancement</a:t>
            </a:r>
          </a:p>
          <a:p>
            <a:pPr eaLnBrk="1" hangingPunct="1">
              <a:buFontTx/>
              <a:buNone/>
            </a:pPr>
            <a:endParaRPr lang="en-US" altLang="ar-JO" smtClean="0"/>
          </a:p>
          <a:p>
            <a:pPr eaLnBrk="1" hangingPunct="1">
              <a:buFontTx/>
              <a:buNone/>
            </a:pPr>
            <a:endParaRPr lang="en-US" altLang="ar-JO" smtClean="0"/>
          </a:p>
        </p:txBody>
      </p:sp>
      <p:pic>
        <p:nvPicPr>
          <p:cNvPr id="96260" name="Picture 4" descr="Picture 0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3124200"/>
            <a:ext cx="28940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AutoShape 5"/>
          <p:cNvSpPr>
            <a:spLocks noChangeArrowheads="1"/>
          </p:cNvSpPr>
          <p:nvPr/>
        </p:nvSpPr>
        <p:spPr bwMode="auto">
          <a:xfrm>
            <a:off x="5551488" y="3481388"/>
            <a:ext cx="944562" cy="500062"/>
          </a:xfrm>
          <a:prstGeom prst="notchedRightArrow">
            <a:avLst>
              <a:gd name="adj1" fmla="val 50000"/>
              <a:gd name="adj2" fmla="val 47222"/>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endParaRPr lang="ar-JO" altLang="ar-JO"/>
          </a:p>
        </p:txBody>
      </p:sp>
      <p:pic>
        <p:nvPicPr>
          <p:cNvPr id="96262" name="Picture 6" descr="Picture 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976" y="3124200"/>
            <a:ext cx="28940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385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8"/>
          <p:cNvSpPr>
            <a:spLocks noGrp="1" noChangeArrowheads="1"/>
          </p:cNvSpPr>
          <p:nvPr>
            <p:ph type="title"/>
          </p:nvPr>
        </p:nvSpPr>
        <p:spPr/>
        <p:txBody>
          <a:bodyPr/>
          <a:lstStyle/>
          <a:p>
            <a:pPr eaLnBrk="1" hangingPunct="1"/>
            <a:r>
              <a:rPr lang="en-US" altLang="ar-JO" smtClean="0"/>
              <a:t>AI Applications</a:t>
            </a:r>
          </a:p>
        </p:txBody>
      </p:sp>
      <p:sp>
        <p:nvSpPr>
          <p:cNvPr id="97283" name="Rectangle 3"/>
          <p:cNvSpPr>
            <a:spLocks noGrp="1" noChangeArrowheads="1"/>
          </p:cNvSpPr>
          <p:nvPr>
            <p:ph type="body" sz="half" idx="1"/>
          </p:nvPr>
        </p:nvSpPr>
        <p:spPr>
          <a:xfrm>
            <a:off x="2209800" y="1981200"/>
            <a:ext cx="5523854" cy="1371600"/>
          </a:xfrm>
        </p:spPr>
        <p:txBody>
          <a:bodyPr/>
          <a:lstStyle/>
          <a:p>
            <a:pPr eaLnBrk="1" hangingPunct="1"/>
            <a:r>
              <a:rPr lang="en-US" altLang="ar-JO" b="1" dirty="0">
                <a:latin typeface="TimesNewRomanPS-BoldMT" charset="0"/>
                <a:sym typeface="Wingdings" panose="05000000000000000000" pitchFamily="2" charset="2"/>
              </a:rPr>
              <a:t>Transportation</a:t>
            </a:r>
            <a:r>
              <a:rPr lang="en-US" altLang="ar-JO" dirty="0">
                <a:sym typeface="Wingdings" panose="05000000000000000000" pitchFamily="2" charset="2"/>
              </a:rPr>
              <a:t>:</a:t>
            </a:r>
          </a:p>
          <a:p>
            <a:pPr lvl="1" eaLnBrk="1" hangingPunct="1"/>
            <a:r>
              <a:rPr lang="en-US" altLang="ar-JO" sz="2500" b="1" dirty="0">
                <a:latin typeface="TimesNewRomanPS-BoldMT" charset="0"/>
                <a:cs typeface="Times New Roman" panose="02020603050405020304" pitchFamily="18" charset="0"/>
                <a:sym typeface="Wingdings" panose="05000000000000000000" pitchFamily="2" charset="2"/>
              </a:rPr>
              <a:t>Autonomous vehicle control:</a:t>
            </a:r>
          </a:p>
          <a:p>
            <a:pPr lvl="1" eaLnBrk="1" hangingPunct="1">
              <a:buFontTx/>
              <a:buNone/>
            </a:pPr>
            <a:endParaRPr lang="en-US" altLang="ar-JO" sz="2500" b="1" dirty="0">
              <a:latin typeface="TimesNewRomanPS-BoldMT" charset="0"/>
              <a:cs typeface="Times New Roman" panose="02020603050405020304" pitchFamily="18" charset="0"/>
              <a:sym typeface="Wingdings" panose="05000000000000000000" pitchFamily="2" charset="2"/>
            </a:endParaRPr>
          </a:p>
          <a:p>
            <a:pPr lvl="1" eaLnBrk="1" hangingPunct="1">
              <a:buFontTx/>
              <a:buNone/>
            </a:pPr>
            <a:endParaRPr lang="en-US" altLang="ar-JO" sz="2500" b="1" dirty="0">
              <a:latin typeface="TimesNewRomanPS-BoldMT" charset="0"/>
              <a:cs typeface="Times New Roman" panose="02020603050405020304" pitchFamily="18" charset="0"/>
              <a:sym typeface="Wingdings" panose="05000000000000000000" pitchFamily="2" charset="2"/>
            </a:endParaRPr>
          </a:p>
          <a:p>
            <a:pPr eaLnBrk="1" hangingPunct="1">
              <a:buFontTx/>
              <a:buNone/>
            </a:pPr>
            <a:endParaRPr lang="en-US" altLang="ar-JO" dirty="0"/>
          </a:p>
        </p:txBody>
      </p:sp>
      <p:graphicFrame>
        <p:nvGraphicFramePr>
          <p:cNvPr id="97284" name="Object 7"/>
          <p:cNvGraphicFramePr>
            <a:graphicFrameLocks noGrp="1" noChangeAspect="1"/>
          </p:cNvGraphicFramePr>
          <p:nvPr>
            <p:ph sz="half" idx="2"/>
          </p:nvPr>
        </p:nvGraphicFramePr>
        <p:xfrm>
          <a:off x="2971800" y="3355975"/>
          <a:ext cx="5943600" cy="2578100"/>
        </p:xfrm>
        <a:graphic>
          <a:graphicData uri="http://schemas.openxmlformats.org/presentationml/2006/ole">
            <mc:AlternateContent xmlns:mc="http://schemas.openxmlformats.org/markup-compatibility/2006">
              <mc:Choice xmlns:v="urn:schemas-microsoft-com:vml" Requires="v">
                <p:oleObj spid="_x0000_s7203" name="Bitmap Image" r:id="rId3" imgW="1580952" imgH="685714" progId="Paint.Picture">
                  <p:embed/>
                </p:oleObj>
              </mc:Choice>
              <mc:Fallback>
                <p:oleObj name="Bitmap Image" r:id="rId3" imgW="1580952" imgH="6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355975"/>
                        <a:ext cx="59436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8419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ar-JO" smtClean="0"/>
              <a:t>AI Applications</a:t>
            </a:r>
          </a:p>
        </p:txBody>
      </p:sp>
      <p:sp>
        <p:nvSpPr>
          <p:cNvPr id="98307"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anose="05000000000000000000" pitchFamily="2" charset="2"/>
              </a:rPr>
              <a:t>Transportation</a:t>
            </a:r>
            <a:r>
              <a:rPr lang="en-US" altLang="ar-JO" smtClean="0">
                <a:sym typeface="Wingdings" panose="05000000000000000000" pitchFamily="2" charset="2"/>
              </a:rPr>
              <a:t>:</a:t>
            </a:r>
          </a:p>
          <a:p>
            <a:pPr lvl="1" eaLnBrk="1" hangingPunct="1"/>
            <a:r>
              <a:rPr lang="en-US" altLang="ar-JO" sz="2900" b="1">
                <a:latin typeface="TimesNewRomanPSMT" charset="0"/>
                <a:cs typeface="Times New Roman" panose="02020603050405020304" pitchFamily="18" charset="0"/>
                <a:sym typeface="Wingdings" panose="05000000000000000000" pitchFamily="2" charset="2"/>
              </a:rPr>
              <a:t>Pedestrian detection</a:t>
            </a:r>
            <a:r>
              <a:rPr lang="en-US" altLang="ar-JO" sz="2900" b="1">
                <a:latin typeface="TimesNewRomanPS-BoldMT" charset="0"/>
                <a:cs typeface="Times New Roman" panose="02020603050405020304" pitchFamily="18" charset="0"/>
                <a:sym typeface="Wingdings" panose="05000000000000000000" pitchFamily="2" charset="2"/>
              </a:rPr>
              <a:t>:</a:t>
            </a:r>
          </a:p>
          <a:p>
            <a:pPr eaLnBrk="1" hangingPunct="1"/>
            <a:endParaRPr lang="en-US" altLang="ar-JO" smtClean="0"/>
          </a:p>
          <a:p>
            <a:pPr eaLnBrk="1" hangingPunct="1"/>
            <a:endParaRPr lang="en-US" altLang="ar-JO" smtClean="0"/>
          </a:p>
        </p:txBody>
      </p:sp>
      <p:pic>
        <p:nvPicPr>
          <p:cNvPr id="983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76600"/>
            <a:ext cx="6604000"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36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ar-JO" smtClean="0"/>
              <a:t>AI Applications</a:t>
            </a:r>
          </a:p>
        </p:txBody>
      </p:sp>
      <p:sp>
        <p:nvSpPr>
          <p:cNvPr id="99331" name="Rectangle 3"/>
          <p:cNvSpPr>
            <a:spLocks noGrp="1" noChangeArrowheads="1"/>
          </p:cNvSpPr>
          <p:nvPr>
            <p:ph sz="quarter" idx="1"/>
          </p:nvPr>
        </p:nvSpPr>
        <p:spPr/>
        <p:txBody>
          <a:bodyPr/>
          <a:lstStyle/>
          <a:p>
            <a:pPr eaLnBrk="1" hangingPunct="1"/>
            <a:endParaRPr lang="en-US" altLang="ar-JO" smtClean="0"/>
          </a:p>
          <a:p>
            <a:pPr eaLnBrk="1" hangingPunct="1"/>
            <a:endParaRPr lang="en-US" altLang="ar-JO" smtClean="0"/>
          </a:p>
          <a:p>
            <a:pPr eaLnBrk="1" hangingPunct="1"/>
            <a:endParaRPr lang="en-US" altLang="ar-JO" smtClean="0"/>
          </a:p>
        </p:txBody>
      </p:sp>
      <p:pic>
        <p:nvPicPr>
          <p:cNvPr id="99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438401"/>
            <a:ext cx="573405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Rectangle 5"/>
          <p:cNvSpPr>
            <a:spLocks noChangeArrowheads="1"/>
          </p:cNvSpPr>
          <p:nvPr/>
        </p:nvSpPr>
        <p:spPr bwMode="auto">
          <a:xfrm>
            <a:off x="3124200" y="1828801"/>
            <a:ext cx="1328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r>
              <a:rPr kumimoji="1" lang="en-US" altLang="ar-JO" b="1">
                <a:sym typeface="Wingdings" panose="05000000000000000000" pitchFamily="2" charset="2"/>
              </a:rPr>
              <a:t>Games</a:t>
            </a:r>
            <a:r>
              <a:rPr kumimoji="1" lang="en-US" altLang="ar-JO">
                <a:sym typeface="Wingdings" panose="05000000000000000000" pitchFamily="2" charset="2"/>
              </a:rPr>
              <a:t>:</a:t>
            </a:r>
          </a:p>
        </p:txBody>
      </p:sp>
    </p:spTree>
    <p:extLst>
      <p:ext uri="{BB962C8B-B14F-4D97-AF65-F5344CB8AC3E}">
        <p14:creationId xmlns:p14="http://schemas.microsoft.com/office/powerpoint/2010/main" val="902794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ar-JO" smtClean="0"/>
              <a:t>AI Applications</a:t>
            </a:r>
          </a:p>
        </p:txBody>
      </p:sp>
      <p:sp>
        <p:nvSpPr>
          <p:cNvPr id="100355"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anose="05000000000000000000" pitchFamily="2" charset="2"/>
              </a:rPr>
              <a:t>Games</a:t>
            </a:r>
            <a:r>
              <a:rPr lang="en-US" altLang="ar-JO" smtClean="0">
                <a:sym typeface="Wingdings" panose="05000000000000000000" pitchFamily="2" charset="2"/>
              </a:rPr>
              <a:t>:</a:t>
            </a:r>
          </a:p>
          <a:p>
            <a:pPr eaLnBrk="1" hangingPunct="1"/>
            <a:endParaRPr lang="en-US" altLang="ar-JO" smtClean="0">
              <a:sym typeface="Wingdings" panose="05000000000000000000" pitchFamily="2" charset="2"/>
            </a:endParaRPr>
          </a:p>
          <a:p>
            <a:pPr eaLnBrk="1" hangingPunct="1">
              <a:buFontTx/>
              <a:buNone/>
            </a:pPr>
            <a:endParaRPr lang="en-US" altLang="ar-JO" smtClean="0">
              <a:sym typeface="Wingdings" panose="05000000000000000000" pitchFamily="2" charset="2"/>
            </a:endParaRPr>
          </a:p>
        </p:txBody>
      </p:sp>
      <p:pic>
        <p:nvPicPr>
          <p:cNvPr id="100356" name="Picture 4" descr="ch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2286001"/>
            <a:ext cx="4354513"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8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ar-JO" smtClean="0"/>
              <a:t>AI Applications</a:t>
            </a:r>
          </a:p>
        </p:txBody>
      </p:sp>
      <p:sp>
        <p:nvSpPr>
          <p:cNvPr id="101379" name="Rectangle 3"/>
          <p:cNvSpPr>
            <a:spLocks noGrp="1" noChangeArrowheads="1"/>
          </p:cNvSpPr>
          <p:nvPr>
            <p:ph sz="quarter" idx="1"/>
          </p:nvPr>
        </p:nvSpPr>
        <p:spPr/>
        <p:txBody>
          <a:bodyPr/>
          <a:lstStyle/>
          <a:p>
            <a:pPr eaLnBrk="1" hangingPunct="1"/>
            <a:r>
              <a:rPr lang="en-US" altLang="ar-JO" b="1" dirty="0" smtClean="0">
                <a:latin typeface="TimesNewRomanPS-BoldMT" charset="0"/>
                <a:sym typeface="Wingdings" panose="05000000000000000000" pitchFamily="2" charset="2"/>
              </a:rPr>
              <a:t>Robotic toys</a:t>
            </a:r>
            <a:r>
              <a:rPr lang="en-US" altLang="ar-JO" dirty="0" smtClean="0">
                <a:sym typeface="Wingdings" panose="05000000000000000000" pitchFamily="2" charset="2"/>
              </a:rPr>
              <a:t>:</a:t>
            </a:r>
          </a:p>
          <a:p>
            <a:pPr eaLnBrk="1" hangingPunct="1">
              <a:buFontTx/>
              <a:buNone/>
            </a:pPr>
            <a:endParaRPr lang="en-US" altLang="ar-JO" dirty="0" smtClean="0"/>
          </a:p>
        </p:txBody>
      </p:sp>
      <p:graphicFrame>
        <p:nvGraphicFramePr>
          <p:cNvPr id="101380" name="Object 4"/>
          <p:cNvGraphicFramePr>
            <a:graphicFrameLocks noChangeAspect="1"/>
          </p:cNvGraphicFramePr>
          <p:nvPr/>
        </p:nvGraphicFramePr>
        <p:xfrm>
          <a:off x="3722688" y="2806700"/>
          <a:ext cx="1357312" cy="1428750"/>
        </p:xfrm>
        <a:graphic>
          <a:graphicData uri="http://schemas.openxmlformats.org/presentationml/2006/ole">
            <mc:AlternateContent xmlns:mc="http://schemas.openxmlformats.org/markup-compatibility/2006">
              <mc:Choice xmlns:v="urn:schemas-microsoft-com:vml" Requires="v">
                <p:oleObj spid="_x0000_s8260" name="Bitmap Image" r:id="rId3" imgW="828791" imgH="885949" progId="Paint.Picture">
                  <p:embed/>
                </p:oleObj>
              </mc:Choice>
              <mc:Fallback>
                <p:oleObj name="Bitmap Image" r:id="rId3" imgW="828791" imgH="88594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688" y="2806700"/>
                        <a:ext cx="1357312"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1" name="Object 5"/>
          <p:cNvGraphicFramePr>
            <a:graphicFrameLocks noChangeAspect="1"/>
          </p:cNvGraphicFramePr>
          <p:nvPr/>
        </p:nvGraphicFramePr>
        <p:xfrm>
          <a:off x="6408739" y="3449639"/>
          <a:ext cx="1487487" cy="2643187"/>
        </p:xfrm>
        <a:graphic>
          <a:graphicData uri="http://schemas.openxmlformats.org/presentationml/2006/ole">
            <mc:AlternateContent xmlns:mc="http://schemas.openxmlformats.org/markup-compatibility/2006">
              <mc:Choice xmlns:v="urn:schemas-microsoft-com:vml" Requires="v">
                <p:oleObj spid="_x0000_s8261" name="Bitmap Image" r:id="rId5" imgW="1028844" imgH="1857143" progId="Paint.Picture">
                  <p:embed/>
                </p:oleObj>
              </mc:Choice>
              <mc:Fallback>
                <p:oleObj name="Bitmap Image" r:id="rId5" imgW="1028844" imgH="185714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8739" y="3449639"/>
                        <a:ext cx="1487487"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2173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Top 10 Hot Artificial Intelligence (AI) </a:t>
            </a:r>
            <a:r>
              <a:rPr lang="en-US" dirty="0" smtClean="0"/>
              <a:t>Technologies Today</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b="1" dirty="0"/>
              <a:t>Natural Language Generation</a:t>
            </a:r>
            <a:r>
              <a:rPr lang="en-US" dirty="0"/>
              <a:t>: Producing text from computer data. Currently used in customer service, report generation, and summarizing business intelligence insights. Sample vendors: </a:t>
            </a:r>
            <a:r>
              <a:rPr lang="en-US" dirty="0" err="1"/>
              <a:t>Attivio</a:t>
            </a:r>
            <a:r>
              <a:rPr lang="en-US" dirty="0"/>
              <a:t>, Automated Insights, Cambridge Semantics, Digital Reasoning, </a:t>
            </a:r>
            <a:r>
              <a:rPr lang="en-US" dirty="0" err="1"/>
              <a:t>Lucidworks</a:t>
            </a:r>
            <a:r>
              <a:rPr lang="en-US" dirty="0"/>
              <a:t>, Narrative Science, SAS, </a:t>
            </a:r>
            <a:r>
              <a:rPr lang="en-US" dirty="0" err="1"/>
              <a:t>Yseop</a:t>
            </a:r>
            <a:r>
              <a:rPr lang="en-US" dirty="0"/>
              <a:t>.</a:t>
            </a:r>
          </a:p>
          <a:p>
            <a:pPr algn="just"/>
            <a:r>
              <a:rPr lang="en-US" b="1" dirty="0"/>
              <a:t>Speech Recognition</a:t>
            </a:r>
            <a:r>
              <a:rPr lang="en-US" dirty="0"/>
              <a:t>: Transcribe and transform human speech into format useful for computer applications. Currently used in interactive voice response systems and mobile applications. Sample vendors: NICE, Nuance Communications, </a:t>
            </a:r>
            <a:r>
              <a:rPr lang="en-US" dirty="0" err="1"/>
              <a:t>OpenText</a:t>
            </a:r>
            <a:r>
              <a:rPr lang="en-US" dirty="0"/>
              <a:t>, </a:t>
            </a:r>
            <a:r>
              <a:rPr lang="en-US" dirty="0" err="1"/>
              <a:t>Verint</a:t>
            </a:r>
            <a:r>
              <a:rPr lang="en-US" dirty="0"/>
              <a:t> Systems.</a:t>
            </a:r>
          </a:p>
          <a:p>
            <a:endParaRPr lang="en-US" dirty="0"/>
          </a:p>
        </p:txBody>
      </p:sp>
    </p:spTree>
    <p:extLst>
      <p:ext uri="{BB962C8B-B14F-4D97-AF65-F5344CB8AC3E}">
        <p14:creationId xmlns:p14="http://schemas.microsoft.com/office/powerpoint/2010/main" val="173666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Virtual </a:t>
            </a:r>
            <a:r>
              <a:rPr lang="en-US" b="1" dirty="0" smtClean="0"/>
              <a:t>Agents</a:t>
            </a:r>
            <a:r>
              <a:rPr lang="en-US" dirty="0" smtClean="0"/>
              <a:t> </a:t>
            </a:r>
            <a:r>
              <a:rPr lang="en-US" dirty="0" err="1" smtClean="0"/>
              <a:t>chatbots</a:t>
            </a:r>
            <a:r>
              <a:rPr lang="en-US" dirty="0" smtClean="0"/>
              <a:t> like Alexa </a:t>
            </a:r>
            <a:r>
              <a:rPr lang="en-US" dirty="0"/>
              <a:t>to advanced systems that can network with humans. Currently used in customer service and support and as a smart home manager. Sample vendors: Amazon, Apple, Artificial Solutions, Assist AI, Creative Virtual, Google, IBM, </a:t>
            </a:r>
            <a:r>
              <a:rPr lang="en-US" dirty="0" err="1"/>
              <a:t>IPsoft</a:t>
            </a:r>
            <a:r>
              <a:rPr lang="en-US" dirty="0"/>
              <a:t>, Microsoft, </a:t>
            </a:r>
            <a:r>
              <a:rPr lang="en-US" dirty="0" err="1"/>
              <a:t>Satisfi</a:t>
            </a:r>
            <a:r>
              <a:rPr lang="en-US" dirty="0"/>
              <a:t>.</a:t>
            </a:r>
          </a:p>
          <a:p>
            <a:pPr algn="just"/>
            <a:r>
              <a:rPr lang="en-US" b="1" dirty="0"/>
              <a:t>Machine Learning Platforms</a:t>
            </a:r>
            <a:r>
              <a:rPr lang="en-US" dirty="0"/>
              <a:t>: Providing algorithms, APIs, development and training toolkits, data, as well as computing power to design, train, and deploy models into applications, processes, and other machines. Currently used in a wide range of enterprise applications, mostly `involving prediction or classification. Sample vendors: Amazon, Fractal Analytics, Google, H2O.ai, Microsoft, SAS, </a:t>
            </a:r>
            <a:r>
              <a:rPr lang="en-US" dirty="0" err="1"/>
              <a:t>Skytree</a:t>
            </a:r>
            <a:endParaRPr lang="en-US" dirty="0"/>
          </a:p>
        </p:txBody>
      </p:sp>
    </p:spTree>
    <p:extLst>
      <p:ext uri="{BB962C8B-B14F-4D97-AF65-F5344CB8AC3E}">
        <p14:creationId xmlns:p14="http://schemas.microsoft.com/office/powerpoint/2010/main" val="263693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b="1" dirty="0" smtClean="0">
                <a:solidFill>
                  <a:schemeClr val="tx1"/>
                </a:solidFill>
                <a:latin typeface="New York" charset="0"/>
              </a:rPr>
              <a:t>What’s involved in Intelligence?</a:t>
            </a:r>
          </a:p>
        </p:txBody>
      </p:sp>
      <p:sp>
        <p:nvSpPr>
          <p:cNvPr id="274435" name="Rectangle 3"/>
          <p:cNvSpPr>
            <a:spLocks noGrp="1" noChangeArrowheads="1"/>
          </p:cNvSpPr>
          <p:nvPr>
            <p:ph type="body" idx="1"/>
          </p:nvPr>
        </p:nvSpPr>
        <p:spPr>
          <a:xfrm>
            <a:off x="838199" y="1825624"/>
            <a:ext cx="10677041" cy="4575175"/>
          </a:xfrm>
        </p:spPr>
        <p:txBody>
          <a:bodyPr>
            <a:normAutofit fontScale="92500" lnSpcReduction="10000"/>
          </a:bodyPr>
          <a:lstStyle/>
          <a:p>
            <a:r>
              <a:rPr lang="en-US" dirty="0" smtClean="0"/>
              <a:t>Ability to interact with the world </a:t>
            </a:r>
          </a:p>
          <a:p>
            <a:pPr lvl="1"/>
            <a:r>
              <a:rPr lang="en-US" dirty="0" smtClean="0"/>
              <a:t>Speech</a:t>
            </a:r>
          </a:p>
          <a:p>
            <a:pPr lvl="1"/>
            <a:r>
              <a:rPr lang="en-US" dirty="0" smtClean="0"/>
              <a:t>Vision</a:t>
            </a:r>
          </a:p>
          <a:p>
            <a:pPr lvl="1"/>
            <a:r>
              <a:rPr lang="en-US" dirty="0" smtClean="0"/>
              <a:t>Thinking</a:t>
            </a:r>
          </a:p>
          <a:p>
            <a:pPr lvl="1"/>
            <a:r>
              <a:rPr lang="en-US" dirty="0" smtClean="0"/>
              <a:t>Decision making</a:t>
            </a:r>
          </a:p>
          <a:p>
            <a:pPr lvl="1"/>
            <a:r>
              <a:rPr lang="en-US" dirty="0" smtClean="0"/>
              <a:t>Motion</a:t>
            </a:r>
            <a:r>
              <a:rPr lang="en-US" dirty="0"/>
              <a:t>, </a:t>
            </a:r>
            <a:r>
              <a:rPr lang="en-US" dirty="0" smtClean="0"/>
              <a:t>etc.</a:t>
            </a:r>
          </a:p>
          <a:p>
            <a:pPr eaLnBrk="1" hangingPunct="1"/>
            <a:r>
              <a:rPr lang="en-US" dirty="0" smtClean="0"/>
              <a:t>Ability to learn and to adapt</a:t>
            </a:r>
          </a:p>
          <a:p>
            <a:r>
              <a:rPr lang="en-US" dirty="0"/>
              <a:t>Traditionally, AI is an effort to solve problems by applying knowledge and so we must answer these questions:</a:t>
            </a:r>
          </a:p>
          <a:p>
            <a:pPr lvl="1"/>
            <a:r>
              <a:rPr lang="en-US" dirty="0"/>
              <a:t>how do we </a:t>
            </a:r>
            <a:r>
              <a:rPr lang="en-US" i="1" dirty="0"/>
              <a:t>represent </a:t>
            </a:r>
            <a:r>
              <a:rPr lang="en-US" dirty="0"/>
              <a:t>knowledge </a:t>
            </a:r>
          </a:p>
          <a:p>
            <a:pPr lvl="1"/>
            <a:r>
              <a:rPr lang="en-US" dirty="0"/>
              <a:t>how do we </a:t>
            </a:r>
            <a:r>
              <a:rPr lang="en-US" i="1" dirty="0"/>
              <a:t>apply </a:t>
            </a:r>
            <a:r>
              <a:rPr lang="en-US" dirty="0"/>
              <a:t>that </a:t>
            </a:r>
            <a:r>
              <a:rPr lang="en-US" dirty="0" smtClean="0"/>
              <a:t>knowledge</a:t>
            </a:r>
          </a:p>
          <a:p>
            <a:pPr lvl="1"/>
            <a:r>
              <a:rPr lang="en-US" dirty="0"/>
              <a:t>often, the problems that we try to solve in AI require a lot of human knowledge – we may need access to human experts to acquire that knowledge and codify </a:t>
            </a:r>
            <a:r>
              <a:rPr lang="en-US" dirty="0" smtClean="0"/>
              <a:t>it. </a:t>
            </a:r>
            <a:endParaRPr lang="en-US" dirty="0"/>
          </a:p>
          <a:p>
            <a:pPr eaLnBrk="1" hangingPunct="1"/>
            <a:endParaRPr lang="en-US" dirty="0" smtClean="0"/>
          </a:p>
        </p:txBody>
      </p:sp>
    </p:spTree>
    <p:extLst>
      <p:ext uri="{BB962C8B-B14F-4D97-AF65-F5344CB8AC3E}">
        <p14:creationId xmlns:p14="http://schemas.microsoft.com/office/powerpoint/2010/main" val="1513471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274435">
                                            <p:txEl>
                                              <p:pRg st="1" end="1"/>
                                            </p:txEl>
                                          </p:spTgt>
                                        </p:tgtEl>
                                        <p:attrNameLst>
                                          <p:attrName>style.visibility</p:attrName>
                                        </p:attrNameLst>
                                      </p:cBhvr>
                                      <p:to>
                                        <p:strVal val="visible"/>
                                      </p:to>
                                    </p:set>
                                    <p:anim calcmode="lin" valueType="num">
                                      <p:cBhvr additive="base">
                                        <p:cTn id="11" dur="500" fill="hold"/>
                                        <p:tgtEl>
                                          <p:spTgt spid="2744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44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74435">
                                            <p:txEl>
                                              <p:pRg st="2" end="2"/>
                                            </p:txEl>
                                          </p:spTgt>
                                        </p:tgtEl>
                                        <p:attrNameLst>
                                          <p:attrName>style.visibility</p:attrName>
                                        </p:attrNameLst>
                                      </p:cBhvr>
                                      <p:to>
                                        <p:strVal val="visible"/>
                                      </p:to>
                                    </p:set>
                                    <p:anim calcmode="lin" valueType="num">
                                      <p:cBhvr additive="base">
                                        <p:cTn id="15" dur="500" fill="hold"/>
                                        <p:tgtEl>
                                          <p:spTgt spid="2744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4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74435">
                                            <p:txEl>
                                              <p:pRg st="3" end="3"/>
                                            </p:txEl>
                                          </p:spTgt>
                                        </p:tgtEl>
                                        <p:attrNameLst>
                                          <p:attrName>style.visibility</p:attrName>
                                        </p:attrNameLst>
                                      </p:cBhvr>
                                      <p:to>
                                        <p:strVal val="visible"/>
                                      </p:to>
                                    </p:set>
                                    <p:anim calcmode="lin" valueType="num">
                                      <p:cBhvr additive="base">
                                        <p:cTn id="19" dur="500" fill="hold"/>
                                        <p:tgtEl>
                                          <p:spTgt spid="2744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44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74435">
                                            <p:txEl>
                                              <p:pRg st="4" end="4"/>
                                            </p:txEl>
                                          </p:spTgt>
                                        </p:tgtEl>
                                        <p:attrNameLst>
                                          <p:attrName>style.visibility</p:attrName>
                                        </p:attrNameLst>
                                      </p:cBhvr>
                                      <p:to>
                                        <p:strVal val="visible"/>
                                      </p:to>
                                    </p:set>
                                    <p:anim calcmode="lin" valueType="num">
                                      <p:cBhvr additive="base">
                                        <p:cTn id="23" dur="500" fill="hold"/>
                                        <p:tgtEl>
                                          <p:spTgt spid="27443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44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74435">
                                            <p:txEl>
                                              <p:pRg st="5" end="5"/>
                                            </p:txEl>
                                          </p:spTgt>
                                        </p:tgtEl>
                                        <p:attrNameLst>
                                          <p:attrName>style.visibility</p:attrName>
                                        </p:attrNameLst>
                                      </p:cBhvr>
                                      <p:to>
                                        <p:strVal val="visible"/>
                                      </p:to>
                                    </p:set>
                                    <p:anim calcmode="lin" valueType="num">
                                      <p:cBhvr additive="base">
                                        <p:cTn id="27" dur="500" fill="hold"/>
                                        <p:tgtEl>
                                          <p:spTgt spid="27443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44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4435">
                                            <p:txEl>
                                              <p:pRg st="6" end="6"/>
                                            </p:txEl>
                                          </p:spTgt>
                                        </p:tgtEl>
                                        <p:attrNameLst>
                                          <p:attrName>style.visibility</p:attrName>
                                        </p:attrNameLst>
                                      </p:cBhvr>
                                      <p:to>
                                        <p:strVal val="visible"/>
                                      </p:to>
                                    </p:set>
                                    <p:anim calcmode="lin" valueType="num">
                                      <p:cBhvr additive="base">
                                        <p:cTn id="33" dur="500" fill="hold"/>
                                        <p:tgtEl>
                                          <p:spTgt spid="27443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744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74435">
                                            <p:txEl>
                                              <p:pRg st="7" end="7"/>
                                            </p:txEl>
                                          </p:spTgt>
                                        </p:tgtEl>
                                        <p:attrNameLst>
                                          <p:attrName>style.visibility</p:attrName>
                                        </p:attrNameLst>
                                      </p:cBhvr>
                                      <p:to>
                                        <p:strVal val="visible"/>
                                      </p:to>
                                    </p:set>
                                    <p:anim calcmode="lin" valueType="num">
                                      <p:cBhvr additive="base">
                                        <p:cTn id="39" dur="500" fill="hold"/>
                                        <p:tgtEl>
                                          <p:spTgt spid="27443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443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par>
                                <p:cTn id="41" presetID="2" presetClass="entr" presetSubtype="8" fill="hold" grpId="0" nodeType="withEffect">
                                  <p:stCondLst>
                                    <p:cond delay="0"/>
                                  </p:stCondLst>
                                  <p:childTnLst>
                                    <p:set>
                                      <p:cBhvr>
                                        <p:cTn id="42" dur="1" fill="hold">
                                          <p:stCondLst>
                                            <p:cond delay="0"/>
                                          </p:stCondLst>
                                        </p:cTn>
                                        <p:tgtEl>
                                          <p:spTgt spid="274435">
                                            <p:txEl>
                                              <p:pRg st="8" end="8"/>
                                            </p:txEl>
                                          </p:spTgt>
                                        </p:tgtEl>
                                        <p:attrNameLst>
                                          <p:attrName>style.visibility</p:attrName>
                                        </p:attrNameLst>
                                      </p:cBhvr>
                                      <p:to>
                                        <p:strVal val="visible"/>
                                      </p:to>
                                    </p:set>
                                    <p:anim calcmode="lin" valueType="num">
                                      <p:cBhvr additive="base">
                                        <p:cTn id="43" dur="500" fill="hold"/>
                                        <p:tgtEl>
                                          <p:spTgt spid="274435">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443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par>
                                <p:cTn id="45" presetID="2" presetClass="entr" presetSubtype="8" fill="hold" grpId="0" nodeType="withEffect">
                                  <p:stCondLst>
                                    <p:cond delay="0"/>
                                  </p:stCondLst>
                                  <p:childTnLst>
                                    <p:set>
                                      <p:cBhvr>
                                        <p:cTn id="46" dur="1" fill="hold">
                                          <p:stCondLst>
                                            <p:cond delay="0"/>
                                          </p:stCondLst>
                                        </p:cTn>
                                        <p:tgtEl>
                                          <p:spTgt spid="274435">
                                            <p:txEl>
                                              <p:pRg st="9" end="9"/>
                                            </p:txEl>
                                          </p:spTgt>
                                        </p:tgtEl>
                                        <p:attrNameLst>
                                          <p:attrName>style.visibility</p:attrName>
                                        </p:attrNameLst>
                                      </p:cBhvr>
                                      <p:to>
                                        <p:strVal val="visible"/>
                                      </p:to>
                                    </p:set>
                                    <p:anim calcmode="lin" valueType="num">
                                      <p:cBhvr additive="base">
                                        <p:cTn id="47" dur="500" fill="hold"/>
                                        <p:tgtEl>
                                          <p:spTgt spid="274435">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7443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Whoosh"/>
                                        </p:tgtEl>
                                      </p:cMediaNode>
                                    </p:audio>
                                  </p:subTnLst>
                                </p:cTn>
                              </p:par>
                              <p:par>
                                <p:cTn id="49" presetID="2" presetClass="entr" presetSubtype="8" fill="hold" grpId="0" nodeType="withEffect">
                                  <p:stCondLst>
                                    <p:cond delay="0"/>
                                  </p:stCondLst>
                                  <p:childTnLst>
                                    <p:set>
                                      <p:cBhvr>
                                        <p:cTn id="50" dur="1" fill="hold">
                                          <p:stCondLst>
                                            <p:cond delay="0"/>
                                          </p:stCondLst>
                                        </p:cTn>
                                        <p:tgtEl>
                                          <p:spTgt spid="274435">
                                            <p:txEl>
                                              <p:pRg st="10" end="10"/>
                                            </p:txEl>
                                          </p:spTgt>
                                        </p:tgtEl>
                                        <p:attrNameLst>
                                          <p:attrName>style.visibility</p:attrName>
                                        </p:attrNameLst>
                                      </p:cBhvr>
                                      <p:to>
                                        <p:strVal val="visible"/>
                                      </p:to>
                                    </p:set>
                                    <p:anim calcmode="lin" valueType="num">
                                      <p:cBhvr additive="base">
                                        <p:cTn id="51" dur="500" fill="hold"/>
                                        <p:tgtEl>
                                          <p:spTgt spid="274435">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7443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AI-optimized Hardware</a:t>
            </a:r>
            <a:r>
              <a:rPr lang="en-US" dirty="0"/>
              <a:t>: Graphics processing units (GPU) and appliances specifically designed and architected to efficiently run AI-oriented computational jobs. Currently primarily making a difference in deep learning applications. Sample vendors: </a:t>
            </a:r>
            <a:r>
              <a:rPr lang="en-US" dirty="0" err="1"/>
              <a:t>Alluviate</a:t>
            </a:r>
            <a:r>
              <a:rPr lang="en-US" dirty="0"/>
              <a:t>, Cray, Google, IBM, Intel, </a:t>
            </a:r>
            <a:r>
              <a:rPr lang="en-US" dirty="0" err="1"/>
              <a:t>Nvidia</a:t>
            </a:r>
            <a:r>
              <a:rPr lang="en-US" dirty="0"/>
              <a:t>.</a:t>
            </a:r>
          </a:p>
          <a:p>
            <a:pPr algn="just"/>
            <a:r>
              <a:rPr lang="en-US" b="1" dirty="0"/>
              <a:t>Decision Management</a:t>
            </a:r>
            <a:r>
              <a:rPr lang="en-US" dirty="0"/>
              <a:t>: Engines that insert rules and logic into AI systems and used for initial setup/training and ongoing maintenance and tuning. A mature technology, it is used in a wide variety of enterprise applications, assisting in or performing automated decision-making. Sample vendors: Advanced Systems Concepts, </a:t>
            </a:r>
            <a:r>
              <a:rPr lang="en-US" dirty="0" err="1"/>
              <a:t>Informatica</a:t>
            </a:r>
            <a:r>
              <a:rPr lang="en-US" dirty="0"/>
              <a:t>, </a:t>
            </a:r>
            <a:r>
              <a:rPr lang="en-US" dirty="0" err="1"/>
              <a:t>Maana</a:t>
            </a:r>
            <a:r>
              <a:rPr lang="en-US" dirty="0"/>
              <a:t>, </a:t>
            </a:r>
            <a:r>
              <a:rPr lang="en-US" dirty="0" err="1"/>
              <a:t>Pegasystems</a:t>
            </a:r>
            <a:r>
              <a:rPr lang="en-US" dirty="0"/>
              <a:t>, </a:t>
            </a:r>
            <a:r>
              <a:rPr lang="en-US" dirty="0" err="1"/>
              <a:t>UiPath</a:t>
            </a:r>
            <a:r>
              <a:rPr lang="en-US" dirty="0"/>
              <a:t>.</a:t>
            </a:r>
          </a:p>
          <a:p>
            <a:endParaRPr lang="en-US" dirty="0"/>
          </a:p>
        </p:txBody>
      </p:sp>
    </p:spTree>
    <p:extLst>
      <p:ext uri="{BB962C8B-B14F-4D97-AF65-F5344CB8AC3E}">
        <p14:creationId xmlns:p14="http://schemas.microsoft.com/office/powerpoint/2010/main" val="3639351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Deep Learning Platforms</a:t>
            </a:r>
            <a:r>
              <a:rPr lang="en-US" dirty="0"/>
              <a:t>: A special type of machine learning consisting of artificial neural networks with multiple abstraction layers. Currently primarily used in pattern recognition and classification applications supported by very large data sets. Sample vendors: Deep Instinct, Ersatz Labs, Fluid AI, </a:t>
            </a:r>
            <a:r>
              <a:rPr lang="en-US" dirty="0" err="1"/>
              <a:t>MathWorks</a:t>
            </a:r>
            <a:r>
              <a:rPr lang="en-US" dirty="0"/>
              <a:t>, </a:t>
            </a:r>
            <a:r>
              <a:rPr lang="en-US" dirty="0" err="1"/>
              <a:t>Peltarion</a:t>
            </a:r>
            <a:r>
              <a:rPr lang="en-US" dirty="0"/>
              <a:t>, Saffron Technology, Sentient Technologies</a:t>
            </a:r>
            <a:r>
              <a:rPr lang="en-US" dirty="0" smtClean="0"/>
              <a:t>.</a:t>
            </a:r>
          </a:p>
          <a:p>
            <a:pPr algn="just"/>
            <a:r>
              <a:rPr lang="en-US" b="1" dirty="0"/>
              <a:t>Biometrics</a:t>
            </a:r>
            <a:r>
              <a:rPr lang="en-US" dirty="0"/>
              <a:t>: Enable more natural interactions between humans and machines, including but not limited to image and touch recognition, speech, and body language. Currently used primarily in market research. Sample vendors: 3VR, </a:t>
            </a:r>
            <a:r>
              <a:rPr lang="en-US" dirty="0" err="1"/>
              <a:t>Affectiva</a:t>
            </a:r>
            <a:r>
              <a:rPr lang="en-US" dirty="0"/>
              <a:t>, </a:t>
            </a:r>
            <a:r>
              <a:rPr lang="en-US" dirty="0" err="1"/>
              <a:t>Agnitio</a:t>
            </a:r>
            <a:r>
              <a:rPr lang="en-US" dirty="0"/>
              <a:t>, </a:t>
            </a:r>
            <a:r>
              <a:rPr lang="en-US" dirty="0" err="1"/>
              <a:t>FaceFirst</a:t>
            </a:r>
            <a:r>
              <a:rPr lang="en-US" dirty="0"/>
              <a:t>, Sensory, </a:t>
            </a:r>
            <a:r>
              <a:rPr lang="en-US" dirty="0" err="1"/>
              <a:t>Synqera</a:t>
            </a:r>
            <a:r>
              <a:rPr lang="en-US" dirty="0"/>
              <a:t>, </a:t>
            </a:r>
            <a:r>
              <a:rPr lang="en-US" dirty="0" err="1"/>
              <a:t>Tahzoo</a:t>
            </a:r>
            <a:r>
              <a:rPr lang="en-US" dirty="0"/>
              <a:t>.</a:t>
            </a:r>
          </a:p>
          <a:p>
            <a:endParaRPr lang="en-US" dirty="0"/>
          </a:p>
        </p:txBody>
      </p:sp>
    </p:spTree>
    <p:extLst>
      <p:ext uri="{BB962C8B-B14F-4D97-AF65-F5344CB8AC3E}">
        <p14:creationId xmlns:p14="http://schemas.microsoft.com/office/powerpoint/2010/main" val="93665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Robotic Process Automation</a:t>
            </a:r>
            <a:r>
              <a:rPr lang="en-US" dirty="0"/>
              <a:t>: Using scripts and other methods to automate human action to support efficient business processes. Currently used where it’s too expensive or inefficient for humans to execute a task or a process. Sample vendors: Advanced Systems Concepts, Automation Anywhere, Blue Prism, </a:t>
            </a:r>
            <a:r>
              <a:rPr lang="en-US" dirty="0" err="1"/>
              <a:t>UiPath</a:t>
            </a:r>
            <a:r>
              <a:rPr lang="en-US" dirty="0"/>
              <a:t>, </a:t>
            </a:r>
            <a:r>
              <a:rPr lang="en-US" dirty="0" err="1"/>
              <a:t>WorkFusion</a:t>
            </a:r>
            <a:r>
              <a:rPr lang="en-US" dirty="0"/>
              <a:t>.</a:t>
            </a:r>
          </a:p>
          <a:p>
            <a:pPr algn="just"/>
            <a:r>
              <a:rPr lang="en-US" b="1" dirty="0"/>
              <a:t>Text Analytics and NLP</a:t>
            </a:r>
            <a:r>
              <a:rPr lang="en-US" dirty="0"/>
              <a:t>: Natural language processing (NLP) uses and supports text analytics by facilitating the understanding of sentence structure and meaning, sentiment, and intent through statistical and machine learning methods. Currently used in fraud detection and security, a wide range of automated assistants, and applications for mining unstructured data. Sample vendors: Basis Technology, </a:t>
            </a:r>
            <a:r>
              <a:rPr lang="en-US" dirty="0" err="1"/>
              <a:t>Coveo</a:t>
            </a:r>
            <a:r>
              <a:rPr lang="en-US" dirty="0"/>
              <a:t>, Expert System, </a:t>
            </a:r>
            <a:r>
              <a:rPr lang="en-US" dirty="0" err="1"/>
              <a:t>Indico</a:t>
            </a:r>
            <a:r>
              <a:rPr lang="en-US" dirty="0"/>
              <a:t>, </a:t>
            </a:r>
            <a:r>
              <a:rPr lang="en-US" dirty="0" err="1"/>
              <a:t>Knime</a:t>
            </a:r>
            <a:r>
              <a:rPr lang="en-US" dirty="0"/>
              <a:t>, </a:t>
            </a:r>
            <a:r>
              <a:rPr lang="en-US" dirty="0" err="1"/>
              <a:t>Lexalytics</a:t>
            </a:r>
            <a:r>
              <a:rPr lang="en-US" dirty="0"/>
              <a:t>, </a:t>
            </a:r>
            <a:r>
              <a:rPr lang="en-US" dirty="0" err="1"/>
              <a:t>Linguamatics</a:t>
            </a:r>
            <a:r>
              <a:rPr lang="en-US" dirty="0"/>
              <a:t>, </a:t>
            </a:r>
            <a:r>
              <a:rPr lang="en-US" dirty="0" err="1"/>
              <a:t>Mindbreeze</a:t>
            </a:r>
            <a:r>
              <a:rPr lang="en-US" dirty="0"/>
              <a:t>, </a:t>
            </a:r>
            <a:r>
              <a:rPr lang="en-US" dirty="0" err="1"/>
              <a:t>Sinequa</a:t>
            </a:r>
            <a:r>
              <a:rPr lang="en-US" dirty="0"/>
              <a:t>, </a:t>
            </a:r>
            <a:r>
              <a:rPr lang="en-US" dirty="0" err="1"/>
              <a:t>Stratifyd</a:t>
            </a:r>
            <a:r>
              <a:rPr lang="en-US" dirty="0"/>
              <a:t>, </a:t>
            </a:r>
            <a:r>
              <a:rPr lang="en-US" dirty="0" err="1"/>
              <a:t>Synapsify</a:t>
            </a:r>
            <a:r>
              <a:rPr lang="en-US" dirty="0"/>
              <a:t>.</a:t>
            </a:r>
          </a:p>
          <a:p>
            <a:endParaRPr lang="en-US" dirty="0"/>
          </a:p>
        </p:txBody>
      </p:sp>
    </p:spTree>
    <p:extLst>
      <p:ext uri="{BB962C8B-B14F-4D97-AF65-F5344CB8AC3E}">
        <p14:creationId xmlns:p14="http://schemas.microsoft.com/office/powerpoint/2010/main" val="2803454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79284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normAutofit/>
          </a:bodyPr>
          <a:lstStyle/>
          <a:p>
            <a:r>
              <a:rPr lang="en-US" altLang="en-US" b="1" dirty="0">
                <a:latin typeface="New York"/>
              </a:rPr>
              <a:t>Goals of Artificial Intelligence</a:t>
            </a:r>
          </a:p>
        </p:txBody>
      </p:sp>
      <p:sp>
        <p:nvSpPr>
          <p:cNvPr id="6147" name="Rectangle 5"/>
          <p:cNvSpPr>
            <a:spLocks noGrp="1" noChangeArrowheads="1"/>
          </p:cNvSpPr>
          <p:nvPr>
            <p:ph type="body" idx="1"/>
          </p:nvPr>
        </p:nvSpPr>
        <p:spPr>
          <a:xfrm>
            <a:off x="1022888" y="1690688"/>
            <a:ext cx="9111712" cy="4024312"/>
          </a:xfrm>
        </p:spPr>
        <p:txBody>
          <a:bodyPr/>
          <a:lstStyle/>
          <a:p>
            <a:pPr>
              <a:defRPr/>
            </a:pPr>
            <a:r>
              <a:rPr lang="en-US" altLang="en-US" sz="2000" b="1" dirty="0"/>
              <a:t>Scientific goal</a:t>
            </a:r>
            <a:r>
              <a:rPr lang="en-US" altLang="en-US" sz="2000" dirty="0"/>
              <a:t>: understand the mechanism behind human intelligence.</a:t>
            </a:r>
          </a:p>
          <a:p>
            <a:pPr>
              <a:defRPr/>
            </a:pPr>
            <a:r>
              <a:rPr lang="en-US" altLang="en-US" sz="2000" b="1" dirty="0"/>
              <a:t>Engineering goal</a:t>
            </a:r>
            <a:r>
              <a:rPr lang="en-US" altLang="en-US" sz="2000" dirty="0"/>
              <a:t>: develop concepts and tools for building intelligent agents capable of solving real world problems. Examples:</a:t>
            </a:r>
          </a:p>
          <a:p>
            <a:pPr lvl="1">
              <a:defRPr/>
            </a:pPr>
            <a:r>
              <a:rPr lang="en-US" altLang="en-US" sz="1800" b="1" dirty="0"/>
              <a:t>Knowledge-based systems</a:t>
            </a:r>
            <a:r>
              <a:rPr lang="en-US" altLang="en-US" sz="1800" dirty="0"/>
              <a:t>: capture expert knowledge and apply them to solve </a:t>
            </a:r>
            <a:r>
              <a:rPr lang="en-US" altLang="en-US" sz="1800" dirty="0" smtClean="0"/>
              <a:t>problems</a:t>
            </a:r>
          </a:p>
          <a:p>
            <a:pPr lvl="1">
              <a:defRPr/>
            </a:pPr>
            <a:r>
              <a:rPr lang="en-US" altLang="en-US" sz="1800" b="1" dirty="0" smtClean="0"/>
              <a:t>Common </a:t>
            </a:r>
            <a:r>
              <a:rPr lang="en-US" altLang="en-US" sz="1800" b="1" dirty="0"/>
              <a:t>sense reasoning systems</a:t>
            </a:r>
            <a:r>
              <a:rPr lang="en-US" altLang="en-US" sz="1800" dirty="0"/>
              <a:t>: capture and process knowledge that people commonly hold which is not explicitly communicated.</a:t>
            </a:r>
          </a:p>
          <a:p>
            <a:pPr lvl="1">
              <a:defRPr/>
            </a:pPr>
            <a:r>
              <a:rPr lang="en-US" altLang="en-US" sz="1800" b="1" dirty="0"/>
              <a:t>Learning systems</a:t>
            </a:r>
            <a:r>
              <a:rPr lang="en-US" altLang="en-US" sz="1800" dirty="0"/>
              <a:t>: have the ability to expend their knowledge based on the accumulated experience.</a:t>
            </a:r>
          </a:p>
          <a:p>
            <a:pPr lvl="1">
              <a:defRPr/>
            </a:pPr>
            <a:r>
              <a:rPr lang="en-US" altLang="en-US" sz="1800" b="1" dirty="0"/>
              <a:t>Natural language understanding systems</a:t>
            </a:r>
            <a:r>
              <a:rPr lang="en-US" altLang="en-US" sz="1800" dirty="0"/>
              <a:t>. </a:t>
            </a:r>
          </a:p>
          <a:p>
            <a:pPr lvl="1">
              <a:defRPr/>
            </a:pPr>
            <a:r>
              <a:rPr lang="en-US" altLang="en-US" sz="1800" b="1" dirty="0"/>
              <a:t>Intelligent robots.</a:t>
            </a:r>
          </a:p>
          <a:p>
            <a:pPr lvl="1">
              <a:defRPr/>
            </a:pPr>
            <a:r>
              <a:rPr lang="en-US" altLang="en-US" sz="1800" b="1" dirty="0"/>
              <a:t>Speech and vision recognition systems.</a:t>
            </a:r>
          </a:p>
          <a:p>
            <a:pPr lvl="1">
              <a:defRPr/>
            </a:pPr>
            <a:r>
              <a:rPr lang="en-US" altLang="en-US" sz="1800" b="1" dirty="0"/>
              <a:t>Game playing (IBM’s Deep Blue)</a:t>
            </a:r>
          </a:p>
          <a:p>
            <a:pPr marL="457200" lvl="1" indent="0">
              <a:buNone/>
              <a:defRPr/>
            </a:pPr>
            <a:endParaRPr lang="en-US" altLang="en-US" sz="1600" dirty="0"/>
          </a:p>
        </p:txBody>
      </p:sp>
    </p:spTree>
    <p:extLst>
      <p:ext uri="{BB962C8B-B14F-4D97-AF65-F5344CB8AC3E}">
        <p14:creationId xmlns:p14="http://schemas.microsoft.com/office/powerpoint/2010/main" val="146234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History of AI</a:t>
            </a:r>
            <a:endParaRPr lang="en-US" b="1" dirty="0"/>
          </a:p>
        </p:txBody>
      </p:sp>
    </p:spTree>
    <p:extLst>
      <p:ext uri="{BB962C8B-B14F-4D97-AF65-F5344CB8AC3E}">
        <p14:creationId xmlns:p14="http://schemas.microsoft.com/office/powerpoint/2010/main" val="21659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pPr>
              <a:buClr>
                <a:schemeClr val="bg2"/>
              </a:buClr>
            </a:pPr>
            <a:r>
              <a:rPr lang="en-US"/>
              <a:t>1941-First Electronic Computer</a:t>
            </a:r>
          </a:p>
        </p:txBody>
      </p:sp>
      <p:sp>
        <p:nvSpPr>
          <p:cNvPr id="36867" name="Rectangle 1027"/>
          <p:cNvSpPr>
            <a:spLocks noGrp="1" noChangeArrowheads="1"/>
          </p:cNvSpPr>
          <p:nvPr>
            <p:ph type="body" sz="half" idx="1"/>
          </p:nvPr>
        </p:nvSpPr>
        <p:spPr>
          <a:xfrm>
            <a:off x="2209800" y="2590800"/>
            <a:ext cx="3810000" cy="4114800"/>
          </a:xfrm>
        </p:spPr>
        <p:txBody>
          <a:bodyPr/>
          <a:lstStyle/>
          <a:p>
            <a:pPr>
              <a:buClr>
                <a:schemeClr val="bg2"/>
              </a:buClr>
              <a:buSzTx/>
            </a:pPr>
            <a:r>
              <a:rPr lang="en-US" dirty="0"/>
              <a:t>ENIAC - Electronic Numerical Integrator and Computer </a:t>
            </a:r>
          </a:p>
          <a:p>
            <a:pPr>
              <a:buClr>
                <a:schemeClr val="bg2"/>
              </a:buClr>
              <a:buSzTx/>
            </a:pPr>
            <a:r>
              <a:rPr lang="en-US" dirty="0"/>
              <a:t> Medium that made AI possible </a:t>
            </a:r>
          </a:p>
        </p:txBody>
      </p:sp>
      <p:pic>
        <p:nvPicPr>
          <p:cNvPr id="36869" name="Picture 1029" descr="C:\WINDOWS\Application Data\Microsoft\Media Catalog\eniac1.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172200" y="2584451"/>
            <a:ext cx="3810000" cy="2906713"/>
          </a:xfrm>
        </p:spPr>
      </p:pic>
    </p:spTree>
    <p:extLst>
      <p:ext uri="{BB962C8B-B14F-4D97-AF65-F5344CB8AC3E}">
        <p14:creationId xmlns:p14="http://schemas.microsoft.com/office/powerpoint/2010/main" val="2085474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buClr>
                <a:schemeClr val="bg2"/>
              </a:buClr>
            </a:pPr>
            <a:r>
              <a:rPr lang="en-US"/>
              <a:t>1943 – Neural Networks</a:t>
            </a:r>
          </a:p>
        </p:txBody>
      </p:sp>
      <p:sp>
        <p:nvSpPr>
          <p:cNvPr id="54275" name="Rectangle 3"/>
          <p:cNvSpPr>
            <a:spLocks noGrp="1" noChangeArrowheads="1"/>
          </p:cNvSpPr>
          <p:nvPr>
            <p:ph type="body" sz="half" idx="1"/>
          </p:nvPr>
        </p:nvSpPr>
        <p:spPr>
          <a:xfrm>
            <a:off x="2286000" y="2286000"/>
            <a:ext cx="3810000" cy="4114800"/>
          </a:xfrm>
        </p:spPr>
        <p:txBody>
          <a:bodyPr/>
          <a:lstStyle/>
          <a:p>
            <a:pPr>
              <a:buClr>
                <a:schemeClr val="bg2"/>
              </a:buClr>
              <a:buSzTx/>
            </a:pPr>
            <a:r>
              <a:rPr lang="en-US" sz="2400" dirty="0">
                <a:cs typeface="Times New Roman" panose="02020603050405020304" pitchFamily="18" charset="0"/>
              </a:rPr>
              <a:t>McCulloch &amp; Pitts proposed a model of artificial neurons in 1943</a:t>
            </a:r>
          </a:p>
          <a:p>
            <a:pPr>
              <a:buClr>
                <a:schemeClr val="bg2"/>
              </a:buClr>
              <a:buSzTx/>
            </a:pPr>
            <a:r>
              <a:rPr lang="en-US" sz="2400" dirty="0">
                <a:cs typeface="Times New Roman" panose="02020603050405020304" pitchFamily="18" charset="0"/>
              </a:rPr>
              <a:t>foundation: basic physiology of the brain</a:t>
            </a:r>
          </a:p>
          <a:p>
            <a:pPr>
              <a:buClr>
                <a:schemeClr val="bg2"/>
              </a:buClr>
              <a:buSzTx/>
            </a:pPr>
            <a:r>
              <a:rPr lang="en-US" sz="2400" dirty="0">
                <a:cs typeface="Times New Roman" panose="02020603050405020304" pitchFamily="18" charset="0"/>
              </a:rPr>
              <a:t> each neuron either 'on' or 'off' </a:t>
            </a:r>
          </a:p>
          <a:p>
            <a:pPr>
              <a:buClr>
                <a:schemeClr val="bg2"/>
              </a:buClr>
              <a:buSzTx/>
            </a:pPr>
            <a:endParaRPr lang="en-US" sz="2400" dirty="0">
              <a:cs typeface="Times New Roman" panose="02020603050405020304" pitchFamily="18" charset="0"/>
            </a:endParaRPr>
          </a:p>
        </p:txBody>
      </p:sp>
      <p:pic>
        <p:nvPicPr>
          <p:cNvPr id="54279" name="Picture 7" descr="C:\WINDOWS\Application Data\Microsoft\Media Catalog\neuron!.gif"/>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77000" y="2743200"/>
            <a:ext cx="3810000" cy="1663700"/>
          </a:xfrm>
        </p:spPr>
      </p:pic>
    </p:spTree>
    <p:extLst>
      <p:ext uri="{BB962C8B-B14F-4D97-AF65-F5344CB8AC3E}">
        <p14:creationId xmlns:p14="http://schemas.microsoft.com/office/powerpoint/2010/main" val="238440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p:cTn id="7" dur="10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42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427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27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4275">
                                            <p:txEl>
                                              <p:pRg st="1" end="1"/>
                                            </p:txEl>
                                          </p:spTgt>
                                        </p:tgtEl>
                                        <p:attrNameLst>
                                          <p:attrName>style.visibility</p:attrName>
                                        </p:attrNameLst>
                                      </p:cBhvr>
                                      <p:to>
                                        <p:strVal val="visible"/>
                                      </p:to>
                                    </p:set>
                                    <p:anim calcmode="lin" valueType="num">
                                      <p:cBhvr>
                                        <p:cTn id="15" dur="1000" fill="hold"/>
                                        <p:tgtEl>
                                          <p:spTgt spid="5427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5427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5427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427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54275">
                                            <p:txEl>
                                              <p:pRg st="2" end="2"/>
                                            </p:txEl>
                                          </p:spTgt>
                                        </p:tgtEl>
                                        <p:attrNameLst>
                                          <p:attrName>style.visibility</p:attrName>
                                        </p:attrNameLst>
                                      </p:cBhvr>
                                      <p:to>
                                        <p:strVal val="visible"/>
                                      </p:to>
                                    </p:set>
                                    <p:anim calcmode="lin" valueType="num">
                                      <p:cBhvr>
                                        <p:cTn id="23" dur="1000" fill="hold"/>
                                        <p:tgtEl>
                                          <p:spTgt spid="5427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427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427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427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buClr>
                <a:schemeClr val="bg2"/>
              </a:buClr>
            </a:pPr>
            <a:r>
              <a:rPr lang="en-US"/>
              <a:t>Neural Networks</a:t>
            </a:r>
          </a:p>
        </p:txBody>
      </p:sp>
      <p:sp>
        <p:nvSpPr>
          <p:cNvPr id="55299" name="Rectangle 3"/>
          <p:cNvSpPr>
            <a:spLocks noGrp="1" noChangeArrowheads="1"/>
          </p:cNvSpPr>
          <p:nvPr>
            <p:ph type="body" sz="half" idx="1"/>
          </p:nvPr>
        </p:nvSpPr>
        <p:spPr>
          <a:xfrm>
            <a:off x="914400" y="2104232"/>
            <a:ext cx="4267200" cy="4114800"/>
          </a:xfrm>
        </p:spPr>
        <p:txBody>
          <a:bodyPr>
            <a:normAutofit/>
          </a:bodyPr>
          <a:lstStyle/>
          <a:p>
            <a:pPr>
              <a:buClr>
                <a:schemeClr val="bg2"/>
              </a:buClr>
              <a:buSzTx/>
            </a:pPr>
            <a:r>
              <a:rPr lang="en-US" dirty="0">
                <a:cs typeface="Times New Roman" panose="02020603050405020304" pitchFamily="18" charset="0"/>
              </a:rPr>
              <a:t>Switch to 'on' (response) if sufficient number of neighbors are 'on' (stimulus) </a:t>
            </a:r>
            <a:endParaRPr lang="en-US" dirty="0">
              <a:cs typeface="Arial" panose="020B0604020202020204" pitchFamily="34" charset="0"/>
            </a:endParaRPr>
          </a:p>
          <a:p>
            <a:pPr>
              <a:buClr>
                <a:schemeClr val="bg2"/>
              </a:buClr>
              <a:buSzTx/>
            </a:pPr>
            <a:r>
              <a:rPr lang="en-US" dirty="0">
                <a:cs typeface="Arial" panose="020B0604020202020204" pitchFamily="34" charset="0"/>
              </a:rPr>
              <a:t>Training - reading sample data and iteratively adjusting the network's weights to produce optimum predictions</a:t>
            </a:r>
            <a:r>
              <a:rPr lang="en-US" dirty="0"/>
              <a:t> </a:t>
            </a:r>
          </a:p>
        </p:txBody>
      </p:sp>
      <p:pic>
        <p:nvPicPr>
          <p:cNvPr id="55301" name="Picture 5" descr="C:\WINDOWS\Application Data\Microsoft\Media Catalog\nueron.gif"/>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096000" y="2514601"/>
            <a:ext cx="3810000" cy="3294063"/>
          </a:xfrm>
        </p:spPr>
      </p:pic>
    </p:spTree>
    <p:extLst>
      <p:ext uri="{BB962C8B-B14F-4D97-AF65-F5344CB8AC3E}">
        <p14:creationId xmlns:p14="http://schemas.microsoft.com/office/powerpoint/2010/main" val="2889386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ox(in)">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ox(in)">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1423</Words>
  <Application>Microsoft Office PowerPoint</Application>
  <PresentationFormat>Widescreen</PresentationFormat>
  <Paragraphs>146</Paragraphs>
  <Slides>43</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Arial</vt:lpstr>
      <vt:lpstr>Calibri</vt:lpstr>
      <vt:lpstr>Calibri Light</vt:lpstr>
      <vt:lpstr>New York</vt:lpstr>
      <vt:lpstr>Times</vt:lpstr>
      <vt:lpstr>Times New Roman</vt:lpstr>
      <vt:lpstr>TimesNewRomanPS-BoldMT</vt:lpstr>
      <vt:lpstr>TimesNewRomanPSMT</vt:lpstr>
      <vt:lpstr>Verdana</vt:lpstr>
      <vt:lpstr>Wingdings</vt:lpstr>
      <vt:lpstr>Office Theme</vt:lpstr>
      <vt:lpstr>Bitmap Image</vt:lpstr>
      <vt:lpstr>Introduction to Artificial Intelligence</vt:lpstr>
      <vt:lpstr>Contents</vt:lpstr>
      <vt:lpstr>Intelligence vs Artificial Intelligence</vt:lpstr>
      <vt:lpstr>What’s involved in Intelligence?</vt:lpstr>
      <vt:lpstr>Goals of Artificial Intelligence</vt:lpstr>
      <vt:lpstr>History of AI</vt:lpstr>
      <vt:lpstr>1941-First Electronic Computer</vt:lpstr>
      <vt:lpstr>1943 – Neural Networks</vt:lpstr>
      <vt:lpstr>Neural Networks</vt:lpstr>
      <vt:lpstr>Neural Networks</vt:lpstr>
      <vt:lpstr>1950 – The Turing Test</vt:lpstr>
      <vt:lpstr>Turing Test</vt:lpstr>
      <vt:lpstr>1960’s – AI Programs</vt:lpstr>
      <vt:lpstr>1963 – DARPA Grant</vt:lpstr>
      <vt:lpstr>1970's -  Expert Systems</vt:lpstr>
      <vt:lpstr>AI Being Incorporated in War (early 1990's)</vt:lpstr>
      <vt:lpstr>AI In The Military – 1990’s</vt:lpstr>
      <vt:lpstr>1997 – Deep Blue Defeats Kasparov </vt:lpstr>
      <vt:lpstr>AI Winters</vt:lpstr>
      <vt:lpstr>Chess</vt:lpstr>
      <vt:lpstr>AI Programming Methods</vt:lpstr>
      <vt:lpstr>Artificial Intelligence Streams</vt:lpstr>
      <vt:lpstr>Statistical Methods</vt:lpstr>
      <vt:lpstr>Machine Learning</vt:lpstr>
      <vt:lpstr>Deep Learning</vt:lpstr>
      <vt:lpstr>Natural Language processing</vt:lpstr>
      <vt:lpstr>Reinforcement Learning</vt:lpstr>
      <vt:lpstr>AI Applications</vt:lpstr>
      <vt:lpstr>AI Applications</vt:lpstr>
      <vt:lpstr>AI Applications</vt:lpstr>
      <vt:lpstr>AI Applications</vt:lpstr>
      <vt:lpstr>AI Applications</vt:lpstr>
      <vt:lpstr>AI Applications</vt:lpstr>
      <vt:lpstr>AI Applications</vt:lpstr>
      <vt:lpstr>AI Applications</vt:lpstr>
      <vt:lpstr>AI Applications</vt:lpstr>
      <vt:lpstr>AI Applications</vt:lpstr>
      <vt:lpstr>Top 10 Hot Artificial Intelligence (AI) Technologies Today </vt:lpstr>
      <vt:lpstr>PowerPoint Presentation</vt:lpstr>
      <vt:lpstr>PowerPoint Presentation</vt:lpstr>
      <vt:lpstr>PowerPoint Presentation</vt:lpstr>
      <vt:lpstr>PowerPoint Presentation</vt:lpstr>
      <vt:lpstr>Thank You</vt:lpstr>
    </vt:vector>
  </TitlesOfParts>
  <Company>NIELIT Calicut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Director</dc:creator>
  <cp:lastModifiedBy>Director</cp:lastModifiedBy>
  <cp:revision>134</cp:revision>
  <dcterms:created xsi:type="dcterms:W3CDTF">2018-05-07T11:53:58Z</dcterms:created>
  <dcterms:modified xsi:type="dcterms:W3CDTF">2019-04-25T03:37:24Z</dcterms:modified>
</cp:coreProperties>
</file>