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9EC6-19E7-48E0-8050-096DA811A2DB}" type="datetimeFigureOut">
              <a:rPr lang="en-US" smtClean="0"/>
              <a:t>27-May-2019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8037-2CF9-4009-B984-B916896A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9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9EC6-19E7-48E0-8050-096DA811A2DB}" type="datetimeFigureOut">
              <a:rPr lang="en-US" smtClean="0"/>
              <a:t>27-May-2019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8037-2CF9-4009-B984-B916896A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7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9EC6-19E7-48E0-8050-096DA811A2DB}" type="datetimeFigureOut">
              <a:rPr lang="en-US" smtClean="0"/>
              <a:t>27-May-2019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8037-2CF9-4009-B984-B916896A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5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9EC6-19E7-48E0-8050-096DA811A2DB}" type="datetimeFigureOut">
              <a:rPr lang="en-US" smtClean="0"/>
              <a:t>27-May-2019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8037-2CF9-4009-B984-B916896A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9EC6-19E7-48E0-8050-096DA811A2DB}" type="datetimeFigureOut">
              <a:rPr lang="en-US" smtClean="0"/>
              <a:t>27-May-2019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8037-2CF9-4009-B984-B916896A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9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9EC6-19E7-48E0-8050-096DA811A2DB}" type="datetimeFigureOut">
              <a:rPr lang="en-US" smtClean="0"/>
              <a:t>27-May-2019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8037-2CF9-4009-B984-B916896A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5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9EC6-19E7-48E0-8050-096DA811A2DB}" type="datetimeFigureOut">
              <a:rPr lang="en-US" smtClean="0"/>
              <a:t>27-May-2019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8037-2CF9-4009-B984-B916896A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9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9EC6-19E7-48E0-8050-096DA811A2DB}" type="datetimeFigureOut">
              <a:rPr lang="en-US" smtClean="0"/>
              <a:t>27-May-2019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8037-2CF9-4009-B984-B916896A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5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9EC6-19E7-48E0-8050-096DA811A2DB}" type="datetimeFigureOut">
              <a:rPr lang="en-US" smtClean="0"/>
              <a:t>27-May-2019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8037-2CF9-4009-B984-B916896A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6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9EC6-19E7-48E0-8050-096DA811A2DB}" type="datetimeFigureOut">
              <a:rPr lang="en-US" smtClean="0"/>
              <a:t>27-May-2019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8037-2CF9-4009-B984-B916896A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9EC6-19E7-48E0-8050-096DA811A2DB}" type="datetimeFigureOut">
              <a:rPr lang="en-US" smtClean="0"/>
              <a:t>27-May-2019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8037-2CF9-4009-B984-B916896A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7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99EC6-19E7-48E0-8050-096DA811A2DB}" type="datetimeFigureOut">
              <a:rPr lang="en-US" smtClean="0"/>
              <a:t>27-May-2019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A8037-2CF9-4009-B984-B916896A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7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Real World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/>
              <a:t>Real world data are generally</a:t>
            </a:r>
            <a:endParaRPr lang="en-US" sz="2000" dirty="0"/>
          </a:p>
          <a:p>
            <a:pPr lvl="1"/>
            <a:r>
              <a:rPr lang="en-GB" dirty="0"/>
              <a:t>Incomplete: lacking attribute values, lacking certain attributes of interest, or containing only aggregate data</a:t>
            </a:r>
            <a:endParaRPr lang="en-US" sz="1800" dirty="0"/>
          </a:p>
          <a:p>
            <a:pPr lvl="1"/>
            <a:r>
              <a:rPr lang="en-GB" dirty="0"/>
              <a:t>Noisy: containing errors or outliers</a:t>
            </a:r>
            <a:endParaRPr lang="en-US" sz="1800" dirty="0"/>
          </a:p>
          <a:p>
            <a:pPr lvl="1"/>
            <a:r>
              <a:rPr lang="en-GB" dirty="0"/>
              <a:t>Inconsistent: containing discrepancies in codes or names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9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Tasks in data </a:t>
            </a:r>
            <a:r>
              <a:rPr lang="en-GB" dirty="0" err="1" smtClean="0"/>
              <a:t>preprocessing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3200" dirty="0" smtClean="0"/>
              <a:t>Data cleaning</a:t>
            </a:r>
            <a:endParaRPr lang="en-US" sz="3200" dirty="0" smtClean="0"/>
          </a:p>
          <a:p>
            <a:pPr lvl="1"/>
            <a:r>
              <a:rPr lang="en-GB" sz="3200" dirty="0" smtClean="0"/>
              <a:t>Data integration</a:t>
            </a:r>
            <a:endParaRPr lang="en-US" sz="3200" dirty="0" smtClean="0"/>
          </a:p>
          <a:p>
            <a:pPr lvl="1"/>
            <a:r>
              <a:rPr lang="en-GB" sz="3200" dirty="0" smtClean="0"/>
              <a:t>Data transformation</a:t>
            </a:r>
          </a:p>
          <a:p>
            <a:pPr lvl="1"/>
            <a:r>
              <a:rPr lang="en-GB" sz="3200" dirty="0" smtClean="0"/>
              <a:t>Data reduction</a:t>
            </a:r>
          </a:p>
          <a:p>
            <a:pPr lvl="1"/>
            <a:r>
              <a:rPr lang="en-GB" sz="3200" dirty="0" smtClean="0"/>
              <a:t>Data discretization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491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Data cleaning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GB" dirty="0" smtClean="0"/>
              <a:t>Fill </a:t>
            </a:r>
            <a:r>
              <a:rPr lang="en-GB" dirty="0"/>
              <a:t>in missing values (attribute or class value):</a:t>
            </a:r>
            <a:endParaRPr lang="en-US" sz="2000" dirty="0"/>
          </a:p>
          <a:p>
            <a:pPr lvl="1"/>
            <a:r>
              <a:rPr lang="en-GB" dirty="0"/>
              <a:t>Ignore the tuple: usually done when class label is missing.</a:t>
            </a:r>
            <a:endParaRPr lang="en-US" sz="1800" dirty="0"/>
          </a:p>
          <a:p>
            <a:pPr lvl="1"/>
            <a:r>
              <a:rPr lang="en-GB" dirty="0"/>
              <a:t>Use the attribute mean (or majority nominal value) to fill in the missing value.</a:t>
            </a:r>
            <a:endParaRPr lang="en-US" sz="1800" dirty="0"/>
          </a:p>
          <a:p>
            <a:pPr lvl="1"/>
            <a:r>
              <a:rPr lang="en-GB" dirty="0"/>
              <a:t>Use the attribute mean (or majority nominal value) for all samples belonging to the same class.</a:t>
            </a:r>
            <a:endParaRPr lang="en-US" sz="1800" dirty="0"/>
          </a:p>
          <a:p>
            <a:pPr lvl="1"/>
            <a:r>
              <a:rPr lang="en-GB" dirty="0"/>
              <a:t>Predict the missing value by using a learning algorithm: </a:t>
            </a:r>
            <a:endParaRPr lang="en-US" sz="1800" dirty="0"/>
          </a:p>
          <a:p>
            <a:pPr lvl="0"/>
            <a:r>
              <a:rPr lang="en-GB" dirty="0"/>
              <a:t>Identify outliers and smooth out noisy data:</a:t>
            </a:r>
            <a:endParaRPr lang="en-US" sz="2000" dirty="0"/>
          </a:p>
          <a:p>
            <a:pPr lvl="1"/>
            <a:r>
              <a:rPr lang="en-GB" dirty="0"/>
              <a:t>Binning</a:t>
            </a:r>
            <a:endParaRPr lang="en-US" sz="1800" dirty="0"/>
          </a:p>
          <a:p>
            <a:pPr lvl="2"/>
            <a:r>
              <a:rPr lang="en-GB" dirty="0"/>
              <a:t>Sort the attribute values and partition them into bins </a:t>
            </a:r>
            <a:endParaRPr lang="en-US" sz="1600" dirty="0"/>
          </a:p>
          <a:p>
            <a:pPr lvl="2"/>
            <a:r>
              <a:rPr lang="en-GB" dirty="0"/>
              <a:t>Then smooth by bin means,  bin median, or  bin boundaries.</a:t>
            </a:r>
            <a:endParaRPr lang="en-US" sz="1600" dirty="0"/>
          </a:p>
          <a:p>
            <a:pPr lvl="1"/>
            <a:r>
              <a:rPr lang="en-GB" dirty="0"/>
              <a:t>Clustering: group values in clusters and then detect and remove outliers  </a:t>
            </a:r>
            <a:endParaRPr lang="en-US" sz="1800" dirty="0"/>
          </a:p>
          <a:p>
            <a:pPr lvl="1"/>
            <a:r>
              <a:rPr lang="en-GB" dirty="0"/>
              <a:t>Regression: smooth by fitting the data into regression functions.</a:t>
            </a:r>
            <a:endParaRPr lang="en-US" sz="1800" dirty="0"/>
          </a:p>
          <a:p>
            <a:pPr lvl="1"/>
            <a:r>
              <a:rPr lang="en-GB" dirty="0"/>
              <a:t>Correct inconsistent data: </a:t>
            </a:r>
            <a:r>
              <a:rPr lang="en-GB" dirty="0"/>
              <a:t>use domain knowledge or expert decision.</a:t>
            </a:r>
            <a:endParaRPr lang="en-US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Integration of data from multiple databases or files.</a:t>
            </a:r>
          </a:p>
          <a:p>
            <a:pPr marL="0" indent="0">
              <a:buNone/>
            </a:pPr>
            <a:r>
              <a:rPr lang="en-GB" dirty="0" smtClean="0"/>
              <a:t>Integration of data from different file formats.</a:t>
            </a:r>
          </a:p>
          <a:p>
            <a:r>
              <a:rPr lang="en-GB" sz="2400" dirty="0" smtClean="0"/>
              <a:t>TEXT</a:t>
            </a:r>
          </a:p>
          <a:p>
            <a:r>
              <a:rPr lang="en-GB" sz="2400" dirty="0" smtClean="0"/>
              <a:t>CSV</a:t>
            </a:r>
          </a:p>
          <a:p>
            <a:r>
              <a:rPr lang="en-GB" sz="2400" dirty="0" smtClean="0"/>
              <a:t>EXCEL</a:t>
            </a:r>
          </a:p>
          <a:p>
            <a:r>
              <a:rPr lang="en-GB" sz="2400" dirty="0" smtClean="0"/>
              <a:t>XML</a:t>
            </a:r>
          </a:p>
          <a:p>
            <a:r>
              <a:rPr lang="en-GB" sz="2400" dirty="0" smtClean="0"/>
              <a:t>Databases</a:t>
            </a:r>
          </a:p>
          <a:p>
            <a:r>
              <a:rPr lang="en-GB" sz="2400" dirty="0" smtClean="0"/>
              <a:t>JSON,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7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Data transformation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Normalization</a:t>
            </a:r>
            <a:r>
              <a:rPr lang="en-GB" dirty="0"/>
              <a:t>:</a:t>
            </a:r>
            <a:endParaRPr lang="en-US" sz="2000" dirty="0"/>
          </a:p>
          <a:p>
            <a:pPr lvl="1"/>
            <a:r>
              <a:rPr lang="en-GB" dirty="0"/>
              <a:t>Scaling attribute values to fall within a specified range.</a:t>
            </a:r>
            <a:endParaRPr lang="en-US" sz="1800" dirty="0"/>
          </a:p>
          <a:p>
            <a:pPr lvl="2"/>
            <a:r>
              <a:rPr lang="en-GB" dirty="0"/>
              <a:t>Example: to transform V in [min, max] to V' in [0,1], apply V'=(V-Min)/(Max-Min)</a:t>
            </a:r>
            <a:endParaRPr lang="en-US" sz="1600" dirty="0"/>
          </a:p>
          <a:p>
            <a:pPr lvl="1"/>
            <a:r>
              <a:rPr lang="en-GB" dirty="0"/>
              <a:t>Scaling by using mean and standard deviation (useful when min and max are unknown or when there are outliers): V'=(V-Mean)/</a:t>
            </a:r>
            <a:r>
              <a:rPr lang="en-GB" dirty="0" err="1"/>
              <a:t>StDev</a:t>
            </a:r>
            <a:endParaRPr lang="en-US" sz="1800" dirty="0"/>
          </a:p>
          <a:p>
            <a:pPr lvl="0"/>
            <a:r>
              <a:rPr lang="en-GB" dirty="0"/>
              <a:t>Aggregation: </a:t>
            </a:r>
            <a:r>
              <a:rPr lang="en-GB" sz="2400" dirty="0"/>
              <a:t>moving up in the concept hierarchy on numeric attributes.</a:t>
            </a:r>
            <a:endParaRPr lang="en-US" sz="2400" dirty="0"/>
          </a:p>
          <a:p>
            <a:pPr lvl="0"/>
            <a:r>
              <a:rPr lang="en-GB" dirty="0"/>
              <a:t>Generalization: </a:t>
            </a:r>
            <a:r>
              <a:rPr lang="en-GB" sz="2400" dirty="0"/>
              <a:t>moving up in the concept hierarchy on nominal attributes.</a:t>
            </a:r>
            <a:endParaRPr lang="en-US" sz="2400" dirty="0"/>
          </a:p>
          <a:p>
            <a:r>
              <a:rPr lang="en-GB" dirty="0"/>
              <a:t>Attribute construction: </a:t>
            </a:r>
            <a:r>
              <a:rPr lang="en-GB" sz="2400" dirty="0"/>
              <a:t>replacing or adding new attributes inferred by existing attributes.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3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Data reduction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GB" dirty="0" smtClean="0"/>
              <a:t>Reducing </a:t>
            </a:r>
            <a:r>
              <a:rPr lang="en-GB" dirty="0"/>
              <a:t>the number of attributes</a:t>
            </a:r>
            <a:endParaRPr lang="en-US" sz="2000" dirty="0"/>
          </a:p>
          <a:p>
            <a:pPr lvl="1"/>
            <a:r>
              <a:rPr lang="en-GB" dirty="0" smtClean="0"/>
              <a:t>Removing </a:t>
            </a:r>
            <a:r>
              <a:rPr lang="en-GB" dirty="0"/>
              <a:t>irrelevant attributes: attribute selection </a:t>
            </a:r>
            <a:endParaRPr lang="en-US" sz="1800" dirty="0"/>
          </a:p>
          <a:p>
            <a:pPr lvl="1"/>
            <a:r>
              <a:rPr lang="en-GB" dirty="0"/>
              <a:t>Principle component analysis </a:t>
            </a:r>
            <a:endParaRPr lang="en-GB" dirty="0" smtClean="0"/>
          </a:p>
          <a:p>
            <a:pPr lvl="1"/>
            <a:r>
              <a:rPr lang="en-GB" dirty="0"/>
              <a:t>Data cube aggregation: applying roll-up, slice or dice operations.</a:t>
            </a:r>
            <a:endParaRPr lang="en-US" dirty="0"/>
          </a:p>
          <a:p>
            <a:pPr lvl="0"/>
            <a:r>
              <a:rPr lang="en-GB" dirty="0" smtClean="0"/>
              <a:t>Reducing </a:t>
            </a:r>
            <a:r>
              <a:rPr lang="en-GB" dirty="0"/>
              <a:t>the number of attribute values</a:t>
            </a:r>
            <a:endParaRPr lang="en-US" sz="2000" dirty="0"/>
          </a:p>
          <a:p>
            <a:pPr lvl="1"/>
            <a:r>
              <a:rPr lang="en-GB" dirty="0"/>
              <a:t>Binning (histograms): reducing the number of attributes by grouping them into intervals (bins).</a:t>
            </a:r>
            <a:endParaRPr lang="en-US" sz="1800" dirty="0"/>
          </a:p>
          <a:p>
            <a:pPr lvl="1"/>
            <a:r>
              <a:rPr lang="en-GB" dirty="0"/>
              <a:t>Clustering: grouping values in clusters.</a:t>
            </a:r>
            <a:endParaRPr lang="en-US" sz="1800" dirty="0"/>
          </a:p>
          <a:p>
            <a:pPr lvl="1"/>
            <a:r>
              <a:rPr lang="en-GB" dirty="0"/>
              <a:t>Aggregation or generalization</a:t>
            </a:r>
            <a:endParaRPr lang="en-US" sz="1800" dirty="0"/>
          </a:p>
          <a:p>
            <a:pPr lvl="0"/>
            <a:r>
              <a:rPr lang="en-GB" dirty="0"/>
              <a:t>Reducing the number of tuples</a:t>
            </a:r>
            <a:endParaRPr lang="en-US" sz="2000" dirty="0"/>
          </a:p>
          <a:p>
            <a:pPr lvl="1"/>
            <a:r>
              <a:rPr lang="en-GB" dirty="0"/>
              <a:t>Sampling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7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Discretization and generating concept hierarchies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dirty="0" smtClean="0"/>
              <a:t>Unsupervised </a:t>
            </a:r>
            <a:r>
              <a:rPr lang="en-GB" dirty="0"/>
              <a:t>discretization -  class variable is not used.</a:t>
            </a:r>
            <a:endParaRPr lang="en-US" sz="2000" dirty="0"/>
          </a:p>
          <a:p>
            <a:pPr lvl="1"/>
            <a:r>
              <a:rPr lang="en-GB" dirty="0"/>
              <a:t>Equal-interval (</a:t>
            </a:r>
            <a:r>
              <a:rPr lang="en-GB" dirty="0" err="1"/>
              <a:t>equiwidth</a:t>
            </a:r>
            <a:r>
              <a:rPr lang="en-GB" dirty="0"/>
              <a:t>) binning: split the whole range of numbers in intervals with equal size.</a:t>
            </a:r>
            <a:endParaRPr lang="en-US" sz="1800" dirty="0"/>
          </a:p>
          <a:p>
            <a:pPr lvl="1"/>
            <a:r>
              <a:rPr lang="en-GB" dirty="0"/>
              <a:t>Equal-frequency (</a:t>
            </a:r>
            <a:r>
              <a:rPr lang="en-GB" dirty="0" err="1"/>
              <a:t>equidepth</a:t>
            </a:r>
            <a:r>
              <a:rPr lang="en-GB" dirty="0"/>
              <a:t>) binning: use intervals containing equal number of values.</a:t>
            </a:r>
            <a:endParaRPr lang="en-US" sz="1800" dirty="0"/>
          </a:p>
          <a:p>
            <a:pPr lvl="0"/>
            <a:r>
              <a:rPr lang="en-GB" dirty="0"/>
              <a:t>Supervised discretization - uses the values of the class variable.</a:t>
            </a:r>
            <a:endParaRPr lang="en-US" sz="2000" dirty="0"/>
          </a:p>
          <a:p>
            <a:pPr lvl="1"/>
            <a:r>
              <a:rPr lang="en-GB" dirty="0"/>
              <a:t>Using class boundaries. Three steps:</a:t>
            </a:r>
            <a:endParaRPr lang="en-US" sz="1800" dirty="0"/>
          </a:p>
          <a:p>
            <a:pPr lvl="2"/>
            <a:r>
              <a:rPr lang="en-GB" dirty="0"/>
              <a:t>Sort values.</a:t>
            </a:r>
            <a:endParaRPr lang="en-US" sz="1600" dirty="0"/>
          </a:p>
          <a:p>
            <a:pPr lvl="2"/>
            <a:r>
              <a:rPr lang="en-GB" dirty="0"/>
              <a:t>Place breakpoints between values belonging to different classes.</a:t>
            </a:r>
            <a:endParaRPr lang="en-US" sz="1600" dirty="0"/>
          </a:p>
          <a:p>
            <a:pPr lvl="2"/>
            <a:r>
              <a:rPr lang="en-GB" dirty="0"/>
              <a:t>If too many intervals, merge intervals with equal or similar class distributions</a:t>
            </a:r>
            <a:r>
              <a:rPr lang="en-GB" dirty="0" smtClean="0"/>
              <a:t>.</a:t>
            </a:r>
          </a:p>
          <a:p>
            <a:pPr lvl="2"/>
            <a:endParaRPr lang="en-GB" sz="1600" dirty="0"/>
          </a:p>
          <a:p>
            <a:r>
              <a:rPr lang="en-GB" dirty="0"/>
              <a:t>Generating concept hierarchies: recursively applying partitioning or discretization methods.</a:t>
            </a:r>
            <a:endParaRPr lang="en-US" dirty="0"/>
          </a:p>
          <a:p>
            <a:pPr lvl="2"/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64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356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Preprocessing</vt:lpstr>
      <vt:lpstr>Nature of Real World Data</vt:lpstr>
      <vt:lpstr>Tasks in data preprocessing </vt:lpstr>
      <vt:lpstr>Data cleaning </vt:lpstr>
      <vt:lpstr>Data Integration</vt:lpstr>
      <vt:lpstr>Data transformation </vt:lpstr>
      <vt:lpstr>Data reduction </vt:lpstr>
      <vt:lpstr>Discretization and generating concept hierarchies </vt:lpstr>
    </vt:vector>
  </TitlesOfParts>
  <Company>NIELIT Calicut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</dc:title>
  <dc:creator>Director</dc:creator>
  <cp:lastModifiedBy>Director</cp:lastModifiedBy>
  <cp:revision>22</cp:revision>
  <dcterms:created xsi:type="dcterms:W3CDTF">2019-05-27T11:28:48Z</dcterms:created>
  <dcterms:modified xsi:type="dcterms:W3CDTF">2019-05-28T03:46:12Z</dcterms:modified>
</cp:coreProperties>
</file>