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73" r:id="rId9"/>
    <p:sldId id="262" r:id="rId10"/>
    <p:sldId id="263" r:id="rId11"/>
    <p:sldId id="265" r:id="rId12"/>
    <p:sldId id="266" r:id="rId13"/>
    <p:sldId id="269" r:id="rId14"/>
    <p:sldId id="270" r:id="rId15"/>
    <p:sldId id="271" r:id="rId16"/>
    <p:sldId id="272" r:id="rId17"/>
    <p:sldId id="275" r:id="rId18"/>
    <p:sldId id="274" r:id="rId1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4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27/11/18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8F022FC-122E-4D83-9839-828D9CBE20B5}" type="slidenum">
              <a:rPr lang="en-IN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27/11/18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903C730-9ED4-4547-AD5D-4E3AD5CEFE14}" type="slidenum">
              <a:rPr lang="en-IN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-457200"/>
            <a:ext cx="7772040" cy="15192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762120" y="152280"/>
            <a:ext cx="7924320" cy="61718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8B8B8B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80" name="CustomShape 3"/>
          <p:cNvSpPr/>
          <p:nvPr/>
        </p:nvSpPr>
        <p:spPr>
          <a:xfrm>
            <a:off x="1371600" y="2590920"/>
            <a:ext cx="670536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600" b="1">
                <a:solidFill>
                  <a:srgbClr val="000000"/>
                </a:solidFill>
                <a:latin typeface="Times New Roman"/>
              </a:rPr>
              <a:t>Principal Component Analysis (PCA)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-457200"/>
            <a:ext cx="7772040" cy="15192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762120" y="152280"/>
            <a:ext cx="7924320" cy="61718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3200">
                <a:solidFill>
                  <a:srgbClr val="8B8B8B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99" name="CustomShape 3"/>
          <p:cNvSpPr/>
          <p:nvPr/>
        </p:nvSpPr>
        <p:spPr>
          <a:xfrm>
            <a:off x="1371600" y="2590920"/>
            <a:ext cx="670536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600" b="1">
                <a:solidFill>
                  <a:srgbClr val="000000"/>
                </a:solidFill>
                <a:latin typeface="Times New Roman"/>
              </a:rPr>
              <a:t>Linear Discriminant Analysis (LDA)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-838800"/>
            <a:ext cx="8229240" cy="5338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380880" y="380880"/>
            <a:ext cx="8229240" cy="6248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1" u="sng">
                <a:solidFill>
                  <a:srgbClr val="000000"/>
                </a:solidFill>
                <a:latin typeface="Times New Roman"/>
              </a:rPr>
              <a:t>Introduction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Linear Discriminant Analysis (LDA) is used to solve dimensionality reduction for data with higher attributes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Pre-processing step for pattern-classification and machine learning applications.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Used for feature extraction.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Linear transformation that maximize the separation between multiple classes.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“Supervised” - Prediction agent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01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3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01">
                                            <p:txEl>
                                              <p:pRg st="13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5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01">
                                            <p:txEl>
                                              <p:pRg st="15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25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101">
                                            <p:txEl>
                                              <p:pRg st="125" end="2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07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101">
                                            <p:txEl>
                                              <p:pRg st="207" end="2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36" end="3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101">
                                            <p:txEl>
                                              <p:pRg st="236" end="3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13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101">
                                            <p:txEl>
                                              <p:pRg st="313" end="3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-838800"/>
            <a:ext cx="8229240" cy="5338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109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6600" y="990720"/>
            <a:ext cx="8229240" cy="5114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-838800"/>
            <a:ext cx="8229240" cy="5338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111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380880" y="752400"/>
            <a:ext cx="8229240" cy="550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-838800"/>
            <a:ext cx="8229240" cy="5338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14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47640" y="1295280"/>
            <a:ext cx="7848360" cy="4938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04920" y="228600"/>
            <a:ext cx="8229240" cy="984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u="sng">
                <a:solidFill>
                  <a:srgbClr val="000000"/>
                </a:solidFill>
                <a:latin typeface="Times New Roman"/>
              </a:rPr>
              <a:t>LDA steps:
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360000" y="1800000"/>
            <a:ext cx="8305560" cy="4302000"/>
          </a:xfrm>
          <a:prstGeom prst="rect">
            <a:avLst/>
          </a:prstGeom>
        </p:spPr>
        <p:txBody>
          <a:bodyPr lIns="142920" tIns="0" rIns="0" bIns="95400" anchor="ctr"/>
          <a:lstStyle/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en-US" sz="2400">
                <a:solidFill>
                  <a:srgbClr val="111111"/>
                </a:solidFill>
                <a:latin typeface="Arial"/>
              </a:rPr>
              <a:t>Compute the </a:t>
            </a:r>
            <a:r>
              <a:rPr lang="en-US" sz="2400">
                <a:solidFill>
                  <a:srgbClr val="111111"/>
                </a:solidFill>
                <a:latin typeface="MathJax_Math-italic"/>
              </a:rPr>
              <a:t>d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-dimensional mean vectors.</a:t>
            </a:r>
            <a:endParaRPr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en-US" sz="2400">
                <a:solidFill>
                  <a:srgbClr val="111111"/>
                </a:solidFill>
                <a:latin typeface="Arial"/>
              </a:rPr>
              <a:t>Compute the scatter matrices</a:t>
            </a:r>
            <a:endParaRPr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en-US" sz="2400">
                <a:solidFill>
                  <a:srgbClr val="111111"/>
                </a:solidFill>
                <a:latin typeface="Arial"/>
              </a:rPr>
              <a:t>Compute the eigenvectors and corresponding eigenvalues  for the scatter matrices.</a:t>
            </a:r>
            <a:endParaRPr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en-US" sz="2400">
                <a:solidFill>
                  <a:srgbClr val="111111"/>
                </a:solidFill>
                <a:latin typeface="Arial"/>
              </a:rPr>
              <a:t>Sort the eigenvalues and choose </a:t>
            </a:r>
            <a:r>
              <a:rPr lang="en-US" sz="2400">
                <a:solidFill>
                  <a:srgbClr val="111111"/>
                </a:solidFill>
                <a:latin typeface="MathJax_Math-italic"/>
              </a:rPr>
              <a:t>those 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with the largest eigenvalues to form a </a:t>
            </a:r>
            <a:r>
              <a:rPr lang="en-US" sz="2400">
                <a:solidFill>
                  <a:srgbClr val="111111"/>
                </a:solidFill>
                <a:latin typeface="MathJax_Math-italic"/>
              </a:rPr>
              <a:t>d</a:t>
            </a:r>
            <a:r>
              <a:rPr lang="en-US" sz="2400">
                <a:solidFill>
                  <a:srgbClr val="111111"/>
                </a:solidFill>
                <a:latin typeface="MathJax_Main"/>
              </a:rPr>
              <a:t>×</a:t>
            </a:r>
            <a:r>
              <a:rPr lang="en-US" sz="2400">
                <a:solidFill>
                  <a:srgbClr val="111111"/>
                </a:solidFill>
                <a:latin typeface="MathJax_Math-italic"/>
              </a:rPr>
              <a:t>k</a:t>
            </a:r>
            <a:r>
              <a:rPr lang="en-US" sz="2400">
                <a:solidFill>
                  <a:srgbClr val="111111"/>
                </a:solidFill>
                <a:latin typeface="Arial"/>
              </a:rPr>
              <a:t> dimensional matrix </a:t>
            </a:r>
            <a:endParaRPr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en-US" sz="2400">
                <a:solidFill>
                  <a:srgbClr val="111111"/>
                </a:solidFill>
                <a:latin typeface="Arial"/>
              </a:rPr>
              <a:t>Transform the samples onto the new subspace. 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04920" y="228600"/>
            <a:ext cx="8229240" cy="984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u="sng">
                <a:solidFill>
                  <a:srgbClr val="000000"/>
                </a:solidFill>
                <a:latin typeface="Times New Roman"/>
              </a:rPr>
              <a:t>Scatter Matrix:
</a:t>
            </a:r>
            <a:endParaRPr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48" y="1696118"/>
            <a:ext cx="7626892" cy="263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2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04920" y="228600"/>
            <a:ext cx="8229240" cy="984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u="sng">
                <a:solidFill>
                  <a:srgbClr val="000000"/>
                </a:solidFill>
                <a:latin typeface="Times New Roman"/>
              </a:rPr>
              <a:t>Feature Subspace :
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1447920"/>
            <a:ext cx="8229240" cy="4906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Times New Roman"/>
              </a:rPr>
              <a:t> 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Times New Roman"/>
              </a:rPr>
              <a:t>To reduce the dimensions of a d-dimensional data set by projecting it onto a (k)-dimensional subspace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Times New Roman"/>
              </a:rPr>
              <a:t>(where k &lt; d)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Times New Roman"/>
              </a:rPr>
              <a:t>Feature space data is well represented?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/>
              </a:rPr>
              <a:t>Compute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</a:rPr>
              <a:t>eigen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 vectors from dataset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/>
              </a:rPr>
              <a:t>Collect them in scatter matrix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/>
              </a:rPr>
              <a:t>Generate </a:t>
            </a:r>
            <a:r>
              <a:rPr lang="en-US" sz="3200" i="1" dirty="0">
                <a:solidFill>
                  <a:srgbClr val="000000"/>
                </a:solidFill>
                <a:latin typeface="Times New Roman"/>
              </a:rPr>
              <a:t>k</a:t>
            </a:r>
            <a:r>
              <a:rPr lang="en-US" sz="3200" dirty="0">
                <a:solidFill>
                  <a:srgbClr val="000000"/>
                </a:solidFill>
                <a:latin typeface="Times New Roman"/>
              </a:rPr>
              <a:t>-dimensional data from d-dimensional dataset.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0161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charRg st="0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charRg st="105" end="2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charRg st="283" end="2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charRg st="283" end="2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charRg st="283" end="2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charRg st="283" end="2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charRg st="283" end="2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-838800"/>
            <a:ext cx="8229240" cy="5338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380880" y="380880"/>
            <a:ext cx="8229240" cy="6248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1" u="sng">
                <a:solidFill>
                  <a:srgbClr val="000000"/>
                </a:solidFill>
                <a:latin typeface="Times New Roman"/>
              </a:rPr>
              <a:t>Introduction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Principal component analysis (PCA) is a standard tool in modern data analysis - in diverse fields from neuroscience to computer graphics.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It is very useful method for extracting relevant information from confusing data sets.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-2514600"/>
            <a:ext cx="8229240" cy="20268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380880" y="380880"/>
            <a:ext cx="8229240" cy="5973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1" u="sng">
                <a:solidFill>
                  <a:srgbClr val="000000"/>
                </a:solidFill>
                <a:latin typeface="Times New Roman"/>
              </a:rPr>
              <a:t>Definition</a:t>
            </a:r>
            <a:r>
              <a:rPr lang="en-US" sz="3600">
                <a:solidFill>
                  <a:srgbClr val="000000"/>
                </a:solidFill>
                <a:latin typeface="Times New Roman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Principal component analysis (PCA) is a statistical procedure that uses an orthogonal transformation to convert a set of observations of possibly correlated variables into a set of values of linearly uncorrelated variables called principal components.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The number of principal components is less than or equal to the number of original variables.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-838800"/>
            <a:ext cx="8229240" cy="5338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380880"/>
            <a:ext cx="8229240" cy="5897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1" u="sng">
                <a:solidFill>
                  <a:srgbClr val="000000"/>
                </a:solidFill>
                <a:latin typeface="Times New Roman"/>
              </a:rPr>
              <a:t>Goals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The main goal of a PCA analysis is to identify patterns in data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PCA aims to detect the correlation between variables.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It attempts to reduce the dimensionality.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-457560"/>
            <a:ext cx="8229240" cy="3052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380880" y="380880"/>
            <a:ext cx="8229240" cy="5973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1" u="sng">
                <a:solidFill>
                  <a:srgbClr val="000000"/>
                </a:solidFill>
                <a:latin typeface="Times New Roman"/>
              </a:rPr>
              <a:t>Dimensionality Reduction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It reduces the dimensions of a d-dimensional dataset by projecting it onto a (k)-dimensional subspace (where k&lt;d) in order to increase the computational efficiency while retaining most of the information.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-304920"/>
            <a:ext cx="8229240" cy="15192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380880" y="380880"/>
            <a:ext cx="8229240" cy="5973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1" u="sng" dirty="0">
                <a:solidFill>
                  <a:srgbClr val="000000"/>
                </a:solidFill>
                <a:latin typeface="Times New Roman"/>
              </a:rPr>
              <a:t>Transformation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This transformation is defined in such a way that the first principal component has the largest possible variance and each succeeding component in turn has the next highest possible variance.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PCA Example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098" y="1600200"/>
            <a:ext cx="47815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40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-380880"/>
            <a:ext cx="8229240" cy="2282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457200"/>
            <a:ext cx="8229240" cy="6049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1" u="sng">
                <a:solidFill>
                  <a:srgbClr val="000000"/>
                </a:solidFill>
                <a:latin typeface="Times New Roman"/>
              </a:rPr>
              <a:t>PCA  Approach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Standardize the data.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Compute the Eigenvectors and Eigenvalues.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Sort eigenvalues in descending order and choose the k- eigenvectors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Construct the projection matrix from the selected k- eigenvectors.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Transform the original dataset via projection matrix   to obtain a k-dimensional feature subspace.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-381600"/>
            <a:ext cx="8229240" cy="76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380880" y="533520"/>
            <a:ext cx="8229240" cy="5820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1" u="sng">
                <a:solidFill>
                  <a:srgbClr val="000000"/>
                </a:solidFill>
                <a:latin typeface="Times New Roman"/>
              </a:rPr>
              <a:t>Limitation of PCA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The results of PCA depend on the scaling of the variables.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A scale-invariant form of PCA has been developed.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221</Words>
  <Application>Microsoft Office PowerPoint</Application>
  <PresentationFormat>On-screen Show (4:3)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DejaVu Sans</vt:lpstr>
      <vt:lpstr>MathJax_Main</vt:lpstr>
      <vt:lpstr>MathJax_Math-italic</vt:lpstr>
      <vt:lpstr>StarSymbol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PCA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Vimala</dc:creator>
  <cp:lastModifiedBy>Director</cp:lastModifiedBy>
  <cp:revision>11</cp:revision>
  <dcterms:modified xsi:type="dcterms:W3CDTF">2019-11-25T12:01:35Z</dcterms:modified>
</cp:coreProperties>
</file>