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98" r:id="rId4"/>
    <p:sldId id="277" r:id="rId5"/>
    <p:sldId id="258" r:id="rId6"/>
    <p:sldId id="259" r:id="rId7"/>
    <p:sldId id="260" r:id="rId8"/>
    <p:sldId id="261" r:id="rId9"/>
    <p:sldId id="262" r:id="rId10"/>
    <p:sldId id="263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96" r:id="rId19"/>
    <p:sldId id="275" r:id="rId20"/>
    <p:sldId id="299" r:id="rId21"/>
    <p:sldId id="300" r:id="rId22"/>
    <p:sldId id="29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7" d="100"/>
          <a:sy n="77" d="100"/>
        </p:scale>
        <p:origin x="90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1130-A778-40FE-83C5-D895A357F651}" type="datetimeFigureOut">
              <a:rPr lang="en-US" smtClean="0"/>
              <a:t>13-Nov-2018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56A4-A058-4204-8053-475396BDF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9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1130-A778-40FE-83C5-D895A357F651}" type="datetimeFigureOut">
              <a:rPr lang="en-US" smtClean="0"/>
              <a:t>13-Nov-2018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56A4-A058-4204-8053-475396BDF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6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1130-A778-40FE-83C5-D895A357F651}" type="datetimeFigureOut">
              <a:rPr lang="en-US" smtClean="0"/>
              <a:t>13-Nov-2018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56A4-A058-4204-8053-475396BDF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20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719264"/>
            <a:ext cx="53848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000501"/>
            <a:ext cx="53848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FA0357-2B96-4633-BEC2-D1A9C5F777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9604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587E9B-48A6-4556-AC78-EB5A768E82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308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1130-A778-40FE-83C5-D895A357F651}" type="datetimeFigureOut">
              <a:rPr lang="en-US" smtClean="0"/>
              <a:t>13-Nov-2018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56A4-A058-4204-8053-475396BDF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23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1130-A778-40FE-83C5-D895A357F651}" type="datetimeFigureOut">
              <a:rPr lang="en-US" smtClean="0"/>
              <a:t>13-Nov-2018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56A4-A058-4204-8053-475396BDF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22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1130-A778-40FE-83C5-D895A357F651}" type="datetimeFigureOut">
              <a:rPr lang="en-US" smtClean="0"/>
              <a:t>13-Nov-2018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56A4-A058-4204-8053-475396BDF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1130-A778-40FE-83C5-D895A357F651}" type="datetimeFigureOut">
              <a:rPr lang="en-US" smtClean="0"/>
              <a:t>13-Nov-2018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56A4-A058-4204-8053-475396BDF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5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1130-A778-40FE-83C5-D895A357F651}" type="datetimeFigureOut">
              <a:rPr lang="en-US" smtClean="0"/>
              <a:t>13-Nov-2018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56A4-A058-4204-8053-475396BDF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76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1130-A778-40FE-83C5-D895A357F651}" type="datetimeFigureOut">
              <a:rPr lang="en-US" smtClean="0"/>
              <a:t>13-Nov-2018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56A4-A058-4204-8053-475396BDF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49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1130-A778-40FE-83C5-D895A357F651}" type="datetimeFigureOut">
              <a:rPr lang="en-US" smtClean="0"/>
              <a:t>13-Nov-2018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56A4-A058-4204-8053-475396BDF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3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1130-A778-40FE-83C5-D895A357F651}" type="datetimeFigureOut">
              <a:rPr lang="en-US" smtClean="0"/>
              <a:t>13-Nov-2018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56A4-A058-4204-8053-475396BDF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1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1130-A778-40FE-83C5-D895A357F651}" type="datetimeFigureOut">
              <a:rPr lang="en-US" smtClean="0"/>
              <a:t>13-Nov-2018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156A4-A058-4204-8053-475396BDF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2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people.revoledu.com/kardi/tutorial/Similarity/index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90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sz="1200">
                <a:solidFill>
                  <a:schemeClr val="bg2"/>
                </a:solidFill>
              </a:rPr>
              <a:t>Copyright © 2001, 2004, Andrew W. Moore</a:t>
            </a:r>
          </a:p>
        </p:txBody>
      </p:sp>
      <p:pic>
        <p:nvPicPr>
          <p:cNvPr id="14339" name="Picture 2" descr="km-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152401"/>
            <a:ext cx="5965825" cy="614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3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25908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K-means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1676400" y="762001"/>
            <a:ext cx="2971800" cy="542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974725" indent="-4572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546225" indent="-4572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2117725" indent="-4572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689225" indent="-4572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3146425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603625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4060825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518025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/>
              <a:t>Ask user how many clusters they’d like. </a:t>
            </a:r>
            <a:r>
              <a:rPr lang="en-US" i="1">
                <a:solidFill>
                  <a:srgbClr val="008000"/>
                </a:solidFill>
              </a:rPr>
              <a:t>(e.g. k=5) </a:t>
            </a:r>
            <a:endParaRPr lang="en-US"/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/>
              <a:t>Randomly guess k cluster Center locations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/>
              <a:t>Each datapoint finds out which Center it’s closest to.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/>
              <a:t>Each Center finds the centroid of the points it owns…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/>
              <a:t>…and jumps there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/>
              <a:t>…Repeat until terminated!</a:t>
            </a:r>
          </a:p>
        </p:txBody>
      </p:sp>
      <p:sp>
        <p:nvSpPr>
          <p:cNvPr id="14342" name="Oval 17"/>
          <p:cNvSpPr>
            <a:spLocks noChangeAspect="1" noChangeArrowheads="1"/>
          </p:cNvSpPr>
          <p:nvPr/>
        </p:nvSpPr>
        <p:spPr bwMode="auto">
          <a:xfrm>
            <a:off x="7772400" y="1828801"/>
            <a:ext cx="82550" cy="79375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4343" name="Oval 18"/>
          <p:cNvSpPr>
            <a:spLocks noChangeAspect="1" noChangeArrowheads="1"/>
          </p:cNvSpPr>
          <p:nvPr/>
        </p:nvSpPr>
        <p:spPr bwMode="auto">
          <a:xfrm>
            <a:off x="7924800" y="5029201"/>
            <a:ext cx="82550" cy="79375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4344" name="Oval 19"/>
          <p:cNvSpPr>
            <a:spLocks noChangeAspect="1" noChangeArrowheads="1"/>
          </p:cNvSpPr>
          <p:nvPr/>
        </p:nvSpPr>
        <p:spPr bwMode="auto">
          <a:xfrm>
            <a:off x="6477000" y="4724401"/>
            <a:ext cx="82550" cy="79375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4345" name="Oval 20"/>
          <p:cNvSpPr>
            <a:spLocks noChangeAspect="1" noChangeArrowheads="1"/>
          </p:cNvSpPr>
          <p:nvPr/>
        </p:nvSpPr>
        <p:spPr bwMode="auto">
          <a:xfrm>
            <a:off x="6705600" y="4038601"/>
            <a:ext cx="82550" cy="79375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4346" name="Oval 21"/>
          <p:cNvSpPr>
            <a:spLocks noChangeAspect="1" noChangeArrowheads="1"/>
          </p:cNvSpPr>
          <p:nvPr/>
        </p:nvSpPr>
        <p:spPr bwMode="auto">
          <a:xfrm>
            <a:off x="8915400" y="3276601"/>
            <a:ext cx="82550" cy="79375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4347" name="Freeform 22"/>
          <p:cNvSpPr>
            <a:spLocks/>
          </p:cNvSpPr>
          <p:nvPr/>
        </p:nvSpPr>
        <p:spPr bwMode="auto">
          <a:xfrm>
            <a:off x="7218364" y="1792288"/>
            <a:ext cx="498475" cy="146050"/>
          </a:xfrm>
          <a:custGeom>
            <a:avLst/>
            <a:gdLst>
              <a:gd name="T0" fmla="*/ 0 w 314"/>
              <a:gd name="T1" fmla="*/ 146050 h 92"/>
              <a:gd name="T2" fmla="*/ 219075 w 314"/>
              <a:gd name="T3" fmla="*/ 0 h 92"/>
              <a:gd name="T4" fmla="*/ 352425 w 314"/>
              <a:gd name="T5" fmla="*/ 12700 h 92"/>
              <a:gd name="T6" fmla="*/ 498475 w 314"/>
              <a:gd name="T7" fmla="*/ 23813 h 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4" h="92">
                <a:moveTo>
                  <a:pt x="0" y="92"/>
                </a:moveTo>
                <a:cubicBezTo>
                  <a:pt x="16" y="21"/>
                  <a:pt x="78" y="21"/>
                  <a:pt x="138" y="0"/>
                </a:cubicBezTo>
                <a:cubicBezTo>
                  <a:pt x="166" y="3"/>
                  <a:pt x="194" y="6"/>
                  <a:pt x="222" y="8"/>
                </a:cubicBezTo>
                <a:cubicBezTo>
                  <a:pt x="253" y="11"/>
                  <a:pt x="314" y="15"/>
                  <a:pt x="314" y="15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8" name="Freeform 23"/>
          <p:cNvSpPr>
            <a:spLocks/>
          </p:cNvSpPr>
          <p:nvPr/>
        </p:nvSpPr>
        <p:spPr bwMode="auto">
          <a:xfrm>
            <a:off x="8547100" y="3535363"/>
            <a:ext cx="425450" cy="646112"/>
          </a:xfrm>
          <a:custGeom>
            <a:avLst/>
            <a:gdLst>
              <a:gd name="T0" fmla="*/ 0 w 268"/>
              <a:gd name="T1" fmla="*/ 646112 h 407"/>
              <a:gd name="T2" fmla="*/ 195263 w 268"/>
              <a:gd name="T3" fmla="*/ 512762 h 407"/>
              <a:gd name="T4" fmla="*/ 255588 w 268"/>
              <a:gd name="T5" fmla="*/ 450850 h 407"/>
              <a:gd name="T6" fmla="*/ 304800 w 268"/>
              <a:gd name="T7" fmla="*/ 377825 h 407"/>
              <a:gd name="T8" fmla="*/ 401638 w 268"/>
              <a:gd name="T9" fmla="*/ 182562 h 407"/>
              <a:gd name="T10" fmla="*/ 425450 w 268"/>
              <a:gd name="T11" fmla="*/ 0 h 4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68" h="407">
                <a:moveTo>
                  <a:pt x="0" y="407"/>
                </a:moveTo>
                <a:cubicBezTo>
                  <a:pt x="43" y="379"/>
                  <a:pt x="86" y="360"/>
                  <a:pt x="123" y="323"/>
                </a:cubicBezTo>
                <a:cubicBezTo>
                  <a:pt x="136" y="310"/>
                  <a:pt x="148" y="297"/>
                  <a:pt x="161" y="284"/>
                </a:cubicBezTo>
                <a:cubicBezTo>
                  <a:pt x="174" y="271"/>
                  <a:pt x="192" y="238"/>
                  <a:pt x="192" y="238"/>
                </a:cubicBezTo>
                <a:cubicBezTo>
                  <a:pt x="206" y="193"/>
                  <a:pt x="238" y="159"/>
                  <a:pt x="253" y="115"/>
                </a:cubicBezTo>
                <a:cubicBezTo>
                  <a:pt x="257" y="84"/>
                  <a:pt x="268" y="33"/>
                  <a:pt x="268" y="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9" name="Freeform 24"/>
          <p:cNvSpPr>
            <a:spLocks/>
          </p:cNvSpPr>
          <p:nvPr/>
        </p:nvSpPr>
        <p:spPr bwMode="auto">
          <a:xfrm>
            <a:off x="6910389" y="4160839"/>
            <a:ext cx="600075" cy="155575"/>
          </a:xfrm>
          <a:custGeom>
            <a:avLst/>
            <a:gdLst>
              <a:gd name="T0" fmla="*/ 600075 w 378"/>
              <a:gd name="T1" fmla="*/ 155575 h 98"/>
              <a:gd name="T2" fmla="*/ 112713 w 378"/>
              <a:gd name="T3" fmla="*/ 33338 h 98"/>
              <a:gd name="T4" fmla="*/ 39688 w 378"/>
              <a:gd name="T5" fmla="*/ 9525 h 98"/>
              <a:gd name="T6" fmla="*/ 3175 w 378"/>
              <a:gd name="T7" fmla="*/ 20638 h 98"/>
              <a:gd name="T8" fmla="*/ 14288 w 378"/>
              <a:gd name="T9" fmla="*/ 20638 h 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8" h="98">
                <a:moveTo>
                  <a:pt x="378" y="98"/>
                </a:moveTo>
                <a:cubicBezTo>
                  <a:pt x="314" y="0"/>
                  <a:pt x="172" y="27"/>
                  <a:pt x="71" y="21"/>
                </a:cubicBezTo>
                <a:cubicBezTo>
                  <a:pt x="68" y="20"/>
                  <a:pt x="29" y="6"/>
                  <a:pt x="25" y="6"/>
                </a:cubicBezTo>
                <a:cubicBezTo>
                  <a:pt x="17" y="6"/>
                  <a:pt x="9" y="10"/>
                  <a:pt x="2" y="13"/>
                </a:cubicBezTo>
                <a:cubicBezTo>
                  <a:pt x="0" y="14"/>
                  <a:pt x="7" y="13"/>
                  <a:pt x="9" y="13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0" name="Freeform 25"/>
          <p:cNvSpPr>
            <a:spLocks/>
          </p:cNvSpPr>
          <p:nvPr/>
        </p:nvSpPr>
        <p:spPr bwMode="auto">
          <a:xfrm>
            <a:off x="6729413" y="4840289"/>
            <a:ext cx="635000" cy="219075"/>
          </a:xfrm>
          <a:custGeom>
            <a:avLst/>
            <a:gdLst>
              <a:gd name="T0" fmla="*/ 635000 w 400"/>
              <a:gd name="T1" fmla="*/ 169863 h 138"/>
              <a:gd name="T2" fmla="*/ 512763 w 400"/>
              <a:gd name="T3" fmla="*/ 219075 h 138"/>
              <a:gd name="T4" fmla="*/ 317500 w 400"/>
              <a:gd name="T5" fmla="*/ 207963 h 138"/>
              <a:gd name="T6" fmla="*/ 61913 w 400"/>
              <a:gd name="T7" fmla="*/ 36513 h 138"/>
              <a:gd name="T8" fmla="*/ 36513 w 400"/>
              <a:gd name="T9" fmla="*/ 12700 h 138"/>
              <a:gd name="T10" fmla="*/ 0 w 400"/>
              <a:gd name="T11" fmla="*/ 0 h 1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00" h="138">
                <a:moveTo>
                  <a:pt x="400" y="107"/>
                </a:moveTo>
                <a:cubicBezTo>
                  <a:pt x="374" y="125"/>
                  <a:pt x="355" y="131"/>
                  <a:pt x="323" y="138"/>
                </a:cubicBezTo>
                <a:cubicBezTo>
                  <a:pt x="282" y="136"/>
                  <a:pt x="241" y="137"/>
                  <a:pt x="200" y="131"/>
                </a:cubicBezTo>
                <a:cubicBezTo>
                  <a:pt x="151" y="124"/>
                  <a:pt x="101" y="44"/>
                  <a:pt x="39" y="23"/>
                </a:cubicBezTo>
                <a:cubicBezTo>
                  <a:pt x="34" y="18"/>
                  <a:pt x="29" y="12"/>
                  <a:pt x="23" y="8"/>
                </a:cubicBezTo>
                <a:cubicBezTo>
                  <a:pt x="16" y="4"/>
                  <a:pt x="0" y="0"/>
                  <a:pt x="0" y="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1" name="Freeform 26"/>
          <p:cNvSpPr>
            <a:spLocks/>
          </p:cNvSpPr>
          <p:nvPr/>
        </p:nvSpPr>
        <p:spPr bwMode="auto">
          <a:xfrm>
            <a:off x="7662863" y="5145089"/>
            <a:ext cx="303212" cy="268287"/>
          </a:xfrm>
          <a:custGeom>
            <a:avLst/>
            <a:gdLst>
              <a:gd name="T0" fmla="*/ 79375 w 191"/>
              <a:gd name="T1" fmla="*/ 0 h 169"/>
              <a:gd name="T2" fmla="*/ 79375 w 191"/>
              <a:gd name="T3" fmla="*/ 268287 h 169"/>
              <a:gd name="T4" fmla="*/ 212725 w 191"/>
              <a:gd name="T5" fmla="*/ 255587 h 169"/>
              <a:gd name="T6" fmla="*/ 285750 w 191"/>
              <a:gd name="T7" fmla="*/ 133350 h 169"/>
              <a:gd name="T8" fmla="*/ 298450 w 191"/>
              <a:gd name="T9" fmla="*/ 60325 h 1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1" h="169">
                <a:moveTo>
                  <a:pt x="50" y="0"/>
                </a:moveTo>
                <a:cubicBezTo>
                  <a:pt x="24" y="51"/>
                  <a:pt x="0" y="122"/>
                  <a:pt x="50" y="169"/>
                </a:cubicBezTo>
                <a:cubicBezTo>
                  <a:pt x="78" y="166"/>
                  <a:pt x="107" y="167"/>
                  <a:pt x="134" y="161"/>
                </a:cubicBezTo>
                <a:cubicBezTo>
                  <a:pt x="157" y="156"/>
                  <a:pt x="164" y="101"/>
                  <a:pt x="180" y="84"/>
                </a:cubicBezTo>
                <a:cubicBezTo>
                  <a:pt x="191" y="54"/>
                  <a:pt x="188" y="69"/>
                  <a:pt x="188" y="38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1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1676400" y="3438525"/>
            <a:ext cx="899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endParaRPr lang="en-US" sz="2400"/>
          </a:p>
        </p:txBody>
      </p:sp>
      <p:sp>
        <p:nvSpPr>
          <p:cNvPr id="1331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 Means Steps</a:t>
            </a:r>
          </a:p>
        </p:txBody>
      </p:sp>
      <p:sp>
        <p:nvSpPr>
          <p:cNvPr id="13316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b="1" u="sng" dirty="0"/>
              <a:t>Step 1:</a:t>
            </a:r>
            <a:r>
              <a:rPr lang="en-US" sz="2600" dirty="0"/>
              <a:t> Begin with a decision on the value of k </a:t>
            </a:r>
            <a:r>
              <a:rPr lang="en-US" sz="2600" dirty="0" smtClean="0"/>
              <a:t>=  </a:t>
            </a:r>
            <a:r>
              <a:rPr lang="en-US" sz="2600" dirty="0"/>
              <a:t>number of clusters .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600" b="1" u="sng" dirty="0"/>
              <a:t>Step 2</a:t>
            </a:r>
            <a:r>
              <a:rPr lang="en-US" sz="2600" dirty="0"/>
              <a:t>: Put any initial partition that classifies </a:t>
            </a:r>
            <a:r>
              <a:rPr lang="en-US" sz="2600" dirty="0" smtClean="0"/>
              <a:t>the </a:t>
            </a:r>
            <a:r>
              <a:rPr lang="en-US" sz="2600" dirty="0"/>
              <a:t>data into k  clusters. You may  assign the </a:t>
            </a:r>
            <a:r>
              <a:rPr lang="en-US" sz="2600" dirty="0" smtClean="0"/>
              <a:t> </a:t>
            </a:r>
            <a:r>
              <a:rPr lang="en-US" sz="2600" dirty="0"/>
              <a:t>training samples </a:t>
            </a:r>
            <a:r>
              <a:rPr lang="en-US" sz="2600" dirty="0" err="1"/>
              <a:t>randomly,or</a:t>
            </a:r>
            <a:r>
              <a:rPr lang="en-US" sz="2600" dirty="0"/>
              <a:t> </a:t>
            </a:r>
            <a:r>
              <a:rPr lang="en-US" sz="2600" dirty="0" smtClean="0"/>
              <a:t>systematically as </a:t>
            </a:r>
            <a:r>
              <a:rPr lang="en-US" sz="2600" dirty="0"/>
              <a:t>the following: 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600" dirty="0"/>
              <a:t>       1.Take the first k training sample as </a:t>
            </a:r>
            <a:r>
              <a:rPr lang="en-US" sz="2600" dirty="0" smtClean="0"/>
              <a:t>single-element </a:t>
            </a:r>
            <a:r>
              <a:rPr lang="en-US" sz="2600" dirty="0"/>
              <a:t>clusters      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600" dirty="0"/>
              <a:t>       2. Assign each of the remaining (N-k) </a:t>
            </a:r>
            <a:r>
              <a:rPr lang="en-US" sz="2600" dirty="0" smtClean="0"/>
              <a:t>training sample </a:t>
            </a:r>
            <a:r>
              <a:rPr lang="en-US" sz="2600" dirty="0"/>
              <a:t>to </a:t>
            </a:r>
            <a:r>
              <a:rPr lang="en-US" sz="2600" dirty="0" smtClean="0"/>
              <a:t>the cluster </a:t>
            </a:r>
            <a:r>
              <a:rPr lang="en-US" sz="2600" dirty="0"/>
              <a:t>with the nearest </a:t>
            </a:r>
            <a:r>
              <a:rPr lang="en-US" sz="2600" dirty="0" smtClean="0"/>
              <a:t>centroid</a:t>
            </a:r>
            <a:r>
              <a:rPr lang="en-US" sz="2600" dirty="0"/>
              <a:t>. After each  assignment, </a:t>
            </a:r>
            <a:r>
              <a:rPr lang="en-US" sz="2600" dirty="0" err="1"/>
              <a:t>recompute</a:t>
            </a:r>
            <a:r>
              <a:rPr lang="en-US" sz="2600" dirty="0"/>
              <a:t> </a:t>
            </a:r>
            <a:r>
              <a:rPr lang="en-US" sz="2600" dirty="0" smtClean="0"/>
              <a:t>the </a:t>
            </a:r>
            <a:r>
              <a:rPr lang="en-US" sz="2600" dirty="0"/>
              <a:t>centroid of the gaining  cluster.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673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843" y="1295401"/>
            <a:ext cx="10223157" cy="4835525"/>
          </a:xfrm>
        </p:spPr>
        <p:txBody>
          <a:bodyPr/>
          <a:lstStyle/>
          <a:p>
            <a:pPr algn="just" eaLnBrk="1" hangingPunct="1"/>
            <a:r>
              <a:rPr lang="en-US" sz="2600" b="1" u="sng" dirty="0"/>
              <a:t>Step 3:</a:t>
            </a:r>
            <a:r>
              <a:rPr lang="en-US" sz="2600" dirty="0"/>
              <a:t> Take each sample in sequence and </a:t>
            </a:r>
            <a:r>
              <a:rPr lang="en-US" sz="2600" dirty="0" smtClean="0"/>
              <a:t>compute </a:t>
            </a:r>
            <a:r>
              <a:rPr lang="en-US" sz="2600" dirty="0"/>
              <a:t>its </a:t>
            </a:r>
            <a:r>
              <a:rPr lang="en-US" sz="2600" dirty="0">
                <a:hlinkClick r:id="rId2"/>
              </a:rPr>
              <a:t>distance</a:t>
            </a:r>
            <a:r>
              <a:rPr lang="en-US" sz="2600" dirty="0"/>
              <a:t> from the centroid of  </a:t>
            </a:r>
            <a:r>
              <a:rPr lang="en-US" sz="2600" dirty="0" smtClean="0"/>
              <a:t>each </a:t>
            </a:r>
            <a:r>
              <a:rPr lang="en-US" sz="2600" dirty="0"/>
              <a:t>of the clusters. If a sample is not </a:t>
            </a:r>
            <a:r>
              <a:rPr lang="en-US" sz="2600" dirty="0" smtClean="0"/>
              <a:t>currently </a:t>
            </a:r>
            <a:r>
              <a:rPr lang="en-US" sz="2600" dirty="0"/>
              <a:t>in the cluster with the </a:t>
            </a:r>
            <a:r>
              <a:rPr lang="en-US" sz="2600" dirty="0" smtClean="0"/>
              <a:t>closest </a:t>
            </a:r>
            <a:r>
              <a:rPr lang="en-US" sz="2600" dirty="0"/>
              <a:t>centroid, switch this sample to that cluster </a:t>
            </a:r>
            <a:r>
              <a:rPr lang="en-US" sz="2600" dirty="0" smtClean="0"/>
              <a:t> and </a:t>
            </a:r>
            <a:r>
              <a:rPr lang="en-US" sz="2600" dirty="0"/>
              <a:t>update the centroid of the cluster </a:t>
            </a:r>
            <a:r>
              <a:rPr lang="en-US" sz="2600" dirty="0" smtClean="0"/>
              <a:t> gaining </a:t>
            </a:r>
            <a:r>
              <a:rPr lang="en-US" sz="2600" dirty="0"/>
              <a:t>the new sample and the cluster </a:t>
            </a:r>
            <a:r>
              <a:rPr lang="en-US" sz="2600" dirty="0" smtClean="0"/>
              <a:t>losing </a:t>
            </a:r>
            <a:r>
              <a:rPr lang="en-US" sz="2600" dirty="0"/>
              <a:t>the sample. </a:t>
            </a:r>
          </a:p>
          <a:p>
            <a:pPr algn="just" eaLnBrk="1" hangingPunct="1"/>
            <a:r>
              <a:rPr lang="en-US" sz="2600" b="1" u="sng" dirty="0"/>
              <a:t>Step 4 .</a:t>
            </a:r>
            <a:r>
              <a:rPr lang="en-US" sz="2600" dirty="0"/>
              <a:t> Repeat step 3 until convergence is </a:t>
            </a:r>
            <a:r>
              <a:rPr lang="en-US" sz="2600" dirty="0" smtClean="0"/>
              <a:t>achieved</a:t>
            </a:r>
            <a:r>
              <a:rPr lang="en-US" sz="2600" dirty="0"/>
              <a:t>, that is until a pass through </a:t>
            </a:r>
            <a:r>
              <a:rPr lang="en-US" sz="2600" dirty="0" smtClean="0"/>
              <a:t>the training </a:t>
            </a:r>
            <a:r>
              <a:rPr lang="en-US" sz="2600" dirty="0"/>
              <a:t>sample causes no new assignments. </a:t>
            </a:r>
          </a:p>
          <a:p>
            <a:pPr eaLnBrk="1" hangingPunct="1"/>
            <a:endParaRPr lang="en-US" sz="26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3298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416" y="122238"/>
            <a:ext cx="10272584" cy="1477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500" u="sng" dirty="0"/>
              <a:t/>
            </a:r>
            <a:br>
              <a:rPr lang="en-US" sz="3500" u="sng" dirty="0"/>
            </a:br>
            <a:r>
              <a:rPr lang="en-US" sz="3500" u="sng" dirty="0"/>
              <a:t>A Simple example showing the implementation of k-means algorithm </a:t>
            </a:r>
            <a:r>
              <a:rPr lang="en-US" sz="3500" dirty="0" smtClean="0"/>
              <a:t>(</a:t>
            </a:r>
            <a:r>
              <a:rPr lang="en-US" sz="3500" dirty="0"/>
              <a:t>using K=2)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SG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752600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786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ChangeArrowheads="1"/>
          </p:cNvSpPr>
          <p:nvPr/>
        </p:nvSpPr>
        <p:spPr bwMode="auto">
          <a:xfrm>
            <a:off x="1524000" y="157629"/>
            <a:ext cx="80772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b="1" u="sng"/>
              <a:t>Step 1</a:t>
            </a:r>
            <a:r>
              <a:rPr lang="en-US" sz="2400" u="sng"/>
              <a:t>:</a:t>
            </a:r>
            <a:endParaRPr lang="en-US" sz="2400"/>
          </a:p>
          <a:p>
            <a:pPr eaLnBrk="1" hangingPunct="1"/>
            <a:r>
              <a:rPr lang="en-US" sz="2400" u="sng"/>
              <a:t>Initialization</a:t>
            </a:r>
            <a:r>
              <a:rPr lang="en-US" sz="2400"/>
              <a:t>: Randomly we choose following two centroids (k=2) for two clusters.</a:t>
            </a:r>
          </a:p>
          <a:p>
            <a:pPr eaLnBrk="1" hangingPunct="1"/>
            <a:r>
              <a:rPr lang="en-US" sz="2400"/>
              <a:t>In this case the 2 centroid are: m1=(1.0,1.0) and m2=(5.0,7.0).</a:t>
            </a:r>
          </a:p>
        </p:txBody>
      </p:sp>
      <p:pic>
        <p:nvPicPr>
          <p:cNvPr id="1638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33600"/>
            <a:ext cx="57150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181600"/>
            <a:ext cx="5867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85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1"/>
            <a:ext cx="4800600" cy="61309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sz="26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600" b="1" u="sng" dirty="0"/>
              <a:t>Step 2:</a:t>
            </a:r>
          </a:p>
          <a:p>
            <a:pPr eaLnBrk="1" hangingPunct="1"/>
            <a:r>
              <a:rPr lang="en-US" sz="2600" dirty="0"/>
              <a:t>Thus, we obtain two clusters containing: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600" dirty="0"/>
              <a:t>	{1,2,3} and {4,5,6,7}.</a:t>
            </a:r>
          </a:p>
          <a:p>
            <a:pPr eaLnBrk="1" hangingPunct="1"/>
            <a:r>
              <a:rPr lang="en-US" sz="2600" dirty="0"/>
              <a:t>Their new centroids are: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600" dirty="0"/>
              <a:t>                                                         </a:t>
            </a:r>
          </a:p>
        </p:txBody>
      </p:sp>
      <p:pic>
        <p:nvPicPr>
          <p:cNvPr id="17411" name="Picture 11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91253" y="3962400"/>
            <a:ext cx="2947261" cy="3105150"/>
          </a:xfrm>
          <a:noFill/>
        </p:spPr>
      </p:pic>
      <p:pic>
        <p:nvPicPr>
          <p:cNvPr id="17412" name="Picture 12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68560" y="2140552"/>
            <a:ext cx="4343400" cy="1295400"/>
          </a:xfrm>
          <a:noFill/>
        </p:spPr>
      </p:pic>
      <p:pic>
        <p:nvPicPr>
          <p:cNvPr id="1741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00400"/>
            <a:ext cx="5029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962400"/>
            <a:ext cx="50292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724401"/>
            <a:ext cx="13716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769" y="107007"/>
            <a:ext cx="4054231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761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42551" y="152401"/>
            <a:ext cx="5377249" cy="59785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600" b="1" u="sng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u="sng" dirty="0"/>
              <a:t>Step 3: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/>
              <a:t>Now using these centroids we compute the Euclidean distance of each object, as shown in table.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Therefore</a:t>
            </a:r>
            <a:r>
              <a:rPr lang="en-US" sz="2600" dirty="0"/>
              <a:t>, the new clusters are: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dirty="0"/>
              <a:t>	{1,2} and {</a:t>
            </a:r>
            <a:r>
              <a:rPr lang="en-US" sz="2600" b="1" dirty="0"/>
              <a:t>3</a:t>
            </a:r>
            <a:r>
              <a:rPr lang="en-US" sz="2600" dirty="0"/>
              <a:t>,4,5,6,7} 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Next </a:t>
            </a:r>
            <a:r>
              <a:rPr lang="en-US" sz="2600" dirty="0"/>
              <a:t>centroids are: m1=(1.25,1.5) and m2 = (3.9,5.1)</a:t>
            </a:r>
          </a:p>
        </p:txBody>
      </p:sp>
      <p:graphicFrame>
        <p:nvGraphicFramePr>
          <p:cNvPr id="1026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6172200" y="1719264"/>
          <a:ext cx="4038600" cy="441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Chart" r:id="rId3" imgW="4038600" imgH="4410151" progId="MSGraph.Chart.8">
                  <p:embed followColorScheme="full"/>
                </p:oleObj>
              </mc:Choice>
              <mc:Fallback>
                <p:oleObj name="Chart" r:id="rId3" imgW="4038600" imgH="4410151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719264"/>
                        <a:ext cx="4038600" cy="441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7"/>
          <a:stretch>
            <a:fillRect/>
          </a:stretch>
        </p:blipFill>
        <p:spPr bwMode="auto">
          <a:xfrm>
            <a:off x="6400800" y="1676400"/>
            <a:ext cx="4038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833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528120"/>
            <a:ext cx="6324600" cy="3871783"/>
          </a:xfrm>
        </p:spPr>
        <p:txBody>
          <a:bodyPr/>
          <a:lstStyle/>
          <a:p>
            <a:pPr eaLnBrk="1" hangingPunct="1"/>
            <a:r>
              <a:rPr lang="en-US" sz="2600" u="sng" dirty="0"/>
              <a:t>Step 4 </a:t>
            </a:r>
            <a:r>
              <a:rPr lang="en-US" sz="2600" dirty="0"/>
              <a:t>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600" dirty="0"/>
              <a:t>	The clusters obtained are: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600" dirty="0"/>
              <a:t>	{1,2} and {3,4,5,6,7}</a:t>
            </a:r>
          </a:p>
          <a:p>
            <a:pPr eaLnBrk="1" hangingPunct="1"/>
            <a:r>
              <a:rPr lang="en-US" sz="2600" dirty="0" smtClean="0"/>
              <a:t>Therefore</a:t>
            </a:r>
            <a:r>
              <a:rPr lang="en-US" sz="2600" dirty="0"/>
              <a:t>, there is no change in the cluster. </a:t>
            </a:r>
          </a:p>
          <a:p>
            <a:pPr eaLnBrk="1" hangingPunct="1"/>
            <a:r>
              <a:rPr lang="en-US" sz="2600" dirty="0"/>
              <a:t>Thus, the algorithm comes to a halt here and final result consist of 2 clusters {1,2} and {3,4,5,6,7}. </a:t>
            </a:r>
          </a:p>
        </p:txBody>
      </p:sp>
      <p:pic>
        <p:nvPicPr>
          <p:cNvPr id="18435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7" t="4225" r="3572" b="8450"/>
          <a:stretch>
            <a:fillRect/>
          </a:stretch>
        </p:blipFill>
        <p:spPr>
          <a:xfrm>
            <a:off x="6654113" y="1320114"/>
            <a:ext cx="3886200" cy="4724400"/>
          </a:xfrm>
          <a:noFill/>
        </p:spPr>
      </p:pic>
    </p:spTree>
    <p:extLst>
      <p:ext uri="{BB962C8B-B14F-4D97-AF65-F5344CB8AC3E}">
        <p14:creationId xmlns:p14="http://schemas.microsoft.com/office/powerpoint/2010/main" val="66913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Link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599" y="1719263"/>
            <a:ext cx="10642169" cy="4411662"/>
          </a:xfrm>
        </p:spPr>
        <p:txBody>
          <a:bodyPr/>
          <a:lstStyle/>
          <a:p>
            <a:r>
              <a:rPr lang="en-US" dirty="0" smtClean="0"/>
              <a:t>http://mnemstudio.org/clustering-k-means-example-1.htm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14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sz="1200">
                <a:solidFill>
                  <a:schemeClr val="bg2"/>
                </a:solidFill>
              </a:rPr>
              <a:t>Copyright © 2001, 2004, Andrew W. Moore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Common uses of K-means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470" y="1952367"/>
            <a:ext cx="9375218" cy="3484605"/>
          </a:xfrm>
        </p:spPr>
        <p:txBody>
          <a:bodyPr/>
          <a:lstStyle/>
          <a:p>
            <a:pPr eaLnBrk="1" hangingPunct="1"/>
            <a:r>
              <a:rPr lang="en-US" dirty="0"/>
              <a:t>Often used as an exploratory data analysis tool</a:t>
            </a:r>
          </a:p>
          <a:p>
            <a:pPr eaLnBrk="1" hangingPunct="1"/>
            <a:r>
              <a:rPr lang="en-US" dirty="0"/>
              <a:t>In one-dimension, a good way to quantize real-valued variables into k non-uniform buckets</a:t>
            </a:r>
          </a:p>
          <a:p>
            <a:pPr eaLnBrk="1" hangingPunct="1"/>
            <a:r>
              <a:rPr lang="en-US" dirty="0"/>
              <a:t>Used on acoustic data in speech understanding to convert waveforms into one of k categories (known as Vector Quantization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5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is Clustering?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Attach label to each observation or data points in a set</a:t>
            </a:r>
          </a:p>
          <a:p>
            <a:pPr eaLnBrk="1" hangingPunct="1"/>
            <a:r>
              <a:rPr lang="en-US" dirty="0" smtClean="0"/>
              <a:t>Can be called as unsupervised classification</a:t>
            </a:r>
            <a:endParaRPr lang="en-US" dirty="0"/>
          </a:p>
          <a:p>
            <a:pPr eaLnBrk="1" hangingPunct="1"/>
            <a:r>
              <a:rPr lang="en-US" dirty="0" smtClean="0"/>
              <a:t>We </a:t>
            </a:r>
            <a:r>
              <a:rPr lang="en-US" dirty="0"/>
              <a:t>want to assign same label to </a:t>
            </a:r>
            <a:r>
              <a:rPr lang="en-US" dirty="0" smtClean="0"/>
              <a:t>the </a:t>
            </a:r>
            <a:r>
              <a:rPr lang="en-US" dirty="0"/>
              <a:t>data points that are </a:t>
            </a:r>
            <a:r>
              <a:rPr lang="en-US" dirty="0">
                <a:solidFill>
                  <a:srgbClr val="FF0000"/>
                </a:solidFill>
              </a:rPr>
              <a:t>“close”</a:t>
            </a:r>
            <a:r>
              <a:rPr lang="en-US" dirty="0"/>
              <a:t> to each </a:t>
            </a:r>
            <a:r>
              <a:rPr lang="en-US" dirty="0" smtClean="0"/>
              <a:t>other</a:t>
            </a:r>
          </a:p>
          <a:p>
            <a:r>
              <a:rPr lang="en-US" dirty="0"/>
              <a:t>After </a:t>
            </a:r>
            <a:r>
              <a:rPr lang="en-US" dirty="0" smtClean="0"/>
              <a:t>clustering, </a:t>
            </a:r>
            <a:r>
              <a:rPr lang="en-US" dirty="0"/>
              <a:t>the elements </a:t>
            </a:r>
            <a:r>
              <a:rPr lang="en-US" dirty="0" smtClean="0"/>
              <a:t>in a single cluster should be similar and elements in different clusters should  differ in their behavior.</a:t>
            </a:r>
          </a:p>
          <a:p>
            <a:pPr lvl="1"/>
            <a:r>
              <a:rPr lang="en-US" dirty="0" smtClean="0"/>
              <a:t>Maximize inter cluster distance</a:t>
            </a:r>
          </a:p>
          <a:p>
            <a:pPr lvl="1"/>
            <a:r>
              <a:rPr lang="en-US" dirty="0" smtClean="0"/>
              <a:t>Minimize intra cluster distance</a:t>
            </a:r>
            <a:endParaRPr lang="en-US" dirty="0"/>
          </a:p>
          <a:p>
            <a:pPr eaLnBrk="1" hangingPunct="1"/>
            <a:r>
              <a:rPr lang="en-US" dirty="0" smtClean="0"/>
              <a:t>Clustering algorithms </a:t>
            </a:r>
            <a:r>
              <a:rPr lang="en-US" dirty="0"/>
              <a:t>rely on a distance metric between data </a:t>
            </a:r>
            <a:r>
              <a:rPr lang="en-US" dirty="0" smtClean="0"/>
              <a:t>points</a:t>
            </a:r>
          </a:p>
          <a:p>
            <a:pPr marL="0" indent="0" eaLnBrk="1" hangingPunct="1">
              <a:buNone/>
            </a:pPr>
            <a:endParaRPr lang="en-US" sz="2400" dirty="0" smtClean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545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– (Strengths of K Means)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95802"/>
          </a:xfrm>
        </p:spPr>
        <p:txBody>
          <a:bodyPr/>
          <a:lstStyle/>
          <a:p>
            <a:r>
              <a:rPr lang="en-US" dirty="0" smtClean="0"/>
              <a:t>Simple</a:t>
            </a:r>
          </a:p>
          <a:p>
            <a:r>
              <a:rPr lang="en-US" dirty="0" smtClean="0"/>
              <a:t>Efficient :Time complexity O(</a:t>
            </a:r>
            <a:r>
              <a:rPr lang="en-US" dirty="0" err="1" smtClean="0"/>
              <a:t>tkn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 – the number of iterations</a:t>
            </a:r>
          </a:p>
          <a:p>
            <a:pPr lvl="1"/>
            <a:r>
              <a:rPr lang="en-US" dirty="0"/>
              <a:t>k – no of clusters</a:t>
            </a:r>
          </a:p>
          <a:p>
            <a:pPr lvl="1"/>
            <a:r>
              <a:rPr lang="en-US" dirty="0" smtClean="0"/>
              <a:t>n – number of data points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630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algorithm is applicable </a:t>
            </a:r>
            <a:r>
              <a:rPr lang="en-US" smtClean="0"/>
              <a:t>only if </a:t>
            </a:r>
            <a:r>
              <a:rPr lang="en-US" dirty="0" smtClean="0"/>
              <a:t>the mean is defined</a:t>
            </a:r>
          </a:p>
          <a:p>
            <a:r>
              <a:rPr lang="en-US" dirty="0" smtClean="0"/>
              <a:t>The user needs to specify k</a:t>
            </a:r>
          </a:p>
          <a:p>
            <a:r>
              <a:rPr lang="en-US" dirty="0" smtClean="0"/>
              <a:t>The algorithm is sensitive to outliers</a:t>
            </a:r>
          </a:p>
          <a:p>
            <a:r>
              <a:rPr lang="en-US" dirty="0" smtClean="0"/>
              <a:t>The algorithm is sensitive to initial seeds</a:t>
            </a:r>
          </a:p>
          <a:p>
            <a:r>
              <a:rPr lang="en-US" dirty="0" smtClean="0"/>
              <a:t>Non globular shaped clusters are difficult to identify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47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744" y="771740"/>
            <a:ext cx="9909883" cy="5102118"/>
          </a:xfrm>
        </p:spPr>
      </p:pic>
    </p:spTree>
    <p:extLst>
      <p:ext uri="{BB962C8B-B14F-4D97-AF65-F5344CB8AC3E}">
        <p14:creationId xmlns:p14="http://schemas.microsoft.com/office/powerpoint/2010/main" val="157368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-Examples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Grouping the shirt sizes to small , medium and large</a:t>
            </a:r>
          </a:p>
          <a:p>
            <a:r>
              <a:rPr lang="en-US" dirty="0" smtClean="0"/>
              <a:t>Segment customers according to their interests</a:t>
            </a:r>
          </a:p>
          <a:p>
            <a:r>
              <a:rPr lang="en-US" dirty="0" smtClean="0"/>
              <a:t>Given a set of text documents , we can group them based on their content similarities, to produce a topic hierarchy</a:t>
            </a:r>
          </a:p>
          <a:p>
            <a:r>
              <a:rPr lang="en-US" dirty="0" smtClean="0"/>
              <a:t>News item clustering by </a:t>
            </a:r>
            <a:r>
              <a:rPr lang="en-US" dirty="0" err="1" smtClean="0"/>
              <a:t>google</a:t>
            </a:r>
            <a:endParaRPr lang="en-US" dirty="0" smtClean="0"/>
          </a:p>
          <a:p>
            <a:r>
              <a:rPr lang="en-US" dirty="0" smtClean="0"/>
              <a:t>Application in medicine, psychology, </a:t>
            </a:r>
            <a:r>
              <a:rPr lang="en-US" dirty="0" err="1" smtClean="0"/>
              <a:t>botony</a:t>
            </a:r>
            <a:r>
              <a:rPr lang="en-US" dirty="0" smtClean="0"/>
              <a:t>, sociology, archeology, marketing, insurance etc.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576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u="sng" dirty="0" smtClean="0"/>
              <a:t>Types of clustering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990600"/>
            <a:ext cx="9144000" cy="563880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AutoNum type="arabicPeriod"/>
            </a:pPr>
            <a:r>
              <a:rPr lang="en-US" sz="2400" b="1" u="sng" dirty="0"/>
              <a:t>Hierarchical algorithms</a:t>
            </a:r>
            <a:r>
              <a:rPr lang="en-US" sz="2400" dirty="0"/>
              <a:t>: these find successive clusters     </a:t>
            </a:r>
          </a:p>
          <a:p>
            <a:pPr marL="571500" indent="-571500">
              <a:buNone/>
            </a:pPr>
            <a:r>
              <a:rPr lang="en-US" sz="2400" dirty="0"/>
              <a:t>	using previously established clusters.                                               </a:t>
            </a:r>
          </a:p>
          <a:p>
            <a:pPr marL="571500" indent="-571500">
              <a:buNone/>
            </a:pPr>
            <a:r>
              <a:rPr lang="en-US" sz="2400" dirty="0"/>
              <a:t>	1. </a:t>
            </a:r>
            <a:r>
              <a:rPr lang="en-US" sz="2400" u="sng" dirty="0"/>
              <a:t>Agglomerative ("bottom-up")</a:t>
            </a:r>
            <a:r>
              <a:rPr lang="en-US" sz="2400" dirty="0"/>
              <a:t>: Agglomerative 	algorithms 	begin with each element as a separate cluster and 	merge them into successively larger clusters. </a:t>
            </a:r>
            <a:endParaRPr lang="en-US" sz="2400" i="1" dirty="0"/>
          </a:p>
          <a:p>
            <a:pPr marL="571500" indent="-571500">
              <a:buNone/>
            </a:pPr>
            <a:r>
              <a:rPr lang="en-US" sz="2400" i="1" dirty="0"/>
              <a:t>	</a:t>
            </a:r>
            <a:r>
              <a:rPr lang="en-US" sz="2400" dirty="0"/>
              <a:t>2. </a:t>
            </a:r>
            <a:r>
              <a:rPr lang="en-US" sz="2400" u="sng" dirty="0"/>
              <a:t>Divisive ("top-down")</a:t>
            </a:r>
            <a:r>
              <a:rPr lang="en-US" sz="2400" dirty="0"/>
              <a:t>: Divisive algorithms 	begin with 	the whole set and proceed to divide it into successively 	smaller clusters.</a:t>
            </a:r>
          </a:p>
          <a:p>
            <a:pPr marL="571500" indent="-571500">
              <a:buNone/>
            </a:pPr>
            <a:r>
              <a:rPr lang="en-US" sz="2400" b="1" dirty="0"/>
              <a:t>2. </a:t>
            </a:r>
            <a:r>
              <a:rPr lang="en-US" sz="2400" b="1" u="sng" dirty="0" err="1"/>
              <a:t>Partitional</a:t>
            </a:r>
            <a:r>
              <a:rPr lang="en-US" sz="2400" b="1" u="sng" dirty="0"/>
              <a:t> clustering</a:t>
            </a:r>
            <a:r>
              <a:rPr lang="en-US" sz="2400" b="1" dirty="0"/>
              <a:t>: </a:t>
            </a:r>
            <a:r>
              <a:rPr lang="en-US" sz="2400" dirty="0" err="1"/>
              <a:t>Partitional</a:t>
            </a:r>
            <a:r>
              <a:rPr lang="en-US" sz="2400" dirty="0"/>
              <a:t> algorithms determine all clusters at once.  They include:</a:t>
            </a:r>
          </a:p>
          <a:p>
            <a:pPr marL="914400" lvl="1" indent="-569913"/>
            <a:r>
              <a:rPr lang="en-US" sz="2800" b="1" i="1" dirty="0"/>
              <a:t>K</a:t>
            </a:r>
            <a:r>
              <a:rPr lang="en-US" sz="2800" b="1" dirty="0"/>
              <a:t>-means and derivatives</a:t>
            </a:r>
          </a:p>
          <a:p>
            <a:pPr marL="914400" lvl="1" indent="-569913"/>
            <a:r>
              <a:rPr lang="en-US" dirty="0"/>
              <a:t>Fuzzy </a:t>
            </a:r>
            <a:r>
              <a:rPr lang="en-US" i="1" dirty="0"/>
              <a:t>c</a:t>
            </a:r>
            <a:r>
              <a:rPr lang="en-US" dirty="0"/>
              <a:t>-means clustering</a:t>
            </a:r>
          </a:p>
          <a:p>
            <a:pPr marL="914400" lvl="1" indent="-569913"/>
            <a:r>
              <a:rPr lang="en-US" dirty="0"/>
              <a:t>QT clustering algorithm</a:t>
            </a:r>
          </a:p>
          <a:p>
            <a:pPr marL="571500" indent="-571500">
              <a:buNone/>
            </a:pPr>
            <a:endParaRPr lang="en-US" sz="2400" dirty="0"/>
          </a:p>
          <a:p>
            <a:pPr marL="571500" indent="-57150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654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K</a:t>
            </a:r>
            <a:r>
              <a:rPr lang="en-US" dirty="0" smtClean="0"/>
              <a:t>-means Overview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8382000" cy="4191000"/>
          </a:xfrm>
        </p:spPr>
        <p:txBody>
          <a:bodyPr/>
          <a:lstStyle/>
          <a:p>
            <a:pPr eaLnBrk="1" hangingPunct="1"/>
            <a:r>
              <a:rPr lang="en-US" sz="2400" dirty="0"/>
              <a:t>An unsupervised clustering algorithm</a:t>
            </a:r>
          </a:p>
          <a:p>
            <a:pPr eaLnBrk="1" hangingPunct="1"/>
            <a:r>
              <a:rPr lang="en-US" sz="2400" dirty="0"/>
              <a:t>“</a:t>
            </a:r>
            <a:r>
              <a:rPr lang="en-US" sz="2400" i="1" dirty="0"/>
              <a:t>K</a:t>
            </a:r>
            <a:r>
              <a:rPr lang="en-US" sz="2400" dirty="0"/>
              <a:t>” stands for number of </a:t>
            </a:r>
            <a:r>
              <a:rPr lang="en-US" sz="2400" dirty="0" smtClean="0"/>
              <a:t>clusters -  It </a:t>
            </a:r>
            <a:r>
              <a:rPr lang="en-US" sz="2400" dirty="0"/>
              <a:t>is typically a user input to the algorithm; some criteria can be used to automatically estimate </a:t>
            </a:r>
            <a:r>
              <a:rPr lang="en-US" sz="2400" i="1" dirty="0"/>
              <a:t>K</a:t>
            </a:r>
          </a:p>
          <a:p>
            <a:pPr eaLnBrk="1" hangingPunct="1"/>
            <a:r>
              <a:rPr lang="en-US" sz="2400" i="1" dirty="0" smtClean="0"/>
              <a:t>K</a:t>
            </a:r>
            <a:r>
              <a:rPr lang="en-US" sz="2400" dirty="0" smtClean="0"/>
              <a:t>-means </a:t>
            </a:r>
            <a:r>
              <a:rPr lang="en-US" sz="2400" dirty="0"/>
              <a:t>algorithm is iterative in nature</a:t>
            </a:r>
          </a:p>
          <a:p>
            <a:pPr eaLnBrk="1" hangingPunct="1"/>
            <a:r>
              <a:rPr lang="en-US" sz="2400" dirty="0"/>
              <a:t>It </a:t>
            </a:r>
            <a:r>
              <a:rPr lang="en-US" sz="2400" dirty="0" smtClean="0"/>
              <a:t>converges after many steps.</a:t>
            </a:r>
            <a:endParaRPr lang="en-US" sz="2400" dirty="0"/>
          </a:p>
          <a:p>
            <a:pPr eaLnBrk="1" hangingPunct="1"/>
            <a:r>
              <a:rPr lang="en-US" sz="2400" dirty="0"/>
              <a:t>Works only for numerical data</a:t>
            </a:r>
          </a:p>
          <a:p>
            <a:pPr eaLnBrk="1" hangingPunct="1"/>
            <a:r>
              <a:rPr lang="en-US" sz="2400" dirty="0"/>
              <a:t>Easy to implement</a:t>
            </a:r>
          </a:p>
        </p:txBody>
      </p:sp>
    </p:spTree>
    <p:extLst>
      <p:ext uri="{BB962C8B-B14F-4D97-AF65-F5344CB8AC3E}">
        <p14:creationId xmlns:p14="http://schemas.microsoft.com/office/powerpoint/2010/main" val="2283431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sz="1200">
                <a:solidFill>
                  <a:schemeClr val="bg2"/>
                </a:solidFill>
              </a:rPr>
              <a:t>Copyright © 2001, 2004, Andrew W. Moore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25908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K-means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1676400" y="762001"/>
            <a:ext cx="2971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974725" indent="-4572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546225" indent="-4572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2117725" indent="-4572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689225" indent="-4572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3146425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603625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4060825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518025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/>
              <a:t>Ask user how many clusters they’d like. </a:t>
            </a:r>
            <a:r>
              <a:rPr lang="en-US" i="1">
                <a:solidFill>
                  <a:srgbClr val="008000"/>
                </a:solidFill>
              </a:rPr>
              <a:t>(e.g. k=5) </a:t>
            </a:r>
            <a:endParaRPr lang="en-US"/>
          </a:p>
        </p:txBody>
      </p:sp>
      <p:pic>
        <p:nvPicPr>
          <p:cNvPr id="10245" name="Picture 4" descr="km-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152401"/>
            <a:ext cx="5965825" cy="614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052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sz="1200">
                <a:solidFill>
                  <a:schemeClr val="bg2"/>
                </a:solidFill>
              </a:rPr>
              <a:t>Copyright © 2001, 2004, Andrew W. Moore</a:t>
            </a:r>
          </a:p>
        </p:txBody>
      </p:sp>
      <p:pic>
        <p:nvPicPr>
          <p:cNvPr id="11267" name="Picture 18" descr="km-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152401"/>
            <a:ext cx="5965825" cy="614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25908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K-means</a:t>
            </a:r>
          </a:p>
        </p:txBody>
      </p:sp>
      <p:sp>
        <p:nvSpPr>
          <p:cNvPr id="11269" name="Text Box 3"/>
          <p:cNvSpPr txBox="1">
            <a:spLocks noChangeArrowheads="1"/>
          </p:cNvSpPr>
          <p:nvPr/>
        </p:nvSpPr>
        <p:spPr bwMode="auto">
          <a:xfrm>
            <a:off x="1676400" y="762001"/>
            <a:ext cx="2971800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974725" indent="-4572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546225" indent="-4572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2117725" indent="-4572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689225" indent="-4572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3146425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603625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4060825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518025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/>
              <a:t>Ask user how many clusters they’d like. </a:t>
            </a:r>
            <a:r>
              <a:rPr lang="en-US" i="1">
                <a:solidFill>
                  <a:srgbClr val="008000"/>
                </a:solidFill>
              </a:rPr>
              <a:t>(e.g. k=5) </a:t>
            </a:r>
            <a:endParaRPr lang="en-US"/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/>
              <a:t>Randomly guess k cluster Center locations</a:t>
            </a:r>
          </a:p>
        </p:txBody>
      </p:sp>
      <p:sp>
        <p:nvSpPr>
          <p:cNvPr id="11270" name="Oval 6"/>
          <p:cNvSpPr>
            <a:spLocks noChangeArrowheads="1"/>
          </p:cNvSpPr>
          <p:nvPr/>
        </p:nvSpPr>
        <p:spPr bwMode="auto">
          <a:xfrm>
            <a:off x="7397750" y="4867275"/>
            <a:ext cx="71438" cy="6985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271" name="Oval 7"/>
          <p:cNvSpPr>
            <a:spLocks noChangeArrowheads="1"/>
          </p:cNvSpPr>
          <p:nvPr/>
        </p:nvSpPr>
        <p:spPr bwMode="auto">
          <a:xfrm>
            <a:off x="7754939" y="4997450"/>
            <a:ext cx="71437" cy="6985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272" name="Oval 8"/>
          <p:cNvSpPr>
            <a:spLocks noChangeArrowheads="1"/>
          </p:cNvSpPr>
          <p:nvPr/>
        </p:nvSpPr>
        <p:spPr bwMode="auto">
          <a:xfrm>
            <a:off x="8386764" y="4178300"/>
            <a:ext cx="71437" cy="6985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273" name="Oval 9"/>
          <p:cNvSpPr>
            <a:spLocks noChangeArrowheads="1"/>
          </p:cNvSpPr>
          <p:nvPr/>
        </p:nvSpPr>
        <p:spPr bwMode="auto">
          <a:xfrm>
            <a:off x="7515225" y="4371975"/>
            <a:ext cx="71438" cy="6985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274" name="Oval 10"/>
          <p:cNvSpPr>
            <a:spLocks noChangeArrowheads="1"/>
          </p:cNvSpPr>
          <p:nvPr/>
        </p:nvSpPr>
        <p:spPr bwMode="auto">
          <a:xfrm>
            <a:off x="7170739" y="2019301"/>
            <a:ext cx="71437" cy="68263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0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sz="1200">
                <a:solidFill>
                  <a:schemeClr val="bg2"/>
                </a:solidFill>
              </a:rPr>
              <a:t>Copyright © 2001, 2004, Andrew W. Moore</a:t>
            </a:r>
          </a:p>
        </p:txBody>
      </p:sp>
      <p:pic>
        <p:nvPicPr>
          <p:cNvPr id="12291" name="Picture 2" descr="km-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152401"/>
            <a:ext cx="5965825" cy="614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3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25908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K-means</a:t>
            </a: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1676400" y="762001"/>
            <a:ext cx="297180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974725" indent="-4572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546225" indent="-4572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2117725" indent="-4572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689225" indent="-4572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3146425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603625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4060825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518025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/>
              <a:t>Ask user how many clusters they’d like. </a:t>
            </a:r>
            <a:r>
              <a:rPr lang="en-US" i="1">
                <a:solidFill>
                  <a:srgbClr val="008000"/>
                </a:solidFill>
              </a:rPr>
              <a:t>(e.g. k=5) </a:t>
            </a:r>
            <a:endParaRPr lang="en-US"/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/>
              <a:t>Randomly guess k cluster Center locations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/>
              <a:t>Each datapoint finds out which Center it’s closest to. (Thus each Center “owns” a set of datapoints)</a:t>
            </a:r>
          </a:p>
        </p:txBody>
      </p:sp>
      <p:grpSp>
        <p:nvGrpSpPr>
          <p:cNvPr id="12294" name="Group 5"/>
          <p:cNvGrpSpPr>
            <a:grpSpLocks/>
          </p:cNvGrpSpPr>
          <p:nvPr/>
        </p:nvGrpSpPr>
        <p:grpSpPr bwMode="auto">
          <a:xfrm>
            <a:off x="5410200" y="1295400"/>
            <a:ext cx="4814888" cy="4362450"/>
            <a:chOff x="2158" y="822"/>
            <a:chExt cx="3256" cy="3010"/>
          </a:xfrm>
        </p:grpSpPr>
        <p:sp>
          <p:nvSpPr>
            <p:cNvPr id="12295" name="Oval 6"/>
            <p:cNvSpPr>
              <a:spLocks noChangeArrowheads="1"/>
            </p:cNvSpPr>
            <p:nvPr/>
          </p:nvSpPr>
          <p:spPr bwMode="auto">
            <a:xfrm>
              <a:off x="3502" y="3287"/>
              <a:ext cx="48" cy="4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2296" name="Oval 7"/>
            <p:cNvSpPr>
              <a:spLocks noChangeArrowheads="1"/>
            </p:cNvSpPr>
            <p:nvPr/>
          </p:nvSpPr>
          <p:spPr bwMode="auto">
            <a:xfrm>
              <a:off x="3744" y="3376"/>
              <a:ext cx="48" cy="4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2297" name="Oval 8"/>
            <p:cNvSpPr>
              <a:spLocks noChangeArrowheads="1"/>
            </p:cNvSpPr>
            <p:nvPr/>
          </p:nvSpPr>
          <p:spPr bwMode="auto">
            <a:xfrm>
              <a:off x="4171" y="2811"/>
              <a:ext cx="48" cy="4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2298" name="Oval 9"/>
            <p:cNvSpPr>
              <a:spLocks noChangeArrowheads="1"/>
            </p:cNvSpPr>
            <p:nvPr/>
          </p:nvSpPr>
          <p:spPr bwMode="auto">
            <a:xfrm>
              <a:off x="3582" y="2945"/>
              <a:ext cx="48" cy="4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2299" name="Oval 10"/>
            <p:cNvSpPr>
              <a:spLocks noChangeArrowheads="1"/>
            </p:cNvSpPr>
            <p:nvPr/>
          </p:nvSpPr>
          <p:spPr bwMode="auto">
            <a:xfrm>
              <a:off x="3349" y="1321"/>
              <a:ext cx="48" cy="4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2300" name="Line 11"/>
            <p:cNvSpPr>
              <a:spLocks noChangeShapeType="1"/>
            </p:cNvSpPr>
            <p:nvPr/>
          </p:nvSpPr>
          <p:spPr bwMode="auto">
            <a:xfrm flipH="1">
              <a:off x="3771" y="822"/>
              <a:ext cx="1643" cy="13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Line 12"/>
            <p:cNvSpPr>
              <a:spLocks noChangeShapeType="1"/>
            </p:cNvSpPr>
            <p:nvPr/>
          </p:nvSpPr>
          <p:spPr bwMode="auto">
            <a:xfrm>
              <a:off x="3771" y="2181"/>
              <a:ext cx="123" cy="8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2" name="Line 13"/>
            <p:cNvSpPr>
              <a:spLocks noChangeShapeType="1"/>
            </p:cNvSpPr>
            <p:nvPr/>
          </p:nvSpPr>
          <p:spPr bwMode="auto">
            <a:xfrm>
              <a:off x="3894" y="3057"/>
              <a:ext cx="537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3" name="Line 14"/>
            <p:cNvSpPr>
              <a:spLocks noChangeShapeType="1"/>
            </p:cNvSpPr>
            <p:nvPr/>
          </p:nvSpPr>
          <p:spPr bwMode="auto">
            <a:xfrm flipH="1">
              <a:off x="3640" y="3057"/>
              <a:ext cx="254" cy="1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4" name="Line 15"/>
            <p:cNvSpPr>
              <a:spLocks noChangeShapeType="1"/>
            </p:cNvSpPr>
            <p:nvPr/>
          </p:nvSpPr>
          <p:spPr bwMode="auto">
            <a:xfrm flipH="1" flipV="1">
              <a:off x="2158" y="2796"/>
              <a:ext cx="1490" cy="3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5" name="Line 16"/>
            <p:cNvSpPr>
              <a:spLocks noChangeShapeType="1"/>
            </p:cNvSpPr>
            <p:nvPr/>
          </p:nvSpPr>
          <p:spPr bwMode="auto">
            <a:xfrm flipH="1">
              <a:off x="3617" y="3164"/>
              <a:ext cx="31" cy="6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6" name="Line 17"/>
            <p:cNvSpPr>
              <a:spLocks noChangeShapeType="1"/>
            </p:cNvSpPr>
            <p:nvPr/>
          </p:nvSpPr>
          <p:spPr bwMode="auto">
            <a:xfrm flipH="1">
              <a:off x="2158" y="2181"/>
              <a:ext cx="1605" cy="1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835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sz="1200">
                <a:solidFill>
                  <a:schemeClr val="bg2"/>
                </a:solidFill>
              </a:rPr>
              <a:t>Copyright © 2001, 2004, Andrew W. Moore</a:t>
            </a:r>
          </a:p>
        </p:txBody>
      </p:sp>
      <p:pic>
        <p:nvPicPr>
          <p:cNvPr id="13315" name="Picture 2" descr="km-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152401"/>
            <a:ext cx="5965825" cy="614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Rectangle 3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25908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K-means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1676400" y="762001"/>
            <a:ext cx="2971800" cy="420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974725" indent="-4572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546225" indent="-4572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2117725" indent="-4572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689225" indent="-4572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3146425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603625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4060825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518025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/>
              <a:t>Ask user how many clusters they’d like. </a:t>
            </a:r>
            <a:r>
              <a:rPr lang="en-US" i="1">
                <a:solidFill>
                  <a:srgbClr val="008000"/>
                </a:solidFill>
              </a:rPr>
              <a:t>(e.g. k=5) </a:t>
            </a:r>
            <a:endParaRPr lang="en-US"/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/>
              <a:t>Randomly guess k cluster Center locations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/>
              <a:t>Each datapoint finds out which Center it’s closest to.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/>
              <a:t>Each Center finds the centroid of the points it owns</a:t>
            </a:r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7397750" y="4867275"/>
            <a:ext cx="71438" cy="6985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7754939" y="4997450"/>
            <a:ext cx="71437" cy="6985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8386764" y="4178300"/>
            <a:ext cx="71437" cy="6985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7515225" y="4371975"/>
            <a:ext cx="71438" cy="6985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7170739" y="2019301"/>
            <a:ext cx="71437" cy="68263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 flipH="1">
            <a:off x="7796214" y="1295400"/>
            <a:ext cx="2428875" cy="19700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7796214" y="3265488"/>
            <a:ext cx="180975" cy="1268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7977188" y="4533901"/>
            <a:ext cx="793750" cy="557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 flipH="1">
            <a:off x="7600950" y="4533901"/>
            <a:ext cx="376238" cy="155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 flipH="1" flipV="1">
            <a:off x="5410200" y="4156075"/>
            <a:ext cx="220345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 flipH="1">
            <a:off x="7567614" y="4689476"/>
            <a:ext cx="46037" cy="968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 flipH="1">
            <a:off x="5410201" y="3265489"/>
            <a:ext cx="2373313" cy="211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0" name="Oval 18"/>
          <p:cNvSpPr>
            <a:spLocks noChangeAspect="1" noChangeArrowheads="1"/>
          </p:cNvSpPr>
          <p:nvPr/>
        </p:nvSpPr>
        <p:spPr bwMode="auto">
          <a:xfrm>
            <a:off x="7772401" y="1828800"/>
            <a:ext cx="119063" cy="1143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331" name="Oval 19"/>
          <p:cNvSpPr>
            <a:spLocks noChangeAspect="1" noChangeArrowheads="1"/>
          </p:cNvSpPr>
          <p:nvPr/>
        </p:nvSpPr>
        <p:spPr bwMode="auto">
          <a:xfrm>
            <a:off x="7924801" y="5029200"/>
            <a:ext cx="119063" cy="1143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332" name="Oval 20"/>
          <p:cNvSpPr>
            <a:spLocks noChangeAspect="1" noChangeArrowheads="1"/>
          </p:cNvSpPr>
          <p:nvPr/>
        </p:nvSpPr>
        <p:spPr bwMode="auto">
          <a:xfrm>
            <a:off x="6477001" y="4724400"/>
            <a:ext cx="119063" cy="1143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333" name="Oval 21"/>
          <p:cNvSpPr>
            <a:spLocks noChangeAspect="1" noChangeArrowheads="1"/>
          </p:cNvSpPr>
          <p:nvPr/>
        </p:nvSpPr>
        <p:spPr bwMode="auto">
          <a:xfrm>
            <a:off x="6705601" y="4038600"/>
            <a:ext cx="119063" cy="1143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334" name="Oval 22"/>
          <p:cNvSpPr>
            <a:spLocks noChangeAspect="1" noChangeArrowheads="1"/>
          </p:cNvSpPr>
          <p:nvPr/>
        </p:nvSpPr>
        <p:spPr bwMode="auto">
          <a:xfrm>
            <a:off x="8915401" y="3276600"/>
            <a:ext cx="119063" cy="1143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335" name="Freeform 23"/>
          <p:cNvSpPr>
            <a:spLocks/>
          </p:cNvSpPr>
          <p:nvPr/>
        </p:nvSpPr>
        <p:spPr bwMode="auto">
          <a:xfrm>
            <a:off x="7218364" y="1792288"/>
            <a:ext cx="498475" cy="146050"/>
          </a:xfrm>
          <a:custGeom>
            <a:avLst/>
            <a:gdLst>
              <a:gd name="T0" fmla="*/ 0 w 314"/>
              <a:gd name="T1" fmla="*/ 146050 h 92"/>
              <a:gd name="T2" fmla="*/ 219075 w 314"/>
              <a:gd name="T3" fmla="*/ 0 h 92"/>
              <a:gd name="T4" fmla="*/ 352425 w 314"/>
              <a:gd name="T5" fmla="*/ 12700 h 92"/>
              <a:gd name="T6" fmla="*/ 498475 w 314"/>
              <a:gd name="T7" fmla="*/ 23813 h 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4" h="92">
                <a:moveTo>
                  <a:pt x="0" y="92"/>
                </a:moveTo>
                <a:cubicBezTo>
                  <a:pt x="16" y="21"/>
                  <a:pt x="78" y="21"/>
                  <a:pt x="138" y="0"/>
                </a:cubicBezTo>
                <a:cubicBezTo>
                  <a:pt x="166" y="3"/>
                  <a:pt x="194" y="6"/>
                  <a:pt x="222" y="8"/>
                </a:cubicBezTo>
                <a:cubicBezTo>
                  <a:pt x="253" y="11"/>
                  <a:pt x="314" y="15"/>
                  <a:pt x="314" y="15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6" name="Freeform 24"/>
          <p:cNvSpPr>
            <a:spLocks/>
          </p:cNvSpPr>
          <p:nvPr/>
        </p:nvSpPr>
        <p:spPr bwMode="auto">
          <a:xfrm>
            <a:off x="8547100" y="3535363"/>
            <a:ext cx="425450" cy="646112"/>
          </a:xfrm>
          <a:custGeom>
            <a:avLst/>
            <a:gdLst>
              <a:gd name="T0" fmla="*/ 0 w 268"/>
              <a:gd name="T1" fmla="*/ 646112 h 407"/>
              <a:gd name="T2" fmla="*/ 195263 w 268"/>
              <a:gd name="T3" fmla="*/ 512762 h 407"/>
              <a:gd name="T4" fmla="*/ 255588 w 268"/>
              <a:gd name="T5" fmla="*/ 450850 h 407"/>
              <a:gd name="T6" fmla="*/ 304800 w 268"/>
              <a:gd name="T7" fmla="*/ 377825 h 407"/>
              <a:gd name="T8" fmla="*/ 401638 w 268"/>
              <a:gd name="T9" fmla="*/ 182562 h 407"/>
              <a:gd name="T10" fmla="*/ 425450 w 268"/>
              <a:gd name="T11" fmla="*/ 0 h 4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68" h="407">
                <a:moveTo>
                  <a:pt x="0" y="407"/>
                </a:moveTo>
                <a:cubicBezTo>
                  <a:pt x="43" y="379"/>
                  <a:pt x="86" y="360"/>
                  <a:pt x="123" y="323"/>
                </a:cubicBezTo>
                <a:cubicBezTo>
                  <a:pt x="136" y="310"/>
                  <a:pt x="148" y="297"/>
                  <a:pt x="161" y="284"/>
                </a:cubicBezTo>
                <a:cubicBezTo>
                  <a:pt x="174" y="271"/>
                  <a:pt x="192" y="238"/>
                  <a:pt x="192" y="238"/>
                </a:cubicBezTo>
                <a:cubicBezTo>
                  <a:pt x="206" y="193"/>
                  <a:pt x="238" y="159"/>
                  <a:pt x="253" y="115"/>
                </a:cubicBezTo>
                <a:cubicBezTo>
                  <a:pt x="257" y="84"/>
                  <a:pt x="268" y="33"/>
                  <a:pt x="268" y="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7" name="Freeform 25"/>
          <p:cNvSpPr>
            <a:spLocks/>
          </p:cNvSpPr>
          <p:nvPr/>
        </p:nvSpPr>
        <p:spPr bwMode="auto">
          <a:xfrm>
            <a:off x="6910389" y="4160839"/>
            <a:ext cx="600075" cy="155575"/>
          </a:xfrm>
          <a:custGeom>
            <a:avLst/>
            <a:gdLst>
              <a:gd name="T0" fmla="*/ 600075 w 378"/>
              <a:gd name="T1" fmla="*/ 155575 h 98"/>
              <a:gd name="T2" fmla="*/ 112713 w 378"/>
              <a:gd name="T3" fmla="*/ 33338 h 98"/>
              <a:gd name="T4" fmla="*/ 39688 w 378"/>
              <a:gd name="T5" fmla="*/ 9525 h 98"/>
              <a:gd name="T6" fmla="*/ 3175 w 378"/>
              <a:gd name="T7" fmla="*/ 20638 h 98"/>
              <a:gd name="T8" fmla="*/ 14288 w 378"/>
              <a:gd name="T9" fmla="*/ 20638 h 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8" h="98">
                <a:moveTo>
                  <a:pt x="378" y="98"/>
                </a:moveTo>
                <a:cubicBezTo>
                  <a:pt x="314" y="0"/>
                  <a:pt x="172" y="27"/>
                  <a:pt x="71" y="21"/>
                </a:cubicBezTo>
                <a:cubicBezTo>
                  <a:pt x="68" y="20"/>
                  <a:pt x="29" y="6"/>
                  <a:pt x="25" y="6"/>
                </a:cubicBezTo>
                <a:cubicBezTo>
                  <a:pt x="17" y="6"/>
                  <a:pt x="9" y="10"/>
                  <a:pt x="2" y="13"/>
                </a:cubicBezTo>
                <a:cubicBezTo>
                  <a:pt x="0" y="14"/>
                  <a:pt x="7" y="13"/>
                  <a:pt x="9" y="13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8" name="Freeform 26"/>
          <p:cNvSpPr>
            <a:spLocks/>
          </p:cNvSpPr>
          <p:nvPr/>
        </p:nvSpPr>
        <p:spPr bwMode="auto">
          <a:xfrm>
            <a:off x="6729413" y="4840289"/>
            <a:ext cx="635000" cy="219075"/>
          </a:xfrm>
          <a:custGeom>
            <a:avLst/>
            <a:gdLst>
              <a:gd name="T0" fmla="*/ 635000 w 400"/>
              <a:gd name="T1" fmla="*/ 169863 h 138"/>
              <a:gd name="T2" fmla="*/ 512763 w 400"/>
              <a:gd name="T3" fmla="*/ 219075 h 138"/>
              <a:gd name="T4" fmla="*/ 317500 w 400"/>
              <a:gd name="T5" fmla="*/ 207963 h 138"/>
              <a:gd name="T6" fmla="*/ 61913 w 400"/>
              <a:gd name="T7" fmla="*/ 36513 h 138"/>
              <a:gd name="T8" fmla="*/ 36513 w 400"/>
              <a:gd name="T9" fmla="*/ 12700 h 138"/>
              <a:gd name="T10" fmla="*/ 0 w 400"/>
              <a:gd name="T11" fmla="*/ 0 h 1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00" h="138">
                <a:moveTo>
                  <a:pt x="400" y="107"/>
                </a:moveTo>
                <a:cubicBezTo>
                  <a:pt x="374" y="125"/>
                  <a:pt x="355" y="131"/>
                  <a:pt x="323" y="138"/>
                </a:cubicBezTo>
                <a:cubicBezTo>
                  <a:pt x="282" y="136"/>
                  <a:pt x="241" y="137"/>
                  <a:pt x="200" y="131"/>
                </a:cubicBezTo>
                <a:cubicBezTo>
                  <a:pt x="151" y="124"/>
                  <a:pt x="101" y="44"/>
                  <a:pt x="39" y="23"/>
                </a:cubicBezTo>
                <a:cubicBezTo>
                  <a:pt x="34" y="18"/>
                  <a:pt x="29" y="12"/>
                  <a:pt x="23" y="8"/>
                </a:cubicBezTo>
                <a:cubicBezTo>
                  <a:pt x="16" y="4"/>
                  <a:pt x="0" y="0"/>
                  <a:pt x="0" y="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9" name="Freeform 27"/>
          <p:cNvSpPr>
            <a:spLocks/>
          </p:cNvSpPr>
          <p:nvPr/>
        </p:nvSpPr>
        <p:spPr bwMode="auto">
          <a:xfrm>
            <a:off x="7662863" y="5145089"/>
            <a:ext cx="303212" cy="268287"/>
          </a:xfrm>
          <a:custGeom>
            <a:avLst/>
            <a:gdLst>
              <a:gd name="T0" fmla="*/ 79375 w 191"/>
              <a:gd name="T1" fmla="*/ 0 h 169"/>
              <a:gd name="T2" fmla="*/ 79375 w 191"/>
              <a:gd name="T3" fmla="*/ 268287 h 169"/>
              <a:gd name="T4" fmla="*/ 212725 w 191"/>
              <a:gd name="T5" fmla="*/ 255587 h 169"/>
              <a:gd name="T6" fmla="*/ 285750 w 191"/>
              <a:gd name="T7" fmla="*/ 133350 h 169"/>
              <a:gd name="T8" fmla="*/ 298450 w 191"/>
              <a:gd name="T9" fmla="*/ 60325 h 1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1" h="169">
                <a:moveTo>
                  <a:pt x="50" y="0"/>
                </a:moveTo>
                <a:cubicBezTo>
                  <a:pt x="24" y="51"/>
                  <a:pt x="0" y="122"/>
                  <a:pt x="50" y="169"/>
                </a:cubicBezTo>
                <a:cubicBezTo>
                  <a:pt x="78" y="166"/>
                  <a:pt x="107" y="167"/>
                  <a:pt x="134" y="161"/>
                </a:cubicBezTo>
                <a:cubicBezTo>
                  <a:pt x="157" y="156"/>
                  <a:pt x="164" y="101"/>
                  <a:pt x="180" y="84"/>
                </a:cubicBezTo>
                <a:cubicBezTo>
                  <a:pt x="191" y="54"/>
                  <a:pt x="188" y="69"/>
                  <a:pt x="188" y="38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4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808</Words>
  <Application>Microsoft Office PowerPoint</Application>
  <PresentationFormat>Widescreen</PresentationFormat>
  <Paragraphs>106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Tahoma</vt:lpstr>
      <vt:lpstr>Wingdings</vt:lpstr>
      <vt:lpstr>Office Theme</vt:lpstr>
      <vt:lpstr>Chart</vt:lpstr>
      <vt:lpstr>Clustering</vt:lpstr>
      <vt:lpstr>What is Clustering?</vt:lpstr>
      <vt:lpstr>Applications -Examples</vt:lpstr>
      <vt:lpstr>Types of clustering: </vt:lpstr>
      <vt:lpstr>K-means Overview</vt:lpstr>
      <vt:lpstr>K-means</vt:lpstr>
      <vt:lpstr>K-means</vt:lpstr>
      <vt:lpstr>K-means</vt:lpstr>
      <vt:lpstr>K-means</vt:lpstr>
      <vt:lpstr>K-means</vt:lpstr>
      <vt:lpstr>K Means Steps</vt:lpstr>
      <vt:lpstr>PowerPoint Presentation</vt:lpstr>
      <vt:lpstr> A Simple example showing the implementation of k-means algorithm (using K=2)</vt:lpstr>
      <vt:lpstr>PowerPoint Presentation</vt:lpstr>
      <vt:lpstr>PowerPoint Presentation</vt:lpstr>
      <vt:lpstr>PowerPoint Presentation</vt:lpstr>
      <vt:lpstr>PowerPoint Presentation</vt:lpstr>
      <vt:lpstr>Example Link</vt:lpstr>
      <vt:lpstr>Common uses of K-means</vt:lpstr>
      <vt:lpstr>Pros – (Strengths of K Means)</vt:lpstr>
      <vt:lpstr>Cons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vimala</dc:creator>
  <cp:lastModifiedBy>Director</cp:lastModifiedBy>
  <cp:revision>55</cp:revision>
  <dcterms:created xsi:type="dcterms:W3CDTF">2018-06-21T18:43:22Z</dcterms:created>
  <dcterms:modified xsi:type="dcterms:W3CDTF">2018-11-13T04:07:45Z</dcterms:modified>
</cp:coreProperties>
</file>