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4" r:id="rId3"/>
    <p:sldId id="257" r:id="rId4"/>
    <p:sldId id="261" r:id="rId5"/>
    <p:sldId id="265" r:id="rId6"/>
    <p:sldId id="258" r:id="rId7"/>
    <p:sldId id="259" r:id="rId8"/>
    <p:sldId id="260" r:id="rId9"/>
    <p:sldId id="268" r:id="rId10"/>
    <p:sldId id="269" r:id="rId11"/>
    <p:sldId id="270" r:id="rId12"/>
    <p:sldId id="271" r:id="rId13"/>
    <p:sldId id="272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EFB4FFC-DCE9-4823-919A-1E58E54C81EE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90905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0F732B6-FC8A-49FF-A297-CC4B542706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6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2CFAC7-324E-4A5A-92A2-9DFFBE663DC4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7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34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47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2CFAC7-324E-4A5A-92A2-9DFFBE663DC4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7C3A82-E23F-478E-B604-174CDD4377C4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2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07CF0B-52AF-4CFD-B8E2-A2C32D8CF2A9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0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7C3A82-E23F-478E-B604-174CDD4377C4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6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2A0418-8A76-4E85-8662-4D5A71661AB9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1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ED6345-AEA6-4A5E-BBEA-3FE0F62DBFAE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4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ABBDA0-C0EE-41BD-A25F-A6E97B9AD624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7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05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97D5F6-6DFF-4C6D-925B-0A8AE053E4A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C0FAF-03F7-48C1-A656-92C525E54EE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4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5E4697-2AB3-40B3-8CDB-C5DF3D1FE4D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145C3-35E6-4FF0-A5F8-B26BEECF9E1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76FBFE-E024-44B3-88FF-D98675F5595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2B75B5-4739-4B52-B641-BA07FECF135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5E328E-3553-4FEF-BCD2-9E54D0EBD3B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9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635593-AC69-40E3-A46A-A80EDFF661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8DAE0-D33C-4F74-99C4-A2B278C281A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5D4814-5CF3-4D70-9F87-32E78CE4866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92BEF0-0FEC-4334-B0C0-0DC17AC04CB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15B07E7-B7AE-4864-AC7C-D10CAC472B0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514" y="7139693"/>
            <a:ext cx="2099910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sz="1984"/>
          </a:p>
        </p:txBody>
      </p:sp>
      <p:sp>
        <p:nvSpPr>
          <p:cNvPr id="250" name="Shape 250"/>
          <p:cNvSpPr txBox="1"/>
          <p:nvPr/>
        </p:nvSpPr>
        <p:spPr>
          <a:xfrm>
            <a:off x="3696370" y="7139693"/>
            <a:ext cx="3191863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sz="1984"/>
          </a:p>
        </p:txBody>
      </p:sp>
      <p:sp>
        <p:nvSpPr>
          <p:cNvPr id="251" name="Shape 251"/>
          <p:cNvSpPr txBox="1"/>
          <p:nvPr/>
        </p:nvSpPr>
        <p:spPr>
          <a:xfrm>
            <a:off x="7980185" y="7139693"/>
            <a:ext cx="2099910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200"/>
              </a:pPr>
              <a:t>10</a:t>
            </a:fld>
            <a:endParaRPr sz="1984"/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36515" y="618598"/>
            <a:ext cx="9262351" cy="6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 sz="3968" b="1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Metrics for Performance Evaluation…</a:t>
            </a:r>
            <a:endParaRPr dirty="0"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36514" y="1511935"/>
            <a:ext cx="9323599" cy="56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 marL="377979" indent="-260385" algn="l">
              <a:spcAft>
                <a:spcPts val="0"/>
              </a:spcAft>
              <a:buClr>
                <a:schemeClr val="folHlink"/>
              </a:buClr>
              <a:buSzPts val="1680"/>
            </a:pPr>
            <a:endParaRPr sz="308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377979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3086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widely-used metric:</a:t>
            </a:r>
            <a:endParaRPr/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54" name="Shape 254"/>
          <p:cNvGraphicFramePr/>
          <p:nvPr/>
        </p:nvGraphicFramePr>
        <p:xfrm>
          <a:off x="1680457" y="1343942"/>
          <a:ext cx="6719712" cy="31113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9928"/>
                <a:gridCol w="1679928"/>
                <a:gridCol w="1679928"/>
                <a:gridCol w="1679928"/>
              </a:tblGrid>
              <a:tr h="7279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0403" marB="50403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PREDICTED CLASS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968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/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ACTUAL</a:t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</a:t>
                      </a:r>
                      <a:endParaRPr sz="2000"/>
                    </a:p>
                  </a:txBody>
                  <a:tcPr marL="0" marR="0" marT="50403" marB="50403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3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b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(TP)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b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(FN)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53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b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(FP)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b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(TN)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500" y="5627758"/>
            <a:ext cx="8359390" cy="1069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6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514" y="7139693"/>
            <a:ext cx="2099910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sz="1984"/>
          </a:p>
        </p:txBody>
      </p:sp>
      <p:sp>
        <p:nvSpPr>
          <p:cNvPr id="251" name="Shape 251"/>
          <p:cNvSpPr txBox="1"/>
          <p:nvPr/>
        </p:nvSpPr>
        <p:spPr>
          <a:xfrm>
            <a:off x="7980185" y="7139693"/>
            <a:ext cx="2099910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200"/>
              </a:pPr>
              <a:t>11</a:t>
            </a:fld>
            <a:endParaRPr sz="1984"/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36515" y="618598"/>
            <a:ext cx="9262351" cy="6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 sz="3968" b="1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Metrics for Performance Evaluation…</a:t>
            </a:r>
            <a:endParaRPr dirty="0"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36514" y="1511935"/>
            <a:ext cx="9323599" cy="56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 marL="377979" indent="-260385" algn="l">
              <a:spcAft>
                <a:spcPts val="0"/>
              </a:spcAft>
              <a:buClr>
                <a:schemeClr val="folHlink"/>
              </a:buClr>
              <a:buSzPts val="1680"/>
            </a:pPr>
            <a:endParaRPr sz="3086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7979" indent="-260385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</a:pPr>
            <a:endParaRPr sz="3086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54" name="Shape 254"/>
          <p:cNvGraphicFramePr/>
          <p:nvPr/>
        </p:nvGraphicFramePr>
        <p:xfrm>
          <a:off x="1680457" y="1343942"/>
          <a:ext cx="6719712" cy="31113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9928"/>
                <a:gridCol w="1679928"/>
                <a:gridCol w="1679928"/>
                <a:gridCol w="1679928"/>
              </a:tblGrid>
              <a:tr h="7279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0403" marB="50403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PREDICTED CLASS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968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/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ACTUAL</a:t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</a:t>
                      </a:r>
                      <a:endParaRPr sz="2000"/>
                    </a:p>
                  </a:txBody>
                  <a:tcPr marL="0" marR="0" marT="50403" marB="50403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3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b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(TP)</a:t>
                      </a:r>
                      <a:endParaRPr sz="2000" dirty="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b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(FN)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53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b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(FP)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b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(TN)</a:t>
                      </a:r>
                      <a:endParaRPr sz="2000" dirty="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49" y="4494906"/>
            <a:ext cx="4990490" cy="27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6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Precision </a:t>
            </a:r>
            <a:r>
              <a:rPr lang="en-US" sz="2800" dirty="0"/>
              <a:t>is the fraction of information retrieved that are relevant.</a:t>
            </a:r>
          </a:p>
          <a:p>
            <a:r>
              <a:rPr lang="en-US" sz="2800" b="1" dirty="0"/>
              <a:t>Recall</a:t>
            </a:r>
            <a:r>
              <a:rPr lang="en-US" sz="2800" dirty="0"/>
              <a:t> is the fraction of relevant information that are retrieved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81" y="3961260"/>
            <a:ext cx="3386136" cy="1882692"/>
          </a:xfrm>
          <a:prstGeom prst="rect">
            <a:avLst/>
          </a:prstGeom>
        </p:spPr>
      </p:pic>
      <p:graphicFrame>
        <p:nvGraphicFramePr>
          <p:cNvPr id="5" name="Shape 254"/>
          <p:cNvGraphicFramePr/>
          <p:nvPr>
            <p:extLst>
              <p:ext uri="{D42A27DB-BD31-4B8C-83A1-F6EECF244321}">
                <p14:modId xmlns:p14="http://schemas.microsoft.com/office/powerpoint/2010/main" val="2956367455"/>
              </p:ext>
            </p:extLst>
          </p:nvPr>
        </p:nvGraphicFramePr>
        <p:xfrm>
          <a:off x="503999" y="3513761"/>
          <a:ext cx="5935856" cy="2708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3964"/>
                <a:gridCol w="1483964"/>
                <a:gridCol w="1483964"/>
                <a:gridCol w="1483964"/>
              </a:tblGrid>
              <a:tr h="4499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0403" marB="50403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PREDICTED CLASS</a:t>
                      </a:r>
                      <a:endParaRPr sz="2000" dirty="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8524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/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ACTUAL</a:t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</a:t>
                      </a:r>
                      <a:endParaRPr sz="2000"/>
                    </a:p>
                  </a:txBody>
                  <a:tcPr marL="0" marR="0" marT="50403" marB="50403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8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b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(TP)</a:t>
                      </a:r>
                      <a:endParaRPr sz="2000" dirty="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b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(FN)</a:t>
                      </a:r>
                      <a:endParaRPr sz="2000" dirty="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8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b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(FP)</a:t>
                      </a:r>
                      <a:endParaRPr sz="200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br>
                        <a:rPr lang="en-US" sz="2200" b="0" i="0" u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200" b="0" i="0" u="none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(TN)</a:t>
                      </a:r>
                      <a:endParaRPr sz="2000" dirty="0"/>
                    </a:p>
                  </a:txBody>
                  <a:tcPr marL="0" marR="0" marT="50403" marB="50403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47" y="2601886"/>
            <a:ext cx="5073372" cy="14016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5858" y="1769040"/>
            <a:ext cx="7075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itchFamily="18"/>
              </a:rPr>
              <a:t>Harmonic mean of precision and recall</a:t>
            </a:r>
            <a:endParaRPr lang="en-US" sz="28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485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 smtClean="0"/>
              <a:t>Print slope , intercept &amp; line</a:t>
            </a:r>
            <a:endParaRPr lang="en-IN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/>
              <a:t>Linear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SzPct val="45000"/>
            </a:pPr>
            <a:r>
              <a:rPr lang="en-IN" dirty="0"/>
              <a:t>In linear regression, the equation that describes the factor-response relationships is Y=</a:t>
            </a:r>
            <a:r>
              <a:rPr lang="en-IN" dirty="0" err="1"/>
              <a:t>mX+C</a:t>
            </a:r>
            <a:r>
              <a:rPr lang="en-IN" dirty="0"/>
              <a:t>  where Y and X are vectors that describe the response variable and the factor variable respectively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Multiple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IN" dirty="0"/>
              <a:t>In a multiple regression case, we’re interested in the impact of not only one, but many different factors, on the response variable.</a:t>
            </a:r>
          </a:p>
          <a:p>
            <a:pPr lvl="0">
              <a:buSzPct val="45000"/>
            </a:pPr>
            <a:r>
              <a:rPr lang="en-IN" dirty="0"/>
              <a:t>The equation </a:t>
            </a:r>
            <a:r>
              <a:rPr lang="en-IN" dirty="0" smtClean="0"/>
              <a:t>can be written as Y=m</a:t>
            </a:r>
            <a:r>
              <a:rPr lang="en-IN" baseline="-25000" dirty="0" smtClean="0"/>
              <a:t>1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+m</a:t>
            </a:r>
            <a:r>
              <a:rPr lang="en-IN" baseline="-25000" dirty="0" smtClean="0"/>
              <a:t>2</a:t>
            </a:r>
            <a:r>
              <a:rPr lang="en-IN" dirty="0" smtClean="0"/>
              <a:t>X</a:t>
            </a:r>
            <a:r>
              <a:rPr lang="en-IN" baseline="-25000" dirty="0" smtClean="0"/>
              <a:t>2</a:t>
            </a:r>
            <a:r>
              <a:rPr lang="en-IN" dirty="0" smtClean="0"/>
              <a:t>+C </a:t>
            </a:r>
            <a:r>
              <a:rPr lang="en-IN" dirty="0"/>
              <a:t>where m1 and m2 are the coefficients of factors X1 and X2 respectively.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 smtClean="0"/>
              <a:t> Polynomial </a:t>
            </a:r>
            <a:r>
              <a:rPr lang="en-IN" dirty="0"/>
              <a:t>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SzPct val="45000"/>
            </a:pPr>
            <a:r>
              <a:rPr lang="en-IN" dirty="0" smtClean="0"/>
              <a:t>For </a:t>
            </a:r>
            <a:r>
              <a:rPr lang="en-IN" dirty="0"/>
              <a:t>polynomial </a:t>
            </a:r>
            <a:r>
              <a:rPr lang="en-IN" dirty="0" smtClean="0"/>
              <a:t>regression, </a:t>
            </a:r>
            <a:r>
              <a:rPr lang="en-IN" dirty="0"/>
              <a:t>we might use higher powers of X to describe Y, as described in</a:t>
            </a:r>
          </a:p>
          <a:p>
            <a:pPr lvl="0" algn="just">
              <a:buSzPct val="45000"/>
            </a:pPr>
            <a:r>
              <a:rPr lang="en-IN" dirty="0"/>
              <a:t>Y=m</a:t>
            </a:r>
            <a:r>
              <a:rPr lang="en-IN" baseline="-25000" dirty="0"/>
              <a:t>1</a:t>
            </a:r>
            <a:r>
              <a:rPr lang="en-IN" dirty="0"/>
              <a:t>X+m</a:t>
            </a:r>
            <a:r>
              <a:rPr lang="en-IN" baseline="-25000" dirty="0"/>
              <a:t>2</a:t>
            </a:r>
            <a:r>
              <a:rPr lang="en-IN" dirty="0"/>
              <a:t> X</a:t>
            </a:r>
            <a:r>
              <a:rPr lang="en-IN" baseline="30000" dirty="0"/>
              <a:t>2</a:t>
            </a:r>
            <a:r>
              <a:rPr lang="en-IN" dirty="0"/>
              <a:t>+C</a:t>
            </a:r>
          </a:p>
          <a:p>
            <a:pPr lvl="0" algn="just">
              <a:buSzPct val="45000"/>
            </a:pPr>
            <a:r>
              <a:rPr lang="en-IN" dirty="0"/>
              <a:t>where m1 and m2 are coefficients of the first and second powers of the factor.</a:t>
            </a:r>
          </a:p>
        </p:txBody>
      </p:sp>
    </p:spTree>
    <p:extLst>
      <p:ext uri="{BB962C8B-B14F-4D97-AF65-F5344CB8AC3E}">
        <p14:creationId xmlns:p14="http://schemas.microsoft.com/office/powerpoint/2010/main" val="15420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IN" dirty="0"/>
              <a:t>Logistic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IN" dirty="0"/>
              <a:t>Logistic regression is a statistical method for analysing a dataset in which there are one or more independent variables that determine an outcome. </a:t>
            </a:r>
            <a:endParaRPr lang="en-IN" dirty="0" smtClean="0"/>
          </a:p>
          <a:p>
            <a:pPr lvl="0">
              <a:buSzPct val="45000"/>
            </a:pPr>
            <a:r>
              <a:rPr lang="en-IN" dirty="0" smtClean="0"/>
              <a:t>The </a:t>
            </a:r>
            <a:r>
              <a:rPr lang="en-IN" dirty="0"/>
              <a:t>outcome is measured with a  variable in which there are only two possible outcomes. It is used to predict a binary outcome (1 / 0, Yes / No, True / False) given a set of independent variables.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/>
              <a:t>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Spam Detection : Predicting if an email is Spam or not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Credit Card Fraud : Predicting if a given credit card transaction is fraud or not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Health : Predicting if a given mass of tissue is benign or malignant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Marketing : Predicting if a given user will buy an insurance product or not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Banking : Predicting if a customer will default on a loan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/>
              <a:t>sigmoid/logistic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SzPct val="45000"/>
            </a:pPr>
            <a:r>
              <a:rPr lang="en-US" dirty="0" smtClean="0"/>
              <a:t>In logistic regression, the goal is to determine a mathematical equation that can be used to predict the probability of event </a:t>
            </a:r>
          </a:p>
          <a:p>
            <a:pPr lvl="0" algn="just">
              <a:buSzPct val="45000"/>
            </a:pPr>
            <a:r>
              <a:rPr lang="en-IN" dirty="0" smtClean="0"/>
              <a:t>The </a:t>
            </a:r>
            <a:r>
              <a:rPr lang="en-IN" dirty="0"/>
              <a:t>sigmoid/logistic function is given by the following equation.</a:t>
            </a:r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  <a:p>
            <a:pPr lvl="0">
              <a:buSzPct val="45000"/>
            </a:pPr>
            <a:r>
              <a:rPr lang="en-IN" dirty="0" smtClean="0"/>
              <a:t> </a:t>
            </a:r>
            <a:endParaRPr lang="en-IN" baseline="30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58" y="4110679"/>
            <a:ext cx="4991797" cy="3324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336514" y="7139693"/>
            <a:ext cx="2099910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sz="1984"/>
          </a:p>
        </p:txBody>
      </p:sp>
      <p:sp>
        <p:nvSpPr>
          <p:cNvPr id="239" name="Shape 239"/>
          <p:cNvSpPr txBox="1"/>
          <p:nvPr/>
        </p:nvSpPr>
        <p:spPr>
          <a:xfrm>
            <a:off x="3696370" y="7139693"/>
            <a:ext cx="3191863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sz="1984"/>
          </a:p>
        </p:txBody>
      </p:sp>
      <p:sp>
        <p:nvSpPr>
          <p:cNvPr id="240" name="Shape 240"/>
          <p:cNvSpPr txBox="1"/>
          <p:nvPr/>
        </p:nvSpPr>
        <p:spPr>
          <a:xfrm>
            <a:off x="7980185" y="7139693"/>
            <a:ext cx="2099910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32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chemeClr val="dk1"/>
                </a:buClr>
                <a:buSzPts val="1200"/>
              </a:pPr>
              <a:t>9</a:t>
            </a:fld>
            <a:endParaRPr sz="1984"/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36515" y="419982"/>
            <a:ext cx="9262351" cy="6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b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 sz="3968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Metrics for Performance Evaluation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36514" y="1511935"/>
            <a:ext cx="9323599" cy="56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 marL="377979" indent="-377979" algn="l"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3086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 on the predictive capability of a model</a:t>
            </a:r>
            <a:endParaRPr dirty="0"/>
          </a:p>
          <a:p>
            <a:pPr marL="818954" lvl="1" indent="-314982">
              <a:lnSpc>
                <a:spcPct val="100000"/>
              </a:lnSpc>
              <a:spcBef>
                <a:spcPts val="617"/>
              </a:spcBef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3086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Rather than how fast it takes to classify or build models, scalability, etc.</a:t>
            </a:r>
            <a:endParaRPr dirty="0"/>
          </a:p>
          <a:p>
            <a:pPr marL="377979" indent="-377979" algn="l">
              <a:spcBef>
                <a:spcPts val="617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3086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Confusion Matrix:</a:t>
            </a:r>
            <a:endParaRPr dirty="0"/>
          </a:p>
        </p:txBody>
      </p:sp>
      <p:graphicFrame>
        <p:nvGraphicFramePr>
          <p:cNvPr id="243" name="Shape 243"/>
          <p:cNvGraphicFramePr/>
          <p:nvPr/>
        </p:nvGraphicFramePr>
        <p:xfrm>
          <a:off x="420511" y="3723839"/>
          <a:ext cx="6719712" cy="3079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9928"/>
                <a:gridCol w="1679928"/>
                <a:gridCol w="1679928"/>
                <a:gridCol w="1679928"/>
              </a:tblGrid>
              <a:tr h="7279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PREDICTED CLASS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968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/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ACTUAL</a:t>
                      </a:r>
                      <a:b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26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</a:t>
                      </a:r>
                      <a:endParaRPr sz="200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1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Class=Yes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53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Class=No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200" b="0" i="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4" name="Shape 244"/>
          <p:cNvSpPr txBox="1"/>
          <p:nvPr/>
        </p:nvSpPr>
        <p:spPr>
          <a:xfrm>
            <a:off x="7308215" y="4731796"/>
            <a:ext cx="2435895" cy="1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54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TP (true positive)</a:t>
            </a:r>
            <a:endParaRPr sz="1984"/>
          </a:p>
          <a:p>
            <a:pPr>
              <a:spcBef>
                <a:spcPts val="772"/>
              </a:spcBef>
              <a:buClr>
                <a:schemeClr val="dk1"/>
              </a:buClr>
              <a:buSzPts val="1400"/>
            </a:pPr>
            <a:r>
              <a:rPr lang="en-US" sz="154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FN (false negative)</a:t>
            </a:r>
            <a:endParaRPr sz="1984"/>
          </a:p>
          <a:p>
            <a:pPr>
              <a:spcBef>
                <a:spcPts val="772"/>
              </a:spcBef>
              <a:buClr>
                <a:schemeClr val="dk1"/>
              </a:buClr>
              <a:buSzPts val="1400"/>
            </a:pPr>
            <a:r>
              <a:rPr lang="en-US" sz="154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FP (false positive)</a:t>
            </a:r>
            <a:endParaRPr sz="1984"/>
          </a:p>
          <a:p>
            <a:pPr>
              <a:spcBef>
                <a:spcPts val="772"/>
              </a:spcBef>
              <a:buClr>
                <a:schemeClr val="dk1"/>
              </a:buClr>
              <a:buSzPts val="1400"/>
            </a:pPr>
            <a:r>
              <a:rPr lang="en-US" sz="154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d: TN (true negative)</a:t>
            </a:r>
            <a:endParaRPr sz="1984"/>
          </a:p>
        </p:txBody>
      </p:sp>
    </p:spTree>
    <p:extLst>
      <p:ext uri="{BB962C8B-B14F-4D97-AF65-F5344CB8AC3E}">
        <p14:creationId xmlns:p14="http://schemas.microsoft.com/office/powerpoint/2010/main" val="37216143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471</Words>
  <Application>Microsoft Office PowerPoint</Application>
  <PresentationFormat>Custom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Noto Sans Symbols</vt:lpstr>
      <vt:lpstr>StarSymbol</vt:lpstr>
      <vt:lpstr>Tahoma</vt:lpstr>
      <vt:lpstr>Default</vt:lpstr>
      <vt:lpstr>Linear Regression</vt:lpstr>
      <vt:lpstr>Print slope , intercept &amp; line</vt:lpstr>
      <vt:lpstr>Linear regression</vt:lpstr>
      <vt:lpstr>Multiple regression</vt:lpstr>
      <vt:lpstr> Polynomial Regression</vt:lpstr>
      <vt:lpstr>Logistic regression</vt:lpstr>
      <vt:lpstr>Applications</vt:lpstr>
      <vt:lpstr>sigmoid/logistic function</vt:lpstr>
      <vt:lpstr>Metrics for Performance Evaluation</vt:lpstr>
      <vt:lpstr>Metrics for Performance Evaluation…</vt:lpstr>
      <vt:lpstr>Metrics for Performance Evaluation…</vt:lpstr>
      <vt:lpstr>Precision and Recall</vt:lpstr>
      <vt:lpstr>F1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Vimala</dc:creator>
  <cp:lastModifiedBy>Director</cp:lastModifiedBy>
  <cp:revision>34</cp:revision>
  <dcterms:created xsi:type="dcterms:W3CDTF">2018-11-11T22:54:15Z</dcterms:created>
  <dcterms:modified xsi:type="dcterms:W3CDTF">2019-11-07T03:47:56Z</dcterms:modified>
</cp:coreProperties>
</file>