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7" r:id="rId4"/>
    <p:sldId id="269" r:id="rId5"/>
    <p:sldId id="270" r:id="rId6"/>
    <p:sldId id="271" r:id="rId7"/>
    <p:sldId id="272" r:id="rId8"/>
    <p:sldId id="263" r:id="rId9"/>
    <p:sldId id="265" r:id="rId10"/>
    <p:sldId id="266" r:id="rId11"/>
    <p:sldId id="258" r:id="rId12"/>
    <p:sldId id="259" r:id="rId13"/>
    <p:sldId id="26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66CDE-F665-480C-BCC1-0761298CAD26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9EE97-18F6-44D3-B4BB-78A7A56D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449405-4B89-4377-BB94-499DB92A9965}" type="slidenum">
              <a:rPr lang="en-US"/>
              <a:pPr/>
              <a:t>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79413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B02CFAC-DC1B-41D1-86E0-B713D2F321CA}" type="slidenum">
              <a:rPr lang="en-US" sz="13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32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936ACB-579C-43AC-9D95-7251D88F6FED}" type="slidenum">
              <a:rPr lang="en-US" sz="13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97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CEA2DA-D435-4B9F-9582-1B496A0E5DBF}" type="slidenum">
              <a:rPr lang="en-US" sz="13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17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215D3C-0538-4E52-B740-B9707C07949D}" type="slidenum">
              <a:rPr lang="en-US" sz="13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036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3AF94-DB95-4CA7-BCB6-3A92BDF82CA1}" type="slidenum">
              <a:rPr lang="en-US"/>
              <a:pPr/>
              <a:t>8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79413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F98248-DF89-44C8-A39D-A36920F3C54D}" type="slidenum">
              <a:rPr lang="en-US"/>
              <a:pPr/>
              <a:t>9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79413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24AEC5-1D6B-4B6A-81B2-1FEF32A35FC5}" type="slidenum">
              <a:rPr 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920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7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BB04-48FA-4C7C-AE95-E20A6EC3891B}" type="datetimeFigureOut">
              <a:rPr lang="en-US" smtClean="0"/>
              <a:t>21-Nov-2018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F067-455E-42D8-88F6-A1A606D8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843" y="20492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Ensemble methods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Decision by </a:t>
            </a:r>
            <a:r>
              <a:rPr lang="en-US" dirty="0" smtClean="0"/>
              <a:t>Committee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panose="030F0702030302020204" pitchFamily="66" charset="0"/>
              </a:rPr>
              <a:t>Random Forest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2286000" y="838200"/>
            <a:ext cx="7467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2400" b="1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 Ensemble consisting of a bagging of un-pruned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decision tree learners with a randomized selection of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features at each split. </a:t>
            </a:r>
          </a:p>
          <a:p>
            <a:pPr>
              <a:defRPr/>
            </a:pPr>
            <a:endParaRPr lang="en-US" sz="2400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 Grow many trees on datasets sampled from the original dataset with replacement (a bootstrap sample). 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Draw K bootstrap samples of a fixed size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Grow a DT, randomly sampling a few attributes/dimensions to split on at each internal node</a:t>
            </a:r>
          </a:p>
          <a:p>
            <a:pPr lvl="1">
              <a:defRPr/>
            </a:pPr>
            <a:endParaRPr lang="en-US" sz="2400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Average the predictions of the trees for a new query (or take majority vote)</a:t>
            </a:r>
          </a:p>
          <a:p>
            <a:pPr lvl="1">
              <a:defRPr/>
            </a:pPr>
            <a:endParaRPr lang="en-US" sz="2400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400" dirty="0">
                <a:solidFill>
                  <a:srgbClr val="FF3300"/>
                </a:solidFill>
                <a:cs typeface="Arial" charset="0"/>
              </a:rPr>
              <a:t> Random Forests</a:t>
            </a:r>
            <a:r>
              <a:rPr lang="en-US" sz="2400" dirty="0">
                <a:cs typeface="Arial" charset="0"/>
              </a:rPr>
              <a:t> are state of the art classifiers!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729670-1750-4CF1-B101-A3CAF51FC276}" type="slidenum">
              <a:rPr 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Random forest</a:t>
            </a:r>
            <a:r>
              <a:rPr lang="en-US" dirty="0"/>
              <a:t> (or </a:t>
            </a:r>
            <a:r>
              <a:rPr lang="en-US" b="1" dirty="0"/>
              <a:t>random forests</a:t>
            </a:r>
            <a:r>
              <a:rPr lang="en-US" dirty="0"/>
              <a:t>) is an ensemble classifier that consists of many decision trees and outputs the class that is the mode of the class's output by individual trees.</a:t>
            </a:r>
          </a:p>
          <a:p>
            <a:pPr algn="just"/>
            <a:r>
              <a:rPr lang="en-US" dirty="0"/>
              <a:t>The term came from </a:t>
            </a:r>
            <a:r>
              <a:rPr lang="en-US" b="1" dirty="0"/>
              <a:t>random decision forests</a:t>
            </a:r>
            <a:r>
              <a:rPr lang="en-US" dirty="0"/>
              <a:t> that was first proposed by Tin </a:t>
            </a:r>
            <a:r>
              <a:rPr lang="en-US" dirty="0" err="1"/>
              <a:t>Kam</a:t>
            </a:r>
            <a:r>
              <a:rPr lang="en-US" dirty="0"/>
              <a:t> Ho of Bell Labs in 1995.</a:t>
            </a:r>
          </a:p>
          <a:p>
            <a:pPr algn="just"/>
            <a:r>
              <a:rPr lang="en-US" dirty="0"/>
              <a:t>The method combines </a:t>
            </a:r>
            <a:r>
              <a:rPr lang="en-US" dirty="0" err="1"/>
              <a:t>Breiman's</a:t>
            </a:r>
            <a:r>
              <a:rPr lang="en-US" dirty="0"/>
              <a:t> "bagging" idea and the random selection of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Predrag</a:t>
            </a:r>
            <a:r>
              <a:rPr lang="en-US" dirty="0" smtClean="0"/>
              <a:t> </a:t>
            </a:r>
            <a:r>
              <a:rPr lang="en-US" dirty="0" err="1" smtClean="0"/>
              <a:t>Radenkovi</a:t>
            </a:r>
            <a:r>
              <a:rPr lang="sr-Latn-RS" dirty="0" smtClean="0"/>
              <a:t>ć</a:t>
            </a:r>
            <a:r>
              <a:rPr lang="en-US" dirty="0" smtClean="0"/>
              <a:t> 3237/10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trees are individual learners that are combined. They are one of the most popular learning methods commonly used for data exploration.</a:t>
            </a:r>
          </a:p>
          <a:p>
            <a:r>
              <a:rPr lang="en-US" dirty="0" smtClean="0"/>
              <a:t>One type of decision tree is called CART… classification and regression tree.</a:t>
            </a:r>
          </a:p>
          <a:p>
            <a:r>
              <a:rPr lang="en-US" dirty="0" smtClean="0"/>
              <a:t>CART … greedy, top-down binary, recursive partitioning, that divides feature space into sets of disjoint rectangular regions.</a:t>
            </a:r>
          </a:p>
          <a:p>
            <a:pPr lvl="1"/>
            <a:r>
              <a:rPr lang="en-US" dirty="0" smtClean="0"/>
              <a:t>Regions should be pure </a:t>
            </a:r>
            <a:r>
              <a:rPr lang="en-US" dirty="0" err="1" smtClean="0"/>
              <a:t>wrt</a:t>
            </a:r>
            <a:r>
              <a:rPr lang="en-US" dirty="0" smtClean="0"/>
              <a:t> response variable</a:t>
            </a:r>
          </a:p>
          <a:p>
            <a:pPr lvl="1"/>
            <a:r>
              <a:rPr lang="en-US" dirty="0" smtClean="0"/>
              <a:t>Simple model is fit in each region – majority vote for classification, constant value for regression.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Predrag Radenković 3237/10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Decision tress involve greedy, recursive partitioning.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dataset with two predictors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828800"/>
            <a:ext cx="5010850" cy="174331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4600" y="3581400"/>
            <a:ext cx="77724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600" dirty="0"/>
              <a:t>Greedy, recursive partitioning along TI and PE</a:t>
            </a:r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343400"/>
            <a:ext cx="5191850" cy="17433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Predrag Radenković 3237/10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advantages of random forest are:</a:t>
            </a:r>
          </a:p>
          <a:p>
            <a:r>
              <a:rPr lang="en-US" dirty="0" smtClean="0"/>
              <a:t>It is one of the most accurate learning algorithms available. For many data sets, it produces a highly accurate classifier.</a:t>
            </a:r>
          </a:p>
          <a:p>
            <a:r>
              <a:rPr lang="en-US" dirty="0" smtClean="0"/>
              <a:t>It runs efficiently on large databases.</a:t>
            </a:r>
          </a:p>
          <a:p>
            <a:r>
              <a:rPr lang="en-US" dirty="0" smtClean="0"/>
              <a:t>It can handle thousands of input variables without variable deletion.</a:t>
            </a:r>
          </a:p>
          <a:p>
            <a:r>
              <a:rPr lang="en-US" dirty="0" smtClean="0"/>
              <a:t>It has an effective method for estimating missing data and maintains accuracy when a large proportion of the data are missing.</a:t>
            </a:r>
          </a:p>
          <a:p>
            <a:r>
              <a:rPr lang="en-US" dirty="0" smtClean="0"/>
              <a:t>It has methods for balancing error in class population unbalanced data sets. </a:t>
            </a:r>
          </a:p>
          <a:p>
            <a:r>
              <a:rPr lang="en-US" dirty="0" smtClean="0"/>
              <a:t>Generated forests can be saved for future use on other data.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76464" y="534989"/>
            <a:ext cx="7837487" cy="1144587"/>
          </a:xfrm>
          <a:ln/>
        </p:spPr>
        <p:txBody>
          <a:bodyPr vert="horz" lIns="91440" tIns="23814" rIns="91440" bIns="45720" rtlCol="0" anchor="ctr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Ensemble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357" y="1679575"/>
            <a:ext cx="9913699" cy="4408073"/>
          </a:xfrm>
          <a:ln/>
        </p:spPr>
        <p:txBody>
          <a:bodyPr vert="horz" lIns="90000" tIns="46800" rIns="90000" bIns="46800" rtlCol="0">
            <a:normAutofit/>
          </a:bodyPr>
          <a:lstStyle/>
          <a:p>
            <a:pPr marL="431800" indent="-323850">
              <a:lnSpc>
                <a:spcPct val="100000"/>
              </a:lnSpc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Use multiple models to obtain better predictive performance</a:t>
            </a:r>
          </a:p>
          <a:p>
            <a:pPr marL="431800" indent="-323850">
              <a:lnSpc>
                <a:spcPct val="100000"/>
              </a:lnSpc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Combine </a:t>
            </a:r>
            <a:r>
              <a:rPr lang="en-US" dirty="0"/>
              <a:t>multiple </a:t>
            </a:r>
            <a:r>
              <a:rPr lang="en-US" dirty="0" smtClean="0"/>
              <a:t> learners </a:t>
            </a:r>
            <a:r>
              <a:rPr lang="en-US" dirty="0"/>
              <a:t>to produce a strong learner</a:t>
            </a:r>
          </a:p>
          <a:p>
            <a:pPr marL="431800" indent="-323850">
              <a:lnSpc>
                <a:spcPct val="100000"/>
              </a:lnSpc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Includes </a:t>
            </a:r>
            <a:r>
              <a:rPr lang="en-US" dirty="0"/>
              <a:t>much more computation, since you are training multiple </a:t>
            </a:r>
            <a:r>
              <a:rPr lang="en-US" dirty="0" smtClean="0"/>
              <a:t>learners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Typically combine multiple fast learners (like decision trees)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Tend to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Tend to get better results since there is deliberately introduced significant diversity among models</a:t>
            </a:r>
          </a:p>
          <a:p>
            <a:pPr marL="431800" indent="-323850">
              <a:lnSpc>
                <a:spcPct val="100000"/>
              </a:lnSpc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52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648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51D55F-FE15-44E4-BC00-5C579502960F}" type="slidenum">
              <a:rPr lang="tr-TR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tr-TR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Motivation </a:t>
            </a:r>
            <a:r>
              <a:rPr lang="en-US" sz="3600" dirty="0">
                <a:latin typeface="Comic Sans MS" panose="030F0702030302020204" pitchFamily="66" charset="0"/>
              </a:rPr>
              <a:t>for Ensemble Learning</a:t>
            </a:r>
            <a:endParaRPr lang="tr-TR" sz="3600" dirty="0">
              <a:latin typeface="Comic Sans MS" panose="030F0702030302020204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11" y="1600200"/>
            <a:ext cx="8932889" cy="4572000"/>
          </a:xfrm>
        </p:spPr>
        <p:txBody>
          <a:bodyPr/>
          <a:lstStyle/>
          <a:p>
            <a:r>
              <a:rPr lang="tr-TR" dirty="0" smtClean="0"/>
              <a:t>No Free Lunch </a:t>
            </a:r>
            <a:r>
              <a:rPr lang="tr-TR" dirty="0" smtClean="0"/>
              <a:t>th</a:t>
            </a:r>
            <a:r>
              <a:rPr lang="en-US" dirty="0" err="1" smtClean="0"/>
              <a:t>eore</a:t>
            </a:r>
            <a:r>
              <a:rPr lang="tr-TR" dirty="0" smtClean="0"/>
              <a:t>m</a:t>
            </a:r>
            <a:r>
              <a:rPr lang="tr-TR" dirty="0" smtClean="0"/>
              <a:t>: There is no algorithm that is always the most accurate</a:t>
            </a:r>
          </a:p>
          <a:p>
            <a:r>
              <a:rPr lang="tr-TR" dirty="0" smtClean="0"/>
              <a:t>Generate a group of </a:t>
            </a:r>
            <a:r>
              <a:rPr lang="tr-TR" dirty="0" smtClean="0">
                <a:solidFill>
                  <a:srgbClr val="FF0000"/>
                </a:solidFill>
              </a:rPr>
              <a:t>base-learners </a:t>
            </a:r>
            <a:r>
              <a:rPr lang="tr-TR" dirty="0" smtClean="0"/>
              <a:t>which when combined have higher accuracy</a:t>
            </a:r>
          </a:p>
          <a:p>
            <a:r>
              <a:rPr lang="tr-TR" dirty="0" smtClean="0"/>
              <a:t>Different learners use different</a:t>
            </a:r>
          </a:p>
          <a:p>
            <a:pPr lvl="1"/>
            <a:r>
              <a:rPr lang="tr-TR" dirty="0"/>
              <a:t>Algorithms</a:t>
            </a:r>
          </a:p>
          <a:p>
            <a:pPr lvl="1"/>
            <a:r>
              <a:rPr lang="tr-TR" dirty="0"/>
              <a:t>Parameters</a:t>
            </a:r>
          </a:p>
          <a:p>
            <a:pPr lvl="1"/>
            <a:r>
              <a:rPr lang="tr-TR" dirty="0"/>
              <a:t>Representations </a:t>
            </a:r>
            <a:r>
              <a:rPr lang="en-US" dirty="0" smtClean="0"/>
              <a:t> </a:t>
            </a:r>
            <a:endParaRPr lang="tr-TR" dirty="0"/>
          </a:p>
          <a:p>
            <a:pPr lvl="1"/>
            <a:r>
              <a:rPr lang="tr-TR" dirty="0"/>
              <a:t>Training sets</a:t>
            </a:r>
          </a:p>
          <a:p>
            <a:pPr lvl="1"/>
            <a:r>
              <a:rPr lang="en-US" dirty="0" smtClean="0"/>
              <a:t>Etc.</a:t>
            </a:r>
            <a:endParaRPr lang="tr-TR" dirty="0"/>
          </a:p>
          <a:p>
            <a:pPr>
              <a:buFont typeface="Wingdings" panose="05000000000000000000" pitchFamily="2" charset="2"/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73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panose="030F0702030302020204" pitchFamily="66" charset="0"/>
              </a:rPr>
              <a:t>Bagging (Bootstrap aggregating)</a:t>
            </a:r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464696" y="1752600"/>
            <a:ext cx="1157240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 Take M bootstrap samples (with replacement)</a:t>
            </a:r>
          </a:p>
          <a:p>
            <a:pPr eaLnBrk="1" hangingPunct="1">
              <a:buFontTx/>
              <a:buChar char="•"/>
            </a:pPr>
            <a:r>
              <a:rPr lang="en-US" dirty="0"/>
              <a:t> Train M different classifiers on these bootstrap samples</a:t>
            </a:r>
          </a:p>
          <a:p>
            <a:pPr eaLnBrk="1" hangingPunct="1">
              <a:buFontTx/>
              <a:buChar char="•"/>
            </a:pPr>
            <a:r>
              <a:rPr lang="en-US" dirty="0"/>
              <a:t> For a new query, let all classifiers predict and take an average (or majority vote)</a:t>
            </a:r>
          </a:p>
          <a:p>
            <a:pPr lvl="1" eaLnBrk="1" hangingPunct="1"/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  If the classifiers make independent errors, then their ensemble can improve performance. </a:t>
            </a:r>
          </a:p>
          <a:p>
            <a:pPr eaLnBrk="1" hangingPunct="1"/>
            <a:r>
              <a:rPr lang="en-US" dirty="0"/>
              <a:t>   </a:t>
            </a:r>
          </a:p>
          <a:p>
            <a:pPr eaLnBrk="1" hangingPunct="1">
              <a:buFontTx/>
              <a:buChar char="•"/>
            </a:pPr>
            <a:r>
              <a:rPr lang="en-US" dirty="0"/>
              <a:t> Stated differently: the variance in the prediction is reduced (we don</a:t>
            </a:r>
            <a:r>
              <a:rPr lang="en-US" altLang="en-US" dirty="0"/>
              <a:t>’</a:t>
            </a:r>
            <a:r>
              <a:rPr lang="en-US" altLang="ja-JP" dirty="0"/>
              <a:t>t suffer from the random errors that a single classifier is bound to make).</a:t>
            </a:r>
          </a:p>
          <a:p>
            <a:pPr eaLnBrk="1" hangingPunct="1"/>
            <a:endParaRPr lang="en-US" sz="1800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B40399D-F26A-4EB9-B6B7-EB910DA67E27}" type="slidenum">
              <a:rPr 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panose="030F0702030302020204" pitchFamily="66" charset="0"/>
              </a:rPr>
              <a:t>Boosting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Train classifiers (e.g. decision trees) in a sequence.</a:t>
            </a:r>
          </a:p>
          <a:p>
            <a:pPr eaLnBrk="1" hangingPunct="1"/>
            <a:r>
              <a:rPr lang="en-US"/>
              <a:t>A new classifier should focus on those cases which were incorrectly classified in the last round.</a:t>
            </a:r>
          </a:p>
          <a:p>
            <a:pPr eaLnBrk="1" hangingPunct="1"/>
            <a:r>
              <a:rPr lang="en-US"/>
              <a:t>Combine the classifiers by letting them vote on the final prediction (like bagging).</a:t>
            </a:r>
          </a:p>
          <a:p>
            <a:pPr eaLnBrk="1" hangingPunct="1"/>
            <a:r>
              <a:rPr lang="en-US"/>
              <a:t>Each classifier is </a:t>
            </a:r>
            <a:r>
              <a:rPr lang="ja-JP" altLang="en-US"/>
              <a:t>“</a:t>
            </a:r>
            <a:r>
              <a:rPr lang="en-US" altLang="ja-JP"/>
              <a:t>weak</a:t>
            </a:r>
            <a:r>
              <a:rPr lang="ja-JP" altLang="en-US"/>
              <a:t>”</a:t>
            </a:r>
            <a:r>
              <a:rPr lang="en-US" altLang="ja-JP"/>
              <a:t> but the ensemble is </a:t>
            </a:r>
            <a:r>
              <a:rPr lang="ja-JP" altLang="en-US"/>
              <a:t>“</a:t>
            </a:r>
            <a:r>
              <a:rPr lang="en-US" altLang="ja-JP"/>
              <a:t>strong.</a:t>
            </a:r>
            <a:r>
              <a:rPr lang="ja-JP" altLang="en-US"/>
              <a:t>”</a:t>
            </a:r>
            <a:endParaRPr lang="en-US" altLang="ja-JP"/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AdaBoost</a:t>
            </a:r>
            <a:r>
              <a:rPr lang="en-US"/>
              <a:t> is a specific boosting method.</a:t>
            </a:r>
          </a:p>
        </p:txBody>
      </p:sp>
    </p:spTree>
    <p:extLst>
      <p:ext uri="{BB962C8B-B14F-4D97-AF65-F5344CB8AC3E}">
        <p14:creationId xmlns:p14="http://schemas.microsoft.com/office/powerpoint/2010/main" val="29323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28674" name="Picture 3" descr="Ensem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12122" r="23529" b="60606"/>
          <a:stretch>
            <a:fillRect/>
          </a:stretch>
        </p:blipFill>
        <p:spPr bwMode="auto">
          <a:xfrm>
            <a:off x="3505200" y="1676401"/>
            <a:ext cx="4953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Line 4"/>
          <p:cNvSpPr>
            <a:spLocks noChangeShapeType="1"/>
          </p:cNvSpPr>
          <p:nvPr/>
        </p:nvSpPr>
        <p:spPr bwMode="auto">
          <a:xfrm flipH="1" flipV="1">
            <a:off x="6400800" y="4876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886200" y="5715001"/>
            <a:ext cx="5195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/>
              <a:t>This line is one simple classifier saying that </a:t>
            </a:r>
          </a:p>
          <a:p>
            <a:pPr eaLnBrk="1" hangingPunct="1"/>
            <a:r>
              <a:rPr lang="en-US" sz="1800"/>
              <a:t>everything to the left + and everything to the right</a:t>
            </a:r>
          </a:p>
          <a:p>
            <a:pPr eaLnBrk="1" hangingPunct="1"/>
            <a:r>
              <a:rPr lang="en-US" sz="1800"/>
              <a:t>is -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414013-7EBE-4E25-881D-9631779A4820}" type="slidenum">
              <a:rPr 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panose="030F0702030302020204" pitchFamily="66" charset="0"/>
              </a:rPr>
              <a:t>Boosting Intuition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/>
              <a:t>We adaptively weigh each data case.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Data cases which are wrongly classified get high weight (the algorithm will focus on them)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Each boosting round learns a new (simple) classifier on the weighed dataset.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These classifiers are weighed to combine them into a single powerful classifier.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Classifiers that that obtain low training error rate have high weight.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We stop by using monitoring a hold out set (cross-validation).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76464" y="534989"/>
            <a:ext cx="7837487" cy="1144587"/>
          </a:xfrm>
          <a:ln/>
        </p:spPr>
        <p:txBody>
          <a:bodyPr vert="horz" lIns="91440" tIns="23814" rIns="91440" bIns="45720" rtlCol="0" anchor="ctr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Bagging: </a:t>
            </a:r>
            <a:r>
              <a:rPr lang="en-US" u="sng" dirty="0"/>
              <a:t>B</a:t>
            </a:r>
            <a:r>
              <a:rPr lang="en-US" dirty="0"/>
              <a:t>ootstrap </a:t>
            </a:r>
            <a:r>
              <a:rPr lang="en-US" u="sng" dirty="0"/>
              <a:t>agg</a:t>
            </a:r>
            <a:r>
              <a:rPr lang="en-US" dirty="0"/>
              <a:t>regat</a:t>
            </a:r>
            <a:r>
              <a:rPr lang="en-US" u="sng" dirty="0"/>
              <a:t>ing</a:t>
            </a:r>
            <a:r>
              <a:rPr lang="en-US" dirty="0"/>
              <a:t>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8206" y="2311487"/>
            <a:ext cx="8525745" cy="3976688"/>
          </a:xfrm>
          <a:ln/>
        </p:spPr>
        <p:txBody>
          <a:bodyPr/>
          <a:lstStyle/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Each model in the ensemble votes with equal weight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Train each model with a random training set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83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76464" y="534989"/>
            <a:ext cx="7837487" cy="1144587"/>
          </a:xfrm>
          <a:ln/>
        </p:spPr>
        <p:txBody>
          <a:bodyPr vert="horz" lIns="91440" tIns="23814" rIns="91440" bIns="45720" rtlCol="0" anchor="ctr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Boosting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39976" y="1860550"/>
            <a:ext cx="7510463" cy="3976688"/>
          </a:xfrm>
          <a:ln/>
        </p:spPr>
        <p:txBody>
          <a:bodyPr/>
          <a:lstStyle/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Incremental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Build new models that try to do better on previous model's mis-classifications</a:t>
            </a:r>
          </a:p>
          <a:p>
            <a:pPr marL="1573213" lvl="1" indent="-522288">
              <a:buClr>
                <a:srgbClr val="996633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Can get better accuracy</a:t>
            </a:r>
          </a:p>
          <a:p>
            <a:pPr marL="1573213" lvl="1" indent="-522288">
              <a:buClr>
                <a:srgbClr val="996633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Tends to overfit</a:t>
            </a:r>
          </a:p>
          <a:p>
            <a:pPr marL="431800" indent="-323850">
              <a:buClr>
                <a:srgbClr val="996633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/>
              <a:t>Adaboost is canonical boosting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300855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795</Words>
  <Application>Microsoft Office PowerPoint</Application>
  <PresentationFormat>Widescreen</PresentationFormat>
  <Paragraphs>110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Wingdings 2</vt:lpstr>
      <vt:lpstr>Office Theme</vt:lpstr>
      <vt:lpstr>Ensemble methods (Decision by Committee)  </vt:lpstr>
      <vt:lpstr>Ensemble Methods</vt:lpstr>
      <vt:lpstr>Motivation for Ensemble Learning</vt:lpstr>
      <vt:lpstr>Bagging (Bootstrap aggregating)</vt:lpstr>
      <vt:lpstr>Boosting</vt:lpstr>
      <vt:lpstr>Example</vt:lpstr>
      <vt:lpstr>Boosting Intuition</vt:lpstr>
      <vt:lpstr>Bagging: Bootstrap aggregating </vt:lpstr>
      <vt:lpstr>Boosting</vt:lpstr>
      <vt:lpstr>Random Forest</vt:lpstr>
      <vt:lpstr>Random forest</vt:lpstr>
      <vt:lpstr>Decision trees</vt:lpstr>
      <vt:lpstr>Decision tress involve greedy, recursive partitioning.</vt:lpstr>
      <vt:lpstr>Features and Advantages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Director</cp:lastModifiedBy>
  <cp:revision>19</cp:revision>
  <dcterms:created xsi:type="dcterms:W3CDTF">2018-07-10T04:58:47Z</dcterms:created>
  <dcterms:modified xsi:type="dcterms:W3CDTF">2018-11-21T12:06:33Z</dcterms:modified>
</cp:coreProperties>
</file>