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73" r:id="rId10"/>
    <p:sldId id="266" r:id="rId11"/>
    <p:sldId id="270" r:id="rId12"/>
    <p:sldId id="268" r:id="rId13"/>
    <p:sldId id="271" r:id="rId14"/>
    <p:sldId id="269" r:id="rId15"/>
    <p:sldId id="272" r:id="rId16"/>
    <p:sldId id="274" r:id="rId17"/>
    <p:sldId id="263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3" autoAdjust="0"/>
    <p:restoredTop sz="94660"/>
  </p:normalViewPr>
  <p:slideViewPr>
    <p:cSldViewPr>
      <p:cViewPr>
        <p:scale>
          <a:sx n="76" d="100"/>
          <a:sy n="76" d="100"/>
        </p:scale>
        <p:origin x="-360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BF3AD14-B5B2-4282-8F00-F87A8017EA77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4B32B7D-CC87-487F-9352-4A6F94CF8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AD14-B5B2-4282-8F00-F87A8017EA77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2B7D-CC87-487F-9352-4A6F94CF8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AD14-B5B2-4282-8F00-F87A8017EA77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2B7D-CC87-487F-9352-4A6F94CF8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BF3AD14-B5B2-4282-8F00-F87A8017EA77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2B7D-CC87-487F-9352-4A6F94CF8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BF3AD14-B5B2-4282-8F00-F87A8017EA77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4B32B7D-CC87-487F-9352-4A6F94CF87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BF3AD14-B5B2-4282-8F00-F87A8017EA77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4B32B7D-CC87-487F-9352-4A6F94CF8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BF3AD14-B5B2-4282-8F00-F87A8017EA77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4B32B7D-CC87-487F-9352-4A6F94CF8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AD14-B5B2-4282-8F00-F87A8017EA77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2B7D-CC87-487F-9352-4A6F94CF8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BF3AD14-B5B2-4282-8F00-F87A8017EA77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4B32B7D-CC87-487F-9352-4A6F94CF8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BF3AD14-B5B2-4282-8F00-F87A8017EA77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4B32B7D-CC87-487F-9352-4A6F94CF8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BF3AD14-B5B2-4282-8F00-F87A8017EA77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4B32B7D-CC87-487F-9352-4A6F94CF8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BF3AD14-B5B2-4282-8F00-F87A8017EA77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4B32B7D-CC87-487F-9352-4A6F94CF8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state-farm-distracted-driver-detection/dat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DISTRACTED DRIVER DETECTION USING CNN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10000"/>
            <a:ext cx="8534400" cy="2514600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/>
              <a:t>Presented by,</a:t>
            </a:r>
          </a:p>
          <a:p>
            <a:pPr algn="l">
              <a:lnSpc>
                <a:spcPct val="150000"/>
              </a:lnSpc>
            </a:pPr>
            <a:r>
              <a:rPr lang="en-US" sz="2400" dirty="0" err="1" smtClean="0"/>
              <a:t>Deepa</a:t>
            </a:r>
            <a:r>
              <a:rPr lang="en-US" sz="2400" dirty="0" smtClean="0"/>
              <a:t> </a:t>
            </a:r>
            <a:r>
              <a:rPr lang="en-US" sz="2400" dirty="0" err="1" smtClean="0"/>
              <a:t>Unnikrishnan</a:t>
            </a:r>
            <a:endParaRPr lang="en-US" sz="2400" dirty="0" smtClean="0"/>
          </a:p>
          <a:p>
            <a:pPr algn="l">
              <a:lnSpc>
                <a:spcPct val="150000"/>
              </a:lnSpc>
            </a:pPr>
            <a:r>
              <a:rPr lang="en-US" sz="2400" dirty="0" err="1" smtClean="0"/>
              <a:t>Minal</a:t>
            </a:r>
            <a:r>
              <a:rPr lang="en-US" sz="2400" dirty="0" smtClean="0"/>
              <a:t> Suresh</a:t>
            </a:r>
          </a:p>
          <a:p>
            <a:pPr algn="l">
              <a:lnSpc>
                <a:spcPct val="150000"/>
              </a:lnSpc>
            </a:pPr>
            <a:r>
              <a:rPr lang="en-US" sz="2400" dirty="0" err="1" smtClean="0"/>
              <a:t>Pooja</a:t>
            </a:r>
            <a:r>
              <a:rPr lang="en-US" sz="2400" dirty="0" smtClean="0"/>
              <a:t> </a:t>
            </a:r>
            <a:r>
              <a:rPr lang="en-US" sz="2400" dirty="0" err="1" smtClean="0"/>
              <a:t>Patidar</a:t>
            </a:r>
            <a:endParaRPr lang="en-US" sz="2400" dirty="0" smtClean="0"/>
          </a:p>
          <a:p>
            <a:pPr algn="l">
              <a:lnSpc>
                <a:spcPct val="150000"/>
              </a:lnSpc>
            </a:pPr>
            <a:r>
              <a:rPr lang="en-US" sz="2400" dirty="0" err="1" smtClean="0"/>
              <a:t>Rinu</a:t>
            </a:r>
            <a:r>
              <a:rPr lang="en-US" sz="2400" dirty="0" smtClean="0"/>
              <a:t> </a:t>
            </a:r>
            <a:r>
              <a:rPr lang="en-US" sz="2400" dirty="0" err="1" smtClean="0"/>
              <a:t>Moideenkutty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r>
              <a:rPr lang="en-US" dirty="0" smtClean="0"/>
              <a:t>Building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8452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In between the Conv2D layers and the dense layer, there is a ‘flatten’ layer.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 Flatten serves as a connection between the convolution and dense layers.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‘Dense’ is the layer type that is used in the output layer.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There are 10 nodes in the output layer, one for each possible class (0–9).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The activation function  is ‘</a:t>
            </a:r>
            <a:r>
              <a:rPr lang="en-US" sz="2000" dirty="0" err="1" smtClean="0"/>
              <a:t>softmax</a:t>
            </a:r>
            <a:r>
              <a:rPr lang="en-US" sz="2000" dirty="0" smtClean="0"/>
              <a:t>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4945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Compiling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2400" dirty="0" smtClean="0"/>
              <a:t>Compiling the model takes three parameters: optimizer, loss and metrics.</a:t>
            </a:r>
          </a:p>
          <a:p>
            <a:pPr>
              <a:lnSpc>
                <a:spcPct val="160000"/>
              </a:lnSpc>
            </a:pPr>
            <a:r>
              <a:rPr lang="en-US" sz="2400" dirty="0" smtClean="0"/>
              <a:t>The optimizer, ‘</a:t>
            </a:r>
            <a:r>
              <a:rPr lang="en-US" sz="2400" dirty="0" err="1" smtClean="0"/>
              <a:t>Adadelta</a:t>
            </a:r>
            <a:r>
              <a:rPr lang="en-US" sz="2400" dirty="0" smtClean="0"/>
              <a:t>’ controls the learning rate. </a:t>
            </a:r>
          </a:p>
          <a:p>
            <a:pPr>
              <a:lnSpc>
                <a:spcPct val="160000"/>
              </a:lnSpc>
            </a:pPr>
            <a:r>
              <a:rPr lang="en-US" sz="2400" dirty="0" err="1" smtClean="0"/>
              <a:t>Adadelta</a:t>
            </a:r>
            <a:r>
              <a:rPr lang="en-US" sz="2400" dirty="0" smtClean="0"/>
              <a:t> adapts learning rates based on a moving window of gradient updates, instead of accumulating all past gradients. </a:t>
            </a:r>
          </a:p>
          <a:p>
            <a:pPr>
              <a:lnSpc>
                <a:spcPct val="160000"/>
              </a:lnSpc>
            </a:pPr>
            <a:r>
              <a:rPr lang="en-US" sz="2400" dirty="0" smtClean="0"/>
              <a:t>Learning rate determines how fast the optimal weights for the model are calculated.</a:t>
            </a:r>
          </a:p>
          <a:p>
            <a:pPr>
              <a:lnSpc>
                <a:spcPct val="160000"/>
              </a:lnSpc>
            </a:pPr>
            <a:r>
              <a:rPr lang="en-US" sz="2400" dirty="0" smtClean="0"/>
              <a:t>The loss function used here is ‘</a:t>
            </a:r>
            <a:r>
              <a:rPr lang="en-US" sz="2400" dirty="0" err="1" smtClean="0"/>
              <a:t>categorical_crossentropy</a:t>
            </a:r>
            <a:r>
              <a:rPr lang="en-US" sz="2400" dirty="0" smtClean="0"/>
              <a:t>’.</a:t>
            </a:r>
          </a:p>
          <a:p>
            <a:pPr>
              <a:lnSpc>
                <a:spcPct val="160000"/>
              </a:lnSpc>
            </a:pPr>
            <a:r>
              <a:rPr lang="en-US" sz="2400" dirty="0" smtClean="0"/>
              <a:t>A lower score indicates that the model is performing better.</a:t>
            </a:r>
          </a:p>
          <a:p>
            <a:pPr>
              <a:lnSpc>
                <a:spcPct val="160000"/>
              </a:lnSpc>
            </a:pPr>
            <a:r>
              <a:rPr lang="en-US" sz="2400" dirty="0" smtClean="0"/>
              <a:t>‘accuracy’ metric is used to see the accuracy score on the validation set when we train the model.</a:t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469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</a:t>
            </a:r>
            <a:r>
              <a:rPr lang="en-US" b="1" dirty="0" smtClean="0"/>
              <a:t> </a:t>
            </a:r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609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To train the model, the ‘</a:t>
            </a:r>
            <a:r>
              <a:rPr lang="en-US" sz="2400" dirty="0" err="1" smtClean="0"/>
              <a:t>fit_generator</a:t>
            </a:r>
            <a:r>
              <a:rPr lang="en-US" sz="2400" dirty="0" smtClean="0"/>
              <a:t>()’ function is used.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Parameters: training data, validation data, number of epochs and samples per epoch (20,924).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number of epochs is the number of times the model will cycle through the data (20).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9903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Saving The Model</a:t>
            </a:r>
            <a:r>
              <a:rPr lang="en-US" sz="4400" dirty="0" smtClean="0">
                <a:solidFill>
                  <a:srgbClr val="92D050"/>
                </a:solidFill>
              </a:rPr>
              <a:t/>
            </a:r>
            <a:br>
              <a:rPr lang="en-US" sz="4400" dirty="0" smtClean="0">
                <a:solidFill>
                  <a:srgbClr val="92D05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15940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The entire model is saved to a file that contains the weight values, the model’s configuration, and even the optimizer’s configuration. 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This allows one to checkpoint a model and resume training later, from the exact same state, without accessing the original code.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To save the model, ‘</a:t>
            </a:r>
            <a:r>
              <a:rPr lang="en-US" dirty="0" err="1" smtClean="0"/>
              <a:t>model.save</a:t>
            </a:r>
            <a:r>
              <a:rPr lang="en-US" dirty="0" smtClean="0"/>
              <a:t>()’ function is used.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399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the model to make predictions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To see the actual predictions that the model has made for the test data, the ‘predict()’ function is used.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function predicts which class each image in the test data belongs to.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testing, 5 images are given to the model.</a:t>
            </a:r>
          </a:p>
          <a:p>
            <a:r>
              <a:rPr lang="en-US" dirty="0" smtClean="0"/>
              <a:t>The model predicts which class each image belongs to, and prints the name of the class. </a:t>
            </a:r>
          </a:p>
          <a:p>
            <a:r>
              <a:rPr lang="en-US" dirty="0" smtClean="0"/>
              <a:t>The accuracy score is 0.93.</a:t>
            </a:r>
          </a:p>
          <a:p>
            <a:r>
              <a:rPr lang="en-US" dirty="0" smtClean="0"/>
              <a:t>The cross entropy loss rate is 0.2325.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026" name="Picture 2" descr="C:\Users\hp\Downloads\Screenshot from 2019-07-17 10-58-0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382000" cy="5223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Driver distraction is a serious problem leading to large number of road crashes worldwide.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Hence detection of distracted driver becomes an essential system component in self driving cars.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 camera and dashboard can be installed in the car to monitor the driver’s driving.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These kinds of systems would be very useful for cab services providers like OLA and UBER.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hlinkClick r:id="rId2"/>
              </a:rPr>
              <a:t>https://www.kaggle.com/c/state-farm-distracted-driver-detection/data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971800"/>
            <a:ext cx="648446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8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991600" cy="5638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Dataset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Classes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Methodology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Building the model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Compiling the model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Training the model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Saving the model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Using the model to make predictions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Result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Conclusion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308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As per the report of National Crime Research Bureau (NCRB), Govt. of India, Indian roads account for the highest fatalities in </a:t>
            </a:r>
            <a:r>
              <a:rPr lang="en-US" sz="1800" smtClean="0"/>
              <a:t>the </a:t>
            </a:r>
            <a:r>
              <a:rPr lang="en-US" sz="1800" smtClean="0"/>
              <a:t>world.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As per the survey of National Highway Traffic Safety Administrator, nearly one in five motor vehicle crashes are caused by distracted driver. 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In this paper, we focus on detecting manual distractions where driver is engaged in other activities than safe </a:t>
            </a:r>
            <a:r>
              <a:rPr lang="en-US" sz="1800" dirty="0" smtClean="0"/>
              <a:t>driving.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We attempt to develop an accurate and robust system, based on CNN, for detecting distracted driver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100" dirty="0" smtClean="0"/>
              <a:t>The dataset contains 22,424 images.</a:t>
            </a:r>
            <a:endParaRPr lang="en" sz="2100" dirty="0" smtClean="0"/>
          </a:p>
          <a:p>
            <a:pPr>
              <a:lnSpc>
                <a:spcPct val="150000"/>
              </a:lnSpc>
            </a:pPr>
            <a:r>
              <a:rPr lang="en-US" sz="2100" dirty="0" smtClean="0"/>
              <a:t>The data is split into two sets: training set containing 20,924 images, and test set containing 1500 images, </a:t>
            </a:r>
            <a:r>
              <a:rPr lang="en-US" sz="2100" dirty="0" err="1" smtClean="0"/>
              <a:t>ie</a:t>
            </a:r>
            <a:r>
              <a:rPr lang="en-US" sz="2100" dirty="0" smtClean="0"/>
              <a:t>., 150 images for each class.</a:t>
            </a:r>
          </a:p>
          <a:p>
            <a:pPr>
              <a:lnSpc>
                <a:spcPct val="150000"/>
              </a:lnSpc>
            </a:pPr>
            <a:r>
              <a:rPr lang="en-US" sz="2100" dirty="0" smtClean="0"/>
              <a:t>The data was collected from thirty one participants from seven different countries using four different cars</a:t>
            </a:r>
          </a:p>
          <a:p>
            <a:pPr>
              <a:lnSpc>
                <a:spcPct val="150000"/>
              </a:lnSpc>
            </a:pPr>
            <a:r>
              <a:rPr lang="en-US" sz="2100" dirty="0" smtClean="0"/>
              <a:t>Incorporated several variations of the drivers and driving conditions.</a:t>
            </a:r>
          </a:p>
          <a:p>
            <a:pPr>
              <a:lnSpc>
                <a:spcPct val="150000"/>
              </a:lnSpc>
            </a:pPr>
            <a:r>
              <a:rPr lang="en-US" sz="2100" dirty="0" smtClean="0"/>
              <a:t> For example, drivers are exposed to different lighting conditions like sunlight and shadows. 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839200" cy="5410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    </a:t>
            </a:r>
            <a:r>
              <a:rPr lang="en-US" sz="2400" dirty="0" smtClean="0"/>
              <a:t>c0: safe driving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c1: texting – left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c2: talking on the phone – left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c3: texting – right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c4: talking on the phone – right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c5: operating the radio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c6: drinking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c7: reaching behind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c8: hair and makeup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c9: talking to passenger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CLASSES</a:t>
            </a:r>
            <a:endParaRPr lang="en-US" dirty="0"/>
          </a:p>
        </p:txBody>
      </p:sp>
      <p:pic>
        <p:nvPicPr>
          <p:cNvPr id="4" name="Content Placeholder 3" descr="CLASSES.png"/>
          <p:cNvPicPr>
            <a:picLocks noGrp="1" noChangeAspect="1"/>
          </p:cNvPicPr>
          <p:nvPr>
            <p:ph idx="1"/>
          </p:nvPr>
        </p:nvPicPr>
        <p:blipFill>
          <a:blip r:embed="rId2"/>
          <a:srcRect r="54486" b="51541"/>
          <a:stretch>
            <a:fillRect/>
          </a:stretch>
        </p:blipFill>
        <p:spPr>
          <a:xfrm>
            <a:off x="0" y="1828800"/>
            <a:ext cx="9144000" cy="41421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5940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 project will be implemented by training a </a:t>
            </a:r>
            <a:r>
              <a:rPr lang="en-US" sz="2400" dirty="0" err="1" smtClean="0"/>
              <a:t>Convolutional</a:t>
            </a:r>
            <a:r>
              <a:rPr lang="en-US" sz="2400" dirty="0" smtClean="0"/>
              <a:t> Neural Network (CNN).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Deep Learning algorithm which can take in an input image, assign importance (learnable weights and biases) to various aspects/objects in the image and be able to differentiate one from the other.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architecture of a </a:t>
            </a:r>
            <a:r>
              <a:rPr lang="en-US" sz="2400" dirty="0" err="1" smtClean="0"/>
              <a:t>ConvNet</a:t>
            </a:r>
            <a:r>
              <a:rPr lang="en-US" sz="2400" dirty="0" smtClean="0"/>
              <a:t> is analogous to that of the connectivity pattern of neurons in the human brain.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469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8800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 model type being used is Sequential.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easiest way to build a model in </a:t>
            </a:r>
            <a:r>
              <a:rPr lang="en-US" sz="2400" dirty="0" err="1" smtClean="0"/>
              <a:t>Keras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Allows to build a model layer by layer.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There are 3 Conv2D layers, which are convolution layers that will deal with the input images, which are seen as 2-dimensional matrices.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32 nodes in the first 2 layers each and 64 nodes in the last layer.</a:t>
            </a:r>
          </a:p>
          <a:p>
            <a:pPr>
              <a:lnSpc>
                <a:spcPct val="160000"/>
              </a:lnSpc>
            </a:pPr>
            <a:r>
              <a:rPr lang="en-US" sz="2400" dirty="0" smtClean="0"/>
              <a:t>Kernel size is the size of the filter matrix for convolution (3x3).</a:t>
            </a:r>
          </a:p>
          <a:p>
            <a:pPr>
              <a:lnSpc>
                <a:spcPct val="160000"/>
              </a:lnSpc>
            </a:pPr>
            <a:r>
              <a:rPr lang="en-US" sz="2400" dirty="0" smtClean="0"/>
              <a:t>Activation function that is used is the </a:t>
            </a:r>
            <a:r>
              <a:rPr lang="en-US" sz="2400" dirty="0" err="1" smtClean="0"/>
              <a:t>ReLU</a:t>
            </a:r>
            <a:r>
              <a:rPr lang="en-US" sz="2400" dirty="0" smtClean="0"/>
              <a:t>, or Rectified Linear Activation.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469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880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There are 3 </a:t>
            </a:r>
            <a:r>
              <a:rPr lang="en-US" sz="2400" dirty="0" err="1" smtClean="0"/>
              <a:t>maxpooling</a:t>
            </a:r>
            <a:r>
              <a:rPr lang="en-US" sz="2400" dirty="0" smtClean="0"/>
              <a:t> layers.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Max Pooling is a sample-based </a:t>
            </a:r>
            <a:r>
              <a:rPr lang="en-US" sz="2400" dirty="0" err="1" smtClean="0"/>
              <a:t>discretization</a:t>
            </a:r>
            <a:r>
              <a:rPr lang="en-US" sz="2400" dirty="0" smtClean="0"/>
              <a:t> process.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Down-samples an input representation and reduces its dimensionality.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 max filter is applied (2x2).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340</TotalTime>
  <Words>773</Words>
  <Application>Microsoft Office PowerPoint</Application>
  <PresentationFormat>On-screen Show (4:3)</PresentationFormat>
  <Paragraphs>101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Verve</vt:lpstr>
      <vt:lpstr>DISTRACTED DRIVER DETECTION USING CNN</vt:lpstr>
      <vt:lpstr>CONTENTS</vt:lpstr>
      <vt:lpstr>INTRODUCTION</vt:lpstr>
      <vt:lpstr>DATASET</vt:lpstr>
      <vt:lpstr>DATA CLASSES</vt:lpstr>
      <vt:lpstr>DATA CLASSES</vt:lpstr>
      <vt:lpstr>METHODOLOGY</vt:lpstr>
      <vt:lpstr>Building the Model</vt:lpstr>
      <vt:lpstr>Building the Model</vt:lpstr>
      <vt:lpstr>Building the Model</vt:lpstr>
      <vt:lpstr>Compiling the model</vt:lpstr>
      <vt:lpstr>Training the model</vt:lpstr>
      <vt:lpstr>Saving The Model </vt:lpstr>
      <vt:lpstr>Using the model to make predictions </vt:lpstr>
      <vt:lpstr>RESULTS</vt:lpstr>
      <vt:lpstr>RESULTS</vt:lpstr>
      <vt:lpstr>CONCLUSION</vt:lpstr>
      <vt:lpstr>SOURCE OF DATA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DISTRACTED  DRIVER DETECTION</dc:title>
  <dc:creator>hp</dc:creator>
  <cp:lastModifiedBy>admin</cp:lastModifiedBy>
  <cp:revision>26</cp:revision>
  <dcterms:created xsi:type="dcterms:W3CDTF">2019-07-05T04:20:07Z</dcterms:created>
  <dcterms:modified xsi:type="dcterms:W3CDTF">2019-07-17T07:25:56Z</dcterms:modified>
</cp:coreProperties>
</file>