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307" r:id="rId4"/>
    <p:sldId id="276" r:id="rId5"/>
    <p:sldId id="266" r:id="rId6"/>
    <p:sldId id="293" r:id="rId7"/>
    <p:sldId id="295" r:id="rId8"/>
    <p:sldId id="314" r:id="rId9"/>
    <p:sldId id="265" r:id="rId10"/>
    <p:sldId id="315" r:id="rId11"/>
    <p:sldId id="296" r:id="rId12"/>
    <p:sldId id="297" r:id="rId13"/>
    <p:sldId id="316" r:id="rId14"/>
    <p:sldId id="317" r:id="rId15"/>
    <p:sldId id="318" r:id="rId16"/>
    <p:sldId id="300" r:id="rId17"/>
    <p:sldId id="313" r:id="rId18"/>
    <p:sldId id="311" r:id="rId19"/>
    <p:sldId id="312" r:id="rId20"/>
    <p:sldId id="308" r:id="rId21"/>
    <p:sldId id="304" r:id="rId22"/>
    <p:sldId id="305" r:id="rId23"/>
    <p:sldId id="306" r:id="rId24"/>
    <p:sldId id="278" r:id="rId25"/>
    <p:sldId id="319" r:id="rId26"/>
    <p:sldId id="271" r:id="rId27"/>
    <p:sldId id="25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50364194-A962-4C5C-AF04-960D59A375E4}">
          <p14:sldIdLst>
            <p14:sldId id="256"/>
            <p14:sldId id="262"/>
            <p14:sldId id="258"/>
            <p14:sldId id="276"/>
            <p14:sldId id="277"/>
            <p14:sldId id="278"/>
            <p14:sldId id="279"/>
            <p14:sldId id="280"/>
          </p14:sldIdLst>
        </p14:section>
        <p14:section name="Untitled Section" id="{94F6BE3E-3654-4E27-B033-2619860E44BF}">
          <p14:sldIdLst>
            <p14:sldId id="265"/>
            <p14:sldId id="266"/>
            <p14:sldId id="267"/>
            <p14:sldId id="268"/>
            <p14:sldId id="269"/>
            <p14:sldId id="270"/>
            <p14:sldId id="271"/>
            <p14:sldId id="257"/>
          </p14:sldIdLst>
        </p14:section>
      </p14:sectionLst>
    </p:ext>
    <p:ext uri="{EFAFB233-063F-42B5-8137-9DF3F51BA10A}">
      <p15:sldGuideLst xmlns=""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p:scale>
          <a:sx n="75" d="100"/>
          <a:sy n="75" d="100"/>
        </p:scale>
        <p:origin x="-498" y="6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17-Jul-19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pPr/>
              <a:t>17-Jul-19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pPr/>
              <a:t>17-Jul-19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pPr/>
              <a:t>17-Jul-19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pPr/>
              <a:t>17-Jul-19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pPr/>
              <a:t>17-Jul-19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pPr/>
              <a:t>17-Jul-19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pPr/>
              <a:t>17-Jul-19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pPr/>
              <a:t>17-Jul-19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pPr/>
              <a:t>17-Jul-19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pPr/>
              <a:t>17-Jul-19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pPr/>
              <a:t>17-Jul-19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7498" y="2422071"/>
            <a:ext cx="7983602" cy="1047210"/>
          </a:xfrm>
        </p:spPr>
        <p:txBody>
          <a:bodyPr/>
          <a:lstStyle/>
          <a:p>
            <a:r>
              <a:rPr lang="en-US" dirty="0" smtClean="0">
                <a:latin typeface="Maiandra GD" pitchFamily="34" charset="0"/>
              </a:rPr>
              <a:t>AI Desktop Assistant with</a:t>
            </a:r>
            <a:endParaRPr lang="en-US" dirty="0">
              <a:latin typeface="Maiandra GD" pitchFamily="34" charset="0"/>
            </a:endParaRPr>
          </a:p>
        </p:txBody>
      </p:sp>
      <p:sp>
        <p:nvSpPr>
          <p:cNvPr id="3" name="Subtitle 2"/>
          <p:cNvSpPr>
            <a:spLocks noGrp="1"/>
          </p:cNvSpPr>
          <p:nvPr>
            <p:ph type="subTitle" idx="1"/>
          </p:nvPr>
        </p:nvSpPr>
        <p:spPr>
          <a:xfrm>
            <a:off x="3330283" y="3545478"/>
            <a:ext cx="5089817" cy="549362"/>
          </a:xfrm>
        </p:spPr>
        <p:txBody>
          <a:bodyPr>
            <a:noAutofit/>
          </a:bodyPr>
          <a:lstStyle/>
          <a:p>
            <a:pPr algn="ctr"/>
            <a:r>
              <a:rPr lang="en-US" sz="2800" b="1" dirty="0">
                <a:solidFill>
                  <a:srgbClr val="92D050"/>
                </a:solidFill>
                <a:latin typeface="Maiandra GD" pitchFamily="34" charset="0"/>
              </a:rPr>
              <a:t>Face Recognition</a:t>
            </a:r>
          </a:p>
        </p:txBody>
      </p:sp>
    </p:spTree>
    <p:extLst>
      <p:ext uri="{BB962C8B-B14F-4D97-AF65-F5344CB8AC3E}">
        <p14:creationId xmlns="" xmlns:p14="http://schemas.microsoft.com/office/powerpoint/2010/main" val="2498615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837" y="192585"/>
            <a:ext cx="10116449"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buClrTx/>
              <a:buSzPct val="120000"/>
            </a:pPr>
            <a:r>
              <a:rPr lang="en-US" sz="3600" b="1" dirty="0" smtClean="0">
                <a:solidFill>
                  <a:schemeClr val="bg1"/>
                </a:solidFill>
                <a:latin typeface="Arial" pitchFamily="34" charset="0"/>
                <a:cs typeface="Arial" pitchFamily="34" charset="0"/>
              </a:rPr>
              <a:t>User Interface</a:t>
            </a:r>
          </a:p>
        </p:txBody>
      </p:sp>
      <p:pic>
        <p:nvPicPr>
          <p:cNvPr id="21505" name="Picture 1" descr="C:\Users\Suraj\Downloads\Screenshot (7).png"/>
          <p:cNvPicPr>
            <a:picLocks noChangeAspect="1" noChangeArrowheads="1"/>
          </p:cNvPicPr>
          <p:nvPr/>
        </p:nvPicPr>
        <p:blipFill>
          <a:blip r:embed="rId2"/>
          <a:srcRect/>
          <a:stretch>
            <a:fillRect/>
          </a:stretch>
        </p:blipFill>
        <p:spPr bwMode="auto">
          <a:xfrm>
            <a:off x="852412" y="994228"/>
            <a:ext cx="10429574" cy="5863772"/>
          </a:xfrm>
          <a:prstGeom prst="rect">
            <a:avLst/>
          </a:prstGeom>
          <a:noFill/>
        </p:spPr>
      </p:pic>
    </p:spTree>
    <p:extLst>
      <p:ext uri="{BB962C8B-B14F-4D97-AF65-F5344CB8AC3E}">
        <p14:creationId xmlns="" xmlns:p14="http://schemas.microsoft.com/office/powerpoint/2010/main" val="89043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64" y="973668"/>
            <a:ext cx="8761413" cy="706964"/>
          </a:xfrm>
        </p:spPr>
        <p:txBody>
          <a:bodyPr/>
          <a:lstStyle/>
          <a:p>
            <a:r>
              <a:rPr lang="en-US" dirty="0" smtClean="0"/>
              <a:t>System Implementation</a:t>
            </a:r>
          </a:p>
        </p:txBody>
      </p:sp>
      <p:pic>
        <p:nvPicPr>
          <p:cNvPr id="1027" name="Picture 3" descr="C:\Users\Suraj\Downloads\Screenshot (180).png"/>
          <p:cNvPicPr>
            <a:picLocks noChangeAspect="1" noChangeArrowheads="1"/>
          </p:cNvPicPr>
          <p:nvPr/>
        </p:nvPicPr>
        <p:blipFill>
          <a:blip r:embed="rId2"/>
          <a:srcRect/>
          <a:stretch>
            <a:fillRect/>
          </a:stretch>
        </p:blipFill>
        <p:spPr bwMode="auto">
          <a:xfrm>
            <a:off x="1280159" y="2384201"/>
            <a:ext cx="9959933" cy="44456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64" y="973668"/>
            <a:ext cx="8761413" cy="706964"/>
          </a:xfrm>
        </p:spPr>
        <p:txBody>
          <a:bodyPr/>
          <a:lstStyle/>
          <a:p>
            <a:r>
              <a:rPr lang="en-US" dirty="0" smtClean="0"/>
              <a:t>System Pre-Requisites (libraries) </a:t>
            </a:r>
          </a:p>
        </p:txBody>
      </p:sp>
      <p:sp>
        <p:nvSpPr>
          <p:cNvPr id="12" name="Rectangle 11"/>
          <p:cNvSpPr/>
          <p:nvPr/>
        </p:nvSpPr>
        <p:spPr>
          <a:xfrm>
            <a:off x="530941" y="2521974"/>
            <a:ext cx="11181773" cy="4062651"/>
          </a:xfrm>
          <a:prstGeom prst="rect">
            <a:avLst/>
          </a:prstGeom>
        </p:spPr>
        <p:txBody>
          <a:bodyPr wrap="square">
            <a:spAutoFit/>
          </a:bodyPr>
          <a:lstStyle/>
          <a:p>
            <a:r>
              <a:rPr lang="en-US" sz="2400" b="1" dirty="0" smtClean="0">
                <a:latin typeface="Arial" pitchFamily="34" charset="0"/>
                <a:cs typeface="Arial" pitchFamily="34" charset="0"/>
              </a:rPr>
              <a:t>Openpyxl : </a:t>
            </a:r>
            <a:r>
              <a:rPr lang="en-US" sz="2400" dirty="0" smtClean="0">
                <a:latin typeface="Arial" pitchFamily="34" charset="0"/>
                <a:cs typeface="Arial" pitchFamily="34" charset="0"/>
              </a:rPr>
              <a:t>-Openpyxl is a Python library to read/write Excel </a:t>
            </a:r>
            <a:r>
              <a:rPr lang="en-US" sz="2400" dirty="0" err="1" smtClean="0">
                <a:latin typeface="Arial" pitchFamily="34" charset="0"/>
                <a:cs typeface="Arial" pitchFamily="34" charset="0"/>
              </a:rPr>
              <a:t>xlsx</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xlsm</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xltx</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xltm</a:t>
            </a:r>
            <a:r>
              <a:rPr lang="en-US" sz="2400" dirty="0" smtClean="0">
                <a:latin typeface="Arial" pitchFamily="34" charset="0"/>
                <a:cs typeface="Arial" pitchFamily="34" charset="0"/>
              </a:rPr>
              <a:t> files. It was born from lack of existing library to read/write natively from Python the Office Open XML format. grab the active worksheet, Data can be assigned directly to cells, Python types will automatically be converted import date time</a:t>
            </a:r>
          </a:p>
          <a:p>
            <a:endParaRPr lang="en-US" sz="2400" dirty="0" smtClean="0">
              <a:latin typeface="Arial" pitchFamily="34" charset="0"/>
              <a:cs typeface="Arial" pitchFamily="34" charset="0"/>
            </a:endParaRPr>
          </a:p>
          <a:p>
            <a:r>
              <a:rPr lang="en-US" sz="2400" b="1" dirty="0" smtClean="0">
                <a:latin typeface="Arial" pitchFamily="34" charset="0"/>
                <a:cs typeface="Arial" pitchFamily="34" charset="0"/>
              </a:rPr>
              <a:t>Pyttsx3:  </a:t>
            </a:r>
            <a:r>
              <a:rPr lang="en-US" sz="2400" dirty="0" smtClean="0">
                <a:latin typeface="Arial" pitchFamily="34" charset="0"/>
                <a:cs typeface="Arial" pitchFamily="34" charset="0"/>
              </a:rPr>
              <a:t>Python for text-to-speech using a cross-platform library, </a:t>
            </a:r>
            <a:r>
              <a:rPr lang="en-US" sz="2400" b="1" dirty="0" smtClean="0">
                <a:latin typeface="Arial" pitchFamily="34" charset="0"/>
                <a:cs typeface="Arial" pitchFamily="34" charset="0"/>
              </a:rPr>
              <a:t>pyttsx3</a:t>
            </a:r>
            <a:r>
              <a:rPr lang="en-US" sz="2400" dirty="0" smtClean="0">
                <a:latin typeface="Arial" pitchFamily="34" charset="0"/>
                <a:cs typeface="Arial" pitchFamily="34" charset="0"/>
              </a:rPr>
              <a:t>. This lets you synthesize text in to audio you can hear. This package works in Windows, Mac, and Linux. </a:t>
            </a:r>
          </a:p>
          <a:p>
            <a:endParaRPr lang="en-US" sz="2400" dirty="0" smtClean="0">
              <a:latin typeface="Arial" pitchFamily="34" charset="0"/>
              <a:cs typeface="Arial" pitchFamily="34" charset="0"/>
            </a:endParaRPr>
          </a:p>
          <a:p>
            <a:r>
              <a:rPr lang="en-US" sz="2400" b="1" dirty="0" err="1" smtClean="0">
                <a:latin typeface="Arial" pitchFamily="34" charset="0"/>
                <a:cs typeface="Arial" pitchFamily="34" charset="0"/>
              </a:rPr>
              <a:t>Datetime</a:t>
            </a:r>
            <a:r>
              <a:rPr lang="en-US" sz="2400" b="1" dirty="0" smtClean="0">
                <a:latin typeface="Arial" pitchFamily="34" charset="0"/>
                <a:cs typeface="Arial" pitchFamily="34" charset="0"/>
              </a:rPr>
              <a:t>:-  </a:t>
            </a:r>
            <a:r>
              <a:rPr lang="en-US" sz="2400" dirty="0" err="1" smtClean="0">
                <a:latin typeface="Arial" pitchFamily="34" charset="0"/>
                <a:cs typeface="Arial" pitchFamily="34" charset="0"/>
              </a:rPr>
              <a:t>Datetime</a:t>
            </a:r>
            <a:r>
              <a:rPr lang="en-US" sz="2400" dirty="0" smtClean="0">
                <a:latin typeface="Arial" pitchFamily="34" charset="0"/>
                <a:cs typeface="Arial" pitchFamily="34" charset="0"/>
              </a:rPr>
              <a:t> is a python library to display date &amp; time.</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04800"/>
            <a:ext cx="9906000"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dirty="0" smtClean="0">
                <a:solidFill>
                  <a:schemeClr val="bg1"/>
                </a:solidFill>
                <a:latin typeface="Arial" pitchFamily="34" charset="0"/>
                <a:cs typeface="Arial" pitchFamily="34" charset="0"/>
              </a:rPr>
              <a:t>System Pre-Requisites (libraries) </a:t>
            </a:r>
            <a:endParaRPr lang="en-US" sz="3600" dirty="0">
              <a:solidFill>
                <a:schemeClr val="bg1"/>
              </a:solidFill>
              <a:latin typeface="Arial" pitchFamily="34" charset="0"/>
              <a:cs typeface="Arial" pitchFamily="34" charset="0"/>
            </a:endParaRPr>
          </a:p>
        </p:txBody>
      </p:sp>
      <p:sp>
        <p:nvSpPr>
          <p:cNvPr id="3" name="Rectangle 2"/>
          <p:cNvSpPr/>
          <p:nvPr/>
        </p:nvSpPr>
        <p:spPr>
          <a:xfrm>
            <a:off x="533400" y="1327586"/>
            <a:ext cx="10363200" cy="4678204"/>
          </a:xfrm>
          <a:prstGeom prst="rect">
            <a:avLst/>
          </a:prstGeom>
        </p:spPr>
        <p:txBody>
          <a:bodyPr wrap="square">
            <a:spAutoFit/>
          </a:bodyPr>
          <a:lstStyle/>
          <a:p>
            <a:r>
              <a:rPr lang="en-US" sz="2000" b="1" dirty="0" smtClean="0">
                <a:latin typeface="Arial" pitchFamily="34" charset="0"/>
                <a:cs typeface="Arial" pitchFamily="34" charset="0"/>
              </a:rPr>
              <a:t>Speech Recognition:- </a:t>
            </a:r>
            <a:r>
              <a:rPr lang="en-US" sz="2000" dirty="0" smtClean="0">
                <a:latin typeface="Arial" pitchFamily="34" charset="0"/>
                <a:cs typeface="Arial" pitchFamily="34" charset="0"/>
              </a:rPr>
              <a:t>Speech Recognition is convert  physical sound to an electrical signal with a microphone, and then to digital data with an analog-to-digital converter. Once digitized, several models can be used to transcribe the audio to text.</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Pyaudio</a:t>
            </a:r>
            <a:r>
              <a:rPr lang="en-US" sz="2000" b="1" dirty="0" smtClean="0">
                <a:latin typeface="Arial" pitchFamily="34" charset="0"/>
                <a:cs typeface="Arial" pitchFamily="34" charset="0"/>
              </a:rPr>
              <a:t>:- </a:t>
            </a:r>
            <a:r>
              <a:rPr lang="en-US" sz="2000" dirty="0" err="1" smtClean="0">
                <a:latin typeface="Arial" pitchFamily="34" charset="0"/>
                <a:cs typeface="Arial" pitchFamily="34" charset="0"/>
              </a:rPr>
              <a:t>PyAudio</a:t>
            </a:r>
            <a:r>
              <a:rPr lang="en-US" sz="2000" dirty="0" smtClean="0">
                <a:latin typeface="Arial" pitchFamily="34" charset="0"/>
                <a:cs typeface="Arial" pitchFamily="34" charset="0"/>
              </a:rPr>
              <a:t> provides Python bindings for </a:t>
            </a:r>
            <a:r>
              <a:rPr lang="en-US" sz="2000" dirty="0" err="1" smtClean="0">
                <a:latin typeface="Arial" pitchFamily="34" charset="0"/>
                <a:cs typeface="Arial" pitchFamily="34" charset="0"/>
              </a:rPr>
              <a:t>PortAudio</a:t>
            </a:r>
            <a:r>
              <a:rPr lang="en-US" sz="2000" dirty="0" smtClean="0">
                <a:latin typeface="Arial" pitchFamily="34" charset="0"/>
                <a:cs typeface="Arial" pitchFamily="34" charset="0"/>
              </a:rPr>
              <a:t>, the cross-platform audio I/O library. With </a:t>
            </a:r>
            <a:r>
              <a:rPr lang="en-US" sz="2000" dirty="0" err="1" smtClean="0">
                <a:latin typeface="Arial" pitchFamily="34" charset="0"/>
                <a:cs typeface="Arial" pitchFamily="34" charset="0"/>
              </a:rPr>
              <a:t>PyAudio</a:t>
            </a:r>
            <a:r>
              <a:rPr lang="en-US" sz="2000" dirty="0" smtClean="0">
                <a:latin typeface="Arial" pitchFamily="34" charset="0"/>
                <a:cs typeface="Arial" pitchFamily="34" charset="0"/>
              </a:rPr>
              <a:t>, you can easily use Python to play and record audio on a variety of platforms. </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Wikipedia:- </a:t>
            </a:r>
            <a:r>
              <a:rPr lang="en-US" sz="2000" dirty="0" smtClean="0">
                <a:latin typeface="Arial" pitchFamily="34" charset="0"/>
                <a:cs typeface="Arial" pitchFamily="34" charset="0"/>
              </a:rPr>
              <a:t>python provide Wikipedia library from there we can access all data of Wikipedia.</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Webbrowser</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webbrowser</a:t>
            </a:r>
            <a:r>
              <a:rPr lang="en-US" sz="2000" dirty="0" smtClean="0">
                <a:latin typeface="Arial" pitchFamily="34" charset="0"/>
                <a:cs typeface="Arial" pitchFamily="34" charset="0"/>
              </a:rPr>
              <a:t> module provides a high-level interface to allow displaying Web-based documents to users. The </a:t>
            </a:r>
            <a:r>
              <a:rPr lang="en-US" sz="2000" dirty="0" err="1" smtClean="0">
                <a:latin typeface="Arial" pitchFamily="34" charset="0"/>
                <a:cs typeface="Arial" pitchFamily="34" charset="0"/>
              </a:rPr>
              <a:t>webbrowser</a:t>
            </a:r>
            <a:r>
              <a:rPr lang="en-US" sz="2000" dirty="0" smtClean="0">
                <a:latin typeface="Arial" pitchFamily="34" charset="0"/>
                <a:cs typeface="Arial" pitchFamily="34" charset="0"/>
              </a:rPr>
              <a:t> module includes functions to open URLs in interactive browser applications.</a:t>
            </a:r>
          </a:p>
          <a:p>
            <a:endParaRPr lang="en-US" dirty="0">
              <a:latin typeface="Arial" pitchFamily="34" charset="0"/>
              <a:cs typeface="Arial" pitchFamily="34" charset="0"/>
            </a:endParaRPr>
          </a:p>
        </p:txBody>
      </p:sp>
      <p:sp>
        <p:nvSpPr>
          <p:cNvPr id="4" name="Rectangle 3"/>
          <p:cNvSpPr/>
          <p:nvPr/>
        </p:nvSpPr>
        <p:spPr>
          <a:xfrm>
            <a:off x="546100" y="3805178"/>
            <a:ext cx="10337800" cy="923330"/>
          </a:xfrm>
          <a:prstGeom prst="rect">
            <a:avLst/>
          </a:prstGeom>
        </p:spPr>
        <p:txBody>
          <a:bodyPr wrap="square">
            <a:spAutoFit/>
          </a:bodyPr>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9906000"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dirty="0" smtClean="0">
                <a:solidFill>
                  <a:schemeClr val="bg1"/>
                </a:solidFill>
                <a:latin typeface="Arial" pitchFamily="34" charset="0"/>
                <a:cs typeface="Arial" pitchFamily="34" charset="0"/>
              </a:rPr>
              <a:t>System Pre-Requisites (libraries) </a:t>
            </a:r>
            <a:endParaRPr lang="en-US" sz="3600" dirty="0">
              <a:solidFill>
                <a:schemeClr val="bg1"/>
              </a:solidFill>
              <a:latin typeface="Arial" pitchFamily="34" charset="0"/>
              <a:cs typeface="Arial" pitchFamily="34" charset="0"/>
            </a:endParaRPr>
          </a:p>
        </p:txBody>
      </p:sp>
      <p:sp>
        <p:nvSpPr>
          <p:cNvPr id="4" name="Rectangle 3"/>
          <p:cNvSpPr/>
          <p:nvPr/>
        </p:nvSpPr>
        <p:spPr>
          <a:xfrm>
            <a:off x="393700" y="1206500"/>
            <a:ext cx="10566400" cy="5940088"/>
          </a:xfrm>
          <a:prstGeom prst="rect">
            <a:avLst/>
          </a:prstGeom>
        </p:spPr>
        <p:txBody>
          <a:bodyPr wrap="square">
            <a:spAutoFit/>
          </a:bodyPr>
          <a:lstStyle/>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OS:-  </a:t>
            </a:r>
            <a:r>
              <a:rPr lang="en-US" sz="2000" dirty="0" smtClean="0">
                <a:latin typeface="Arial" pitchFamily="34" charset="0"/>
                <a:cs typeface="Arial" pitchFamily="34" charset="0"/>
              </a:rPr>
              <a:t>The OS module in Python provides a way of using operating system dependent functionality. </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Tkinter</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Tkinter</a:t>
            </a:r>
            <a:r>
              <a:rPr lang="en-US" sz="2000" dirty="0" smtClean="0">
                <a:latin typeface="Arial" pitchFamily="34" charset="0"/>
                <a:cs typeface="Arial" pitchFamily="34" charset="0"/>
              </a:rPr>
              <a:t> is an inbuilt </a:t>
            </a:r>
            <a:r>
              <a:rPr lang="en-US" sz="2000" b="1" dirty="0" smtClean="0">
                <a:latin typeface="Arial" pitchFamily="34" charset="0"/>
                <a:cs typeface="Arial" pitchFamily="34" charset="0"/>
              </a:rPr>
              <a:t>Python</a:t>
            </a:r>
            <a:r>
              <a:rPr lang="en-US" sz="2000" dirty="0" smtClean="0">
                <a:latin typeface="Arial" pitchFamily="34" charset="0"/>
                <a:cs typeface="Arial" pitchFamily="34" charset="0"/>
              </a:rPr>
              <a:t> module used to create simple </a:t>
            </a:r>
            <a:r>
              <a:rPr lang="en-US" sz="2000" b="1" dirty="0" smtClean="0">
                <a:latin typeface="Arial" pitchFamily="34" charset="0"/>
                <a:cs typeface="Arial" pitchFamily="34" charset="0"/>
              </a:rPr>
              <a:t>GUI</a:t>
            </a:r>
            <a:r>
              <a:rPr lang="en-US" sz="2000" dirty="0" smtClean="0">
                <a:latin typeface="Arial" pitchFamily="34" charset="0"/>
                <a:cs typeface="Arial" pitchFamily="34" charset="0"/>
              </a:rPr>
              <a:t> apps. </a:t>
            </a:r>
          </a:p>
          <a:p>
            <a:r>
              <a:rPr lang="en-US" sz="2000" dirty="0" smtClean="0">
                <a:latin typeface="Arial" pitchFamily="34" charset="0"/>
                <a:cs typeface="Arial" pitchFamily="34" charset="0"/>
              </a:rPr>
              <a:t>You don’t need to do installation of the </a:t>
            </a:r>
            <a:r>
              <a:rPr lang="en-US" sz="2000" b="1" dirty="0" err="1" smtClean="0">
                <a:latin typeface="Arial" pitchFamily="34" charset="0"/>
                <a:cs typeface="Arial" pitchFamily="34" charset="0"/>
              </a:rPr>
              <a:t>Tkinter</a:t>
            </a:r>
            <a:r>
              <a:rPr lang="en-US" sz="2000" dirty="0" smtClean="0">
                <a:latin typeface="Arial" pitchFamily="34" charset="0"/>
                <a:cs typeface="Arial" pitchFamily="34" charset="0"/>
              </a:rPr>
              <a:t> module because it’s comes with </a:t>
            </a:r>
            <a:r>
              <a:rPr lang="en-US" sz="2000" b="1" dirty="0" smtClean="0">
                <a:latin typeface="Arial" pitchFamily="34" charset="0"/>
                <a:cs typeface="Arial" pitchFamily="34" charset="0"/>
              </a:rPr>
              <a:t>Python</a:t>
            </a:r>
            <a:r>
              <a:rPr lang="en-US" sz="2000" dirty="0" smtClean="0">
                <a:latin typeface="Arial" pitchFamily="34" charset="0"/>
                <a:cs typeface="Arial" pitchFamily="34" charset="0"/>
              </a:rPr>
              <a:t> default.</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OpenCV</a:t>
            </a:r>
            <a:r>
              <a:rPr lang="en-US" sz="2000" b="1" dirty="0" smtClean="0">
                <a:latin typeface="Arial" pitchFamily="34" charset="0"/>
                <a:cs typeface="Arial" pitchFamily="34" charset="0"/>
              </a:rPr>
              <a:t>:- </a:t>
            </a:r>
            <a:r>
              <a:rPr lang="en-US" sz="2000" dirty="0" err="1" smtClean="0">
                <a:latin typeface="Arial" pitchFamily="34" charset="0"/>
                <a:cs typeface="Arial" pitchFamily="34" charset="0"/>
              </a:rPr>
              <a:t>OpenCV</a:t>
            </a:r>
            <a:r>
              <a:rPr lang="en-US" sz="2000" dirty="0" smtClean="0">
                <a:latin typeface="Arial" pitchFamily="34" charset="0"/>
                <a:cs typeface="Arial" pitchFamily="34" charset="0"/>
              </a:rPr>
              <a:t>-Python is a library of Python bindings designed to solve computer vision problems. </a:t>
            </a:r>
            <a:r>
              <a:rPr lang="en-US" sz="2000" dirty="0" err="1" smtClean="0">
                <a:latin typeface="Arial" pitchFamily="34" charset="0"/>
                <a:cs typeface="Arial" pitchFamily="34" charset="0"/>
              </a:rPr>
              <a:t>OpenCV</a:t>
            </a:r>
            <a:r>
              <a:rPr lang="en-US" sz="2000" dirty="0" smtClean="0">
                <a:latin typeface="Arial" pitchFamily="34" charset="0"/>
                <a:cs typeface="Arial" pitchFamily="34" charset="0"/>
              </a:rPr>
              <a:t>-Python makes use of </a:t>
            </a:r>
            <a:r>
              <a:rPr lang="en-US" sz="2000" b="1" dirty="0" err="1" smtClean="0">
                <a:latin typeface="Arial" pitchFamily="34" charset="0"/>
                <a:cs typeface="Arial" pitchFamily="34" charset="0"/>
              </a:rPr>
              <a:t>Numpy</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which is a highly optimized library for numerical operations with a MATLAB-style syntax.</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CSV:- </a:t>
            </a:r>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csv</a:t>
            </a:r>
            <a:r>
              <a:rPr lang="en-US" sz="2000" dirty="0" smtClean="0">
                <a:latin typeface="Arial" pitchFamily="34" charset="0"/>
                <a:cs typeface="Arial" pitchFamily="34" charset="0"/>
              </a:rPr>
              <a:t> is a Standard Library of python whose provides Reader Objects and Writer Objects to process CSV data.</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9906000"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dirty="0" smtClean="0">
                <a:solidFill>
                  <a:schemeClr val="bg1"/>
                </a:solidFill>
                <a:latin typeface="Arial" pitchFamily="34" charset="0"/>
                <a:cs typeface="Arial" pitchFamily="34" charset="0"/>
              </a:rPr>
              <a:t>System Pre-Requisites (libraries) </a:t>
            </a:r>
            <a:endParaRPr lang="en-US" sz="3600" dirty="0">
              <a:solidFill>
                <a:schemeClr val="bg1"/>
              </a:solidFill>
              <a:latin typeface="Arial" pitchFamily="34" charset="0"/>
              <a:cs typeface="Arial" pitchFamily="34" charset="0"/>
            </a:endParaRPr>
          </a:p>
        </p:txBody>
      </p:sp>
      <p:sp>
        <p:nvSpPr>
          <p:cNvPr id="4" name="Rectangle 3"/>
          <p:cNvSpPr/>
          <p:nvPr/>
        </p:nvSpPr>
        <p:spPr>
          <a:xfrm>
            <a:off x="393700" y="1206500"/>
            <a:ext cx="10566400" cy="5016758"/>
          </a:xfrm>
          <a:prstGeom prst="rect">
            <a:avLst/>
          </a:prstGeom>
        </p:spPr>
        <p:txBody>
          <a:bodyPr wrap="square">
            <a:spAutoFit/>
          </a:bodyPr>
          <a:lstStyle/>
          <a:p>
            <a:endParaRPr lang="en-US" sz="2000" b="1" dirty="0" smtClean="0">
              <a:latin typeface="Arial" pitchFamily="34" charset="0"/>
              <a:cs typeface="Arial" pitchFamily="34" charset="0"/>
            </a:endParaRPr>
          </a:p>
          <a:p>
            <a:r>
              <a:rPr lang="en-US" sz="2000" b="1" dirty="0" err="1" smtClean="0">
                <a:latin typeface="Arial" pitchFamily="34" charset="0"/>
                <a:cs typeface="Arial" pitchFamily="34" charset="0"/>
              </a:rPr>
              <a:t>NumPy</a:t>
            </a:r>
            <a:r>
              <a:rPr lang="en-US" sz="2000" b="1" dirty="0" smtClean="0">
                <a:latin typeface="Arial" pitchFamily="34" charset="0"/>
                <a:cs typeface="Arial" pitchFamily="34" charset="0"/>
              </a:rPr>
              <a:t>:- </a:t>
            </a:r>
            <a:r>
              <a:rPr lang="en-US" sz="2000" dirty="0" err="1" smtClean="0">
                <a:latin typeface="Arial" pitchFamily="34" charset="0"/>
                <a:cs typeface="Arial" pitchFamily="34" charset="0"/>
              </a:rPr>
              <a:t>NumPy</a:t>
            </a:r>
            <a:r>
              <a:rPr lang="en-US" sz="2000" dirty="0" smtClean="0">
                <a:latin typeface="Arial" pitchFamily="34" charset="0"/>
                <a:cs typeface="Arial" pitchFamily="34" charset="0"/>
              </a:rPr>
              <a:t> is a Python package. It stands for 'Numerical Python'. It is a library consisting of multidimensional array objects and a collection of routines for processing of array.</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Pandas:-  </a:t>
            </a:r>
            <a:r>
              <a:rPr lang="en-US" sz="2000" dirty="0" smtClean="0">
                <a:latin typeface="Arial" pitchFamily="34" charset="0"/>
                <a:cs typeface="Arial" pitchFamily="34" charset="0"/>
              </a:rPr>
              <a:t>Pandas is an open-source Python Library providing high-performance data manipulation and analysis tool using its powerful data structures.</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PIL:-  </a:t>
            </a:r>
            <a:r>
              <a:rPr lang="en-US" sz="2000" dirty="0" smtClean="0">
                <a:latin typeface="Arial" pitchFamily="34" charset="0"/>
                <a:cs typeface="Arial" pitchFamily="34" charset="0"/>
              </a:rPr>
              <a:t>Python imaging library is a free library for the python programming language that adds support for opening, manipulating and saving many different image file formats.</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743" y="239150"/>
            <a:ext cx="10116457"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latin typeface="Arial" pitchFamily="34" charset="0"/>
                <a:cs typeface="Arial" pitchFamily="34" charset="0"/>
              </a:rPr>
              <a:t>Image Preprocessing</a:t>
            </a:r>
            <a:endParaRPr lang="en-US" sz="3600" b="1" dirty="0">
              <a:solidFill>
                <a:schemeClr val="bg1"/>
              </a:solidFill>
              <a:latin typeface="Arial" pitchFamily="34" charset="0"/>
              <a:cs typeface="Arial" pitchFamily="34" charset="0"/>
            </a:endParaRPr>
          </a:p>
        </p:txBody>
      </p:sp>
      <p:pic>
        <p:nvPicPr>
          <p:cNvPr id="2050" name="Picture 2" descr="C:\Users\Suraj\Desktop\Final PPT\Picture2.png"/>
          <p:cNvPicPr>
            <a:picLocks noChangeAspect="1" noChangeArrowheads="1"/>
          </p:cNvPicPr>
          <p:nvPr/>
        </p:nvPicPr>
        <p:blipFill>
          <a:blip r:embed="rId2"/>
          <a:srcRect/>
          <a:stretch>
            <a:fillRect/>
          </a:stretch>
        </p:blipFill>
        <p:spPr bwMode="auto">
          <a:xfrm>
            <a:off x="3462044" y="1272224"/>
            <a:ext cx="4754562" cy="54165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743" y="239150"/>
            <a:ext cx="10116457"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latin typeface="Arial" pitchFamily="34" charset="0"/>
                <a:cs typeface="Arial" pitchFamily="34" charset="0"/>
              </a:rPr>
              <a:t>Image Preprocessing code</a:t>
            </a:r>
            <a:endParaRPr lang="en-US" sz="3600" b="1" dirty="0">
              <a:solidFill>
                <a:schemeClr val="bg1"/>
              </a:solidFill>
              <a:latin typeface="Arial" pitchFamily="34" charset="0"/>
              <a:cs typeface="Arial" pitchFamily="34" charset="0"/>
            </a:endParaRPr>
          </a:p>
        </p:txBody>
      </p:sp>
      <p:sp>
        <p:nvSpPr>
          <p:cNvPr id="4" name="TextBox 3"/>
          <p:cNvSpPr txBox="1"/>
          <p:nvPr/>
        </p:nvSpPr>
        <p:spPr>
          <a:xfrm>
            <a:off x="546100" y="1346200"/>
            <a:ext cx="10541000" cy="4524315"/>
          </a:xfrm>
          <a:prstGeom prst="rect">
            <a:avLst/>
          </a:prstGeom>
          <a:noFill/>
        </p:spPr>
        <p:txBody>
          <a:bodyPr wrap="square" rtlCol="0">
            <a:spAutoFit/>
          </a:bodyPr>
          <a:lstStyle/>
          <a:p>
            <a:r>
              <a:rPr lang="en-US" b="1" dirty="0" smtClean="0"/>
              <a:t>#OpenCV2 for image processing</a:t>
            </a:r>
          </a:p>
          <a:p>
            <a:r>
              <a:rPr lang="en-US" b="1" dirty="0" smtClean="0"/>
              <a:t>#OS for file path</a:t>
            </a:r>
          </a:p>
          <a:p>
            <a:r>
              <a:rPr lang="en-US" dirty="0" smtClean="0"/>
              <a:t>import cv2, </a:t>
            </a:r>
            <a:r>
              <a:rPr lang="en-US" dirty="0" err="1" smtClean="0"/>
              <a:t>os</a:t>
            </a:r>
            <a:endParaRPr lang="en-US" dirty="0" smtClean="0"/>
          </a:p>
          <a:p>
            <a:endParaRPr lang="en-US" dirty="0" smtClean="0"/>
          </a:p>
          <a:p>
            <a:r>
              <a:rPr lang="en-US" b="1" dirty="0" smtClean="0"/>
              <a:t>#Import </a:t>
            </a:r>
            <a:r>
              <a:rPr lang="en-US" b="1" dirty="0" err="1" smtClean="0"/>
              <a:t>numpy</a:t>
            </a:r>
            <a:r>
              <a:rPr lang="en-US" b="1" dirty="0" smtClean="0"/>
              <a:t> for matrix calculation</a:t>
            </a:r>
          </a:p>
          <a:p>
            <a:r>
              <a:rPr lang="en-US" dirty="0" smtClean="0"/>
              <a:t>import </a:t>
            </a:r>
            <a:r>
              <a:rPr lang="en-US" dirty="0" err="1" smtClean="0"/>
              <a:t>numpy</a:t>
            </a:r>
            <a:r>
              <a:rPr lang="en-US" dirty="0" smtClean="0"/>
              <a:t> as </a:t>
            </a:r>
            <a:r>
              <a:rPr lang="en-US" dirty="0" err="1" smtClean="0"/>
              <a:t>np</a:t>
            </a:r>
            <a:endParaRPr lang="en-US" dirty="0" smtClean="0"/>
          </a:p>
          <a:p>
            <a:endParaRPr lang="en-US" dirty="0" smtClean="0"/>
          </a:p>
          <a:p>
            <a:r>
              <a:rPr lang="en-US" b="1" dirty="0" smtClean="0"/>
              <a:t>#Import Python Image Library (PIL)</a:t>
            </a:r>
          </a:p>
          <a:p>
            <a:r>
              <a:rPr lang="en-US" dirty="0" smtClean="0"/>
              <a:t>from PIL import Image</a:t>
            </a:r>
          </a:p>
          <a:p>
            <a:endParaRPr lang="en-US" dirty="0" smtClean="0"/>
          </a:p>
          <a:p>
            <a:r>
              <a:rPr lang="en-US" b="1" dirty="0" smtClean="0"/>
              <a:t>#Create Local Binary Patterns Histograms for face </a:t>
            </a:r>
            <a:r>
              <a:rPr lang="en-US" b="1" dirty="0" err="1" smtClean="0"/>
              <a:t>recognization</a:t>
            </a:r>
            <a:endParaRPr lang="en-US" b="1" dirty="0" smtClean="0"/>
          </a:p>
          <a:p>
            <a:r>
              <a:rPr lang="en-US" dirty="0" smtClean="0"/>
              <a:t>recognizer = cv2.face.createLBPHFaceRecognizer()</a:t>
            </a:r>
          </a:p>
          <a:p>
            <a:endParaRPr lang="en-US" dirty="0" smtClean="0"/>
          </a:p>
          <a:p>
            <a:r>
              <a:rPr lang="en-US" b="1" dirty="0" smtClean="0"/>
              <a:t>#Using prebuilt frontal face training model, for face detection</a:t>
            </a:r>
          </a:p>
          <a:p>
            <a:r>
              <a:rPr lang="en-US" dirty="0" smtClean="0"/>
              <a:t>detector = cv2.CascadeClassifier("haarcascade_frontalface_default.xml");</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400" y="163860"/>
            <a:ext cx="9931400" cy="7294305"/>
          </a:xfrm>
          <a:prstGeom prst="rect">
            <a:avLst/>
          </a:prstGeom>
          <a:noFill/>
        </p:spPr>
        <p:txBody>
          <a:bodyPr wrap="square" rtlCol="0">
            <a:spAutoFit/>
          </a:bodyPr>
          <a:lstStyle/>
          <a:p>
            <a:r>
              <a:rPr lang="en-US" b="1" dirty="0" smtClean="0"/>
              <a:t>#Create method to get the images and label data</a:t>
            </a:r>
          </a:p>
          <a:p>
            <a:r>
              <a:rPr lang="en-US" dirty="0" smtClean="0"/>
              <a:t>def </a:t>
            </a:r>
            <a:r>
              <a:rPr lang="en-US" dirty="0" err="1" smtClean="0"/>
              <a:t>getImagesAndLabels</a:t>
            </a:r>
            <a:r>
              <a:rPr lang="en-US" dirty="0" smtClean="0"/>
              <a:t>(path):</a:t>
            </a:r>
          </a:p>
          <a:p>
            <a:endParaRPr lang="en-US" dirty="0" smtClean="0"/>
          </a:p>
          <a:p>
            <a:r>
              <a:rPr lang="en-US" b="1" dirty="0" smtClean="0"/>
              <a:t># Get all file path</a:t>
            </a:r>
          </a:p>
          <a:p>
            <a:r>
              <a:rPr lang="en-US" dirty="0" err="1" smtClean="0"/>
              <a:t>imagePaths</a:t>
            </a:r>
            <a:r>
              <a:rPr lang="en-US" dirty="0" smtClean="0"/>
              <a:t> = [</a:t>
            </a:r>
            <a:r>
              <a:rPr lang="en-US" dirty="0" err="1" smtClean="0"/>
              <a:t>os.path.join</a:t>
            </a:r>
            <a:r>
              <a:rPr lang="en-US" dirty="0" smtClean="0"/>
              <a:t>(</a:t>
            </a:r>
            <a:r>
              <a:rPr lang="en-US" dirty="0" err="1" smtClean="0"/>
              <a:t>path,f</a:t>
            </a:r>
            <a:r>
              <a:rPr lang="en-US" dirty="0" smtClean="0"/>
              <a:t>) for f in </a:t>
            </a:r>
            <a:r>
              <a:rPr lang="en-US" dirty="0" err="1" smtClean="0"/>
              <a:t>os.listdir</a:t>
            </a:r>
            <a:r>
              <a:rPr lang="en-US" dirty="0" smtClean="0"/>
              <a:t>(path)] </a:t>
            </a:r>
          </a:p>
          <a:p>
            <a:endParaRPr lang="en-US" dirty="0" smtClean="0"/>
          </a:p>
          <a:p>
            <a:r>
              <a:rPr lang="en-US" b="1" dirty="0" smtClean="0"/>
              <a:t># Initialize empty face sample</a:t>
            </a:r>
          </a:p>
          <a:p>
            <a:r>
              <a:rPr lang="en-US" dirty="0" err="1" smtClean="0"/>
              <a:t>faceSamples</a:t>
            </a:r>
            <a:r>
              <a:rPr lang="en-US" dirty="0" smtClean="0"/>
              <a:t>=[]</a:t>
            </a:r>
          </a:p>
          <a:p>
            <a:endParaRPr lang="en-US" dirty="0" smtClean="0"/>
          </a:p>
          <a:p>
            <a:r>
              <a:rPr lang="en-US" b="1" dirty="0" smtClean="0"/>
              <a:t># Initialize empty id</a:t>
            </a:r>
          </a:p>
          <a:p>
            <a:r>
              <a:rPr lang="en-US" dirty="0" smtClean="0"/>
              <a:t>ids = []</a:t>
            </a:r>
          </a:p>
          <a:p>
            <a:endParaRPr lang="en-US" dirty="0" smtClean="0"/>
          </a:p>
          <a:p>
            <a:r>
              <a:rPr lang="en-US" b="1" dirty="0" smtClean="0"/>
              <a:t># Loop all the file path</a:t>
            </a:r>
          </a:p>
          <a:p>
            <a:r>
              <a:rPr lang="en-US" dirty="0" smtClean="0"/>
              <a:t>for </a:t>
            </a:r>
            <a:r>
              <a:rPr lang="en-US" dirty="0" err="1" smtClean="0"/>
              <a:t>imagePath</a:t>
            </a:r>
            <a:r>
              <a:rPr lang="en-US" dirty="0" smtClean="0"/>
              <a:t> in </a:t>
            </a:r>
            <a:r>
              <a:rPr lang="en-US" dirty="0" err="1" smtClean="0"/>
              <a:t>imagePaths</a:t>
            </a:r>
            <a:r>
              <a:rPr lang="en-US" dirty="0" smtClean="0"/>
              <a:t>:</a:t>
            </a:r>
          </a:p>
          <a:p>
            <a:endParaRPr lang="en-US" dirty="0" smtClean="0"/>
          </a:p>
          <a:p>
            <a:r>
              <a:rPr lang="en-US" dirty="0" smtClean="0"/>
              <a:t>    </a:t>
            </a:r>
            <a:r>
              <a:rPr lang="en-US" b="1" dirty="0" smtClean="0"/>
              <a:t># Get the image and convert it to grayscale</a:t>
            </a:r>
          </a:p>
          <a:p>
            <a:r>
              <a:rPr lang="en-US" dirty="0" smtClean="0"/>
              <a:t>    </a:t>
            </a:r>
            <a:r>
              <a:rPr lang="en-US" dirty="0" err="1" smtClean="0"/>
              <a:t>PIL_img</a:t>
            </a:r>
            <a:r>
              <a:rPr lang="en-US" dirty="0" smtClean="0"/>
              <a:t> = </a:t>
            </a:r>
            <a:r>
              <a:rPr lang="en-US" dirty="0" err="1" smtClean="0"/>
              <a:t>Image.open</a:t>
            </a:r>
            <a:r>
              <a:rPr lang="en-US" dirty="0" smtClean="0"/>
              <a:t>(</a:t>
            </a:r>
            <a:r>
              <a:rPr lang="en-US" dirty="0" err="1" smtClean="0"/>
              <a:t>imagePath</a:t>
            </a:r>
            <a:r>
              <a:rPr lang="en-US" dirty="0" smtClean="0"/>
              <a:t>).convert('L')</a:t>
            </a:r>
          </a:p>
          <a:p>
            <a:endParaRPr lang="en-US" dirty="0" smtClean="0"/>
          </a:p>
          <a:p>
            <a:r>
              <a:rPr lang="en-US" dirty="0" smtClean="0"/>
              <a:t>    </a:t>
            </a:r>
            <a:r>
              <a:rPr lang="en-US" b="1" dirty="0" smtClean="0"/>
              <a:t># PIL image to </a:t>
            </a:r>
            <a:r>
              <a:rPr lang="en-US" b="1" dirty="0" err="1" smtClean="0"/>
              <a:t>numpy</a:t>
            </a:r>
            <a:r>
              <a:rPr lang="en-US" b="1" dirty="0" smtClean="0"/>
              <a:t> array</a:t>
            </a:r>
          </a:p>
          <a:p>
            <a:r>
              <a:rPr lang="en-US" dirty="0" smtClean="0"/>
              <a:t>    </a:t>
            </a:r>
            <a:r>
              <a:rPr lang="en-US" dirty="0" err="1" smtClean="0"/>
              <a:t>img_numpy</a:t>
            </a:r>
            <a:r>
              <a:rPr lang="en-US" dirty="0" smtClean="0"/>
              <a:t> = </a:t>
            </a:r>
            <a:r>
              <a:rPr lang="en-US" dirty="0" err="1" smtClean="0"/>
              <a:t>np.array</a:t>
            </a:r>
            <a:r>
              <a:rPr lang="en-US" dirty="0" smtClean="0"/>
              <a:t>(PIL_img,'uint8')</a:t>
            </a:r>
          </a:p>
          <a:p>
            <a:endParaRPr lang="en-US" dirty="0" smtClean="0"/>
          </a:p>
          <a:p>
            <a:r>
              <a:rPr lang="en-US" b="1" dirty="0" smtClean="0"/>
              <a:t>    # Get the image id</a:t>
            </a:r>
          </a:p>
          <a:p>
            <a:r>
              <a:rPr lang="en-US" dirty="0" smtClean="0"/>
              <a:t>    id = </a:t>
            </a:r>
            <a:r>
              <a:rPr lang="en-US" dirty="0" err="1" smtClean="0"/>
              <a:t>int</a:t>
            </a:r>
            <a:r>
              <a:rPr lang="en-US" dirty="0" smtClean="0"/>
              <a:t>(</a:t>
            </a:r>
            <a:r>
              <a:rPr lang="en-US" dirty="0" err="1" smtClean="0"/>
              <a:t>os.path.split</a:t>
            </a:r>
            <a:r>
              <a:rPr lang="en-US" dirty="0" smtClean="0"/>
              <a:t>(</a:t>
            </a:r>
            <a:r>
              <a:rPr lang="en-US" dirty="0" err="1" smtClean="0"/>
              <a:t>imagePath</a:t>
            </a:r>
            <a:r>
              <a:rPr lang="en-US" dirty="0" smtClean="0"/>
              <a:t>)[-1].split(".")[1])</a:t>
            </a:r>
          </a:p>
          <a:p>
            <a:r>
              <a:rPr lang="en-US" dirty="0" smtClean="0"/>
              <a:t>    print(id)</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400" y="163860"/>
            <a:ext cx="9931400" cy="6463308"/>
          </a:xfrm>
          <a:prstGeom prst="rect">
            <a:avLst/>
          </a:prstGeom>
          <a:noFill/>
        </p:spPr>
        <p:txBody>
          <a:bodyPr wrap="square" rtlCol="0">
            <a:spAutoFit/>
          </a:bodyPr>
          <a:lstStyle/>
          <a:p>
            <a:r>
              <a:rPr lang="en-US" b="1" dirty="0" smtClean="0"/>
              <a:t># Get the face from the training images</a:t>
            </a:r>
          </a:p>
          <a:p>
            <a:r>
              <a:rPr lang="en-US" dirty="0" smtClean="0"/>
              <a:t>    faces = </a:t>
            </a:r>
            <a:r>
              <a:rPr lang="en-US" dirty="0" err="1" smtClean="0"/>
              <a:t>detector.detectMultiScale</a:t>
            </a:r>
            <a:r>
              <a:rPr lang="en-US" dirty="0" smtClean="0"/>
              <a:t>(</a:t>
            </a:r>
            <a:r>
              <a:rPr lang="en-US" dirty="0" err="1" smtClean="0"/>
              <a:t>img_numpy</a:t>
            </a:r>
            <a:r>
              <a:rPr lang="en-US" dirty="0" smtClean="0"/>
              <a:t>)</a:t>
            </a:r>
          </a:p>
          <a:p>
            <a:endParaRPr lang="en-US" dirty="0" smtClean="0"/>
          </a:p>
          <a:p>
            <a:r>
              <a:rPr lang="en-US" dirty="0" smtClean="0"/>
              <a:t>    </a:t>
            </a:r>
            <a:r>
              <a:rPr lang="en-US" b="1" dirty="0" smtClean="0"/>
              <a:t># Loop for each face, append to their respective ID</a:t>
            </a:r>
          </a:p>
          <a:p>
            <a:r>
              <a:rPr lang="en-US" dirty="0" smtClean="0"/>
              <a:t>    for (</a:t>
            </a:r>
            <a:r>
              <a:rPr lang="en-US" dirty="0" err="1" smtClean="0"/>
              <a:t>x,y,w,h</a:t>
            </a:r>
            <a:r>
              <a:rPr lang="en-US" dirty="0" smtClean="0"/>
              <a:t>) in faces:</a:t>
            </a:r>
          </a:p>
          <a:p>
            <a:endParaRPr lang="en-US" dirty="0" smtClean="0"/>
          </a:p>
          <a:p>
            <a:r>
              <a:rPr lang="en-US" dirty="0" smtClean="0"/>
              <a:t>        </a:t>
            </a:r>
            <a:r>
              <a:rPr lang="en-US" b="1" dirty="0" smtClean="0"/>
              <a:t># Add the image to face samples</a:t>
            </a:r>
          </a:p>
          <a:p>
            <a:r>
              <a:rPr lang="en-US" dirty="0" smtClean="0"/>
              <a:t>        </a:t>
            </a:r>
            <a:r>
              <a:rPr lang="en-US" dirty="0" err="1" smtClean="0"/>
              <a:t>faceSamples.append</a:t>
            </a:r>
            <a:r>
              <a:rPr lang="en-US" dirty="0" smtClean="0"/>
              <a:t>(</a:t>
            </a:r>
            <a:r>
              <a:rPr lang="en-US" dirty="0" err="1" smtClean="0"/>
              <a:t>img_numpy</a:t>
            </a:r>
            <a:r>
              <a:rPr lang="en-US" dirty="0" smtClean="0"/>
              <a:t>[y:y+h,x:x+w])</a:t>
            </a:r>
          </a:p>
          <a:p>
            <a:endParaRPr lang="en-US" dirty="0" smtClean="0"/>
          </a:p>
          <a:p>
            <a:r>
              <a:rPr lang="en-US" b="1" dirty="0" smtClean="0"/>
              <a:t>        # Add the ID to IDs</a:t>
            </a:r>
          </a:p>
          <a:p>
            <a:r>
              <a:rPr lang="en-US" dirty="0" smtClean="0"/>
              <a:t>        </a:t>
            </a:r>
            <a:r>
              <a:rPr lang="en-US" dirty="0" err="1" smtClean="0"/>
              <a:t>ids.append</a:t>
            </a:r>
            <a:r>
              <a:rPr lang="en-US" dirty="0" smtClean="0"/>
              <a:t>(id)</a:t>
            </a:r>
          </a:p>
          <a:p>
            <a:endParaRPr lang="en-US" dirty="0" smtClean="0"/>
          </a:p>
          <a:p>
            <a:r>
              <a:rPr lang="en-US" b="1" dirty="0" smtClean="0"/>
              <a:t># Pass the face array and IDs array</a:t>
            </a:r>
          </a:p>
          <a:p>
            <a:r>
              <a:rPr lang="en-US" dirty="0" smtClean="0"/>
              <a:t>return </a:t>
            </a:r>
            <a:r>
              <a:rPr lang="en-US" dirty="0" err="1" smtClean="0"/>
              <a:t>faceSamples,ids</a:t>
            </a:r>
            <a:endParaRPr lang="en-US" dirty="0" smtClean="0"/>
          </a:p>
          <a:p>
            <a:r>
              <a:rPr lang="en-US" dirty="0" smtClean="0"/>
              <a:t>Get the faces and IDs</a:t>
            </a:r>
          </a:p>
          <a:p>
            <a:r>
              <a:rPr lang="en-US" dirty="0" err="1" smtClean="0"/>
              <a:t>faces,ids</a:t>
            </a:r>
            <a:r>
              <a:rPr lang="en-US" dirty="0" smtClean="0"/>
              <a:t> = </a:t>
            </a:r>
            <a:r>
              <a:rPr lang="en-US" dirty="0" err="1" smtClean="0"/>
              <a:t>getImagesAndLabels</a:t>
            </a:r>
            <a:r>
              <a:rPr lang="en-US" dirty="0" smtClean="0"/>
              <a:t>('dataset')</a:t>
            </a:r>
          </a:p>
          <a:p>
            <a:endParaRPr lang="en-US" dirty="0" smtClean="0"/>
          </a:p>
          <a:p>
            <a:r>
              <a:rPr lang="en-US" b="1" dirty="0" smtClean="0"/>
              <a:t>#Train the model using the faces and IDs</a:t>
            </a:r>
          </a:p>
          <a:p>
            <a:r>
              <a:rPr lang="en-US" dirty="0" err="1" smtClean="0"/>
              <a:t>recognizer.train</a:t>
            </a:r>
            <a:r>
              <a:rPr lang="en-US" dirty="0" smtClean="0"/>
              <a:t>(faces, </a:t>
            </a:r>
            <a:r>
              <a:rPr lang="en-US" dirty="0" err="1" smtClean="0"/>
              <a:t>np.array</a:t>
            </a:r>
            <a:r>
              <a:rPr lang="en-US" dirty="0" smtClean="0"/>
              <a:t>(ids))</a:t>
            </a:r>
          </a:p>
          <a:p>
            <a:endParaRPr lang="en-US" dirty="0" smtClean="0"/>
          </a:p>
          <a:p>
            <a:r>
              <a:rPr lang="en-US" b="1" dirty="0" smtClean="0"/>
              <a:t>#Save the model into trainer.yml</a:t>
            </a:r>
          </a:p>
          <a:p>
            <a:r>
              <a:rPr lang="en-US" dirty="0" err="1" smtClean="0"/>
              <a:t>recognizer.save</a:t>
            </a:r>
            <a:r>
              <a:rPr lang="en-US" dirty="0" smtClean="0"/>
              <a:t>('trainer/trainer.yml')</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284" y="5036890"/>
            <a:ext cx="4351023" cy="1044562"/>
          </a:xfrm>
        </p:spPr>
        <p:txBody>
          <a:bodyPr/>
          <a:lstStyle/>
          <a:p>
            <a:r>
              <a:rPr lang="en-US" dirty="0" smtClean="0"/>
              <a:t>Project Guide:</a:t>
            </a:r>
            <a:r>
              <a:rPr lang="en-US" dirty="0"/>
              <a:t/>
            </a:r>
            <a:br>
              <a:rPr lang="en-US" dirty="0"/>
            </a:br>
            <a:r>
              <a:rPr lang="en-US" sz="2800" b="1" dirty="0" smtClean="0">
                <a:solidFill>
                  <a:srgbClr val="92D050"/>
                </a:solidFill>
              </a:rPr>
              <a:t>Vimala Mathews</a:t>
            </a:r>
            <a:br>
              <a:rPr lang="en-US" sz="2800" b="1" dirty="0" smtClean="0">
                <a:solidFill>
                  <a:srgbClr val="92D050"/>
                </a:solidFill>
              </a:rPr>
            </a:br>
            <a:r>
              <a:rPr lang="en-US" sz="2800" b="1" dirty="0" smtClean="0">
                <a:solidFill>
                  <a:srgbClr val="92D050"/>
                </a:solidFill>
              </a:rPr>
              <a:t>Scientist/Engineer </a:t>
            </a:r>
            <a:r>
              <a:rPr lang="en-US" sz="2400" b="1" dirty="0" smtClean="0">
                <a:solidFill>
                  <a:srgbClr val="92D050"/>
                </a:solidFill>
              </a:rPr>
              <a:t>‘D’, </a:t>
            </a:r>
            <a:br>
              <a:rPr lang="en-US" sz="2400" b="1" dirty="0" smtClean="0">
                <a:solidFill>
                  <a:srgbClr val="92D050"/>
                </a:solidFill>
              </a:rPr>
            </a:br>
            <a:r>
              <a:rPr lang="en-US" sz="2400" b="1" dirty="0" smtClean="0">
                <a:solidFill>
                  <a:srgbClr val="92D050"/>
                </a:solidFill>
              </a:rPr>
              <a:t>NIELIT CALICUT</a:t>
            </a:r>
            <a:r>
              <a:rPr lang="en-US" dirty="0" smtClean="0"/>
              <a:t/>
            </a:r>
            <a:br>
              <a:rPr lang="en-US" dirty="0" smtClean="0"/>
            </a:br>
            <a:endParaRPr lang="en-US" dirty="0"/>
          </a:p>
        </p:txBody>
      </p:sp>
      <p:sp>
        <p:nvSpPr>
          <p:cNvPr id="3" name="Text Placeholder 2"/>
          <p:cNvSpPr>
            <a:spLocks noGrp="1"/>
          </p:cNvSpPr>
          <p:nvPr>
            <p:ph type="body" idx="1"/>
          </p:nvPr>
        </p:nvSpPr>
        <p:spPr>
          <a:xfrm>
            <a:off x="7717969" y="3679697"/>
            <a:ext cx="3381830" cy="2606722"/>
          </a:xfrm>
        </p:spPr>
        <p:txBody>
          <a:bodyPr>
            <a:noAutofit/>
          </a:bodyPr>
          <a:lstStyle/>
          <a:p>
            <a:r>
              <a:rPr lang="en-US" sz="2400" b="1" dirty="0">
                <a:solidFill>
                  <a:schemeClr val="accent4">
                    <a:lumMod val="50000"/>
                  </a:schemeClr>
                </a:solidFill>
              </a:rPr>
              <a:t>Project </a:t>
            </a:r>
            <a:r>
              <a:rPr lang="en-US" sz="2400" b="1" dirty="0" smtClean="0">
                <a:solidFill>
                  <a:schemeClr val="accent4">
                    <a:lumMod val="50000"/>
                  </a:schemeClr>
                </a:solidFill>
              </a:rPr>
              <a:t>Members:</a:t>
            </a:r>
          </a:p>
          <a:p>
            <a:r>
              <a:rPr lang="en-US" sz="2400" b="1" cap="none" dirty="0" err="1" smtClean="0"/>
              <a:t>Rishabh</a:t>
            </a:r>
            <a:r>
              <a:rPr lang="en-US" sz="2400" b="1" cap="none" dirty="0" smtClean="0"/>
              <a:t> </a:t>
            </a:r>
            <a:r>
              <a:rPr lang="en-US" sz="2400" b="1" cap="none" dirty="0" err="1" smtClean="0"/>
              <a:t>Sontake</a:t>
            </a:r>
            <a:endParaRPr lang="en-US" sz="2400" b="1" cap="none" dirty="0" smtClean="0"/>
          </a:p>
          <a:p>
            <a:r>
              <a:rPr lang="en-US" sz="2400" b="1" cap="none" dirty="0" err="1" smtClean="0"/>
              <a:t>Deepam</a:t>
            </a:r>
            <a:r>
              <a:rPr lang="en-US" sz="2400" b="1" cap="none" dirty="0" smtClean="0"/>
              <a:t> </a:t>
            </a:r>
            <a:r>
              <a:rPr lang="en-US" sz="2400" b="1" cap="none" dirty="0" err="1" smtClean="0"/>
              <a:t>Bahre</a:t>
            </a:r>
            <a:endParaRPr lang="en-US" sz="2400" b="1" cap="none" dirty="0" smtClean="0"/>
          </a:p>
          <a:p>
            <a:r>
              <a:rPr lang="en-US" sz="2400" b="1" cap="none" dirty="0" err="1" smtClean="0"/>
              <a:t>Shubham</a:t>
            </a:r>
            <a:r>
              <a:rPr lang="en-US" sz="2400" b="1" cap="none" dirty="0" smtClean="0"/>
              <a:t> </a:t>
            </a:r>
            <a:r>
              <a:rPr lang="en-US" sz="2400" b="1" cap="none" dirty="0" err="1" smtClean="0"/>
              <a:t>Kishor</a:t>
            </a:r>
            <a:endParaRPr lang="en-US" sz="2400" b="1" cap="none" dirty="0" smtClean="0"/>
          </a:p>
          <a:p>
            <a:r>
              <a:rPr lang="en-US" sz="2400" b="1" cap="none" dirty="0" smtClean="0"/>
              <a:t>Suraj Kumar Sitole</a:t>
            </a:r>
          </a:p>
          <a:p>
            <a:r>
              <a:rPr lang="en-US" sz="2400" b="1" cap="none" dirty="0" smtClean="0"/>
              <a:t>Sandeep </a:t>
            </a:r>
            <a:r>
              <a:rPr lang="en-US" sz="2400" b="1" cap="none" dirty="0" err="1" smtClean="0"/>
              <a:t>Renukuntla</a:t>
            </a:r>
            <a:endParaRPr lang="en-US" sz="2400" b="1" cap="none" dirty="0" smtClean="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97894" y="1222741"/>
            <a:ext cx="4036951" cy="1792148"/>
          </a:xfrm>
          <a:prstGeom prst="rect">
            <a:avLst/>
          </a:prstGeom>
        </p:spPr>
      </p:pic>
      <p:pic>
        <p:nvPicPr>
          <p:cNvPr id="26633" name="Picture 9" descr="C:\Users\Suraj\Downloads\pngkey.com-artificial-intelligence-png-967763.png"/>
          <p:cNvPicPr>
            <a:picLocks noChangeAspect="1" noChangeArrowheads="1"/>
          </p:cNvPicPr>
          <p:nvPr/>
        </p:nvPicPr>
        <p:blipFill>
          <a:blip r:embed="rId3"/>
          <a:srcRect/>
          <a:stretch>
            <a:fillRect/>
          </a:stretch>
        </p:blipFill>
        <p:spPr bwMode="auto">
          <a:xfrm>
            <a:off x="1785939" y="1003300"/>
            <a:ext cx="2507467" cy="2946400"/>
          </a:xfrm>
          <a:prstGeom prst="rect">
            <a:avLst/>
          </a:prstGeom>
          <a:noFill/>
        </p:spPr>
      </p:pic>
    </p:spTree>
    <p:extLst>
      <p:ext uri="{BB962C8B-B14F-4D97-AF65-F5344CB8AC3E}">
        <p14:creationId xmlns="" xmlns:p14="http://schemas.microsoft.com/office/powerpoint/2010/main" val="1551864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922" y="567268"/>
            <a:ext cx="8761413" cy="706964"/>
          </a:xfrm>
        </p:spPr>
        <p:txBody>
          <a:bodyPr/>
          <a:lstStyle/>
          <a:p>
            <a:r>
              <a:rPr lang="en-US" dirty="0" smtClean="0"/>
              <a:t>Result &amp; Analysis</a:t>
            </a:r>
          </a:p>
        </p:txBody>
      </p:sp>
      <p:sp>
        <p:nvSpPr>
          <p:cNvPr id="4" name="TextBox 3"/>
          <p:cNvSpPr txBox="1"/>
          <p:nvPr/>
        </p:nvSpPr>
        <p:spPr>
          <a:xfrm>
            <a:off x="885373" y="1320801"/>
            <a:ext cx="3251200" cy="369332"/>
          </a:xfrm>
          <a:prstGeom prst="rect">
            <a:avLst/>
          </a:prstGeom>
          <a:noFill/>
        </p:spPr>
        <p:txBody>
          <a:bodyPr wrap="square" rtlCol="0">
            <a:spAutoFit/>
          </a:bodyPr>
          <a:lstStyle/>
          <a:p>
            <a:r>
              <a:rPr lang="en-US" b="1" dirty="0" smtClean="0">
                <a:solidFill>
                  <a:schemeClr val="bg1"/>
                </a:solidFill>
              </a:rPr>
              <a:t>Collecting  training dataset</a:t>
            </a:r>
            <a:endParaRPr lang="en-US" b="1" dirty="0">
              <a:solidFill>
                <a:schemeClr val="bg1"/>
              </a:solidFill>
            </a:endParaRPr>
          </a:p>
        </p:txBody>
      </p:sp>
      <p:pic>
        <p:nvPicPr>
          <p:cNvPr id="5122" name="Picture 2" descr="C:\Users\Suraj\Downloads\Screenshot (6).png"/>
          <p:cNvPicPr>
            <a:picLocks noChangeAspect="1" noChangeArrowheads="1"/>
          </p:cNvPicPr>
          <p:nvPr/>
        </p:nvPicPr>
        <p:blipFill>
          <a:blip r:embed="rId2"/>
          <a:srcRect/>
          <a:stretch>
            <a:fillRect/>
          </a:stretch>
        </p:blipFill>
        <p:spPr bwMode="auto">
          <a:xfrm>
            <a:off x="319319" y="2101088"/>
            <a:ext cx="11552238" cy="47569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71" y="159657"/>
            <a:ext cx="9768115"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rPr>
              <a:t>Image Capturing Face Detection</a:t>
            </a:r>
            <a:endParaRPr lang="en-US" sz="3600" b="1" dirty="0">
              <a:solidFill>
                <a:schemeClr val="bg1"/>
              </a:solidFill>
            </a:endParaRPr>
          </a:p>
        </p:txBody>
      </p:sp>
      <p:pic>
        <p:nvPicPr>
          <p:cNvPr id="47106" name="Picture 2" descr="C:\Users\Suraj\Downloads\Screenshot (8).png"/>
          <p:cNvPicPr>
            <a:picLocks noChangeAspect="1" noChangeArrowheads="1"/>
          </p:cNvPicPr>
          <p:nvPr/>
        </p:nvPicPr>
        <p:blipFill>
          <a:blip r:embed="rId2"/>
          <a:srcRect/>
          <a:stretch>
            <a:fillRect/>
          </a:stretch>
        </p:blipFill>
        <p:spPr bwMode="auto">
          <a:xfrm>
            <a:off x="667657" y="943505"/>
            <a:ext cx="10479314" cy="589173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159657"/>
            <a:ext cx="9129486" cy="646331"/>
          </a:xfrm>
          <a:prstGeom prst="rect">
            <a:avLst/>
          </a:prstGeom>
          <a:noFill/>
        </p:spPr>
        <p:txBody>
          <a:bodyPr wrap="square" rtlCol="0">
            <a:spAutoFit/>
          </a:bodyPr>
          <a:lstStyle/>
          <a:p>
            <a:pPr algn="ctr"/>
            <a:r>
              <a:rPr lang="en-US" sz="3600" b="1" dirty="0" smtClean="0"/>
              <a:t>Image Capturing Face Recognition</a:t>
            </a:r>
            <a:endParaRPr lang="en-US" sz="3600" b="1" dirty="0"/>
          </a:p>
        </p:txBody>
      </p:sp>
      <p:pic>
        <p:nvPicPr>
          <p:cNvPr id="48130" name="Picture 2" descr="C:\Users\Suraj\Downloads\Screenshot (10).png"/>
          <p:cNvPicPr>
            <a:picLocks noChangeAspect="1" noChangeArrowheads="1"/>
          </p:cNvPicPr>
          <p:nvPr/>
        </p:nvPicPr>
        <p:blipFill>
          <a:blip r:embed="rId2"/>
          <a:srcRect/>
          <a:stretch>
            <a:fillRect/>
          </a:stretch>
        </p:blipFill>
        <p:spPr bwMode="auto">
          <a:xfrm>
            <a:off x="726451" y="1030514"/>
            <a:ext cx="10362636" cy="58261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800" y="159657"/>
            <a:ext cx="10007600"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rPr>
              <a:t>Output in CSV File</a:t>
            </a:r>
            <a:endParaRPr lang="en-US" sz="3600" b="1" dirty="0">
              <a:solidFill>
                <a:schemeClr val="bg1"/>
              </a:solidFill>
            </a:endParaRPr>
          </a:p>
        </p:txBody>
      </p:sp>
      <p:pic>
        <p:nvPicPr>
          <p:cNvPr id="49154" name="Picture 2" descr="C:\Users\Suraj\Downloads\Screenshot (4).png"/>
          <p:cNvPicPr>
            <a:picLocks noChangeAspect="1" noChangeArrowheads="1"/>
          </p:cNvPicPr>
          <p:nvPr/>
        </p:nvPicPr>
        <p:blipFill>
          <a:blip r:embed="rId2"/>
          <a:srcRect/>
          <a:stretch>
            <a:fillRect/>
          </a:stretch>
        </p:blipFill>
        <p:spPr bwMode="auto">
          <a:xfrm>
            <a:off x="531583" y="900470"/>
            <a:ext cx="10596336" cy="595753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213" y="2538483"/>
            <a:ext cx="10882372" cy="4039737"/>
          </a:xfrm>
        </p:spPr>
        <p:txBody>
          <a:bodyPr>
            <a:normAutofit lnSpcReduction="10000"/>
          </a:bodyPr>
          <a:lstStyle/>
          <a:p>
            <a:pPr>
              <a:buClrTx/>
              <a:buSzPct val="120000"/>
              <a:buFont typeface="Arial" pitchFamily="34" charset="0"/>
              <a:buChar char="•"/>
            </a:pPr>
            <a:r>
              <a:rPr lang="en-US" sz="2400" dirty="0" smtClean="0">
                <a:latin typeface="Arial" pitchFamily="34" charset="0"/>
                <a:cs typeface="Arial" pitchFamily="34" charset="0"/>
              </a:rPr>
              <a:t>In the home, the Internet of Things, or the connectivity and integration of all the physical devices you own and their ability to exchange data, is where voice recognition will truly thrive.</a:t>
            </a:r>
          </a:p>
          <a:p>
            <a:pPr>
              <a:buClrTx/>
              <a:buSzPct val="120000"/>
              <a:buFont typeface="Arial" pitchFamily="34" charset="0"/>
              <a:buChar char="•"/>
            </a:pPr>
            <a:r>
              <a:rPr lang="en-US" sz="2400" dirty="0" smtClean="0">
                <a:latin typeface="Arial" pitchFamily="34" charset="0"/>
                <a:cs typeface="Arial" pitchFamily="34" charset="0"/>
              </a:rPr>
              <a:t>Imagine for a minute your fridge advising you of the foods and beverages you are low on, crafting that grocery list without writing anything down, and having your digital assistant place the delivery order for those groceries.</a:t>
            </a:r>
          </a:p>
          <a:p>
            <a:pPr>
              <a:buClrTx/>
              <a:buSzPct val="120000"/>
              <a:buFont typeface="Arial" pitchFamily="34" charset="0"/>
              <a:buChar char="•"/>
            </a:pPr>
            <a:r>
              <a:rPr lang="en-US" sz="2400" dirty="0" smtClean="0">
                <a:latin typeface="Arial" pitchFamily="34" charset="0"/>
                <a:cs typeface="Arial" pitchFamily="34" charset="0"/>
              </a:rPr>
              <a:t>Natural Language Programming (NLP) helps in giving an enhanced human experience, thereby making the </a:t>
            </a:r>
            <a:r>
              <a:rPr lang="en-US" sz="2400" dirty="0" err="1" smtClean="0">
                <a:latin typeface="Arial" pitchFamily="34" charset="0"/>
                <a:cs typeface="Arial" pitchFamily="34" charset="0"/>
              </a:rPr>
              <a:t>chatbots</a:t>
            </a:r>
            <a:r>
              <a:rPr lang="en-US" sz="2400" dirty="0" smtClean="0">
                <a:latin typeface="Arial" pitchFamily="34" charset="0"/>
                <a:cs typeface="Arial" pitchFamily="34" charset="0"/>
              </a:rPr>
              <a:t> more interactive. No doubts, </a:t>
            </a:r>
            <a:r>
              <a:rPr lang="en-US" sz="2400" dirty="0" err="1" smtClean="0">
                <a:latin typeface="Arial" pitchFamily="34" charset="0"/>
                <a:cs typeface="Arial" pitchFamily="34" charset="0"/>
              </a:rPr>
              <a:t>chatbots</a:t>
            </a:r>
            <a:r>
              <a:rPr lang="en-US" sz="2400" dirty="0" smtClean="0">
                <a:latin typeface="Arial" pitchFamily="34" charset="0"/>
                <a:cs typeface="Arial" pitchFamily="34" charset="0"/>
              </a:rPr>
              <a:t> are a great help for e-commerce stores where most of the customer issues can be filtered and move them to various consumers for clarifying their doubts.</a:t>
            </a:r>
            <a:endParaRPr lang="en-US" sz="2400" dirty="0">
              <a:latin typeface="Arial" pitchFamily="34" charset="0"/>
              <a:cs typeface="Arial" pitchFamily="34" charset="0"/>
            </a:endParaRPr>
          </a:p>
        </p:txBody>
      </p:sp>
      <p:sp>
        <p:nvSpPr>
          <p:cNvPr id="4" name="Title 1"/>
          <p:cNvSpPr txBox="1">
            <a:spLocks/>
          </p:cNvSpPr>
          <p:nvPr/>
        </p:nvSpPr>
        <p:spPr bwMode="gray">
          <a:xfrm>
            <a:off x="841054" y="510149"/>
            <a:ext cx="8825658" cy="128491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Future Scope</a:t>
            </a:r>
            <a:endParaRPr lang="en-US" dirty="0"/>
          </a:p>
        </p:txBody>
      </p:sp>
    </p:spTree>
    <p:extLst>
      <p:ext uri="{BB962C8B-B14F-4D97-AF65-F5344CB8AC3E}">
        <p14:creationId xmlns="" xmlns:p14="http://schemas.microsoft.com/office/powerpoint/2010/main" val="795722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743" y="239150"/>
            <a:ext cx="10116457"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latin typeface="Arial" pitchFamily="34" charset="0"/>
                <a:cs typeface="Arial" pitchFamily="34" charset="0"/>
              </a:rPr>
              <a:t>Future Scope</a:t>
            </a:r>
            <a:endParaRPr lang="en-US" sz="3600" b="1" dirty="0">
              <a:solidFill>
                <a:schemeClr val="bg1"/>
              </a:solidFill>
              <a:latin typeface="Arial" pitchFamily="34" charset="0"/>
              <a:cs typeface="Arial" pitchFamily="34" charset="0"/>
            </a:endParaRPr>
          </a:p>
        </p:txBody>
      </p:sp>
      <p:sp>
        <p:nvSpPr>
          <p:cNvPr id="4" name="TextBox 3"/>
          <p:cNvSpPr txBox="1"/>
          <p:nvPr/>
        </p:nvSpPr>
        <p:spPr>
          <a:xfrm>
            <a:off x="546100" y="1409700"/>
            <a:ext cx="10541000" cy="4154984"/>
          </a:xfrm>
          <a:prstGeom prst="rect">
            <a:avLst/>
          </a:prstGeom>
          <a:noFill/>
        </p:spPr>
        <p:txBody>
          <a:bodyPr wrap="square" rtlCol="0">
            <a:spAutoFit/>
          </a:bodyPr>
          <a:lstStyle/>
          <a:p>
            <a:pPr fontAlgn="base">
              <a:buSzPct val="120000"/>
              <a:buFont typeface="Arial" pitchFamily="34" charset="0"/>
              <a:buChar char="•"/>
            </a:pPr>
            <a:r>
              <a:rPr lang="en-US" sz="2400" dirty="0" smtClean="0"/>
              <a:t> This technology can be further developed to be used in other avenues such as ATMs, accessing confidential files, or other sensitive materials. This can make other security measures such as passwords and keys obsolete.</a:t>
            </a:r>
          </a:p>
          <a:p>
            <a:pPr fontAlgn="base">
              <a:buSzPct val="120000"/>
              <a:buFont typeface="Arial" pitchFamily="34" charset="0"/>
              <a:buChar char="•"/>
            </a:pPr>
            <a:r>
              <a:rPr lang="en-US" sz="2400" dirty="0" smtClean="0"/>
              <a:t> Another way that innovators are looking to implement facial recognition is within subways and other transportation outlets. They are looking to leverage this technology to use faces as credit cards to pay for your transportation fee. Instead of having to go to a booth to buy a ticket for a fare, the face recognition would take your face, run it through a system, and charge the account that you’ve previously created.</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29" y="850838"/>
            <a:ext cx="8761413" cy="706964"/>
          </a:xfrm>
        </p:spPr>
        <p:txBody>
          <a:bodyPr/>
          <a:lstStyle/>
          <a:p>
            <a:r>
              <a:rPr lang="en-US" dirty="0" smtClean="0"/>
              <a:t>Conclusion</a:t>
            </a:r>
            <a:endParaRPr lang="en-US" dirty="0"/>
          </a:p>
        </p:txBody>
      </p:sp>
      <p:sp>
        <p:nvSpPr>
          <p:cNvPr id="3" name="Content Placeholder 2"/>
          <p:cNvSpPr>
            <a:spLocks noGrp="1"/>
          </p:cNvSpPr>
          <p:nvPr>
            <p:ph sz="half" idx="1"/>
          </p:nvPr>
        </p:nvSpPr>
        <p:spPr>
          <a:xfrm>
            <a:off x="573206" y="2279176"/>
            <a:ext cx="10945504" cy="4599295"/>
          </a:xfrm>
        </p:spPr>
        <p:txBody>
          <a:bodyPr>
            <a:noAutofit/>
          </a:bodyPr>
          <a:lstStyle/>
          <a:p>
            <a:pPr>
              <a:buClrTx/>
              <a:buSzPct val="120000"/>
              <a:buFont typeface="Arial" pitchFamily="34" charset="0"/>
              <a:buChar char="•"/>
            </a:pPr>
            <a:r>
              <a:rPr lang="en-US" sz="2400" dirty="0" smtClean="0">
                <a:latin typeface="Arial" panose="020B0604020202020204" pitchFamily="34" charset="0"/>
                <a:cs typeface="Arial" panose="020B0604020202020204" pitchFamily="34" charset="0"/>
              </a:rPr>
              <a:t>Capturing </a:t>
            </a:r>
            <a:r>
              <a:rPr lang="en-US" sz="2400" dirty="0">
                <a:latin typeface="Arial" panose="020B0604020202020204" pitchFamily="34" charset="0"/>
                <a:cs typeface="Arial" panose="020B0604020202020204" pitchFamily="34" charset="0"/>
              </a:rPr>
              <a:t>the images from camera or </a:t>
            </a:r>
            <a:r>
              <a:rPr lang="en-US" sz="2400" dirty="0" err="1" smtClean="0">
                <a:latin typeface="Arial" panose="020B0604020202020204" pitchFamily="34" charset="0"/>
                <a:cs typeface="Arial" panose="020B0604020202020204" pitchFamily="34" charset="0"/>
              </a:rPr>
              <a:t>cctv</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camera and applying techniques face detection and recognition can decrease the manual work from human and increase the security safety, taking the decision from this recognition result. </a:t>
            </a:r>
          </a:p>
          <a:p>
            <a:pPr>
              <a:buClrTx/>
              <a:buSzPct val="120000"/>
              <a:buFont typeface="Arial" pitchFamily="34" charset="0"/>
              <a:buChar char="•"/>
            </a:pPr>
            <a:r>
              <a:rPr lang="en-US" sz="2400" dirty="0" smtClean="0">
                <a:latin typeface="Arial" panose="020B0604020202020204" pitchFamily="34" charset="0"/>
                <a:cs typeface="Arial" panose="020B0604020202020204" pitchFamily="34" charset="0"/>
              </a:rPr>
              <a:t>Based </a:t>
            </a:r>
            <a:r>
              <a:rPr lang="en-US" sz="2400" dirty="0">
                <a:latin typeface="Arial" panose="020B0604020202020204" pitchFamily="34" charset="0"/>
                <a:cs typeface="Arial" panose="020B0604020202020204" pitchFamily="34" charset="0"/>
              </a:rPr>
              <a:t>on this face detection and recognition can used in implement so many application like automatic attendances system based on face recognition, worker attendances, security, safety, police application like finding thief in image that help to catching thief. </a:t>
            </a:r>
          </a:p>
          <a:p>
            <a:pPr>
              <a:buClrTx/>
              <a:buSzPct val="120000"/>
              <a:buFont typeface="Arial" pitchFamily="34" charset="0"/>
              <a:buChar char="•"/>
            </a:pP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this system we have implemented an attendance system for a lecture, section or laboratory by which lecturer or teaching assistant an record student’s attendance.</a:t>
            </a:r>
          </a:p>
        </p:txBody>
      </p:sp>
    </p:spTree>
    <p:extLst>
      <p:ext uri="{BB962C8B-B14F-4D97-AF65-F5344CB8AC3E}">
        <p14:creationId xmlns="" xmlns:p14="http://schemas.microsoft.com/office/powerpoint/2010/main" val="3960725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10" y="2709836"/>
            <a:ext cx="4476464" cy="1339649"/>
          </a:xfrm>
        </p:spPr>
        <p:txBody>
          <a:bodyPr/>
          <a:lstStyle/>
          <a:p>
            <a:pPr algn="r"/>
            <a:r>
              <a:rPr lang="en-US" dirty="0" smtClean="0">
                <a:latin typeface="Bernard MT Condensed" pitchFamily="18" charset="0"/>
              </a:rPr>
              <a:t>“</a:t>
            </a:r>
            <a:r>
              <a:rPr lang="en-US" dirty="0" smtClean="0"/>
              <a:t>Thank You</a:t>
            </a:r>
            <a:r>
              <a:rPr lang="en-US" dirty="0" smtClean="0">
                <a:latin typeface="Bernard MT Condensed" pitchFamily="18" charset="0"/>
              </a:rPr>
              <a:t>”</a:t>
            </a:r>
            <a:endParaRPr lang="en-US" dirty="0">
              <a:latin typeface="Bernard MT Condensed" pitchFamily="18" charset="0"/>
            </a:endParaRPr>
          </a:p>
        </p:txBody>
      </p:sp>
    </p:spTree>
    <p:extLst>
      <p:ext uri="{BB962C8B-B14F-4D97-AF65-F5344CB8AC3E}">
        <p14:creationId xmlns="" xmlns:p14="http://schemas.microsoft.com/office/powerpoint/2010/main" val="45353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8" y="867542"/>
            <a:ext cx="10130972" cy="6001643"/>
          </a:xfrm>
          <a:prstGeom prst="rect">
            <a:avLst/>
          </a:prstGeom>
        </p:spPr>
        <p:txBody>
          <a:bodyPr wrap="square">
            <a:spAutoFit/>
          </a:bodyPr>
          <a:lstStyle/>
          <a:p>
            <a:pPr>
              <a:buClrTx/>
              <a:buSzPct val="120000"/>
              <a:buFont typeface="Arial" pitchFamily="34" charset="0"/>
              <a:buChar char="•"/>
            </a:pPr>
            <a:r>
              <a:rPr lang="en-US" sz="2400" dirty="0" smtClean="0">
                <a:latin typeface="Arial" pitchFamily="34" charset="0"/>
                <a:cs typeface="Arial" pitchFamily="34" charset="0"/>
              </a:rPr>
              <a:t> Introduction</a:t>
            </a:r>
          </a:p>
          <a:p>
            <a:pPr lvl="2">
              <a:buClrTx/>
              <a:buSzPct val="80000"/>
              <a:buFont typeface="Wingdings" pitchFamily="2" charset="2"/>
              <a:buChar char="§"/>
            </a:pPr>
            <a:r>
              <a:rPr lang="en-US" sz="2400" dirty="0" smtClean="0">
                <a:latin typeface="Arial" pitchFamily="34" charset="0"/>
                <a:cs typeface="Arial" pitchFamily="34" charset="0"/>
              </a:rPr>
              <a:t> Main Objective</a:t>
            </a:r>
          </a:p>
          <a:p>
            <a:pPr lvl="2">
              <a:buClrTx/>
              <a:buSzPct val="80000"/>
              <a:buFont typeface="Wingdings" pitchFamily="2" charset="2"/>
              <a:buChar char="§"/>
            </a:pPr>
            <a:r>
              <a:rPr lang="en-US" sz="2400" dirty="0" smtClean="0">
                <a:latin typeface="Arial" pitchFamily="34" charset="0"/>
                <a:cs typeface="Arial" pitchFamily="34" charset="0"/>
              </a:rPr>
              <a:t> Problem Definition	</a:t>
            </a:r>
          </a:p>
          <a:p>
            <a:pPr>
              <a:buClrTx/>
              <a:buSzPct val="120000"/>
              <a:buFont typeface="Arial" pitchFamily="34" charset="0"/>
              <a:buChar char="•"/>
            </a:pPr>
            <a:r>
              <a:rPr lang="en-US" sz="2400" dirty="0" smtClean="0">
                <a:latin typeface="Arial" pitchFamily="34" charset="0"/>
                <a:cs typeface="Arial" pitchFamily="34" charset="0"/>
              </a:rPr>
              <a:t> User Interface (GUI)</a:t>
            </a:r>
          </a:p>
          <a:p>
            <a:pPr>
              <a:buClrTx/>
              <a:buSzPct val="120000"/>
              <a:buFont typeface="Arial" pitchFamily="34" charset="0"/>
              <a:buChar char="•"/>
            </a:pPr>
            <a:r>
              <a:rPr lang="en-US" sz="2400" dirty="0" smtClean="0">
                <a:latin typeface="Arial" pitchFamily="34" charset="0"/>
                <a:cs typeface="Arial" pitchFamily="34" charset="0"/>
              </a:rPr>
              <a:t> Data Flow Diagram	</a:t>
            </a:r>
          </a:p>
          <a:p>
            <a:pPr>
              <a:buClrTx/>
              <a:buSzPct val="120000"/>
              <a:buFont typeface="Arial" pitchFamily="34" charset="0"/>
              <a:buChar char="•"/>
            </a:pPr>
            <a:r>
              <a:rPr lang="en-US" sz="2400" dirty="0" smtClean="0">
                <a:latin typeface="Arial" pitchFamily="34" charset="0"/>
                <a:cs typeface="Arial" pitchFamily="34" charset="0"/>
              </a:rPr>
              <a:t> System Implementation </a:t>
            </a:r>
          </a:p>
          <a:p>
            <a:pPr lvl="2">
              <a:buClrTx/>
              <a:buSzPct val="80000"/>
              <a:buFont typeface="Wingdings" pitchFamily="2" charset="2"/>
              <a:buChar char="§"/>
            </a:pPr>
            <a:r>
              <a:rPr lang="en-US" sz="2400" dirty="0" smtClean="0">
                <a:latin typeface="Arial" pitchFamily="34" charset="0"/>
                <a:cs typeface="Arial" pitchFamily="34" charset="0"/>
              </a:rPr>
              <a:t> System Pre-Requisites (libraries)</a:t>
            </a:r>
          </a:p>
          <a:p>
            <a:pPr lvl="2">
              <a:buClrTx/>
              <a:buSzPct val="80000"/>
              <a:buFont typeface="Wingdings" pitchFamily="2" charset="2"/>
              <a:buChar char="§"/>
            </a:pPr>
            <a:r>
              <a:rPr lang="en-US" sz="2400" dirty="0" smtClean="0">
                <a:latin typeface="Arial" pitchFamily="34" charset="0"/>
                <a:cs typeface="Arial" pitchFamily="34" charset="0"/>
              </a:rPr>
              <a:t> Image preprocessing	</a:t>
            </a:r>
          </a:p>
          <a:p>
            <a:pPr>
              <a:buClrTx/>
              <a:buSzPct val="120000"/>
              <a:buFont typeface="Arial" pitchFamily="34" charset="0"/>
              <a:buChar char="•"/>
            </a:pPr>
            <a:r>
              <a:rPr lang="en-US" sz="2400" dirty="0" smtClean="0">
                <a:latin typeface="Arial" pitchFamily="34" charset="0"/>
                <a:cs typeface="Arial" pitchFamily="34" charset="0"/>
              </a:rPr>
              <a:t> Result &amp; Analysis</a:t>
            </a:r>
          </a:p>
          <a:p>
            <a:pPr lvl="2">
              <a:buClrTx/>
              <a:buSzPct val="80000"/>
              <a:buFont typeface="Wingdings" pitchFamily="2" charset="2"/>
              <a:buChar char="§"/>
            </a:pPr>
            <a:r>
              <a:rPr lang="en-US" sz="2400" dirty="0" smtClean="0">
                <a:latin typeface="Arial" pitchFamily="34" charset="0"/>
                <a:cs typeface="Arial" pitchFamily="34" charset="0"/>
              </a:rPr>
              <a:t> Colleting Training Database</a:t>
            </a:r>
          </a:p>
          <a:p>
            <a:pPr lvl="2">
              <a:buClrTx/>
              <a:buSzPct val="80000"/>
              <a:buFont typeface="Wingdings" pitchFamily="2" charset="2"/>
              <a:buChar char="§"/>
            </a:pPr>
            <a:r>
              <a:rPr lang="en-US" sz="2400" dirty="0" smtClean="0">
                <a:latin typeface="Arial" pitchFamily="34" charset="0"/>
                <a:cs typeface="Arial" pitchFamily="34" charset="0"/>
              </a:rPr>
              <a:t> Image Capturing Face Detection</a:t>
            </a:r>
          </a:p>
          <a:p>
            <a:pPr lvl="2">
              <a:buClrTx/>
              <a:buSzPct val="80000"/>
              <a:buFont typeface="Wingdings" pitchFamily="2" charset="2"/>
              <a:buChar char="§"/>
            </a:pPr>
            <a:r>
              <a:rPr lang="en-US" sz="2400" dirty="0" smtClean="0">
                <a:latin typeface="Arial" pitchFamily="34" charset="0"/>
                <a:cs typeface="Arial" pitchFamily="34" charset="0"/>
              </a:rPr>
              <a:t> Face Recognition </a:t>
            </a:r>
          </a:p>
          <a:p>
            <a:pPr lvl="2">
              <a:buClrTx/>
              <a:buSzPct val="80000"/>
              <a:buFont typeface="Wingdings" pitchFamily="2" charset="2"/>
              <a:buChar char="§"/>
            </a:pPr>
            <a:r>
              <a:rPr lang="en-US" sz="2400" dirty="0" smtClean="0">
                <a:latin typeface="Arial" pitchFamily="34" charset="0"/>
                <a:cs typeface="Arial" pitchFamily="34" charset="0"/>
              </a:rPr>
              <a:t> Output In CSV File</a:t>
            </a:r>
          </a:p>
          <a:p>
            <a:pPr>
              <a:buClrTx/>
              <a:buSzPct val="120000"/>
              <a:buFont typeface="Arial" pitchFamily="34" charset="0"/>
              <a:buChar char="•"/>
            </a:pPr>
            <a:r>
              <a:rPr lang="en-US" sz="2400" dirty="0" smtClean="0">
                <a:latin typeface="Arial" pitchFamily="34" charset="0"/>
                <a:cs typeface="Arial" pitchFamily="34" charset="0"/>
              </a:rPr>
              <a:t> Future Scope</a:t>
            </a:r>
          </a:p>
          <a:p>
            <a:pPr>
              <a:buClrTx/>
              <a:buSzPct val="120000"/>
              <a:buFont typeface="Arial" pitchFamily="34" charset="0"/>
              <a:buChar char="•"/>
            </a:pPr>
            <a:r>
              <a:rPr lang="en-US" sz="2400" dirty="0" smtClean="0">
                <a:latin typeface="Arial" pitchFamily="34" charset="0"/>
                <a:cs typeface="Arial" pitchFamily="34" charset="0"/>
              </a:rPr>
              <a:t> Conclusion</a:t>
            </a:r>
          </a:p>
          <a:p>
            <a:pPr>
              <a:buClrTx/>
              <a:buSzPct val="120000"/>
              <a:buFont typeface="Arial" pitchFamily="34" charset="0"/>
              <a:buChar char="•"/>
            </a:pPr>
            <a:r>
              <a:rPr lang="en-US" sz="2400" dirty="0" smtClean="0">
                <a:latin typeface="Arial" pitchFamily="34" charset="0"/>
                <a:cs typeface="Arial" pitchFamily="34" charset="0"/>
              </a:rPr>
              <a:t> References</a:t>
            </a:r>
            <a:endParaRPr lang="en-US" sz="2400" dirty="0">
              <a:latin typeface="Arial" pitchFamily="34" charset="0"/>
              <a:cs typeface="Arial" pitchFamily="34" charset="0"/>
            </a:endParaRPr>
          </a:p>
        </p:txBody>
      </p:sp>
      <p:sp>
        <p:nvSpPr>
          <p:cNvPr id="3" name="TextBox 2"/>
          <p:cNvSpPr txBox="1"/>
          <p:nvPr/>
        </p:nvSpPr>
        <p:spPr>
          <a:xfrm>
            <a:off x="333837" y="192585"/>
            <a:ext cx="10087420" cy="646331"/>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wrap="square" rtlCol="0">
            <a:spAutoFit/>
          </a:bodyPr>
          <a:lstStyle/>
          <a:p>
            <a:pPr>
              <a:buClrTx/>
              <a:buSzPct val="120000"/>
            </a:pPr>
            <a:r>
              <a:rPr lang="en-US" sz="3600" b="1" dirty="0" smtClean="0"/>
              <a:t>Table of Contents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565" y="1419367"/>
            <a:ext cx="10882372" cy="5438633"/>
          </a:xfrm>
        </p:spPr>
        <p:txBody>
          <a:bodyPr>
            <a:normAutofit/>
          </a:bodyPr>
          <a:lstStyle/>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r>
              <a:rPr lang="en-IN" sz="2400" dirty="0" smtClean="0">
                <a:latin typeface="Arial" pitchFamily="34" charset="0"/>
                <a:cs typeface="Arial" pitchFamily="34" charset="0"/>
              </a:rPr>
              <a:t>The main objective of this project is to develop face recognition based automated </a:t>
            </a:r>
            <a:r>
              <a:rPr lang="en-IN" sz="2400" dirty="0" smtClean="0">
                <a:latin typeface="Arial" pitchFamily="34" charset="0"/>
                <a:cs typeface="Arial" pitchFamily="34" charset="0"/>
              </a:rPr>
              <a:t>attendance </a:t>
            </a:r>
            <a:r>
              <a:rPr lang="en-IN" sz="2400" dirty="0" smtClean="0">
                <a:latin typeface="Arial" pitchFamily="34" charset="0"/>
                <a:cs typeface="Arial" pitchFamily="34" charset="0"/>
              </a:rPr>
              <a:t>system. </a:t>
            </a:r>
          </a:p>
          <a:p>
            <a:pPr>
              <a:buClrTx/>
              <a:buSzPct val="120000"/>
              <a:buFont typeface="Arial" pitchFamily="34" charset="0"/>
              <a:buChar char="•"/>
            </a:pPr>
            <a:r>
              <a:rPr lang="en-IN" sz="2400" dirty="0" smtClean="0">
                <a:latin typeface="Arial" pitchFamily="34" charset="0"/>
                <a:cs typeface="Arial" pitchFamily="34" charset="0"/>
              </a:rPr>
              <a:t>In order to achieve better performance, the test images and training images of this proposed approach are limited to frontal and upright facial images that consist of a single face only. </a:t>
            </a:r>
          </a:p>
          <a:p>
            <a:pPr>
              <a:buClrTx/>
              <a:buSzPct val="120000"/>
              <a:buFont typeface="Arial" pitchFamily="34" charset="0"/>
              <a:buChar char="•"/>
            </a:pPr>
            <a:r>
              <a:rPr lang="en-IN" sz="2400" dirty="0" smtClean="0">
                <a:latin typeface="Arial" pitchFamily="34" charset="0"/>
                <a:cs typeface="Arial" pitchFamily="34" charset="0"/>
              </a:rPr>
              <a:t>The test images and training images have to be captured by using the same device to ensure no quality difference.</a:t>
            </a:r>
          </a:p>
          <a:p>
            <a:pPr>
              <a:buClrTx/>
              <a:buSzPct val="120000"/>
              <a:buFont typeface="Arial" pitchFamily="34" charset="0"/>
              <a:buChar char="•"/>
            </a:pPr>
            <a:r>
              <a:rPr lang="en-IN" sz="2400" dirty="0" smtClean="0">
                <a:latin typeface="Arial" pitchFamily="34" charset="0"/>
                <a:cs typeface="Arial" pitchFamily="34" charset="0"/>
              </a:rPr>
              <a:t> In addition, the students have to register in the database to be recognized. The enrolment can be done on the spot through the user-friendly interface.</a:t>
            </a:r>
            <a:endParaRPr lang="en-US" sz="2400" dirty="0" smtClean="0">
              <a:latin typeface="Arial" pitchFamily="34" charset="0"/>
              <a:cs typeface="Arial" pitchFamily="34" charset="0"/>
            </a:endParaRPr>
          </a:p>
        </p:txBody>
      </p:sp>
      <p:sp>
        <p:nvSpPr>
          <p:cNvPr id="4" name="Title 1"/>
          <p:cNvSpPr txBox="1">
            <a:spLocks/>
          </p:cNvSpPr>
          <p:nvPr/>
        </p:nvSpPr>
        <p:spPr bwMode="gray">
          <a:xfrm>
            <a:off x="841054" y="510149"/>
            <a:ext cx="8825658" cy="128491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Tx/>
              <a:buSzPct val="120000"/>
            </a:pPr>
            <a:r>
              <a:rPr lang="en-US" b="1" dirty="0" smtClean="0">
                <a:solidFill>
                  <a:schemeClr val="bg1"/>
                </a:solidFill>
                <a:latin typeface="Arial" pitchFamily="34" charset="0"/>
                <a:cs typeface="Arial" pitchFamily="34" charset="0"/>
              </a:rPr>
              <a:t>Introduction</a:t>
            </a:r>
          </a:p>
        </p:txBody>
      </p:sp>
    </p:spTree>
    <p:extLst>
      <p:ext uri="{BB962C8B-B14F-4D97-AF65-F5344CB8AC3E}">
        <p14:creationId xmlns="" xmlns:p14="http://schemas.microsoft.com/office/powerpoint/2010/main" val="205149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837" y="192585"/>
            <a:ext cx="10116449"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buClrTx/>
              <a:buSzPct val="120000"/>
            </a:pPr>
            <a:r>
              <a:rPr lang="en-US" sz="3600" b="1" dirty="0" smtClean="0">
                <a:solidFill>
                  <a:schemeClr val="bg1"/>
                </a:solidFill>
                <a:latin typeface="Arial" pitchFamily="34" charset="0"/>
                <a:cs typeface="Arial" pitchFamily="34" charset="0"/>
              </a:rPr>
              <a:t>Introduction</a:t>
            </a:r>
          </a:p>
        </p:txBody>
      </p:sp>
      <p:sp>
        <p:nvSpPr>
          <p:cNvPr id="4" name="Content Placeholder 2"/>
          <p:cNvSpPr txBox="1">
            <a:spLocks/>
          </p:cNvSpPr>
          <p:nvPr/>
        </p:nvSpPr>
        <p:spPr>
          <a:xfrm>
            <a:off x="301992" y="1502112"/>
            <a:ext cx="11302095" cy="3981162"/>
          </a:xfrm>
          <a:prstGeom prst="rect">
            <a:avLst/>
          </a:prstGeom>
        </p:spPr>
        <p:txBody>
          <a:bodyPr>
            <a:normAutofit/>
          </a:bodyPr>
          <a:lstStyle/>
          <a:p>
            <a:pPr marL="342900" marR="0" lvl="0" indent="-342900" algn="l" defTabSz="457200" rtl="0" eaLnBrk="1" fontAlgn="auto" latinLnBrk="0" hangingPunct="1">
              <a:lnSpc>
                <a:spcPct val="100000"/>
              </a:lnSpc>
              <a:spcBef>
                <a:spcPts val="1000"/>
              </a:spcBef>
              <a:spcAft>
                <a:spcPts val="0"/>
              </a:spcAft>
              <a:buClrTx/>
              <a:buSzPct val="120000"/>
              <a:buFont typeface="Arial" pitchFamily="34" charset="0"/>
              <a:buChar char="•"/>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Face detection is detecting the face location and presence of face in images. In this face detection we mostly see the nose, hair, ears, mouth, eyes and also different pose of faces in images.</a:t>
            </a:r>
          </a:p>
          <a:p>
            <a:pPr marL="342900" marR="0" lvl="0" indent="-342900" algn="l" defTabSz="457200" rtl="0" eaLnBrk="1" fontAlgn="auto" latinLnBrk="0" hangingPunct="1">
              <a:lnSpc>
                <a:spcPct val="100000"/>
              </a:lnSpc>
              <a:spcBef>
                <a:spcPts val="1000"/>
              </a:spcBef>
              <a:spcAft>
                <a:spcPts val="0"/>
              </a:spcAft>
              <a:buClrTx/>
              <a:buSzPct val="120000"/>
              <a:buFont typeface="Arial" pitchFamily="34" charset="0"/>
              <a:buChar char="•"/>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It is typically used in security systems and can be compared to other biometrics such as fingerprint or eye iris recognition systems. Some facial recognition algorithms identify facial features by extracting landmarks, or features, from an image of the subject's face.</a:t>
            </a:r>
          </a:p>
        </p:txBody>
      </p:sp>
    </p:spTree>
    <p:extLst>
      <p:ext uri="{BB962C8B-B14F-4D97-AF65-F5344CB8AC3E}">
        <p14:creationId xmlns="" xmlns:p14="http://schemas.microsoft.com/office/powerpoint/2010/main" val="89043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565" y="2110154"/>
            <a:ext cx="10882372" cy="4747846"/>
          </a:xfrm>
        </p:spPr>
        <p:txBody>
          <a:bodyPr>
            <a:normAutofit/>
          </a:bodyPr>
          <a:lstStyle/>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p:txBody>
      </p:sp>
      <p:sp>
        <p:nvSpPr>
          <p:cNvPr id="4" name="Title 1"/>
          <p:cNvSpPr txBox="1">
            <a:spLocks/>
          </p:cNvSpPr>
          <p:nvPr/>
        </p:nvSpPr>
        <p:spPr bwMode="gray">
          <a:xfrm>
            <a:off x="841054" y="510149"/>
            <a:ext cx="8825658" cy="128491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smtClean="0"/>
          </a:p>
          <a:p>
            <a:r>
              <a:rPr lang="en-US" b="1" dirty="0" smtClean="0"/>
              <a:t>Main Objectives</a:t>
            </a:r>
          </a:p>
          <a:p>
            <a:endParaRPr lang="en-US" b="1" dirty="0"/>
          </a:p>
        </p:txBody>
      </p:sp>
      <p:sp>
        <p:nvSpPr>
          <p:cNvPr id="5" name="Rectangle 4"/>
          <p:cNvSpPr/>
          <p:nvPr/>
        </p:nvSpPr>
        <p:spPr>
          <a:xfrm>
            <a:off x="478302" y="2588677"/>
            <a:ext cx="11310424" cy="3416320"/>
          </a:xfrm>
          <a:prstGeom prst="rect">
            <a:avLst/>
          </a:prstGeom>
        </p:spPr>
        <p:txBody>
          <a:bodyPr wrap="square">
            <a:spAutoFit/>
          </a:bodyPr>
          <a:lstStyle/>
          <a:p>
            <a:r>
              <a:rPr lang="en-IN" sz="2400" dirty="0" smtClean="0">
                <a:latin typeface="Arial" pitchFamily="34" charset="0"/>
                <a:cs typeface="Arial" pitchFamily="34" charset="0"/>
              </a:rPr>
              <a:t>The objective of this project is to develop face recognition based </a:t>
            </a:r>
            <a:r>
              <a:rPr lang="en-IN" sz="2400" smtClean="0">
                <a:latin typeface="Arial" pitchFamily="34" charset="0"/>
                <a:cs typeface="Arial" pitchFamily="34" charset="0"/>
              </a:rPr>
              <a:t>automated attendance </a:t>
            </a:r>
            <a:r>
              <a:rPr lang="en-IN" sz="2400" dirty="0" smtClean="0">
                <a:latin typeface="Arial" pitchFamily="34" charset="0"/>
                <a:cs typeface="Arial" pitchFamily="34" charset="0"/>
              </a:rPr>
              <a:t>system. Expected achievements in order to fulfil the objectives are:</a:t>
            </a:r>
          </a:p>
          <a:p>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 </a:t>
            </a:r>
            <a:r>
              <a:rPr lang="en-IN" sz="2400" dirty="0" smtClean="0">
                <a:latin typeface="Arial" pitchFamily="34" charset="0"/>
                <a:cs typeface="Arial" pitchFamily="34" charset="0"/>
                <a:sym typeface="Symbol"/>
              </a:rPr>
              <a:t></a:t>
            </a:r>
            <a:r>
              <a:rPr lang="en-IN" sz="2400" dirty="0" smtClean="0">
                <a:latin typeface="Arial" pitchFamily="34" charset="0"/>
                <a:cs typeface="Arial" pitchFamily="34" charset="0"/>
              </a:rPr>
              <a:t> To detect the face segment from the video frame.</a:t>
            </a:r>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 </a:t>
            </a:r>
            <a:r>
              <a:rPr lang="en-IN" sz="2400" dirty="0" smtClean="0">
                <a:latin typeface="Arial" pitchFamily="34" charset="0"/>
                <a:cs typeface="Arial" pitchFamily="34" charset="0"/>
                <a:sym typeface="Symbol"/>
              </a:rPr>
              <a:t></a:t>
            </a:r>
            <a:r>
              <a:rPr lang="en-IN" sz="2400" dirty="0" smtClean="0">
                <a:latin typeface="Arial" pitchFamily="34" charset="0"/>
                <a:cs typeface="Arial" pitchFamily="34" charset="0"/>
              </a:rPr>
              <a:t> To extract the useful features from the face detected.</a:t>
            </a:r>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 </a:t>
            </a:r>
            <a:r>
              <a:rPr lang="en-IN" sz="2400" dirty="0" smtClean="0">
                <a:latin typeface="Arial" pitchFamily="34" charset="0"/>
                <a:cs typeface="Arial" pitchFamily="34" charset="0"/>
                <a:sym typeface="Symbol"/>
              </a:rPr>
              <a:t></a:t>
            </a:r>
            <a:r>
              <a:rPr lang="en-IN" sz="2400" dirty="0" smtClean="0">
                <a:latin typeface="Arial" pitchFamily="34" charset="0"/>
                <a:cs typeface="Arial" pitchFamily="34" charset="0"/>
              </a:rPr>
              <a:t> To classify the features in order to recognize the face detected.</a:t>
            </a:r>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 </a:t>
            </a:r>
            <a:r>
              <a:rPr lang="en-IN" sz="2400" dirty="0" smtClean="0">
                <a:latin typeface="Arial" pitchFamily="34" charset="0"/>
                <a:cs typeface="Arial" pitchFamily="34" charset="0"/>
                <a:sym typeface="Symbol"/>
              </a:rPr>
              <a:t></a:t>
            </a:r>
            <a:r>
              <a:rPr lang="en-IN" sz="2400" dirty="0" smtClean="0">
                <a:latin typeface="Arial" pitchFamily="34" charset="0"/>
                <a:cs typeface="Arial" pitchFamily="34" charset="0"/>
              </a:rPr>
              <a:t> To record the attendance of the identified student.</a:t>
            </a:r>
            <a:endParaRPr lang="en-US" sz="2400" dirty="0" smtClean="0">
              <a:latin typeface="Arial" pitchFamily="34" charset="0"/>
              <a:cs typeface="Arial" pitchFamily="34" charset="0"/>
            </a:endParaRPr>
          </a:p>
          <a:p>
            <a:pPr>
              <a:buSzPct val="120000"/>
            </a:pP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2051492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565" y="2110154"/>
            <a:ext cx="10882372" cy="4747846"/>
          </a:xfrm>
        </p:spPr>
        <p:txBody>
          <a:bodyPr>
            <a:normAutofit/>
          </a:bodyPr>
          <a:lstStyle/>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a:p>
            <a:pPr>
              <a:buClrTx/>
              <a:buSzPct val="120000"/>
              <a:buFont typeface="Arial" pitchFamily="34" charset="0"/>
              <a:buChar char="•"/>
            </a:pPr>
            <a:endParaRPr lang="en-US" sz="2400" dirty="0">
              <a:latin typeface="Arial" panose="020B0604020202020204" pitchFamily="34" charset="0"/>
              <a:cs typeface="Arial" panose="020B0604020202020204" pitchFamily="34" charset="0"/>
            </a:endParaRPr>
          </a:p>
        </p:txBody>
      </p:sp>
      <p:sp>
        <p:nvSpPr>
          <p:cNvPr id="4" name="Title 1"/>
          <p:cNvSpPr txBox="1">
            <a:spLocks/>
          </p:cNvSpPr>
          <p:nvPr/>
        </p:nvSpPr>
        <p:spPr bwMode="gray">
          <a:xfrm>
            <a:off x="686309" y="847773"/>
            <a:ext cx="8825658" cy="89662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Problem Definition</a:t>
            </a:r>
          </a:p>
          <a:p>
            <a:endParaRPr lang="en-US" b="1" dirty="0"/>
          </a:p>
        </p:txBody>
      </p:sp>
      <p:sp>
        <p:nvSpPr>
          <p:cNvPr id="5" name="Rectangle 4"/>
          <p:cNvSpPr/>
          <p:nvPr/>
        </p:nvSpPr>
        <p:spPr>
          <a:xfrm>
            <a:off x="478302" y="2588677"/>
            <a:ext cx="11310424" cy="4154984"/>
          </a:xfrm>
          <a:prstGeom prst="rect">
            <a:avLst/>
          </a:prstGeom>
        </p:spPr>
        <p:txBody>
          <a:bodyPr wrap="square">
            <a:spAutoFit/>
          </a:bodyPr>
          <a:lstStyle/>
          <a:p>
            <a:pPr marL="457200" indent="-355320">
              <a:lnSpc>
                <a:spcPct val="150000"/>
              </a:lnSpc>
              <a:buClr>
                <a:srgbClr val="000000"/>
              </a:buClr>
              <a:buSzPct val="80000"/>
              <a:buFont typeface="Roboto"/>
              <a:buChar char="●"/>
            </a:pPr>
            <a:r>
              <a:rPr lang="en-IN" sz="2400" spc="-1" dirty="0" smtClean="0">
                <a:solidFill>
                  <a:srgbClr val="000000"/>
                </a:solidFill>
                <a:uFill>
                  <a:solidFill>
                    <a:srgbClr val="FFFFFF"/>
                  </a:solidFill>
                </a:uFill>
                <a:latin typeface="Arial" pitchFamily="34" charset="0"/>
                <a:ea typeface="Roboto"/>
                <a:cs typeface="Arial" pitchFamily="34" charset="0"/>
              </a:rPr>
              <a:t>In this technological world humans dependency on mobiles and computers is increasing day by day. For every work one have to access the computer or any device to message, browse, learn and listen to music. </a:t>
            </a:r>
            <a:endParaRPr lang="en-IN" sz="2400" spc="-1" dirty="0" smtClean="0">
              <a:solidFill>
                <a:srgbClr val="000000"/>
              </a:solidFill>
              <a:uFill>
                <a:solidFill>
                  <a:srgbClr val="FFFFFF"/>
                </a:solidFill>
              </a:uFill>
              <a:latin typeface="Arial" pitchFamily="34" charset="0"/>
              <a:cs typeface="Arial" pitchFamily="34" charset="0"/>
            </a:endParaRPr>
          </a:p>
          <a:p>
            <a:pPr marL="457200" indent="-355320">
              <a:lnSpc>
                <a:spcPct val="150000"/>
              </a:lnSpc>
              <a:buClr>
                <a:srgbClr val="000000"/>
              </a:buClr>
              <a:buSzPct val="80000"/>
              <a:buFont typeface="Roboto"/>
              <a:buChar char="●"/>
            </a:pPr>
            <a:r>
              <a:rPr lang="en-IN" sz="2400" spc="-1" dirty="0" smtClean="0">
                <a:solidFill>
                  <a:srgbClr val="000000"/>
                </a:solidFill>
                <a:uFill>
                  <a:solidFill>
                    <a:srgbClr val="FFFFFF"/>
                  </a:solidFill>
                </a:uFill>
                <a:latin typeface="Arial" pitchFamily="34" charset="0"/>
                <a:ea typeface="Roboto"/>
                <a:cs typeface="Arial" pitchFamily="34" charset="0"/>
              </a:rPr>
              <a:t>By using AI techniques this dependency can be reduced to a high extent. The person only have to instruct an assistant software to perform any task from unlocking the device to learn and sending mail.</a:t>
            </a:r>
            <a:endParaRPr lang="en-IN" sz="2400" spc="-1" dirty="0" smtClean="0">
              <a:solidFill>
                <a:srgbClr val="000000"/>
              </a:solidFill>
              <a:uFill>
                <a:solidFill>
                  <a:srgbClr val="FFFFFF"/>
                </a:solidFill>
              </a:uFill>
              <a:latin typeface="Arial" pitchFamily="34" charset="0"/>
              <a:cs typeface="Arial" pitchFamily="34" charset="0"/>
            </a:endParaRPr>
          </a:p>
          <a:p>
            <a:pPr>
              <a:buSzPct val="120000"/>
            </a:pP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2051492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0"/>
            <a:ext cx="10145486" cy="646331"/>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en-US" sz="3600" b="1" dirty="0" smtClean="0">
                <a:solidFill>
                  <a:schemeClr val="bg1"/>
                </a:solidFill>
                <a:latin typeface="Arial" pitchFamily="34" charset="0"/>
                <a:cs typeface="Arial" pitchFamily="34" charset="0"/>
              </a:rPr>
              <a:t>Data Flow Diagram</a:t>
            </a:r>
            <a:endParaRPr lang="en-US" sz="3600" b="1" dirty="0">
              <a:solidFill>
                <a:schemeClr val="bg1"/>
              </a:solidFill>
              <a:latin typeface="Arial" pitchFamily="34" charset="0"/>
              <a:cs typeface="Arial" pitchFamily="34" charset="0"/>
            </a:endParaRPr>
          </a:p>
        </p:txBody>
      </p:sp>
      <p:pic>
        <p:nvPicPr>
          <p:cNvPr id="4" name="Google Shape;177;p23"/>
          <p:cNvPicPr/>
          <p:nvPr/>
        </p:nvPicPr>
        <p:blipFill>
          <a:blip r:embed="rId2"/>
          <a:stretch/>
        </p:blipFill>
        <p:spPr>
          <a:xfrm>
            <a:off x="2981300" y="927100"/>
            <a:ext cx="5930076" cy="5854700"/>
          </a:xfrm>
          <a:prstGeom prst="rect">
            <a:avLst/>
          </a:prstGeom>
          <a:ln>
            <a:noFill/>
          </a:ln>
        </p:spPr>
      </p:pic>
    </p:spTree>
    <p:extLst>
      <p:ext uri="{BB962C8B-B14F-4D97-AF65-F5344CB8AC3E}">
        <p14:creationId xmlns="" xmlns:p14="http://schemas.microsoft.com/office/powerpoint/2010/main" val="393913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Suraj\Downloads\AUTOMATED_Mallik_2015.pdf.png"/>
          <p:cNvPicPr>
            <a:picLocks noChangeAspect="1" noChangeArrowheads="1"/>
          </p:cNvPicPr>
          <p:nvPr/>
        </p:nvPicPr>
        <p:blipFill>
          <a:blip r:embed="rId2"/>
          <a:srcRect/>
          <a:stretch>
            <a:fillRect/>
          </a:stretch>
        </p:blipFill>
        <p:spPr bwMode="auto">
          <a:xfrm>
            <a:off x="3526963" y="0"/>
            <a:ext cx="4960069" cy="6807365"/>
          </a:xfrm>
          <a:prstGeom prst="rect">
            <a:avLst/>
          </a:prstGeom>
          <a:noFill/>
        </p:spPr>
      </p:pic>
    </p:spTree>
    <p:extLst>
      <p:ext uri="{BB962C8B-B14F-4D97-AF65-F5344CB8AC3E}">
        <p14:creationId xmlns="" xmlns:p14="http://schemas.microsoft.com/office/powerpoint/2010/main" val="3939138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682</TotalTime>
  <Words>1346</Words>
  <Application>Microsoft Office PowerPoint</Application>
  <PresentationFormat>Custom</PresentationFormat>
  <Paragraphs>175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 Boardroom</vt:lpstr>
      <vt:lpstr>AI Desktop Assistant with</vt:lpstr>
      <vt:lpstr>Project Guide: Vimala Mathews Scientist/Engineer ‘D’,  NIELIT CALICUT </vt:lpstr>
      <vt:lpstr>Slide 3</vt:lpstr>
      <vt:lpstr>Slide 4</vt:lpstr>
      <vt:lpstr>Slide 5</vt:lpstr>
      <vt:lpstr>Slide 6</vt:lpstr>
      <vt:lpstr>Slide 7</vt:lpstr>
      <vt:lpstr>Slide 8</vt:lpstr>
      <vt:lpstr>Slide 9</vt:lpstr>
      <vt:lpstr>Slide 10</vt:lpstr>
      <vt:lpstr>System Implementation</vt:lpstr>
      <vt:lpstr>System Pre-Requisites (libraries) </vt:lpstr>
      <vt:lpstr>Slide 13</vt:lpstr>
      <vt:lpstr>Slide 14</vt:lpstr>
      <vt:lpstr>Slide 15</vt:lpstr>
      <vt:lpstr>Slide 16</vt:lpstr>
      <vt:lpstr>Slide 17</vt:lpstr>
      <vt:lpstr>Slide 18</vt:lpstr>
      <vt:lpstr>Slide 19</vt:lpstr>
      <vt:lpstr>Result &amp; Analysis</vt:lpstr>
      <vt:lpstr>Slide 21</vt:lpstr>
      <vt:lpstr>Slide 22</vt:lpstr>
      <vt:lpstr>Slide 23</vt:lpstr>
      <vt:lpstr>Slide 24</vt:lpstr>
      <vt:lpstr>Slide 25</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 using</dc:title>
  <dc:creator>Suraj Kumar Sitole</dc:creator>
  <cp:lastModifiedBy>Suraj Kumar Sitole</cp:lastModifiedBy>
  <cp:revision>188</cp:revision>
  <dcterms:created xsi:type="dcterms:W3CDTF">2019-07-15T15:22:39Z</dcterms:created>
  <dcterms:modified xsi:type="dcterms:W3CDTF">2019-07-17T07:58:27Z</dcterms:modified>
</cp:coreProperties>
</file>