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68" r:id="rId2"/>
    <p:sldId id="257" r:id="rId3"/>
    <p:sldId id="259" r:id="rId4"/>
    <p:sldId id="258" r:id="rId5"/>
    <p:sldId id="266" r:id="rId6"/>
    <p:sldId id="267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1" r:id="rId15"/>
    <p:sldId id="279" r:id="rId16"/>
    <p:sldId id="281" r:id="rId17"/>
    <p:sldId id="280" r:id="rId18"/>
    <p:sldId id="269" r:id="rId19"/>
    <p:sldId id="26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660"/>
  </p:normalViewPr>
  <p:slideViewPr>
    <p:cSldViewPr>
      <p:cViewPr varScale="1">
        <p:scale>
          <a:sx n="92" d="100"/>
          <a:sy n="92" d="100"/>
        </p:scale>
        <p:origin x="83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C420C-EBBA-46F2-A315-EA19B73E3A82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75A98-346D-4386-A0A5-75082D80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75A98-346D-4386-A0A5-75082D80A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3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75A98-346D-4386-A0A5-75082D80A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75A98-346D-4386-A0A5-75082D80A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2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48E1-75D9-4A78-BE19-73A9A7BAD7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FE97-6D61-45D4-8FE0-CBB0C0D2A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48E1-75D9-4A78-BE19-73A9A7BAD7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FE97-6D61-45D4-8FE0-CBB0C0D2A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1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48E1-75D9-4A78-BE19-73A9A7BAD7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FE97-6D61-45D4-8FE0-CBB0C0D2A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48E1-75D9-4A78-BE19-73A9A7BAD7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FE97-6D61-45D4-8FE0-CBB0C0D2A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48E1-75D9-4A78-BE19-73A9A7BAD7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FE97-6D61-45D4-8FE0-CBB0C0D2A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5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48E1-75D9-4A78-BE19-73A9A7BAD7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FE97-6D61-45D4-8FE0-CBB0C0D2A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6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48E1-75D9-4A78-BE19-73A9A7BAD7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FE97-6D61-45D4-8FE0-CBB0C0D2A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48E1-75D9-4A78-BE19-73A9A7BAD7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FE97-6D61-45D4-8FE0-CBB0C0D2A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48E1-75D9-4A78-BE19-73A9A7BAD7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FE97-6D61-45D4-8FE0-CBB0C0D2A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48E1-75D9-4A78-BE19-73A9A7BAD7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FE97-6D61-45D4-8FE0-CBB0C0D2A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6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48E1-75D9-4A78-BE19-73A9A7BAD7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FE97-6D61-45D4-8FE0-CBB0C0D2A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48E1-75D9-4A78-BE19-73A9A7BAD78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1FE97-6D61-45D4-8FE0-CBB0C0D2A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4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ki.inf.unibe.ch/databases/iam-handwriting-databa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6"/>
            <a:ext cx="3002973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4245"/>
            <a:ext cx="5638800" cy="2670282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2343149"/>
            <a:ext cx="8229600" cy="2667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Bahnschrift" panose="020B0502040204020203" pitchFamily="34" charset="0"/>
              </a:rPr>
              <a:t>H</a:t>
            </a:r>
            <a:r>
              <a:rPr lang="en-US" sz="4000" dirty="0" smtClean="0">
                <a:latin typeface="Bahnschrift" panose="020B0502040204020203" pitchFamily="34" charset="0"/>
              </a:rPr>
              <a:t>ANDWRITING RECOGNITION </a:t>
            </a:r>
            <a:r>
              <a:rPr lang="en-US" sz="4000" dirty="0">
                <a:latin typeface="Bahnschrift" panose="020B0502040204020203" pitchFamily="34" charset="0"/>
              </a:rPr>
              <a:t>USING </a:t>
            </a:r>
            <a:r>
              <a:rPr lang="en-US" sz="4000" dirty="0" smtClean="0">
                <a:latin typeface="Bahnschrift" panose="020B0502040204020203" pitchFamily="34" charset="0"/>
              </a:rPr>
              <a:t>CNN</a:t>
            </a:r>
            <a:endParaRPr lang="en-US" sz="1200" dirty="0" smtClean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Bahnschrift" panose="020B0502040204020203" pitchFamily="34" charset="0"/>
              </a:rPr>
              <a:t>			Project Guide:</a:t>
            </a:r>
          </a:p>
          <a:p>
            <a:pPr marL="0" indent="0" algn="ctr">
              <a:buNone/>
            </a:pPr>
            <a:r>
              <a:rPr lang="en-US" sz="1200" dirty="0" smtClean="0">
                <a:latin typeface="Bahnschrift" panose="020B0502040204020203" pitchFamily="34" charset="0"/>
              </a:rPr>
              <a:t>					VIMALA MATHEW</a:t>
            </a:r>
          </a:p>
          <a:p>
            <a:pPr marL="0" indent="0" algn="ctr">
              <a:buNone/>
            </a:pPr>
            <a:r>
              <a:rPr lang="en-US" sz="1200" dirty="0" smtClean="0">
                <a:latin typeface="Bahnschrift" panose="020B0502040204020203" pitchFamily="34" charset="0"/>
              </a:rPr>
              <a:t>			       		             SCIENTIST/ENGINEER ‘D’                               </a:t>
            </a:r>
            <a:endParaRPr lang="en-US" sz="4400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9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PREPROCESSING CODE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X_train</a:t>
            </a: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-US" sz="24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X_train.reshape</a:t>
            </a: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sz="24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X_train.shape</a:t>
            </a: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[0],113,113,1</a:t>
            </a: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X_test</a:t>
            </a: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-US" sz="24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X_test.reshape</a:t>
            </a: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sz="24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X_test.shape</a:t>
            </a: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[0</a:t>
            </a: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],113,113,1</a:t>
            </a: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X_train</a:t>
            </a: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-US" sz="24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X_train</a:t>
            </a: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/255</a:t>
            </a:r>
          </a:p>
          <a:p>
            <a:pPr marL="0" indent="0">
              <a:buNone/>
            </a:pPr>
            <a:r>
              <a:rPr lang="en-US" sz="24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X_test</a:t>
            </a: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=</a:t>
            </a:r>
            <a:r>
              <a:rPr lang="en-US" sz="24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X_test</a:t>
            </a: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/255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7" name="Picture 6" descr="Image result for book and p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BUILDING THE MODEL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 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build a 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Convolution 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eural 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etwork 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(CNN) in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Keras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using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Tensorflow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backend. We will use a standard CNN with multiple convolution and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maxpool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layers, a few dense layers and a final output layer with </a:t>
            </a:r>
            <a:r>
              <a:rPr lang="en-US" sz="20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softmax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activation. </a:t>
            </a:r>
            <a:endParaRPr lang="en-US" sz="20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RELU 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activation 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 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used between the convolution and dense layers and model was optimized using Adam optimizer.</a:t>
            </a:r>
          </a:p>
          <a:p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size of the model needs to be proportional to the size of the data. Three blocks of 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convolution-</a:t>
            </a:r>
            <a:r>
              <a:rPr lang="en-US" sz="20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maxpool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layers and couple of dense layers 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 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sufficient for this problem.</a:t>
            </a:r>
          </a:p>
          <a:p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3" descr="Image result for book and p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8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MODEL CREATION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828" y="1063229"/>
            <a:ext cx="8814038" cy="3761793"/>
          </a:xfrm>
          <a:prstGeom prst="rect">
            <a:avLst/>
          </a:prstGeom>
        </p:spPr>
      </p:pic>
      <p:pic>
        <p:nvPicPr>
          <p:cNvPr id="4" name="Picture 4" descr="Image result for book and p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9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4800"/>
            <a:ext cx="8153400" cy="4821789"/>
          </a:xfrm>
          <a:prstGeom prst="rect">
            <a:avLst/>
          </a:prstGeom>
        </p:spPr>
      </p:pic>
      <p:pic>
        <p:nvPicPr>
          <p:cNvPr id="3" name="Picture 4" descr="Image result for book and p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742949"/>
            <a:ext cx="4132282" cy="4395355"/>
          </a:xfr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ahnschrift" panose="020B0502040204020203" pitchFamily="34" charset="0"/>
                <a:cs typeface="Segoe UI" panose="020B0502040204020203" pitchFamily="34" charset="0"/>
              </a:rPr>
              <a:t>        MODEL SUMMARY</a:t>
            </a:r>
            <a:endParaRPr lang="en-US" sz="4400" dirty="0">
              <a:latin typeface="Bahnschrift" panose="020B0502040204020203" pitchFamily="34" charset="0"/>
            </a:endParaRPr>
          </a:p>
        </p:txBody>
      </p:sp>
      <p:pic>
        <p:nvPicPr>
          <p:cNvPr id="6" name="Picture 5" descr="Image result for book and p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SAMPLE OUTPUT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3550"/>
            <a:ext cx="8414996" cy="1963667"/>
          </a:xfrm>
          <a:prstGeom prst="rect">
            <a:avLst/>
          </a:prstGeom>
        </p:spPr>
      </p:pic>
      <p:pic>
        <p:nvPicPr>
          <p:cNvPr id="5" name="Picture 4" descr="Image result for book and p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IMPROVING THE MODEL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improve the recognition accuracy,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can follow one of these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steps: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augmentation: increase dataset-size by applying further (random) transformations to the input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images.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Remove cursive writing style in the input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images. </a:t>
            </a: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Increase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input size (if input of NN is large enough, complete text-lines can be used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).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Add more CNN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layers.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Decoder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use token passing or word beam search decoding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constrain the output to dictionary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words.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Text correction: if the recognized word is not contained in a dictionary, search for the most similar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one.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4" descr="Image result for book and p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2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SUMMARY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Handwriting </a:t>
            </a: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recognition using deep learning is a very powerful technique for several reasons:</a:t>
            </a: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automatically identifies deep powerful features</a:t>
            </a: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Our approach of feeding in random patches makes the model text independent</a:t>
            </a: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High prediction accuracy makes it possible to use this in practical applications</a:t>
            </a:r>
          </a:p>
          <a:p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4" descr="Image result for book and p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1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FUTURE SCOPE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model can be used in universities to understand about ancient scripts.</a:t>
            </a:r>
          </a:p>
          <a:p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can also be used in pharmacies to understand doctors prescription.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3" descr="Image result for book and p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1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052" y="1399222"/>
            <a:ext cx="6416040" cy="14033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9600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</a:t>
            </a:r>
            <a:r>
              <a:rPr lang="en-US" sz="8600" dirty="0" smtClean="0">
                <a:latin typeface="Bahnschrift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THANK YOU</a:t>
            </a:r>
            <a:endParaRPr lang="en-US" sz="8600" dirty="0">
              <a:latin typeface="Bahnschrift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Image result for book and p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25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ahnschrift" panose="020B0502040204020203" pitchFamily="34" charset="0"/>
                <a:cs typeface="Segoe UI" panose="020B0502040204020203" pitchFamily="34" charset="0"/>
              </a:rPr>
              <a:t>TEAM MEMBERS</a:t>
            </a:r>
            <a:endParaRPr lang="en-US" dirty="0">
              <a:latin typeface="Bahnschrif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2150"/>
            <a:ext cx="8229600" cy="2152650"/>
          </a:xfrm>
        </p:spPr>
        <p:txBody>
          <a:bodyPr>
            <a:normAutofit/>
          </a:bodyPr>
          <a:lstStyle/>
          <a:p>
            <a:r>
              <a:rPr lang="en-US" sz="2800" b="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ATHUL TP</a:t>
            </a:r>
          </a:p>
          <a:p>
            <a:r>
              <a:rPr lang="en-US" sz="2800" b="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NAVEED P</a:t>
            </a:r>
          </a:p>
          <a:p>
            <a:r>
              <a:rPr lang="en-US" sz="2800" b="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SACHIN DK</a:t>
            </a:r>
          </a:p>
          <a:p>
            <a:r>
              <a:rPr lang="en-US" sz="2800" b="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VISHWAJITH IP</a:t>
            </a:r>
            <a:endParaRPr lang="en-US" sz="2800" b="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8" name="Picture 4" descr="Image result for book and p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4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  <a:cs typeface="Segoe UI" panose="020B0502040204020203" pitchFamily="34" charset="0"/>
              </a:rPr>
              <a:t>CONTENTS</a:t>
            </a:r>
            <a:endParaRPr lang="en-US" dirty="0">
              <a:latin typeface="Bahnschrif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endParaRPr lang="en-US" sz="2400" b="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source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System Design</a:t>
            </a:r>
          </a:p>
          <a:p>
            <a:pPr lvl="1"/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About Dataset</a:t>
            </a:r>
          </a:p>
          <a:p>
            <a:pPr lvl="1"/>
            <a:r>
              <a:rPr lang="en-US" sz="2000" b="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Preprocessing Data</a:t>
            </a:r>
          </a:p>
          <a:p>
            <a:pPr lvl="1"/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Building the Model</a:t>
            </a:r>
          </a:p>
          <a:p>
            <a:pPr lvl="1"/>
            <a:r>
              <a:rPr lang="en-US" sz="2000" b="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Model </a:t>
            </a:r>
            <a:r>
              <a:rPr lang="en-US" sz="2000" b="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Summary</a:t>
            </a:r>
          </a:p>
          <a:p>
            <a:pPr lvl="1"/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Sample 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Output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Improving the Model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Summary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Future scope</a:t>
            </a:r>
          </a:p>
          <a:p>
            <a:pPr marL="0" indent="0">
              <a:buNone/>
            </a:pPr>
            <a:endParaRPr lang="en-US" sz="2400" b="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4" descr="Image result for book and p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US" dirty="0">
              <a:latin typeface="Bahnschrif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2400" b="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Handwritten text recognition systems transcribe text image to digital text.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are building a neural network which is trained on word images from IAM-dataset.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b="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4" descr="Image result for book and p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8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2095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hnschrift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en-US" sz="4800" dirty="0" smtClean="0">
                <a:latin typeface="Bahnschrift" panose="020B0502040204020203" pitchFamily="34" charset="0"/>
                <a:cs typeface="Segoe UI" panose="020B0502040204020203" pitchFamily="34" charset="0"/>
              </a:rPr>
              <a:t> SOURCE</a:t>
            </a:r>
            <a:endParaRPr lang="en-US" sz="4800" dirty="0">
              <a:latin typeface="Bahnschrif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14859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http://www.fki.inf.unibe.ch/databases/iam-handwriting-database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4" descr="Image result for book and p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ahnschrift" panose="020B0502040204020203" pitchFamily="34" charset="0"/>
                <a:cs typeface="Segoe UI" panose="020B0502040204020203" pitchFamily="34" charset="0"/>
              </a:rPr>
              <a:t>EXAMPLE</a:t>
            </a:r>
            <a:endParaRPr lang="en-US" dirty="0">
              <a:latin typeface="Bahnschrift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67508"/>
            <a:ext cx="7467600" cy="1518642"/>
          </a:xfrm>
        </p:spPr>
      </p:pic>
      <p:pic>
        <p:nvPicPr>
          <p:cNvPr id="5" name="Picture 4" descr="Image result for book and p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1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SYSTEM DESIGN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Reading the image and target values from IAM dataset.</a:t>
            </a:r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Preprocessing the data.</a:t>
            </a: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Building the model.</a:t>
            </a: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Compiling the model.</a:t>
            </a: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Training the model.</a:t>
            </a: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Testing the model.</a:t>
            </a:r>
          </a:p>
          <a:p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3" descr="Image result for book and p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ahnschrift" panose="020B0502040204020203" pitchFamily="34" charset="0"/>
                <a:cs typeface="Segoe UI" panose="020B0502040204020203" pitchFamily="34" charset="0"/>
              </a:rPr>
              <a:t>ABOUT DATASET</a:t>
            </a:r>
            <a:endParaRPr lang="en-US" dirty="0">
              <a:latin typeface="Bahnschrif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are using IAM Dataset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IAM Handwriting Database contains forms of handwritten English text which can be used to train and test handwritten text </a:t>
            </a:r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recognizers.</a:t>
            </a: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657 writers contributed samples of their handwriting</a:t>
            </a: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1'539 pages of scanned text</a:t>
            </a: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5'685 isolated and labeled sentences</a:t>
            </a: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13'353 isolated and labeled text lines</a:t>
            </a:r>
          </a:p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115'320 isolated and labeled words</a:t>
            </a:r>
          </a:p>
          <a:p>
            <a:pPr>
              <a:buFont typeface="Arial" pitchFamily="34" charset="0"/>
              <a:buChar char="•"/>
            </a:pPr>
            <a:endParaRPr lang="en-US" sz="2400" b="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4" descr="Image result for book and p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7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PREPROCESSING DATA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want the neural network to understand the writing style of individual writer and we would prefer that this neural network be text independent (can work on any language). </a:t>
            </a:r>
            <a:endParaRPr lang="en-US" sz="24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 </a:t>
            </a: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instead of passing individual sentences or words, we will pass it random patches of text. This is done by randomly cropping 113x113 sized patches from every sentence. </a:t>
            </a:r>
            <a:endParaRPr lang="en-US" sz="24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4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Picture 5" descr="Image result for book and p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5" y="4114800"/>
            <a:ext cx="1645541" cy="97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9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519</Words>
  <Application>Microsoft Office PowerPoint</Application>
  <PresentationFormat>On-screen Show (16:9)</PresentationFormat>
  <Paragraphs>79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Bahnschrift</vt:lpstr>
      <vt:lpstr>Calibri</vt:lpstr>
      <vt:lpstr>Imprint MT Shadow</vt:lpstr>
      <vt:lpstr>Microsoft Sans Serif</vt:lpstr>
      <vt:lpstr>Segoe UI</vt:lpstr>
      <vt:lpstr>Segoe UI Black</vt:lpstr>
      <vt:lpstr>Times New Roman</vt:lpstr>
      <vt:lpstr>Office Theme</vt:lpstr>
      <vt:lpstr>PowerPoint Presentation</vt:lpstr>
      <vt:lpstr>TEAM MEMBERS</vt:lpstr>
      <vt:lpstr>CONTENTS</vt:lpstr>
      <vt:lpstr>INTRODUCTION</vt:lpstr>
      <vt:lpstr>DATA SOURCE</vt:lpstr>
      <vt:lpstr>EXAMPLE</vt:lpstr>
      <vt:lpstr>SYSTEM DESIGN</vt:lpstr>
      <vt:lpstr>ABOUT DATASET</vt:lpstr>
      <vt:lpstr>PREPROCESSING DATA</vt:lpstr>
      <vt:lpstr>PREPROCESSING CODE</vt:lpstr>
      <vt:lpstr>BUILDING THE MODEL</vt:lpstr>
      <vt:lpstr>MODEL CREATION</vt:lpstr>
      <vt:lpstr>PowerPoint Presentation</vt:lpstr>
      <vt:lpstr>PowerPoint Presentation</vt:lpstr>
      <vt:lpstr>SAMPLE OUTPUT</vt:lpstr>
      <vt:lpstr>IMPROVING THE MODEL</vt:lpstr>
      <vt:lpstr>SUMMARY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Handwriting recognition</dc:title>
  <dc:creator>abishek</dc:creator>
  <cp:lastModifiedBy>Sachin Dharanikkavil</cp:lastModifiedBy>
  <cp:revision>52</cp:revision>
  <dcterms:created xsi:type="dcterms:W3CDTF">2019-07-04T10:59:34Z</dcterms:created>
  <dcterms:modified xsi:type="dcterms:W3CDTF">2019-07-17T06:41:11Z</dcterms:modified>
</cp:coreProperties>
</file>