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1" r:id="rId7"/>
    <p:sldId id="259" r:id="rId8"/>
    <p:sldId id="265" r:id="rId9"/>
    <p:sldId id="266" r:id="rId10"/>
    <p:sldId id="267" r:id="rId11"/>
    <p:sldId id="268" r:id="rId12"/>
    <p:sldId id="269" r:id="rId13"/>
    <p:sldId id="271" r:id="rId14"/>
    <p:sldId id="272" r:id="rId15"/>
    <p:sldId id="276" r:id="rId16"/>
    <p:sldId id="275" r:id="rId17"/>
    <p:sldId id="277" r:id="rId18"/>
    <p:sldId id="281" r:id="rId19"/>
    <p:sldId id="279" r:id="rId20"/>
    <p:sldId id="280" r:id="rId21"/>
    <p:sldId id="274" r:id="rId22"/>
    <p:sldId id="273" r:id="rId23"/>
    <p:sldId id="282"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24" autoAdjust="0"/>
  </p:normalViewPr>
  <p:slideViewPr>
    <p:cSldViewPr>
      <p:cViewPr>
        <p:scale>
          <a:sx n="75" d="100"/>
          <a:sy n="75" d="100"/>
        </p:scale>
        <p:origin x="1266" y="54"/>
      </p:cViewPr>
      <p:guideLst>
        <p:guide orient="horz" pos="2160"/>
        <p:guide pos="2880"/>
      </p:guideLst>
    </p:cSldViewPr>
  </p:slideViewPr>
  <p:outlineViewPr>
    <p:cViewPr>
      <p:scale>
        <a:sx n="33" d="100"/>
        <a:sy n="33" d="100"/>
      </p:scale>
      <p:origin x="0" y="86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6BB80BA-C3A7-4BCA-8760-4CFAED96E72E}" type="datetimeFigureOut">
              <a:rPr lang="en-US" smtClean="0"/>
              <a:pPr/>
              <a:t>7/17/2019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E42677A-AAED-412E-B3BC-FB26998AA14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BB80BA-C3A7-4BCA-8760-4CFAED96E72E}" type="datetimeFigureOut">
              <a:rPr lang="en-US" smtClean="0"/>
              <a:pPr/>
              <a:t>7/17/2019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42677A-AAED-412E-B3BC-FB26998AA1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BB80BA-C3A7-4BCA-8760-4CFAED96E72E}" type="datetimeFigureOut">
              <a:rPr lang="en-US" smtClean="0"/>
              <a:pPr/>
              <a:t>7/17/2019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42677A-AAED-412E-B3BC-FB26998AA1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6BB80BA-C3A7-4BCA-8760-4CFAED96E72E}" type="datetimeFigureOut">
              <a:rPr lang="en-US" smtClean="0"/>
              <a:pPr/>
              <a:t>7/17/2019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42677A-AAED-412E-B3BC-FB26998AA14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BB80BA-C3A7-4BCA-8760-4CFAED96E72E}" type="datetimeFigureOut">
              <a:rPr lang="en-US" smtClean="0"/>
              <a:pPr/>
              <a:t>7/17/2019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E42677A-AAED-412E-B3BC-FB26998AA14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BB80BA-C3A7-4BCA-8760-4CFAED96E72E}" type="datetimeFigureOut">
              <a:rPr lang="en-US" smtClean="0"/>
              <a:pPr/>
              <a:t>7/17/2019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42677A-AAED-412E-B3BC-FB26998AA14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6BB80BA-C3A7-4BCA-8760-4CFAED96E72E}" type="datetimeFigureOut">
              <a:rPr lang="en-US" smtClean="0"/>
              <a:pPr/>
              <a:t>7/17/2019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42677A-AAED-412E-B3BC-FB26998AA14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6BB80BA-C3A7-4BCA-8760-4CFAED96E72E}" type="datetimeFigureOut">
              <a:rPr lang="en-US" smtClean="0"/>
              <a:pPr/>
              <a:t>7/17/2019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42677A-AAED-412E-B3BC-FB26998AA1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B80BA-C3A7-4BCA-8760-4CFAED96E72E}" type="datetimeFigureOut">
              <a:rPr lang="en-US" smtClean="0"/>
              <a:pPr/>
              <a:t>7/17/2019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42677A-AAED-412E-B3BC-FB26998AA1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6BB80BA-C3A7-4BCA-8760-4CFAED96E72E}" type="datetimeFigureOut">
              <a:rPr lang="en-US" smtClean="0"/>
              <a:pPr/>
              <a:t>7/17/2019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42677A-AAED-412E-B3BC-FB26998AA14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6BB80BA-C3A7-4BCA-8760-4CFAED96E72E}" type="datetimeFigureOut">
              <a:rPr lang="en-US" smtClean="0"/>
              <a:pPr/>
              <a:t>7/17/2019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E42677A-AAED-412E-B3BC-FB26998AA14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6BB80BA-C3A7-4BCA-8760-4CFAED96E72E}" type="datetimeFigureOut">
              <a:rPr lang="en-US" smtClean="0"/>
              <a:pPr/>
              <a:t>7/17/2019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E42677A-AAED-412E-B3BC-FB26998AA14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user\Desktop\MAIN%20PROJECT\project3\chatbot\output\Outputportion1.mp4"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071678"/>
            <a:ext cx="8229600" cy="1470025"/>
          </a:xfrm>
        </p:spPr>
        <p:txBody>
          <a:bodyPr>
            <a:normAutofit/>
          </a:bodyPr>
          <a:lstStyle/>
          <a:p>
            <a:r>
              <a:rPr lang="en-IN" b="1" u="sng" dirty="0">
                <a:solidFill>
                  <a:schemeClr val="tx1"/>
                </a:solidFill>
                <a:latin typeface="Gabriola" pitchFamily="82" charset="0"/>
                <a:ea typeface="Verdana" pitchFamily="34" charset="0"/>
                <a:cs typeface="Verdana" pitchFamily="34" charset="0"/>
              </a:rPr>
              <a:t>STOCK  MARKET  PREDICTION</a:t>
            </a:r>
            <a:br>
              <a:rPr lang="en-IN" b="1" u="sng" dirty="0">
                <a:solidFill>
                  <a:schemeClr val="tx1"/>
                </a:solidFill>
                <a:latin typeface="Gabriola" pitchFamily="82" charset="0"/>
                <a:ea typeface="Verdana" pitchFamily="34" charset="0"/>
                <a:cs typeface="Verdana" pitchFamily="34" charset="0"/>
              </a:rPr>
            </a:br>
            <a:r>
              <a:rPr lang="en-IN" b="1" u="sng" dirty="0">
                <a:solidFill>
                  <a:schemeClr val="tx1"/>
                </a:solidFill>
                <a:latin typeface="Gabriola" pitchFamily="82" charset="0"/>
                <a:ea typeface="Verdana" pitchFamily="34" charset="0"/>
                <a:cs typeface="Verdana" pitchFamily="34" charset="0"/>
              </a:rPr>
              <a:t>CHATBOT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785794"/>
            <a:ext cx="7772400" cy="5214974"/>
          </a:xfrm>
        </p:spPr>
        <p:txBody>
          <a:bodyPr/>
          <a:lstStyle/>
          <a:p>
            <a:pPr>
              <a:buFont typeface="Arial" pitchFamily="34" charset="0"/>
              <a:buChar char="•"/>
            </a:pPr>
            <a:r>
              <a:rPr lang="en-IN" dirty="0">
                <a:latin typeface="Gabriola" pitchFamily="82" charset="0"/>
              </a:rPr>
              <a:t>Dataset is retrieved from  </a:t>
            </a:r>
            <a:r>
              <a:rPr lang="en-IN" b="1" dirty="0">
                <a:latin typeface="Gabriola" pitchFamily="82" charset="0"/>
              </a:rPr>
              <a:t>NSEPY python  package</a:t>
            </a:r>
            <a:r>
              <a:rPr lang="en-IN" dirty="0">
                <a:latin typeface="Gabriola" pitchFamily="82" charset="0"/>
              </a:rPr>
              <a:t>.</a:t>
            </a:r>
          </a:p>
          <a:p>
            <a:pPr>
              <a:buFont typeface="Arial" pitchFamily="34" charset="0"/>
              <a:buChar char="•"/>
            </a:pPr>
            <a:r>
              <a:rPr lang="en-IN" dirty="0">
                <a:latin typeface="Gabriola" pitchFamily="82" charset="0"/>
              </a:rPr>
              <a:t>There are 1758 companies details from 2015  to  July 2019.</a:t>
            </a:r>
          </a:p>
          <a:p>
            <a:pPr>
              <a:buFont typeface="Arial" pitchFamily="34" charset="0"/>
              <a:buChar char="•"/>
            </a:pPr>
            <a:r>
              <a:rPr lang="en-IN" dirty="0">
                <a:latin typeface="Gabriola" pitchFamily="82" charset="0"/>
              </a:rPr>
              <a:t>There are  16 lakhs rows and 15 columns in the dataset.</a:t>
            </a:r>
          </a:p>
          <a:p>
            <a:pPr>
              <a:buFont typeface="Arial" pitchFamily="34" charset="0"/>
              <a:buChar char="•"/>
            </a:pPr>
            <a:r>
              <a:rPr lang="en-IN" dirty="0">
                <a:latin typeface="Gabriola" pitchFamily="82" charset="0"/>
              </a:rPr>
              <a:t>The  columns Open and Close represent the starting and final price at which the stock is traded on a particular day.</a:t>
            </a:r>
          </a:p>
          <a:p>
            <a:pPr>
              <a:buFont typeface="Arial" pitchFamily="34" charset="0"/>
              <a:buChar char="•"/>
            </a:pPr>
            <a:r>
              <a:rPr lang="en-IN" dirty="0">
                <a:latin typeface="Gabriola" pitchFamily="82" charset="0"/>
              </a:rPr>
              <a:t>High , Low and Last  represent the maximum, minimum, and last price of the share for the day.</a:t>
            </a:r>
          </a:p>
          <a:p>
            <a:pPr>
              <a:buFont typeface="Arial" pitchFamily="34" charset="0"/>
              <a:buChar char="•"/>
            </a:pPr>
            <a:r>
              <a:rPr lang="en-IN" dirty="0">
                <a:latin typeface="Gabriola" pitchFamily="82" charset="0"/>
              </a:rPr>
              <a:t>Total Trade Quantity  is the number of shares bought or sold in the day and Turnover  is the turnover of the particular company on a given date.</a:t>
            </a:r>
          </a:p>
          <a:p>
            <a:pPr>
              <a:buFont typeface="Arial" pitchFamily="34" charset="0"/>
              <a:buChar char="•"/>
            </a:pPr>
            <a:r>
              <a:rPr lang="en-IN" dirty="0">
                <a:latin typeface="Gabriola" pitchFamily="82" charset="0"/>
              </a:rPr>
              <a:t>The </a:t>
            </a:r>
            <a:r>
              <a:rPr lang="en-IN" b="1" dirty="0">
                <a:latin typeface="Gabriola" pitchFamily="82" charset="0"/>
              </a:rPr>
              <a:t> Close </a:t>
            </a:r>
            <a:r>
              <a:rPr lang="en-IN" dirty="0">
                <a:latin typeface="Gabriola" pitchFamily="82" charset="0"/>
              </a:rPr>
              <a:t>Column is taken as the target  column for  prediction.</a:t>
            </a:r>
          </a:p>
          <a:p>
            <a:pPr>
              <a:buFont typeface="Arial" pitchFamily="34" charset="0"/>
              <a:buChar char="•"/>
            </a:pPr>
            <a:endParaRPr lang="en-IN" dirty="0">
              <a:latin typeface="Gabriola" pitchFamily="82" charset="0"/>
            </a:endParaRPr>
          </a:p>
          <a:p>
            <a:pPr>
              <a:buFont typeface="Arial" pitchFamily="34" charset="0"/>
              <a:buChar char="•"/>
            </a:pPr>
            <a:endParaRPr lang="en-IN" dirty="0">
              <a:latin typeface="Gabriola" pitchFamily="82" charset="0"/>
            </a:endParaRPr>
          </a:p>
          <a:p>
            <a:pPr>
              <a:buFont typeface="Arial" pitchFamily="34" charset="0"/>
              <a:buChar char="•"/>
            </a:pPr>
            <a:endParaRPr lang="en-IN" dirty="0">
              <a:latin typeface="Gabriola" pitchFamily="82" charset="0"/>
            </a:endParaRPr>
          </a:p>
          <a:p>
            <a:pPr>
              <a:buFont typeface="Arial" pitchFamily="34" charset="0"/>
              <a:buChar char="•"/>
            </a:pPr>
            <a:endParaRPr lang="en-IN" dirty="0">
              <a:latin typeface="Gabriola" pitchFamily="82" charset="0"/>
            </a:endParaRPr>
          </a:p>
          <a:p>
            <a:pPr>
              <a:buFont typeface="Arial" pitchFamily="34" charset="0"/>
              <a:buChar char="•"/>
            </a:pPr>
            <a:endParaRPr lang="en-IN" dirty="0">
              <a:latin typeface="Gabriola"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LONG SHORT TERM MEMORY (LSTM):</a:t>
            </a:r>
          </a:p>
        </p:txBody>
      </p:sp>
      <p:sp>
        <p:nvSpPr>
          <p:cNvPr id="3" name="Content Placeholder 2"/>
          <p:cNvSpPr>
            <a:spLocks noGrp="1"/>
          </p:cNvSpPr>
          <p:nvPr>
            <p:ph sz="quarter" idx="1"/>
          </p:nvPr>
        </p:nvSpPr>
        <p:spPr/>
        <p:txBody>
          <a:bodyPr>
            <a:normAutofit lnSpcReduction="10000"/>
          </a:bodyPr>
          <a:lstStyle/>
          <a:p>
            <a:pPr>
              <a:buFont typeface="Arial" pitchFamily="34" charset="0"/>
              <a:buChar char="•"/>
            </a:pPr>
            <a:r>
              <a:rPr lang="en-IN" dirty="0">
                <a:latin typeface="Gabriola" pitchFamily="82" charset="0"/>
              </a:rPr>
              <a:t>LSTM networks are well-suited to classifying, processing and making predictions based on time series data, since there can be lags of unknown duration between important events in a time series.</a:t>
            </a:r>
          </a:p>
          <a:p>
            <a:pPr>
              <a:buNone/>
            </a:pPr>
            <a:endParaRPr lang="en-IN" dirty="0">
              <a:latin typeface="Gabriola" pitchFamily="82" charset="0"/>
            </a:endParaRPr>
          </a:p>
          <a:p>
            <a:pPr>
              <a:buFont typeface="Arial" pitchFamily="34" charset="0"/>
              <a:buChar char="•"/>
            </a:pPr>
            <a:r>
              <a:rPr lang="en-IN" dirty="0">
                <a:latin typeface="Gabriola" pitchFamily="82" charset="0"/>
              </a:rPr>
              <a:t>A RNN using LSTM units can be trained in a supervised fashion, on a set of training sequences, using an optimization algorithm, like Gradient Descent  combined with back propagation through time to compute the gradients needed during the optimization process, in order to change each weight of the LSTM network in proportion to the derivative of the error (at the output layer of the LSTM network) with respect to corresponding weight.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RESULT(LSTM):</a:t>
            </a:r>
          </a:p>
        </p:txBody>
      </p:sp>
      <p:sp>
        <p:nvSpPr>
          <p:cNvPr id="6" name="Text Placeholder 5"/>
          <p:cNvSpPr>
            <a:spLocks noGrp="1"/>
          </p:cNvSpPr>
          <p:nvPr>
            <p:ph type="body" idx="1"/>
          </p:nvPr>
        </p:nvSpPr>
        <p:spPr>
          <a:xfrm>
            <a:off x="914400" y="1357298"/>
            <a:ext cx="3733800" cy="852502"/>
          </a:xfrm>
        </p:spPr>
        <p:txBody>
          <a:bodyPr/>
          <a:lstStyle/>
          <a:p>
            <a:r>
              <a:rPr lang="en-IN" dirty="0">
                <a:solidFill>
                  <a:schemeClr val="tx1"/>
                </a:solidFill>
                <a:latin typeface="Gabriola" pitchFamily="82" charset="0"/>
              </a:rPr>
              <a:t>RMSE = </a:t>
            </a:r>
            <a:r>
              <a:rPr lang="en-IN" b="0" dirty="0">
                <a:solidFill>
                  <a:schemeClr val="tx1"/>
                </a:solidFill>
              </a:rPr>
              <a:t>17.49849</a:t>
            </a:r>
            <a:r>
              <a:rPr lang="en-IN" dirty="0">
                <a:solidFill>
                  <a:schemeClr val="tx1"/>
                </a:solidFill>
              </a:rPr>
              <a:t> </a:t>
            </a:r>
            <a:endParaRPr lang="en-IN" dirty="0">
              <a:solidFill>
                <a:schemeClr val="tx1"/>
              </a:solidFill>
              <a:latin typeface="Gabriola" pitchFamily="82" charset="0"/>
            </a:endParaRPr>
          </a:p>
          <a:p>
            <a:r>
              <a:rPr lang="en-IN" dirty="0">
                <a:solidFill>
                  <a:schemeClr val="tx1"/>
                </a:solidFill>
                <a:latin typeface="Gabriola" pitchFamily="82" charset="0"/>
              </a:rPr>
              <a:t>PER ERROR =</a:t>
            </a:r>
            <a:r>
              <a:rPr lang="en-IN" b="0" dirty="0">
                <a:solidFill>
                  <a:schemeClr val="tx1"/>
                </a:solidFill>
              </a:rPr>
              <a:t>9.435693</a:t>
            </a:r>
            <a:r>
              <a:rPr lang="en-IN" dirty="0">
                <a:solidFill>
                  <a:schemeClr val="tx1"/>
                </a:solidFill>
              </a:rPr>
              <a:t> </a:t>
            </a:r>
            <a:endParaRPr lang="en-IN" dirty="0">
              <a:solidFill>
                <a:schemeClr val="tx1"/>
              </a:solidFill>
              <a:latin typeface="Gabriola" pitchFamily="82" charset="0"/>
            </a:endParaRPr>
          </a:p>
        </p:txBody>
      </p:sp>
      <p:sp>
        <p:nvSpPr>
          <p:cNvPr id="7" name="Text Placeholder 6"/>
          <p:cNvSpPr>
            <a:spLocks noGrp="1"/>
          </p:cNvSpPr>
          <p:nvPr>
            <p:ph type="body" sz="half" idx="3"/>
          </p:nvPr>
        </p:nvSpPr>
        <p:spPr>
          <a:xfrm>
            <a:off x="5072066" y="1357298"/>
            <a:ext cx="3733800" cy="1281130"/>
          </a:xfrm>
        </p:spPr>
        <p:txBody>
          <a:bodyPr/>
          <a:lstStyle/>
          <a:p>
            <a:endParaRPr lang="en-IN" dirty="0">
              <a:solidFill>
                <a:schemeClr val="tx1"/>
              </a:solidFill>
              <a:latin typeface="Gabriola" pitchFamily="82" charset="0"/>
            </a:endParaRPr>
          </a:p>
          <a:p>
            <a:endParaRPr lang="en-IN" dirty="0">
              <a:solidFill>
                <a:schemeClr val="tx1"/>
              </a:solidFill>
              <a:latin typeface="Gabriola" pitchFamily="82" charset="0"/>
            </a:endParaRPr>
          </a:p>
          <a:p>
            <a:r>
              <a:rPr lang="en-IN" dirty="0">
                <a:solidFill>
                  <a:schemeClr val="tx1"/>
                </a:solidFill>
                <a:latin typeface="Gabriola" pitchFamily="82" charset="0"/>
              </a:rPr>
              <a:t>RMSE =</a:t>
            </a:r>
            <a:r>
              <a:rPr lang="en-IN" dirty="0">
                <a:solidFill>
                  <a:schemeClr val="tx1"/>
                </a:solidFill>
              </a:rPr>
              <a:t> </a:t>
            </a:r>
            <a:r>
              <a:rPr lang="en-IN" b="0" dirty="0">
                <a:solidFill>
                  <a:schemeClr val="tx1"/>
                </a:solidFill>
              </a:rPr>
              <a:t>44.88425</a:t>
            </a:r>
            <a:r>
              <a:rPr lang="en-IN" dirty="0">
                <a:solidFill>
                  <a:schemeClr val="tx1"/>
                </a:solidFill>
              </a:rPr>
              <a:t> </a:t>
            </a:r>
          </a:p>
          <a:p>
            <a:r>
              <a:rPr lang="en-IN" dirty="0">
                <a:solidFill>
                  <a:schemeClr val="tx1"/>
                </a:solidFill>
                <a:latin typeface="Gabriola" pitchFamily="82" charset="0"/>
              </a:rPr>
              <a:t>PER ERROR = </a:t>
            </a:r>
            <a:r>
              <a:rPr lang="en-IN" b="0" dirty="0">
                <a:solidFill>
                  <a:schemeClr val="tx1"/>
                </a:solidFill>
              </a:rPr>
              <a:t>9.513003</a:t>
            </a:r>
          </a:p>
          <a:p>
            <a:endParaRPr lang="en-IN" dirty="0"/>
          </a:p>
        </p:txBody>
      </p:sp>
      <p:pic>
        <p:nvPicPr>
          <p:cNvPr id="4" name="Content Placeholder 3" descr="predicted_DLF.png"/>
          <p:cNvPicPr>
            <a:picLocks noGrp="1" noChangeAspect="1"/>
          </p:cNvPicPr>
          <p:nvPr>
            <p:ph sz="half" idx="2"/>
          </p:nvPr>
        </p:nvPicPr>
        <p:blipFill>
          <a:blip r:embed="rId2"/>
          <a:stretch>
            <a:fillRect/>
          </a:stretch>
        </p:blipFill>
        <p:spPr>
          <a:xfrm>
            <a:off x="914400" y="2428868"/>
            <a:ext cx="3733800" cy="3006732"/>
          </a:xfrm>
        </p:spPr>
      </p:pic>
      <p:pic>
        <p:nvPicPr>
          <p:cNvPr id="9" name="Content Placeholder 8" descr="predicted_SUNTV.png"/>
          <p:cNvPicPr>
            <a:picLocks noGrp="1" noChangeAspect="1"/>
          </p:cNvPicPr>
          <p:nvPr>
            <p:ph sz="half" idx="4"/>
          </p:nvPr>
        </p:nvPicPr>
        <p:blipFill>
          <a:blip r:embed="rId3"/>
          <a:stretch>
            <a:fillRect/>
          </a:stretch>
        </p:blipFill>
        <p:spPr>
          <a:xfrm>
            <a:off x="4929190" y="2500306"/>
            <a:ext cx="3733800" cy="291782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ELISA  AS  CHATBOT:</a:t>
            </a:r>
          </a:p>
        </p:txBody>
      </p:sp>
      <p:sp>
        <p:nvSpPr>
          <p:cNvPr id="3" name="Content Placeholder 2"/>
          <p:cNvSpPr>
            <a:spLocks noGrp="1"/>
          </p:cNvSpPr>
          <p:nvPr>
            <p:ph sz="quarter" idx="1"/>
          </p:nvPr>
        </p:nvSpPr>
        <p:spPr/>
        <p:txBody>
          <a:bodyPr>
            <a:normAutofit lnSpcReduction="10000"/>
          </a:bodyPr>
          <a:lstStyle/>
          <a:p>
            <a:pPr marL="514350" indent="-514350" algn="just">
              <a:buFont typeface="Arial" pitchFamily="34" charset="0"/>
              <a:buChar char="•"/>
            </a:pPr>
            <a:r>
              <a:rPr lang="en-IN" dirty="0">
                <a:latin typeface="Gabriola" pitchFamily="82" charset="0"/>
              </a:rPr>
              <a:t> Chatbots are increasingly present in businesses and often are used to automate tasks that do not</a:t>
            </a:r>
            <a:r>
              <a:rPr lang="en-IN" baseline="0" dirty="0">
                <a:latin typeface="Gabriola" pitchFamily="82" charset="0"/>
              </a:rPr>
              <a:t> require skill-based talents.</a:t>
            </a:r>
            <a:endParaRPr lang="en-IN" dirty="0">
              <a:latin typeface="Gabriola" pitchFamily="82" charset="0"/>
            </a:endParaRPr>
          </a:p>
          <a:p>
            <a:pPr marL="514350" indent="-514350">
              <a:buFont typeface="Arial" pitchFamily="34" charset="0"/>
              <a:buChar char="•"/>
            </a:pPr>
            <a:r>
              <a:rPr lang="en-IN" dirty="0">
                <a:latin typeface="Gabriola" pitchFamily="82" charset="0"/>
              </a:rPr>
              <a:t>With customer service taking place via messaging apps as well as phone calls, there are growing numbers of use-cases where chatbot deployment gives organisations a clear return on investment.</a:t>
            </a:r>
          </a:p>
          <a:p>
            <a:pPr marL="514350" indent="-514350">
              <a:buFont typeface="Arial" pitchFamily="34" charset="0"/>
              <a:buChar char="•"/>
            </a:pPr>
            <a:r>
              <a:rPr lang="en-IN" dirty="0">
                <a:latin typeface="Gabriola" pitchFamily="82" charset="0"/>
              </a:rPr>
              <a:t>Call centre workers may be particularly at risk from AI-driven chatbots.</a:t>
            </a:r>
          </a:p>
          <a:p>
            <a:pPr marL="514350" indent="-514350">
              <a:buNone/>
            </a:pPr>
            <a:r>
              <a:rPr lang="en-IN" dirty="0">
                <a:latin typeface="Gabriola" pitchFamily="82" charset="0"/>
              </a:rPr>
              <a:t>Chatbot techniques, concepts, tools we  used are:</a:t>
            </a:r>
          </a:p>
          <a:p>
            <a:pPr>
              <a:buFont typeface="Arial" pitchFamily="34" charset="0"/>
              <a:buChar char="•"/>
            </a:pPr>
            <a:r>
              <a:rPr lang="en-IN" dirty="0">
                <a:latin typeface="Gabriola" pitchFamily="82" charset="0"/>
              </a:rPr>
              <a:t> Natural Language Processing (NLTK)</a:t>
            </a:r>
          </a:p>
          <a:p>
            <a:pPr>
              <a:buFont typeface="Arial" pitchFamily="34" charset="0"/>
              <a:buChar char="•"/>
            </a:pPr>
            <a:r>
              <a:rPr lang="en-IN" dirty="0">
                <a:latin typeface="Gabriola" pitchFamily="82" charset="0"/>
              </a:rPr>
              <a:t> Pattern Matching</a:t>
            </a:r>
          </a:p>
          <a:p>
            <a:pPr>
              <a:buFont typeface="Arial" pitchFamily="34" charset="0"/>
              <a:buChar char="•"/>
            </a:pPr>
            <a:r>
              <a:rPr lang="en-IN" dirty="0">
                <a:latin typeface="Gabriola" pitchFamily="82" charset="0"/>
              </a:rPr>
              <a:t> Bag Of Words</a:t>
            </a:r>
          </a:p>
          <a:p>
            <a:pPr>
              <a:buFont typeface="Arial" pitchFamily="34" charset="0"/>
              <a:buChar char="•"/>
            </a:pPr>
            <a:endParaRPr lang="en-IN" dirty="0">
              <a:latin typeface="Gabriola" pitchFamily="82" charset="0"/>
            </a:endParaRPr>
          </a:p>
          <a:p>
            <a:pPr>
              <a:buNone/>
            </a:pPr>
            <a:endParaRPr lang="en-IN" dirty="0">
              <a:latin typeface="Gabriola" pitchFamily="82" charset="0"/>
            </a:endParaRPr>
          </a:p>
          <a:p>
            <a:endParaRPr lang="en-IN" dirty="0">
              <a:latin typeface="Gabriola" pitchFamily="82" charset="0"/>
            </a:endParaRPr>
          </a:p>
          <a:p>
            <a:endParaRPr lang="en-IN" dirty="0">
              <a:latin typeface="Gabriola"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ü"/>
            </a:pPr>
            <a:r>
              <a:rPr lang="en-IN" b="1" u="sng" dirty="0">
                <a:solidFill>
                  <a:schemeClr val="tx1"/>
                </a:solidFill>
                <a:latin typeface="Gabriola" pitchFamily="82" charset="0"/>
              </a:rPr>
              <a:t>Twitter Sentiment Score as new feature:</a:t>
            </a:r>
          </a:p>
        </p:txBody>
      </p:sp>
      <p:sp>
        <p:nvSpPr>
          <p:cNvPr id="3" name="Content Placeholder 2"/>
          <p:cNvSpPr>
            <a:spLocks noGrp="1"/>
          </p:cNvSpPr>
          <p:nvPr>
            <p:ph sz="quarter" idx="1"/>
          </p:nvPr>
        </p:nvSpPr>
        <p:spPr/>
        <p:txBody>
          <a:bodyPr/>
          <a:lstStyle/>
          <a:p>
            <a:pPr>
              <a:buFont typeface="Arial" pitchFamily="34" charset="0"/>
              <a:buChar char="•"/>
            </a:pPr>
            <a:r>
              <a:rPr lang="en-IN" dirty="0">
                <a:latin typeface="Gabriola" pitchFamily="82" charset="0"/>
              </a:rPr>
              <a:t>Social media plays important role in predicting the stock market return values.  So, we then appended our data with one more feature .</a:t>
            </a:r>
          </a:p>
          <a:p>
            <a:pPr>
              <a:buNone/>
            </a:pPr>
            <a:endParaRPr lang="en-IN" dirty="0">
              <a:latin typeface="Gabriola" pitchFamily="82" charset="0"/>
            </a:endParaRPr>
          </a:p>
          <a:p>
            <a:pPr>
              <a:buFont typeface="Arial" pitchFamily="34" charset="0"/>
              <a:buChar char="•"/>
            </a:pPr>
            <a:r>
              <a:rPr lang="en-IN" dirty="0">
                <a:latin typeface="Gabriola" pitchFamily="82" charset="0"/>
              </a:rPr>
              <a:t>Twitter’s Daily Sentiment Score for each company based upon the user’s tweets about that particular company and also the tweets on that company’s page.</a:t>
            </a:r>
          </a:p>
          <a:p>
            <a:pPr>
              <a:buNone/>
            </a:pPr>
            <a:endParaRPr lang="en-IN" dirty="0">
              <a:latin typeface="Gabriola" pitchFamily="82" charset="0"/>
            </a:endParaRPr>
          </a:p>
          <a:p>
            <a:pPr>
              <a:buFont typeface="Arial" pitchFamily="34" charset="0"/>
              <a:buChar char="•"/>
            </a:pPr>
            <a:r>
              <a:rPr lang="en-IN" dirty="0">
                <a:latin typeface="Gabriola" pitchFamily="82" charset="0"/>
              </a:rPr>
              <a:t>Once we were ready with complete set of features, we normalized our data for  better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86058"/>
            <a:ext cx="7772400" cy="1143000"/>
          </a:xfrm>
        </p:spPr>
        <p:txBody>
          <a:bodyPr>
            <a:normAutofit fontScale="90000"/>
          </a:bodyPr>
          <a:lstStyle/>
          <a:p>
            <a:r>
              <a:rPr lang="en-IN" dirty="0">
                <a:solidFill>
                  <a:schemeClr val="tx1"/>
                </a:solidFill>
                <a:latin typeface="Gabriola" pitchFamily="82" charset="0"/>
              </a:rPr>
              <a:t>                          </a:t>
            </a:r>
            <a:r>
              <a:rPr lang="en-IN" b="1" u="sng" dirty="0">
                <a:solidFill>
                  <a:schemeClr val="tx1"/>
                </a:solidFill>
                <a:latin typeface="Gabriola" pitchFamily="82" charset="0"/>
              </a:rPr>
              <a:t> </a:t>
            </a:r>
            <a:r>
              <a:rPr lang="en-IN" sz="9600" b="1" u="sng" dirty="0">
                <a:solidFill>
                  <a:schemeClr val="tx1"/>
                </a:solidFill>
                <a:latin typeface="Gabriola" pitchFamily="82" charset="0"/>
              </a:rPr>
              <a:t>OUTPUT</a:t>
            </a:r>
            <a:endParaRPr lang="en-IN" b="1" u="sng" dirty="0">
              <a:solidFill>
                <a:schemeClr val="tx1"/>
              </a:solidFill>
              <a:latin typeface="Gabriola" pitchFamily="8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utputportion1.mp4">
            <a:hlinkClick r:id="" action="ppaction://media"/>
          </p:cNvPr>
          <p:cNvPicPr>
            <a:picLocks noGrp="1" noRot="1" noChangeAspect="1"/>
          </p:cNvPicPr>
          <p:nvPr>
            <p:ph sz="quarter" idx="1"/>
            <a:videoFile r:link="rId1"/>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91DD48-7978-4068-AE60-3930D333C5D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79712" y="1484784"/>
            <a:ext cx="4854549" cy="4752528"/>
          </a:xfrm>
        </p:spPr>
      </p:pic>
      <p:sp>
        <p:nvSpPr>
          <p:cNvPr id="7" name="Title 1">
            <a:extLst>
              <a:ext uri="{FF2B5EF4-FFF2-40B4-BE49-F238E27FC236}">
                <a16:creationId xmlns:a16="http://schemas.microsoft.com/office/drawing/2014/main" id="{C6C21B33-5444-481F-87B9-2EC0ECFE287B}"/>
              </a:ext>
            </a:extLst>
          </p:cNvPr>
          <p:cNvSpPr>
            <a:spLocks noGrp="1"/>
          </p:cNvSpPr>
          <p:nvPr>
            <p:ph type="title"/>
          </p:nvPr>
        </p:nvSpPr>
        <p:spPr>
          <a:xfrm>
            <a:off x="914400" y="274638"/>
            <a:ext cx="7772400" cy="1143000"/>
          </a:xfrm>
        </p:spPr>
        <p:txBody>
          <a:bodyPr/>
          <a:lstStyle/>
          <a:p>
            <a:r>
              <a:rPr lang="en-US" dirty="0"/>
              <a:t>Queries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6C31-43E1-4FD6-ADD9-3379D23C445D}"/>
              </a:ext>
            </a:extLst>
          </p:cNvPr>
          <p:cNvSpPr>
            <a:spLocks noGrp="1"/>
          </p:cNvSpPr>
          <p:nvPr>
            <p:ph type="title"/>
          </p:nvPr>
        </p:nvSpPr>
        <p:spPr/>
        <p:txBody>
          <a:bodyPr/>
          <a:lstStyle/>
          <a:p>
            <a:r>
              <a:rPr lang="en-US" dirty="0"/>
              <a:t>Predicted price</a:t>
            </a:r>
          </a:p>
        </p:txBody>
      </p:sp>
      <p:pic>
        <p:nvPicPr>
          <p:cNvPr id="5" name="Content Placeholder 4">
            <a:extLst>
              <a:ext uri="{FF2B5EF4-FFF2-40B4-BE49-F238E27FC236}">
                <a16:creationId xmlns:a16="http://schemas.microsoft.com/office/drawing/2014/main" id="{3C94220B-2382-433D-A993-A7F7DA0C15B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51075"/>
            <a:ext cx="7772400" cy="4365450"/>
          </a:xfrm>
        </p:spPr>
      </p:pic>
    </p:spTree>
    <p:extLst>
      <p:ext uri="{BB962C8B-B14F-4D97-AF65-F5344CB8AC3E}">
        <p14:creationId xmlns:p14="http://schemas.microsoft.com/office/powerpoint/2010/main" val="143848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AD1D-5FCD-4FE5-A16A-C331AE6ECB49}"/>
              </a:ext>
            </a:extLst>
          </p:cNvPr>
          <p:cNvSpPr>
            <a:spLocks noGrp="1"/>
          </p:cNvSpPr>
          <p:nvPr>
            <p:ph type="title"/>
          </p:nvPr>
        </p:nvSpPr>
        <p:spPr/>
        <p:txBody>
          <a:bodyPr/>
          <a:lstStyle/>
          <a:p>
            <a:r>
              <a:rPr lang="en-US" dirty="0"/>
              <a:t>Feelings about the company</a:t>
            </a:r>
          </a:p>
        </p:txBody>
      </p:sp>
      <p:pic>
        <p:nvPicPr>
          <p:cNvPr id="15" name="Content Placeholder 14">
            <a:extLst>
              <a:ext uri="{FF2B5EF4-FFF2-40B4-BE49-F238E27FC236}">
                <a16:creationId xmlns:a16="http://schemas.microsoft.com/office/drawing/2014/main" id="{9D15E4E1-080D-4BEE-A299-B4C5DE1CB7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48879"/>
            <a:ext cx="7772400" cy="4369841"/>
          </a:xfrm>
        </p:spPr>
      </p:pic>
    </p:spTree>
    <p:extLst>
      <p:ext uri="{BB962C8B-B14F-4D97-AF65-F5344CB8AC3E}">
        <p14:creationId xmlns:p14="http://schemas.microsoft.com/office/powerpoint/2010/main" val="1741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ü"/>
            </a:pPr>
            <a:r>
              <a:rPr lang="en-IN" b="1" dirty="0">
                <a:solidFill>
                  <a:schemeClr val="tx1"/>
                </a:solidFill>
                <a:latin typeface="Gabriola" pitchFamily="82" charset="0"/>
                <a:ea typeface="Verdana" pitchFamily="34" charset="0"/>
                <a:cs typeface="Verdana" pitchFamily="34" charset="0"/>
              </a:rPr>
              <a:t> </a:t>
            </a:r>
            <a:r>
              <a:rPr lang="en-IN" b="1" u="sng" dirty="0">
                <a:solidFill>
                  <a:schemeClr val="tx1"/>
                </a:solidFill>
                <a:latin typeface="Gabriola" pitchFamily="82" charset="0"/>
                <a:ea typeface="Verdana" pitchFamily="34" charset="0"/>
                <a:cs typeface="Verdana" pitchFamily="34" charset="0"/>
              </a:rPr>
              <a:t>TEAM  MEMBERS:</a:t>
            </a:r>
          </a:p>
        </p:txBody>
      </p:sp>
      <p:sp>
        <p:nvSpPr>
          <p:cNvPr id="3" name="Content Placeholder 2"/>
          <p:cNvSpPr>
            <a:spLocks noGrp="1"/>
          </p:cNvSpPr>
          <p:nvPr>
            <p:ph sz="quarter" idx="1"/>
          </p:nvPr>
        </p:nvSpPr>
        <p:spPr/>
        <p:txBody>
          <a:bodyPr/>
          <a:lstStyle/>
          <a:p>
            <a:pPr>
              <a:buClr>
                <a:schemeClr val="tx1"/>
              </a:buClr>
            </a:pPr>
            <a:r>
              <a:rPr lang="en-IN" dirty="0">
                <a:latin typeface="Gabriola" pitchFamily="82" charset="0"/>
              </a:rPr>
              <a:t>AKHIL C  JANARDHANAN</a:t>
            </a:r>
          </a:p>
          <a:p>
            <a:pPr>
              <a:buClr>
                <a:schemeClr val="tx1"/>
              </a:buClr>
            </a:pPr>
            <a:r>
              <a:rPr lang="en-IN" dirty="0">
                <a:latin typeface="Gabriola" pitchFamily="82" charset="0"/>
              </a:rPr>
              <a:t>JIS MATHEW</a:t>
            </a:r>
          </a:p>
          <a:p>
            <a:pPr>
              <a:buClr>
                <a:schemeClr val="tx1"/>
              </a:buClr>
              <a:buFont typeface="Wingdings" pitchFamily="2" charset="2"/>
              <a:buChar char="§"/>
            </a:pPr>
            <a:r>
              <a:rPr lang="en-IN" dirty="0">
                <a:latin typeface="Gabriola" pitchFamily="82" charset="0"/>
              </a:rPr>
              <a:t>JISHNU GOPI</a:t>
            </a:r>
          </a:p>
          <a:p>
            <a:pPr>
              <a:buClr>
                <a:schemeClr val="tx1"/>
              </a:buClr>
            </a:pPr>
            <a:r>
              <a:rPr lang="en-IN" dirty="0">
                <a:latin typeface="Gabriola" pitchFamily="82" charset="0"/>
              </a:rPr>
              <a:t>NITHIN JOY JOSE</a:t>
            </a:r>
          </a:p>
          <a:p>
            <a:pPr>
              <a:buClr>
                <a:schemeClr val="tx1"/>
              </a:buClr>
            </a:pPr>
            <a:r>
              <a:rPr lang="en-IN" dirty="0">
                <a:latin typeface="Gabriola" pitchFamily="82" charset="0"/>
              </a:rPr>
              <a:t>RAMESH KRISHNAN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9A4575F-D925-463D-99AA-FA6A816D1CE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39752" y="692696"/>
            <a:ext cx="4200114" cy="4572000"/>
          </a:xfrm>
        </p:spPr>
      </p:pic>
    </p:spTree>
    <p:extLst>
      <p:ext uri="{BB962C8B-B14F-4D97-AF65-F5344CB8AC3E}">
        <p14:creationId xmlns:p14="http://schemas.microsoft.com/office/powerpoint/2010/main" val="2021924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CHALLENGES:</a:t>
            </a:r>
          </a:p>
        </p:txBody>
      </p:sp>
      <p:sp>
        <p:nvSpPr>
          <p:cNvPr id="3" name="Content Placeholder 2"/>
          <p:cNvSpPr>
            <a:spLocks noGrp="1"/>
          </p:cNvSpPr>
          <p:nvPr>
            <p:ph sz="quarter" idx="1"/>
          </p:nvPr>
        </p:nvSpPr>
        <p:spPr/>
        <p:txBody>
          <a:bodyPr>
            <a:normAutofit fontScale="92500"/>
          </a:bodyPr>
          <a:lstStyle/>
          <a:p>
            <a:pPr fontAlgn="base">
              <a:buFont typeface="Arial" pitchFamily="34" charset="0"/>
              <a:buChar char="•"/>
            </a:pPr>
            <a:r>
              <a:rPr lang="en-IN" dirty="0">
                <a:latin typeface="Gabriola" pitchFamily="82" charset="0"/>
              </a:rPr>
              <a:t>As stock prices behave differently, stock prediction accuracy will also vary. As much as you challenge it, some data sets are better to work with than others.</a:t>
            </a:r>
          </a:p>
          <a:p>
            <a:pPr fontAlgn="base">
              <a:buFont typeface="Arial" pitchFamily="34" charset="0"/>
              <a:buChar char="•"/>
            </a:pPr>
            <a:endParaRPr lang="en-IN" dirty="0">
              <a:latin typeface="Gabriola" pitchFamily="82" charset="0"/>
            </a:endParaRPr>
          </a:p>
          <a:p>
            <a:pPr fontAlgn="base">
              <a:buFont typeface="Arial" pitchFamily="34" charset="0"/>
              <a:buChar char="•"/>
            </a:pPr>
            <a:r>
              <a:rPr lang="en-IN" dirty="0">
                <a:latin typeface="Gabriola" pitchFamily="82" charset="0"/>
              </a:rPr>
              <a:t>The current model is narrow in scope and does not factor in implications of macroeconomic indicators such as Real GDP, inflation, or interest rates which can have drastic effects on some stocks.</a:t>
            </a:r>
          </a:p>
          <a:p>
            <a:pPr fontAlgn="base">
              <a:buFont typeface="Arial" pitchFamily="34" charset="0"/>
              <a:buChar char="•"/>
            </a:pPr>
            <a:endParaRPr lang="en-IN" dirty="0">
              <a:latin typeface="Gabriola" pitchFamily="82" charset="0"/>
            </a:endParaRPr>
          </a:p>
          <a:p>
            <a:pPr fontAlgn="base">
              <a:buFont typeface="Arial" pitchFamily="34" charset="0"/>
              <a:buChar char="•"/>
            </a:pPr>
            <a:r>
              <a:rPr lang="en-IN" dirty="0">
                <a:latin typeface="Gabriola" pitchFamily="82" charset="0"/>
              </a:rPr>
              <a:t>Our results suggest that the use of character level embeddings is promising and competitive with more complex models which use technical indicators and event extraction methods in addition to the news articles.</a:t>
            </a:r>
          </a:p>
          <a:p>
            <a:pPr fontAlgn="base">
              <a:buNone/>
            </a:pPr>
            <a:endParaRPr lang="en-IN" dirty="0">
              <a:latin typeface="Gabriola" pitchFamily="82" charset="0"/>
            </a:endParaRPr>
          </a:p>
          <a:p>
            <a:pPr fontAlgn="base">
              <a:buNone/>
            </a:pPr>
            <a:endParaRPr lang="en-IN" dirty="0">
              <a:latin typeface="Gabriola" pitchFamily="8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FUTURE  SCOPE:</a:t>
            </a:r>
          </a:p>
        </p:txBody>
      </p:sp>
      <p:sp>
        <p:nvSpPr>
          <p:cNvPr id="3" name="Content Placeholder 2"/>
          <p:cNvSpPr>
            <a:spLocks noGrp="1"/>
          </p:cNvSpPr>
          <p:nvPr>
            <p:ph sz="quarter" idx="1"/>
          </p:nvPr>
        </p:nvSpPr>
        <p:spPr/>
        <p:txBody>
          <a:bodyPr>
            <a:normAutofit/>
          </a:bodyPr>
          <a:lstStyle/>
          <a:p>
            <a:pPr>
              <a:buFont typeface="Arial" pitchFamily="34" charset="0"/>
              <a:buChar char="•"/>
            </a:pPr>
            <a:r>
              <a:rPr lang="en-IN" dirty="0">
                <a:latin typeface="Gabriola" pitchFamily="82" charset="0"/>
              </a:rPr>
              <a:t>Combination of many independent base learners will significantly decrease the error. Therefore we want to produce as many independent base learners as possible.</a:t>
            </a:r>
          </a:p>
          <a:p>
            <a:pPr>
              <a:buFont typeface="Arial" pitchFamily="34" charset="0"/>
              <a:buChar char="•"/>
            </a:pPr>
            <a:r>
              <a:rPr lang="en-IN" dirty="0"/>
              <a:t> </a:t>
            </a:r>
            <a:r>
              <a:rPr lang="en-IN" dirty="0">
                <a:latin typeface="Gabriola" pitchFamily="82" charset="0"/>
              </a:rPr>
              <a:t>Future study and implementation of  economic growth model for stock market prediction and the analysis of how economic growth model will affect in stock market prediction is tentatively good scope.</a:t>
            </a:r>
          </a:p>
          <a:p>
            <a:pPr>
              <a:buFont typeface="Arial" pitchFamily="34" charset="0"/>
              <a:buChar char="•"/>
            </a:pPr>
            <a:r>
              <a:rPr lang="en-IN" dirty="0">
                <a:latin typeface="Gabriola" pitchFamily="82" charset="0"/>
              </a:rPr>
              <a:t>We can apply our methods to other sectors such as healthcare, retail, service, etc. We can also apply our methods to mid-size and </a:t>
            </a:r>
            <a:r>
              <a:rPr lang="en-IN" dirty="0" err="1">
                <a:latin typeface="Gabriola" pitchFamily="82" charset="0"/>
              </a:rPr>
              <a:t>startup</a:t>
            </a:r>
            <a:r>
              <a:rPr lang="en-IN" dirty="0">
                <a:latin typeface="Gabriola" pitchFamily="82" charset="0"/>
              </a:rPr>
              <a:t> companies, to see how the size of a company affects our model’s predictive 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3942-76F6-491A-BC2B-50888E2E6AB6}"/>
              </a:ext>
            </a:extLst>
          </p:cNvPr>
          <p:cNvSpPr>
            <a:spLocks noGrp="1"/>
          </p:cNvSpPr>
          <p:nvPr>
            <p:ph type="title"/>
          </p:nvPr>
        </p:nvSpPr>
        <p:spPr/>
        <p:txBody>
          <a:bodyPr/>
          <a:lstStyle/>
          <a:p>
            <a:r>
              <a:rPr lang="en-US" dirty="0"/>
              <a:t>Caution</a:t>
            </a:r>
          </a:p>
        </p:txBody>
      </p:sp>
      <p:sp>
        <p:nvSpPr>
          <p:cNvPr id="3" name="Content Placeholder 2">
            <a:extLst>
              <a:ext uri="{FF2B5EF4-FFF2-40B4-BE49-F238E27FC236}">
                <a16:creationId xmlns:a16="http://schemas.microsoft.com/office/drawing/2014/main" id="{8E19AB46-355C-4294-9A09-CFDDFBBF8042}"/>
              </a:ext>
            </a:extLst>
          </p:cNvPr>
          <p:cNvSpPr>
            <a:spLocks noGrp="1"/>
          </p:cNvSpPr>
          <p:nvPr>
            <p:ph sz="quarter" idx="1"/>
          </p:nvPr>
        </p:nvSpPr>
        <p:spPr>
          <a:xfrm>
            <a:off x="685800" y="2708920"/>
            <a:ext cx="7772400" cy="3205336"/>
          </a:xfrm>
        </p:spPr>
        <p:txBody>
          <a:bodyPr/>
          <a:lstStyle/>
          <a:p>
            <a:r>
              <a:rPr lang="en-US" dirty="0">
                <a:latin typeface="Gabriola" pitchFamily="82" charset="0"/>
              </a:rPr>
              <a:t>**In the light of the risks involved, you should undertake stock market investments only if you understand the nature of the relationship into which you are entering and the extent of your exposure to risk.** </a:t>
            </a:r>
          </a:p>
        </p:txBody>
      </p:sp>
    </p:spTree>
    <p:extLst>
      <p:ext uri="{BB962C8B-B14F-4D97-AF65-F5344CB8AC3E}">
        <p14:creationId xmlns:p14="http://schemas.microsoft.com/office/powerpoint/2010/main" val="284377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7772400" cy="1143000"/>
          </a:xfrm>
        </p:spPr>
        <p:txBody>
          <a:bodyPr>
            <a:noAutofit/>
          </a:bodyPr>
          <a:lstStyle/>
          <a:p>
            <a:r>
              <a:rPr lang="en-IN" sz="8800" dirty="0">
                <a:solidFill>
                  <a:schemeClr val="tx1"/>
                </a:solidFill>
                <a:latin typeface="Gabriola" pitchFamily="82" charset="0"/>
              </a:rPr>
              <a:t>         THANKYOU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PROBLEM  STATEMENT:</a:t>
            </a:r>
          </a:p>
        </p:txBody>
      </p:sp>
      <p:sp>
        <p:nvSpPr>
          <p:cNvPr id="3" name="Content Placeholder 2"/>
          <p:cNvSpPr>
            <a:spLocks noGrp="1"/>
          </p:cNvSpPr>
          <p:nvPr>
            <p:ph sz="quarter" idx="1"/>
          </p:nvPr>
        </p:nvSpPr>
        <p:spPr/>
        <p:txBody>
          <a:bodyPr>
            <a:normAutofit/>
          </a:bodyPr>
          <a:lstStyle/>
          <a:p>
            <a:pPr>
              <a:buNone/>
            </a:pPr>
            <a:r>
              <a:rPr lang="en-IN" dirty="0">
                <a:latin typeface="Gabriola" pitchFamily="82" charset="0"/>
              </a:rPr>
              <a:t>     </a:t>
            </a:r>
          </a:p>
          <a:p>
            <a:pPr>
              <a:buFont typeface="Arial" pitchFamily="34" charset="0"/>
              <a:buChar char="•"/>
            </a:pPr>
            <a:r>
              <a:rPr lang="en-IN" dirty="0">
                <a:latin typeface="Gabriola" pitchFamily="82" charset="0"/>
              </a:rPr>
              <a:t> The aim of the project is to create a forecasting technique to predict future stock returns based on past returns to construct a portfolio of multiple stocks in order to diversify the risk. </a:t>
            </a:r>
          </a:p>
          <a:p>
            <a:pPr>
              <a:buFont typeface="Arial" pitchFamily="34" charset="0"/>
              <a:buChar char="•"/>
            </a:pPr>
            <a:r>
              <a:rPr lang="en-IN" dirty="0">
                <a:latin typeface="Gabriola" pitchFamily="82" charset="0"/>
              </a:rPr>
              <a:t>We do this by applying deep learning method of  Long  Short Term Memory for stock price forecasting by interpreting the seemingly chaotic market data.</a:t>
            </a:r>
          </a:p>
          <a:p>
            <a:pPr>
              <a:buFont typeface="Arial" pitchFamily="34" charset="0"/>
              <a:buChar char="•"/>
            </a:pPr>
            <a:r>
              <a:rPr lang="en-IN" dirty="0">
                <a:latin typeface="Gabriola" pitchFamily="82" charset="0"/>
              </a:rPr>
              <a:t>A Chatbot  via  Textual Conversation  which is computer programmed  is adopted as the output solution for the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STOCK MARKET??</a:t>
            </a:r>
          </a:p>
        </p:txBody>
      </p:sp>
      <p:sp>
        <p:nvSpPr>
          <p:cNvPr id="3" name="Content Placeholder 2"/>
          <p:cNvSpPr>
            <a:spLocks noGrp="1"/>
          </p:cNvSpPr>
          <p:nvPr>
            <p:ph sz="quarter" idx="1"/>
          </p:nvPr>
        </p:nvSpPr>
        <p:spPr/>
        <p:txBody>
          <a:bodyPr>
            <a:normAutofit/>
          </a:bodyPr>
          <a:lstStyle/>
          <a:p>
            <a:pPr marL="514350" indent="-514350">
              <a:buFont typeface="Arial" pitchFamily="34" charset="0"/>
              <a:buChar char="•"/>
            </a:pPr>
            <a:r>
              <a:rPr lang="en-IN" dirty="0">
                <a:latin typeface="Gabriola" pitchFamily="82" charset="0"/>
              </a:rPr>
              <a:t>Stock Market is a place where shares of publicly listed companies can trade under certain rules and regulations of  Govt.</a:t>
            </a:r>
          </a:p>
          <a:p>
            <a:pPr marL="514350" indent="-514350">
              <a:buFont typeface="Arial" pitchFamily="34" charset="0"/>
              <a:buChar char="•"/>
            </a:pPr>
            <a:r>
              <a:rPr lang="en-IN" dirty="0">
                <a:latin typeface="Gabriola" pitchFamily="82" charset="0"/>
              </a:rPr>
              <a:t>In India predominantly two kinds of stock exchanges:</a:t>
            </a:r>
          </a:p>
          <a:p>
            <a:pPr marL="514350" indent="-514350">
              <a:buFont typeface="Courier New" pitchFamily="49" charset="0"/>
              <a:buChar char="o"/>
            </a:pPr>
            <a:r>
              <a:rPr lang="en-IN" u="sng" dirty="0">
                <a:latin typeface="Gabriola" pitchFamily="82" charset="0"/>
              </a:rPr>
              <a:t>NSE (National Stock Exchange):</a:t>
            </a:r>
          </a:p>
          <a:p>
            <a:pPr marL="514350" indent="-514350">
              <a:buFont typeface="Wingdings" pitchFamily="2" charset="2"/>
              <a:buChar char="Ø"/>
            </a:pPr>
            <a:r>
              <a:rPr lang="en-IN" dirty="0">
                <a:latin typeface="Gabriola" pitchFamily="82" charset="0"/>
              </a:rPr>
              <a:t> Leading stock Exchange in India located in Mumbai.</a:t>
            </a:r>
          </a:p>
          <a:p>
            <a:pPr marL="514350" indent="-514350">
              <a:buFont typeface="Wingdings" pitchFamily="2" charset="2"/>
              <a:buChar char="Ø"/>
            </a:pPr>
            <a:r>
              <a:rPr lang="en-IN" dirty="0">
                <a:latin typeface="Gabriola" pitchFamily="82" charset="0"/>
              </a:rPr>
              <a:t> NIFTY is the index for NSE and it is based on the valuation of  </a:t>
            </a:r>
            <a:r>
              <a:rPr lang="en-IN" dirty="0"/>
              <a:t>50</a:t>
            </a:r>
            <a:r>
              <a:rPr lang="en-IN" dirty="0">
                <a:latin typeface="Gabriola" pitchFamily="82" charset="0"/>
              </a:rPr>
              <a:t> top companies from different sectors.</a:t>
            </a:r>
          </a:p>
          <a:p>
            <a:pPr marL="514350" indent="-514350">
              <a:buFont typeface="Wingdings" pitchFamily="2" charset="2"/>
              <a:buChar char="Ø"/>
            </a:pPr>
            <a:r>
              <a:rPr lang="en-IN" dirty="0">
                <a:latin typeface="Gabriola" pitchFamily="82" charset="0"/>
              </a:rPr>
              <a:t>In NSE there is trading of  equity shares, bonds and government securities.</a:t>
            </a:r>
          </a:p>
          <a:p>
            <a:pPr marL="514350" indent="-514350">
              <a:buFont typeface="Wingdings" pitchFamily="2" charset="2"/>
              <a:buChar char="Ø"/>
            </a:pPr>
            <a:endParaRPr lang="en-IN" dirty="0">
              <a:latin typeface="Gabriola" pitchFamily="82" charset="0"/>
            </a:endParaRPr>
          </a:p>
          <a:p>
            <a:pPr marL="514350" indent="-514350">
              <a:buFont typeface="+mj-lt"/>
              <a:buAutoNum type="arabicParenR"/>
            </a:pPr>
            <a:endParaRPr lang="en-IN" dirty="0">
              <a:latin typeface="Gabriola" pitchFamily="82" charset="0"/>
            </a:endParaRPr>
          </a:p>
          <a:p>
            <a:pPr marL="514350" indent="-514350">
              <a:buFont typeface="Arial" pitchFamily="34" charset="0"/>
              <a:buChar char="•"/>
            </a:pPr>
            <a:endParaRPr lang="en-IN" dirty="0">
              <a:latin typeface="Gabriola"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714356"/>
            <a:ext cx="7772400" cy="5214974"/>
          </a:xfrm>
        </p:spPr>
        <p:txBody>
          <a:bodyPr>
            <a:normAutofit lnSpcReduction="10000"/>
          </a:bodyPr>
          <a:lstStyle/>
          <a:p>
            <a:pPr marL="514350" indent="-514350">
              <a:buFont typeface="Courier New" pitchFamily="49" charset="0"/>
              <a:buChar char="o"/>
            </a:pPr>
            <a:r>
              <a:rPr lang="en-IN" dirty="0">
                <a:latin typeface="Gabriola" pitchFamily="82" charset="0"/>
              </a:rPr>
              <a:t> </a:t>
            </a:r>
            <a:r>
              <a:rPr lang="en-IN" u="sng" dirty="0">
                <a:latin typeface="Gabriola" pitchFamily="82" charset="0"/>
              </a:rPr>
              <a:t>BSE (Bombay Stock Exchange):</a:t>
            </a:r>
          </a:p>
          <a:p>
            <a:pPr marL="514350" indent="-514350">
              <a:buNone/>
            </a:pPr>
            <a:endParaRPr lang="en-IN" u="sng" dirty="0">
              <a:latin typeface="Gabriola" pitchFamily="82" charset="0"/>
            </a:endParaRPr>
          </a:p>
          <a:p>
            <a:pPr marL="514350" indent="-514350">
              <a:buFont typeface="Wingdings" pitchFamily="2" charset="2"/>
              <a:buChar char="Ø"/>
            </a:pPr>
            <a:r>
              <a:rPr lang="en-IN" dirty="0">
                <a:latin typeface="Gabriola" pitchFamily="82" charset="0"/>
              </a:rPr>
              <a:t>SENSEX is  the index for BSE and it is basically the valuation of  </a:t>
            </a:r>
            <a:r>
              <a:rPr lang="en-IN" dirty="0">
                <a:latin typeface="+mj-lt"/>
              </a:rPr>
              <a:t>30 </a:t>
            </a:r>
            <a:r>
              <a:rPr lang="en-IN" dirty="0">
                <a:latin typeface="Gabriola" pitchFamily="82" charset="0"/>
              </a:rPr>
              <a:t>top companies from different sectors.</a:t>
            </a:r>
          </a:p>
          <a:p>
            <a:pPr marL="514350" indent="-514350">
              <a:buFont typeface="Wingdings" pitchFamily="2" charset="2"/>
              <a:buChar char="Ø"/>
            </a:pPr>
            <a:endParaRPr lang="en-IN" dirty="0">
              <a:latin typeface="Gabriola" pitchFamily="82" charset="0"/>
            </a:endParaRPr>
          </a:p>
          <a:p>
            <a:pPr marL="514350" indent="-514350">
              <a:buFont typeface="Wingdings" pitchFamily="2" charset="2"/>
              <a:buChar char="Ø"/>
            </a:pPr>
            <a:r>
              <a:rPr lang="en-IN" dirty="0">
                <a:latin typeface="Gabriola" pitchFamily="82" charset="0"/>
              </a:rPr>
              <a:t>First Stock Exchange in the country to obtain permanent recognition in  </a:t>
            </a:r>
            <a:r>
              <a:rPr lang="en-IN" dirty="0"/>
              <a:t>1956.</a:t>
            </a:r>
          </a:p>
          <a:p>
            <a:pPr marL="514350" indent="-514350">
              <a:buFont typeface="Wingdings" pitchFamily="2" charset="2"/>
              <a:buChar char="Ø"/>
            </a:pPr>
            <a:endParaRPr lang="en-IN" dirty="0"/>
          </a:p>
          <a:p>
            <a:pPr marL="514350" indent="-514350">
              <a:buFont typeface="Wingdings" pitchFamily="2" charset="2"/>
              <a:buChar char="Ø"/>
            </a:pPr>
            <a:r>
              <a:rPr lang="en-IN" dirty="0">
                <a:latin typeface="Gabriola" pitchFamily="82" charset="0"/>
              </a:rPr>
              <a:t>Oldest Stock Exchange in Asia with a rich Heritage.</a:t>
            </a:r>
          </a:p>
          <a:p>
            <a:pPr marL="514350" indent="-514350">
              <a:buFont typeface="Wingdings" pitchFamily="2" charset="2"/>
              <a:buChar char="Ø"/>
            </a:pPr>
            <a:endParaRPr lang="en-IN" dirty="0">
              <a:latin typeface="Gabriola" pitchFamily="82" charset="0"/>
            </a:endParaRPr>
          </a:p>
          <a:p>
            <a:pPr marL="514350" indent="-514350">
              <a:buFont typeface="Wingdings" pitchFamily="2" charset="2"/>
              <a:buChar char="Ø"/>
            </a:pPr>
            <a:r>
              <a:rPr lang="en-IN" dirty="0">
                <a:latin typeface="Gabriola" pitchFamily="82" charset="0"/>
              </a:rPr>
              <a:t>Established in </a:t>
            </a:r>
            <a:r>
              <a:rPr lang="en-IN" dirty="0">
                <a:latin typeface="+mj-lt"/>
              </a:rPr>
              <a:t>1875 </a:t>
            </a:r>
            <a:r>
              <a:rPr lang="en-IN" dirty="0">
                <a:latin typeface="Gabriola" pitchFamily="82" charset="0"/>
              </a:rPr>
              <a:t>with speed of 6 microseconds and one of </a:t>
            </a:r>
            <a:r>
              <a:rPr lang="en-IN" dirty="0" err="1">
                <a:latin typeface="Gabriola" pitchFamily="82" charset="0"/>
              </a:rPr>
              <a:t>india</a:t>
            </a:r>
            <a:r>
              <a:rPr lang="en-IN" dirty="0">
                <a:latin typeface="Gabriola" pitchFamily="82" charset="0"/>
              </a:rPr>
              <a:t> leading exchange groups.</a:t>
            </a:r>
          </a:p>
          <a:p>
            <a:pPr marL="514350" indent="-514350">
              <a:buFont typeface="Wingdings" pitchFamily="2" charset="2"/>
              <a:buChar char="Ø"/>
            </a:pPr>
            <a:endParaRPr lang="en-IN" dirty="0">
              <a:latin typeface="Gabriola" pitchFamily="82" charset="0"/>
            </a:endParaRPr>
          </a:p>
          <a:p>
            <a:pPr marL="514350" indent="-514350">
              <a:buFont typeface="Wingdings" pitchFamily="2" charset="2"/>
              <a:buChar char="Ø"/>
            </a:pPr>
            <a:endParaRPr lang="en-IN" dirty="0">
              <a:latin typeface="Gabriola" pitchFamily="82" charset="0"/>
            </a:endParaRPr>
          </a:p>
          <a:p>
            <a:pPr marL="514350" indent="-514350">
              <a:buFont typeface="Wingdings" pitchFamily="2" charset="2"/>
              <a:buChar char="Ø"/>
            </a:pPr>
            <a:endParaRPr lang="en-IN" dirty="0">
              <a:latin typeface="Gabriola" pitchFamily="82" charset="0"/>
            </a:endParaRPr>
          </a:p>
          <a:p>
            <a:pPr marL="514350" indent="-514350">
              <a:buFont typeface="Wingdings" pitchFamily="2" charset="2"/>
              <a:buChar char="Ø"/>
            </a:pPr>
            <a:endParaRPr lang="en-IN" dirty="0">
              <a:latin typeface="Gabriola" pitchFamily="82" charset="0"/>
            </a:endParaRPr>
          </a:p>
          <a:p>
            <a:pPr>
              <a:buNone/>
            </a:pPr>
            <a:endParaRPr lang="en-IN" dirty="0">
              <a:latin typeface="Gabriola" pitchFamily="82" charset="0"/>
            </a:endParaRPr>
          </a:p>
          <a:p>
            <a:pPr>
              <a:buFont typeface="Arial" pitchFamily="34" charset="0"/>
              <a:buChar char="•"/>
            </a:pPr>
            <a:endParaRPr lang="en-IN" dirty="0">
              <a:latin typeface="Gabriola"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CONCEPT:</a:t>
            </a:r>
          </a:p>
        </p:txBody>
      </p:sp>
      <p:sp>
        <p:nvSpPr>
          <p:cNvPr id="3" name="Content Placeholder 2"/>
          <p:cNvSpPr>
            <a:spLocks noGrp="1"/>
          </p:cNvSpPr>
          <p:nvPr>
            <p:ph sz="quarter" idx="1"/>
          </p:nvPr>
        </p:nvSpPr>
        <p:spPr/>
        <p:txBody>
          <a:bodyPr>
            <a:normAutofit/>
          </a:bodyPr>
          <a:lstStyle/>
          <a:p>
            <a:pPr>
              <a:buFont typeface="Arial" pitchFamily="34" charset="0"/>
              <a:buChar char="•"/>
            </a:pPr>
            <a:r>
              <a:rPr lang="en-IN" dirty="0">
                <a:latin typeface="Gabriola" pitchFamily="82" charset="0"/>
              </a:rPr>
              <a:t>Stock Market Prediction is the act of trying to determine the future value of a company stock or other financial instrument traded on an exchange.</a:t>
            </a:r>
          </a:p>
          <a:p>
            <a:pPr>
              <a:buFont typeface="Arial" pitchFamily="34" charset="0"/>
              <a:buChar char="•"/>
            </a:pPr>
            <a:r>
              <a:rPr lang="en-IN" dirty="0">
                <a:latin typeface="Gabriola" pitchFamily="82" charset="0"/>
              </a:rPr>
              <a:t>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a:t>
            </a:r>
          </a:p>
          <a:p>
            <a:pPr>
              <a:buFont typeface="Arial" pitchFamily="34" charset="0"/>
              <a:buChar char="•"/>
            </a:pPr>
            <a:r>
              <a:rPr lang="en-IN" dirty="0">
                <a:latin typeface="Gabriola" pitchFamily="82" charset="0"/>
              </a:rPr>
              <a:t>Others disagree and those with this viewpoint possess myriad methods and technologies which purportedly allow them to gain future price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MOTIVATION:</a:t>
            </a:r>
          </a:p>
        </p:txBody>
      </p:sp>
      <p:sp>
        <p:nvSpPr>
          <p:cNvPr id="3" name="Content Placeholder 2"/>
          <p:cNvSpPr>
            <a:spLocks noGrp="1"/>
          </p:cNvSpPr>
          <p:nvPr>
            <p:ph sz="quarter" idx="1"/>
          </p:nvPr>
        </p:nvSpPr>
        <p:spPr/>
        <p:txBody>
          <a:bodyPr>
            <a:normAutofit/>
          </a:bodyPr>
          <a:lstStyle/>
          <a:p>
            <a:pPr>
              <a:buNone/>
            </a:pPr>
            <a:endParaRPr lang="en-IN" dirty="0">
              <a:latin typeface="Gabriola" pitchFamily="82" charset="0"/>
            </a:endParaRPr>
          </a:p>
          <a:p>
            <a:pPr>
              <a:buFont typeface="Arial" pitchFamily="34" charset="0"/>
              <a:buChar char="•"/>
            </a:pPr>
            <a:r>
              <a:rPr lang="en-IN" dirty="0">
                <a:latin typeface="Gabriola" pitchFamily="82" charset="0"/>
              </a:rPr>
              <a:t> The fluctuation of stock market is violent and there are many complicated financial indicators. However, the advancement in technology, provides an opportunity to gain steady fortune from stock market and also can help experts to find out the most informative indicators to make better prediction.</a:t>
            </a:r>
          </a:p>
          <a:p>
            <a:pPr>
              <a:buFont typeface="Arial" pitchFamily="34" charset="0"/>
              <a:buChar char="•"/>
            </a:pPr>
            <a:endParaRPr lang="en-IN" dirty="0">
              <a:latin typeface="Gabriola" pitchFamily="82" charset="0"/>
            </a:endParaRPr>
          </a:p>
          <a:p>
            <a:pPr>
              <a:buFont typeface="Arial" pitchFamily="34" charset="0"/>
              <a:buChar char="•"/>
            </a:pPr>
            <a:r>
              <a:rPr lang="en-IN" dirty="0">
                <a:latin typeface="Gabriola" pitchFamily="82" charset="0"/>
              </a:rPr>
              <a:t> The prediction of the market value is of paramount importance to help in maximizing the profit of stock option purchase while keeping the risk 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rPr>
              <a:t> </a:t>
            </a:r>
            <a:r>
              <a:rPr lang="en-IN" b="1" u="sng" dirty="0">
                <a:solidFill>
                  <a:schemeClr val="tx1"/>
                </a:solidFill>
                <a:latin typeface="Gabriola" pitchFamily="82" charset="0"/>
              </a:rPr>
              <a:t>FLOWCHART:</a:t>
            </a:r>
          </a:p>
        </p:txBody>
      </p:sp>
      <p:pic>
        <p:nvPicPr>
          <p:cNvPr id="1026" name="Picture 2"/>
          <p:cNvPicPr>
            <a:picLocks noGrp="1" noChangeAspect="1" noChangeArrowheads="1"/>
          </p:cNvPicPr>
          <p:nvPr>
            <p:ph sz="quarter" idx="1"/>
          </p:nvPr>
        </p:nvPicPr>
        <p:blipFill>
          <a:blip r:embed="rId2"/>
          <a:srcRect/>
          <a:stretch>
            <a:fillRect/>
          </a:stretch>
        </p:blipFill>
        <p:spPr bwMode="auto">
          <a:xfrm>
            <a:off x="357158" y="1500174"/>
            <a:ext cx="8358245" cy="478634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dirty="0">
                <a:solidFill>
                  <a:schemeClr val="tx1"/>
                </a:solidFill>
                <a:latin typeface="Gabriola" pitchFamily="82" charset="0"/>
              </a:rPr>
              <a:t> </a:t>
            </a:r>
            <a:r>
              <a:rPr lang="en-IN" b="1" u="sng" dirty="0">
                <a:solidFill>
                  <a:schemeClr val="tx1"/>
                </a:solidFill>
                <a:latin typeface="Gabriola" pitchFamily="82" charset="0"/>
              </a:rPr>
              <a:t>DATASET:</a:t>
            </a:r>
          </a:p>
        </p:txBody>
      </p:sp>
      <p:pic>
        <p:nvPicPr>
          <p:cNvPr id="4" name="Content Placeholder 3" descr="Dataset.PNG"/>
          <p:cNvPicPr>
            <a:picLocks noGrp="1" noChangeAspect="1"/>
          </p:cNvPicPr>
          <p:nvPr>
            <p:ph sz="quarter" idx="1"/>
          </p:nvPr>
        </p:nvPicPr>
        <p:blipFill>
          <a:blip r:embed="rId2"/>
          <a:stretch>
            <a:fillRect/>
          </a:stretch>
        </p:blipFill>
        <p:spPr>
          <a:xfrm>
            <a:off x="357158" y="1643050"/>
            <a:ext cx="8429684" cy="500066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479</TotalTime>
  <Words>744</Words>
  <Application>Microsoft Office PowerPoint</Application>
  <PresentationFormat>On-screen Show (4:3)</PresentationFormat>
  <Paragraphs>98</Paragraphs>
  <Slides>24</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Courier New</vt:lpstr>
      <vt:lpstr>Franklin Gothic Book</vt:lpstr>
      <vt:lpstr>Gabriola</vt:lpstr>
      <vt:lpstr>Perpetua</vt:lpstr>
      <vt:lpstr>Wingdings</vt:lpstr>
      <vt:lpstr>Wingdings 2</vt:lpstr>
      <vt:lpstr>Equity</vt:lpstr>
      <vt:lpstr>STOCK  MARKET  PREDICTION CHATBOT</vt:lpstr>
      <vt:lpstr> TEAM  MEMBERS:</vt:lpstr>
      <vt:lpstr> PROBLEM  STATEMENT:</vt:lpstr>
      <vt:lpstr> STOCK MARKET??</vt:lpstr>
      <vt:lpstr>PowerPoint Presentation</vt:lpstr>
      <vt:lpstr> CONCEPT:</vt:lpstr>
      <vt:lpstr> MOTIVATION:</vt:lpstr>
      <vt:lpstr> FLOWCHART:</vt:lpstr>
      <vt:lpstr> DATASET:</vt:lpstr>
      <vt:lpstr>PowerPoint Presentation</vt:lpstr>
      <vt:lpstr> LONG SHORT TERM MEMORY (LSTM):</vt:lpstr>
      <vt:lpstr>  RESULT(LSTM):</vt:lpstr>
      <vt:lpstr> ELISA  AS  CHATBOT:</vt:lpstr>
      <vt:lpstr>Twitter Sentiment Score as new feature:</vt:lpstr>
      <vt:lpstr>                           OUTPUT</vt:lpstr>
      <vt:lpstr>PowerPoint Presentation</vt:lpstr>
      <vt:lpstr>Queries</vt:lpstr>
      <vt:lpstr>Predicted price</vt:lpstr>
      <vt:lpstr>Feelings about the company</vt:lpstr>
      <vt:lpstr>PowerPoint Presentation</vt:lpstr>
      <vt:lpstr> CHALLENGES:</vt:lpstr>
      <vt:lpstr> FUTURE  SCOPE:</vt:lpstr>
      <vt:lpstr>Caution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CHATBOT</dc:title>
  <dc:creator>user</dc:creator>
  <cp:lastModifiedBy>Ramesh Krishnan B</cp:lastModifiedBy>
  <cp:revision>110</cp:revision>
  <dcterms:created xsi:type="dcterms:W3CDTF">2019-07-16T08:20:13Z</dcterms:created>
  <dcterms:modified xsi:type="dcterms:W3CDTF">2019-07-17T07:12:52Z</dcterms:modified>
</cp:coreProperties>
</file>