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80" r:id="rId6"/>
    <p:sldId id="259" r:id="rId7"/>
    <p:sldId id="260" r:id="rId8"/>
    <p:sldId id="261" r:id="rId9"/>
    <p:sldId id="262" r:id="rId10"/>
    <p:sldId id="263"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60" y="5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lstStyle/>
          <a:p>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lstStyle/>
          <a:p>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lstStyle/>
          <a:p>
            <a:endParaRPr/>
          </a:p>
        </p:txBody>
      </p:sp>
      <p:sp>
        <p:nvSpPr>
          <p:cNvPr id="32" name="PlaceHolder 4"/>
          <p:cNvSpPr>
            <a:spLocks noGrp="1"/>
          </p:cNvSpPr>
          <p:nvPr>
            <p:ph type="body"/>
          </p:nvPr>
        </p:nvSpPr>
        <p:spPr>
          <a:xfrm>
            <a:off x="6226200" y="4098240"/>
            <a:ext cx="5131080" cy="2075040"/>
          </a:xfrm>
          <a:prstGeom prst="rect">
            <a:avLst/>
          </a:prstGeom>
        </p:spPr>
        <p:txBody>
          <a:bodyPr lIns="0" tIns="0" rIns="0" bIns="0"/>
          <a:lstStyle/>
          <a:p>
            <a:endParaRPr/>
          </a:p>
        </p:txBody>
      </p:sp>
      <p:sp>
        <p:nvSpPr>
          <p:cNvPr id="33" name="PlaceHolder 5"/>
          <p:cNvSpPr>
            <a:spLocks noGrp="1"/>
          </p:cNvSpPr>
          <p:nvPr>
            <p:ph type="body"/>
          </p:nvPr>
        </p:nvSpPr>
        <p:spPr>
          <a:xfrm>
            <a:off x="838080" y="4098240"/>
            <a:ext cx="5131080" cy="20750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35" name="PlaceHolder 2"/>
          <p:cNvSpPr>
            <a:spLocks noGrp="1"/>
          </p:cNvSpPr>
          <p:nvPr>
            <p:ph type="body"/>
          </p:nvPr>
        </p:nvSpPr>
        <p:spPr>
          <a:xfrm>
            <a:off x="838080" y="1825560"/>
            <a:ext cx="10515240" cy="4350960"/>
          </a:xfrm>
          <a:prstGeom prst="rect">
            <a:avLst/>
          </a:prstGeom>
        </p:spPr>
        <p:txBody>
          <a:bodyPr lIns="0" tIns="0" rIns="0" bIns="0"/>
          <a:lstStyle/>
          <a:p>
            <a:endParaRPr/>
          </a:p>
        </p:txBody>
      </p:sp>
      <p:sp>
        <p:nvSpPr>
          <p:cNvPr id="36" name="PlaceHolder 3"/>
          <p:cNvSpPr>
            <a:spLocks noGrp="1"/>
          </p:cNvSpPr>
          <p:nvPr>
            <p:ph type="body"/>
          </p:nvPr>
        </p:nvSpPr>
        <p:spPr>
          <a:xfrm>
            <a:off x="838080" y="1825560"/>
            <a:ext cx="10515240" cy="4350960"/>
          </a:xfrm>
          <a:prstGeom prst="rect">
            <a:avLst/>
          </a:prstGeom>
        </p:spPr>
        <p:txBody>
          <a:bodyPr lIns="0" tIns="0" rIns="0" bIns="0"/>
          <a:lstStyle/>
          <a:p>
            <a:endParaRPr/>
          </a:p>
        </p:txBody>
      </p:sp>
      <p:pic>
        <p:nvPicPr>
          <p:cNvPr id="37" name="Picture 36"/>
          <p:cNvPicPr/>
          <p:nvPr/>
        </p:nvPicPr>
        <p:blipFill>
          <a:blip r:embed="rId2"/>
          <a:stretch>
            <a:fillRect/>
          </a:stretch>
        </p:blipFill>
        <p:spPr>
          <a:xfrm>
            <a:off x="3368880" y="1825560"/>
            <a:ext cx="5452920" cy="4350960"/>
          </a:xfrm>
          <a:prstGeom prst="rect">
            <a:avLst/>
          </a:prstGeom>
          <a:ln>
            <a:noFill/>
          </a:ln>
        </p:spPr>
      </p:pic>
      <p:pic>
        <p:nvPicPr>
          <p:cNvPr id="38" name="Picture 37"/>
          <p:cNvPicPr/>
          <p:nvPr/>
        </p:nvPicPr>
        <p:blipFill>
          <a:blip r:embed="rId2"/>
          <a:stretch>
            <a:fillRect/>
          </a:stretch>
        </p:blipFill>
        <p:spPr>
          <a:xfrm>
            <a:off x="3368880" y="1825560"/>
            <a:ext cx="5452920" cy="4350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45" name="PlaceHolder 2"/>
          <p:cNvSpPr>
            <a:spLocks noGrp="1"/>
          </p:cNvSpPr>
          <p:nvPr>
            <p:ph type="subTitle"/>
          </p:nvPr>
        </p:nvSpPr>
        <p:spPr>
          <a:xfrm>
            <a:off x="838080" y="1825560"/>
            <a:ext cx="10515240" cy="435132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47" name="PlaceHolder 2"/>
          <p:cNvSpPr>
            <a:spLocks noGrp="1"/>
          </p:cNvSpPr>
          <p:nvPr>
            <p:ph type="body"/>
          </p:nvPr>
        </p:nvSpPr>
        <p:spPr>
          <a:xfrm>
            <a:off x="838080" y="1825560"/>
            <a:ext cx="10515240" cy="435096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49" name="PlaceHolder 2"/>
          <p:cNvSpPr>
            <a:spLocks noGrp="1"/>
          </p:cNvSpPr>
          <p:nvPr>
            <p:ph type="body"/>
          </p:nvPr>
        </p:nvSpPr>
        <p:spPr>
          <a:xfrm>
            <a:off x="838080" y="1825560"/>
            <a:ext cx="5131080" cy="4350960"/>
          </a:xfrm>
          <a:prstGeom prst="rect">
            <a:avLst/>
          </a:prstGeom>
        </p:spPr>
        <p:txBody>
          <a:bodyPr lIns="0" tIns="0" rIns="0" bIns="0"/>
          <a:lstStyle/>
          <a:p>
            <a:endParaRPr/>
          </a:p>
        </p:txBody>
      </p:sp>
      <p:sp>
        <p:nvSpPr>
          <p:cNvPr id="50" name="PlaceHolder 3"/>
          <p:cNvSpPr>
            <a:spLocks noGrp="1"/>
          </p:cNvSpPr>
          <p:nvPr>
            <p:ph type="body"/>
          </p:nvPr>
        </p:nvSpPr>
        <p:spPr>
          <a:xfrm>
            <a:off x="6226200" y="1825560"/>
            <a:ext cx="5131080" cy="435096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38080" y="365040"/>
            <a:ext cx="10515240" cy="614448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54" name="PlaceHolder 2"/>
          <p:cNvSpPr>
            <a:spLocks noGrp="1"/>
          </p:cNvSpPr>
          <p:nvPr>
            <p:ph type="body"/>
          </p:nvPr>
        </p:nvSpPr>
        <p:spPr>
          <a:xfrm>
            <a:off x="838080" y="1825560"/>
            <a:ext cx="5131080" cy="2075040"/>
          </a:xfrm>
          <a:prstGeom prst="rect">
            <a:avLst/>
          </a:prstGeom>
        </p:spPr>
        <p:txBody>
          <a:bodyPr lIns="0" tIns="0" rIns="0" bIns="0"/>
          <a:lstStyle/>
          <a:p>
            <a:endParaRPr/>
          </a:p>
        </p:txBody>
      </p:sp>
      <p:sp>
        <p:nvSpPr>
          <p:cNvPr id="55" name="PlaceHolder 3"/>
          <p:cNvSpPr>
            <a:spLocks noGrp="1"/>
          </p:cNvSpPr>
          <p:nvPr>
            <p:ph type="body"/>
          </p:nvPr>
        </p:nvSpPr>
        <p:spPr>
          <a:xfrm>
            <a:off x="838080" y="4098240"/>
            <a:ext cx="5131080" cy="2075040"/>
          </a:xfrm>
          <a:prstGeom prst="rect">
            <a:avLst/>
          </a:prstGeom>
        </p:spPr>
        <p:txBody>
          <a:bodyPr lIns="0" tIns="0" rIns="0" bIns="0"/>
          <a:lstStyle/>
          <a:p>
            <a:endParaRPr/>
          </a:p>
        </p:txBody>
      </p:sp>
      <p:sp>
        <p:nvSpPr>
          <p:cNvPr id="56" name="PlaceHolder 4"/>
          <p:cNvSpPr>
            <a:spLocks noGrp="1"/>
          </p:cNvSpPr>
          <p:nvPr>
            <p:ph type="body"/>
          </p:nvPr>
        </p:nvSpPr>
        <p:spPr>
          <a:xfrm>
            <a:off x="6226200" y="1825560"/>
            <a:ext cx="5131080" cy="435096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6" name="PlaceHolder 2"/>
          <p:cNvSpPr>
            <a:spLocks noGrp="1"/>
          </p:cNvSpPr>
          <p:nvPr>
            <p:ph type="subTitle"/>
          </p:nvPr>
        </p:nvSpPr>
        <p:spPr>
          <a:xfrm>
            <a:off x="838080" y="1825560"/>
            <a:ext cx="10515240" cy="435132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58" name="PlaceHolder 2"/>
          <p:cNvSpPr>
            <a:spLocks noGrp="1"/>
          </p:cNvSpPr>
          <p:nvPr>
            <p:ph type="body"/>
          </p:nvPr>
        </p:nvSpPr>
        <p:spPr>
          <a:xfrm>
            <a:off x="838080" y="1825560"/>
            <a:ext cx="5131080" cy="4350960"/>
          </a:xfrm>
          <a:prstGeom prst="rect">
            <a:avLst/>
          </a:prstGeom>
        </p:spPr>
        <p:txBody>
          <a:bodyPr lIns="0" tIns="0" rIns="0" bIns="0"/>
          <a:lstStyle/>
          <a:p>
            <a:endParaRPr/>
          </a:p>
        </p:txBody>
      </p:sp>
      <p:sp>
        <p:nvSpPr>
          <p:cNvPr id="59" name="PlaceHolder 3"/>
          <p:cNvSpPr>
            <a:spLocks noGrp="1"/>
          </p:cNvSpPr>
          <p:nvPr>
            <p:ph type="body"/>
          </p:nvPr>
        </p:nvSpPr>
        <p:spPr>
          <a:xfrm>
            <a:off x="6226200" y="1825560"/>
            <a:ext cx="5131080" cy="2075040"/>
          </a:xfrm>
          <a:prstGeom prst="rect">
            <a:avLst/>
          </a:prstGeom>
        </p:spPr>
        <p:txBody>
          <a:bodyPr lIns="0" tIns="0" rIns="0" bIns="0"/>
          <a:lstStyle/>
          <a:p>
            <a:endParaRPr/>
          </a:p>
        </p:txBody>
      </p:sp>
      <p:sp>
        <p:nvSpPr>
          <p:cNvPr id="60" name="PlaceHolder 4"/>
          <p:cNvSpPr>
            <a:spLocks noGrp="1"/>
          </p:cNvSpPr>
          <p:nvPr>
            <p:ph type="body"/>
          </p:nvPr>
        </p:nvSpPr>
        <p:spPr>
          <a:xfrm>
            <a:off x="6226200" y="4098240"/>
            <a:ext cx="5131080" cy="20750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62" name="PlaceHolder 2"/>
          <p:cNvSpPr>
            <a:spLocks noGrp="1"/>
          </p:cNvSpPr>
          <p:nvPr>
            <p:ph type="body"/>
          </p:nvPr>
        </p:nvSpPr>
        <p:spPr>
          <a:xfrm>
            <a:off x="838080" y="1825560"/>
            <a:ext cx="5131080" cy="2075040"/>
          </a:xfrm>
          <a:prstGeom prst="rect">
            <a:avLst/>
          </a:prstGeom>
        </p:spPr>
        <p:txBody>
          <a:bodyPr lIns="0" tIns="0" rIns="0" bIns="0"/>
          <a:lstStyle/>
          <a:p>
            <a:endParaRPr/>
          </a:p>
        </p:txBody>
      </p:sp>
      <p:sp>
        <p:nvSpPr>
          <p:cNvPr id="63" name="PlaceHolder 3"/>
          <p:cNvSpPr>
            <a:spLocks noGrp="1"/>
          </p:cNvSpPr>
          <p:nvPr>
            <p:ph type="body"/>
          </p:nvPr>
        </p:nvSpPr>
        <p:spPr>
          <a:xfrm>
            <a:off x="6226200" y="1825560"/>
            <a:ext cx="5131080" cy="2075040"/>
          </a:xfrm>
          <a:prstGeom prst="rect">
            <a:avLst/>
          </a:prstGeom>
        </p:spPr>
        <p:txBody>
          <a:bodyPr lIns="0" tIns="0" rIns="0" bIns="0"/>
          <a:lstStyle/>
          <a:p>
            <a:endParaRPr/>
          </a:p>
        </p:txBody>
      </p:sp>
      <p:sp>
        <p:nvSpPr>
          <p:cNvPr id="64" name="PlaceHolder 4"/>
          <p:cNvSpPr>
            <a:spLocks noGrp="1"/>
          </p:cNvSpPr>
          <p:nvPr>
            <p:ph type="body"/>
          </p:nvPr>
        </p:nvSpPr>
        <p:spPr>
          <a:xfrm>
            <a:off x="838080" y="4098240"/>
            <a:ext cx="10515240" cy="20750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66" name="PlaceHolder 2"/>
          <p:cNvSpPr>
            <a:spLocks noGrp="1"/>
          </p:cNvSpPr>
          <p:nvPr>
            <p:ph type="body"/>
          </p:nvPr>
        </p:nvSpPr>
        <p:spPr>
          <a:xfrm>
            <a:off x="838080" y="1825560"/>
            <a:ext cx="10515240" cy="2075040"/>
          </a:xfrm>
          <a:prstGeom prst="rect">
            <a:avLst/>
          </a:prstGeom>
        </p:spPr>
        <p:txBody>
          <a:bodyPr lIns="0" tIns="0" rIns="0" bIns="0"/>
          <a:lstStyle/>
          <a:p>
            <a:endParaRPr/>
          </a:p>
        </p:txBody>
      </p:sp>
      <p:sp>
        <p:nvSpPr>
          <p:cNvPr id="67" name="PlaceHolder 3"/>
          <p:cNvSpPr>
            <a:spLocks noGrp="1"/>
          </p:cNvSpPr>
          <p:nvPr>
            <p:ph type="body"/>
          </p:nvPr>
        </p:nvSpPr>
        <p:spPr>
          <a:xfrm>
            <a:off x="838080" y="4098240"/>
            <a:ext cx="10515240" cy="20750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69" name="PlaceHolder 2"/>
          <p:cNvSpPr>
            <a:spLocks noGrp="1"/>
          </p:cNvSpPr>
          <p:nvPr>
            <p:ph type="body"/>
          </p:nvPr>
        </p:nvSpPr>
        <p:spPr>
          <a:xfrm>
            <a:off x="838080" y="1825560"/>
            <a:ext cx="5131080" cy="2075040"/>
          </a:xfrm>
          <a:prstGeom prst="rect">
            <a:avLst/>
          </a:prstGeom>
        </p:spPr>
        <p:txBody>
          <a:bodyPr lIns="0" tIns="0" rIns="0" bIns="0"/>
          <a:lstStyle/>
          <a:p>
            <a:endParaRPr/>
          </a:p>
        </p:txBody>
      </p:sp>
      <p:sp>
        <p:nvSpPr>
          <p:cNvPr id="70" name="PlaceHolder 3"/>
          <p:cNvSpPr>
            <a:spLocks noGrp="1"/>
          </p:cNvSpPr>
          <p:nvPr>
            <p:ph type="body"/>
          </p:nvPr>
        </p:nvSpPr>
        <p:spPr>
          <a:xfrm>
            <a:off x="6226200" y="1825560"/>
            <a:ext cx="5131080" cy="2075040"/>
          </a:xfrm>
          <a:prstGeom prst="rect">
            <a:avLst/>
          </a:prstGeom>
        </p:spPr>
        <p:txBody>
          <a:bodyPr lIns="0" tIns="0" rIns="0" bIns="0"/>
          <a:lstStyle/>
          <a:p>
            <a:endParaRPr/>
          </a:p>
        </p:txBody>
      </p:sp>
      <p:sp>
        <p:nvSpPr>
          <p:cNvPr id="71" name="PlaceHolder 4"/>
          <p:cNvSpPr>
            <a:spLocks noGrp="1"/>
          </p:cNvSpPr>
          <p:nvPr>
            <p:ph type="body"/>
          </p:nvPr>
        </p:nvSpPr>
        <p:spPr>
          <a:xfrm>
            <a:off x="6226200" y="4098240"/>
            <a:ext cx="5131080" cy="2075040"/>
          </a:xfrm>
          <a:prstGeom prst="rect">
            <a:avLst/>
          </a:prstGeom>
        </p:spPr>
        <p:txBody>
          <a:bodyPr lIns="0" tIns="0" rIns="0" bIns="0"/>
          <a:lstStyle/>
          <a:p>
            <a:endParaRPr/>
          </a:p>
        </p:txBody>
      </p:sp>
      <p:sp>
        <p:nvSpPr>
          <p:cNvPr id="72" name="PlaceHolder 5"/>
          <p:cNvSpPr>
            <a:spLocks noGrp="1"/>
          </p:cNvSpPr>
          <p:nvPr>
            <p:ph type="body"/>
          </p:nvPr>
        </p:nvSpPr>
        <p:spPr>
          <a:xfrm>
            <a:off x="838080" y="4098240"/>
            <a:ext cx="5131080" cy="20750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74" name="PlaceHolder 2"/>
          <p:cNvSpPr>
            <a:spLocks noGrp="1"/>
          </p:cNvSpPr>
          <p:nvPr>
            <p:ph type="body"/>
          </p:nvPr>
        </p:nvSpPr>
        <p:spPr>
          <a:xfrm>
            <a:off x="838080" y="1825560"/>
            <a:ext cx="10515240" cy="4350960"/>
          </a:xfrm>
          <a:prstGeom prst="rect">
            <a:avLst/>
          </a:prstGeom>
        </p:spPr>
        <p:txBody>
          <a:bodyPr lIns="0" tIns="0" rIns="0" bIns="0"/>
          <a:lstStyle/>
          <a:p>
            <a:endParaRPr/>
          </a:p>
        </p:txBody>
      </p:sp>
      <p:sp>
        <p:nvSpPr>
          <p:cNvPr id="75" name="PlaceHolder 3"/>
          <p:cNvSpPr>
            <a:spLocks noGrp="1"/>
          </p:cNvSpPr>
          <p:nvPr>
            <p:ph type="body"/>
          </p:nvPr>
        </p:nvSpPr>
        <p:spPr>
          <a:xfrm>
            <a:off x="838080" y="1825560"/>
            <a:ext cx="10515240" cy="4350960"/>
          </a:xfrm>
          <a:prstGeom prst="rect">
            <a:avLst/>
          </a:prstGeom>
        </p:spPr>
        <p:txBody>
          <a:bodyPr lIns="0" tIns="0" rIns="0" bIns="0"/>
          <a:lstStyle/>
          <a:p>
            <a:endParaRPr/>
          </a:p>
        </p:txBody>
      </p:sp>
      <p:pic>
        <p:nvPicPr>
          <p:cNvPr id="76" name="Picture 75"/>
          <p:cNvPicPr/>
          <p:nvPr/>
        </p:nvPicPr>
        <p:blipFill>
          <a:blip r:embed="rId2"/>
          <a:stretch>
            <a:fillRect/>
          </a:stretch>
        </p:blipFill>
        <p:spPr>
          <a:xfrm>
            <a:off x="3368880" y="1825560"/>
            <a:ext cx="5452920" cy="4350960"/>
          </a:xfrm>
          <a:prstGeom prst="rect">
            <a:avLst/>
          </a:prstGeom>
          <a:ln>
            <a:noFill/>
          </a:ln>
        </p:spPr>
      </p:pic>
      <p:pic>
        <p:nvPicPr>
          <p:cNvPr id="77" name="Picture 76"/>
          <p:cNvPicPr/>
          <p:nvPr/>
        </p:nvPicPr>
        <p:blipFill>
          <a:blip r:embed="rId2"/>
          <a:stretch>
            <a:fillRect/>
          </a:stretch>
        </p:blipFill>
        <p:spPr>
          <a:xfrm>
            <a:off x="3368880" y="1825560"/>
            <a:ext cx="5452920" cy="43509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lstStyle/>
          <a:p>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48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lstStyle/>
          <a:p>
            <a:endParaRPr/>
          </a:p>
        </p:txBody>
      </p:sp>
      <p:sp>
        <p:nvSpPr>
          <p:cNvPr id="16" name="PlaceHolder 3"/>
          <p:cNvSpPr>
            <a:spLocks noGrp="1"/>
          </p:cNvSpPr>
          <p:nvPr>
            <p:ph type="body"/>
          </p:nvPr>
        </p:nvSpPr>
        <p:spPr>
          <a:xfrm>
            <a:off x="838080" y="4098240"/>
            <a:ext cx="5131080" cy="2075040"/>
          </a:xfrm>
          <a:prstGeom prst="rect">
            <a:avLst/>
          </a:prstGeom>
        </p:spPr>
        <p:txBody>
          <a:bodyPr lIns="0" tIns="0" rIns="0" bIns="0"/>
          <a:lstStyle/>
          <a:p>
            <a:endParaRPr/>
          </a:p>
        </p:txBody>
      </p:sp>
      <p:sp>
        <p:nvSpPr>
          <p:cNvPr id="17" name="PlaceHolder 4"/>
          <p:cNvSpPr>
            <a:spLocks noGrp="1"/>
          </p:cNvSpPr>
          <p:nvPr>
            <p:ph type="body"/>
          </p:nvPr>
        </p:nvSpPr>
        <p:spPr>
          <a:xfrm>
            <a:off x="6226200" y="1825560"/>
            <a:ext cx="5131080" cy="435096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lstStyle/>
          <a:p>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lstStyle/>
          <a:p>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520"/>
          </a:xfrm>
          <a:prstGeom prst="rect">
            <a:avLst/>
          </a:prstGeom>
        </p:spPr>
        <p:txBody>
          <a:bodyPr lIns="0" tIns="0" rIns="0" bIns="0" anchor="ctr"/>
          <a:lstStyle/>
          <a:p>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lstStyle/>
          <a:p>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lstStyle/>
          <a:p>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lstStyle/>
          <a:p>
            <a:pPr algn="ctr">
              <a:lnSpc>
                <a:spcPct val="100000"/>
              </a:lnSpc>
            </a:pPr>
            <a:r>
              <a:rPr lang="en-US" sz="6000">
                <a:solidFill>
                  <a:srgbClr val="000000"/>
                </a:solidFill>
                <a:latin typeface="Calibri Light"/>
              </a:rPr>
              <a:t>Click to edit the title text formatClick to edit Master title style</a:t>
            </a:r>
            <a:endParaRPr/>
          </a:p>
        </p:txBody>
      </p:sp>
      <p:sp>
        <p:nvSpPr>
          <p:cNvPr id="6" name="PlaceHolder 2"/>
          <p:cNvSpPr>
            <a:spLocks noGrp="1"/>
          </p:cNvSpPr>
          <p:nvPr>
            <p:ph type="dt"/>
          </p:nvPr>
        </p:nvSpPr>
        <p:spPr>
          <a:xfrm>
            <a:off x="838080" y="6356520"/>
            <a:ext cx="2742840" cy="364680"/>
          </a:xfrm>
          <a:prstGeom prst="rect">
            <a:avLst/>
          </a:prstGeom>
        </p:spPr>
        <p:txBody>
          <a:bodyPr anchor="ctr"/>
          <a:lstStyle/>
          <a:p>
            <a:pPr>
              <a:lnSpc>
                <a:spcPct val="100000"/>
              </a:lnSpc>
            </a:pPr>
            <a:r>
              <a:rPr lang="en-IN" sz="1200">
                <a:solidFill>
                  <a:srgbClr val="8B8B8B"/>
                </a:solidFill>
                <a:latin typeface="Calibri"/>
              </a:rPr>
              <a:t>10/06/19</a:t>
            </a:r>
            <a:endParaRPr/>
          </a:p>
        </p:txBody>
      </p:sp>
      <p:sp>
        <p:nvSpPr>
          <p:cNvPr id="2" name="PlaceHolder 3"/>
          <p:cNvSpPr>
            <a:spLocks noGrp="1"/>
          </p:cNvSpPr>
          <p:nvPr>
            <p:ph type="ftr"/>
          </p:nvPr>
        </p:nvSpPr>
        <p:spPr>
          <a:xfrm>
            <a:off x="4038480" y="6356520"/>
            <a:ext cx="4114440" cy="364680"/>
          </a:xfrm>
          <a:prstGeom prst="rect">
            <a:avLst/>
          </a:prstGeom>
        </p:spPr>
        <p:txBody>
          <a:bodyPr anchor="ctr"/>
          <a:lstStyle/>
          <a:p>
            <a:endParaRPr/>
          </a:p>
        </p:txBody>
      </p:sp>
      <p:sp>
        <p:nvSpPr>
          <p:cNvPr id="3" name="PlaceHolder 4"/>
          <p:cNvSpPr>
            <a:spLocks noGrp="1"/>
          </p:cNvSpPr>
          <p:nvPr>
            <p:ph type="sldNum"/>
          </p:nvPr>
        </p:nvSpPr>
        <p:spPr>
          <a:xfrm>
            <a:off x="8610480" y="6356520"/>
            <a:ext cx="2742840" cy="364680"/>
          </a:xfrm>
          <a:prstGeom prst="rect">
            <a:avLst/>
          </a:prstGeom>
        </p:spPr>
        <p:txBody>
          <a:bodyPr anchor="ctr"/>
          <a:lstStyle/>
          <a:p>
            <a:pPr algn="r">
              <a:lnSpc>
                <a:spcPct val="100000"/>
              </a:lnSpc>
            </a:pPr>
            <a:fld id="{1E1D41CF-D1D7-4CE6-AF17-A3DDC79AC48F}" type="slidenum">
              <a:rPr lang="en-IN" sz="1200">
                <a:solidFill>
                  <a:srgbClr val="8B8B8B"/>
                </a:solidFill>
                <a:latin typeface="Calibri"/>
              </a:rPr>
              <a:t>‹#›</a:t>
            </a:fld>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n-US" sz="2800">
                <a:latin typeface="Calibri"/>
              </a:rPr>
              <a:t>Click to edit the outline text format</a:t>
            </a:r>
            <a:endParaRPr/>
          </a:p>
          <a:p>
            <a:pPr lvl="1">
              <a:buSzPct val="75000"/>
              <a:buFont typeface="StarSymbol"/>
              <a:buChar char=""/>
            </a:pPr>
            <a:r>
              <a:rPr lang="en-US" sz="2000">
                <a:latin typeface="Calibri"/>
              </a:rPr>
              <a:t>Second Outline Level</a:t>
            </a:r>
            <a:endParaRPr/>
          </a:p>
          <a:p>
            <a:pPr lvl="2">
              <a:buSzPct val="45000"/>
              <a:buFont typeface="StarSymbol"/>
              <a:buChar char=""/>
            </a:pPr>
            <a:r>
              <a:rPr lang="en-US">
                <a:latin typeface="Calibri"/>
              </a:rPr>
              <a:t>Third Outline Level</a:t>
            </a:r>
            <a:endParaRPr/>
          </a:p>
          <a:p>
            <a:pPr lvl="3">
              <a:buSzPct val="75000"/>
              <a:buFont typeface="StarSymbol"/>
              <a:buChar char=""/>
            </a:pPr>
            <a:r>
              <a:rPr lang="en-US">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lstStyle/>
          <a:p>
            <a:pPr>
              <a:lnSpc>
                <a:spcPct val="90000"/>
              </a:lnSpc>
            </a:pPr>
            <a:r>
              <a:rPr lang="en-US" sz="4400">
                <a:solidFill>
                  <a:srgbClr val="000000"/>
                </a:solidFill>
                <a:latin typeface="Calibri Light"/>
              </a:rPr>
              <a:t>Click to edit the title text formatClick to edit Master title style</a:t>
            </a:r>
            <a:endParaRPr/>
          </a:p>
        </p:txBody>
      </p:sp>
      <p:sp>
        <p:nvSpPr>
          <p:cNvPr id="40" name="PlaceHolder 2"/>
          <p:cNvSpPr>
            <a:spLocks noGrp="1"/>
          </p:cNvSpPr>
          <p:nvPr>
            <p:ph type="body"/>
          </p:nvPr>
        </p:nvSpPr>
        <p:spPr>
          <a:xfrm>
            <a:off x="838080" y="1825560"/>
            <a:ext cx="10515240" cy="4350960"/>
          </a:xfrm>
          <a:prstGeom prst="rect">
            <a:avLst/>
          </a:prstGeom>
        </p:spPr>
        <p:txBody>
          <a:bodyPr/>
          <a:lstStyle/>
          <a:p>
            <a:pPr>
              <a:buSzPct val="45000"/>
              <a:buFont typeface="StarSymbol"/>
              <a:buChar char=""/>
            </a:pPr>
            <a:r>
              <a:rPr lang="en-US" sz="2800">
                <a:solidFill>
                  <a:srgbClr val="000000"/>
                </a:solidFill>
                <a:latin typeface="Calibri"/>
              </a:rPr>
              <a:t>Click to edit the outline text format</a:t>
            </a:r>
            <a:endParaRPr/>
          </a:p>
          <a:p>
            <a:pPr lvl="1">
              <a:buSzPct val="75000"/>
              <a:buFont typeface="StarSymbol"/>
              <a:buChar char=""/>
            </a:pPr>
            <a:r>
              <a:rPr lang="en-US" sz="2800">
                <a:solidFill>
                  <a:srgbClr val="000000"/>
                </a:solidFill>
                <a:latin typeface="Calibri"/>
              </a:rPr>
              <a:t>Second Outline Level</a:t>
            </a:r>
            <a:endParaRPr/>
          </a:p>
          <a:p>
            <a:pPr lvl="2">
              <a:buSzPct val="45000"/>
              <a:buFont typeface="StarSymbol"/>
              <a:buChar char=""/>
            </a:pPr>
            <a:r>
              <a:rPr lang="en-US" sz="2800">
                <a:solidFill>
                  <a:srgbClr val="000000"/>
                </a:solidFill>
                <a:latin typeface="Calibri"/>
              </a:rPr>
              <a:t>Third Outline Level</a:t>
            </a:r>
            <a:endParaRPr/>
          </a:p>
          <a:p>
            <a:pPr lvl="3">
              <a:buSzPct val="75000"/>
              <a:buFont typeface="StarSymbol"/>
              <a:buChar char=""/>
            </a:pPr>
            <a:r>
              <a:rPr lang="en-US" sz="2800">
                <a:solidFill>
                  <a:srgbClr val="000000"/>
                </a:solidFill>
                <a:latin typeface="Calibri"/>
              </a:rPr>
              <a:t>Fourth Outline Level</a:t>
            </a:r>
            <a:endParaRPr/>
          </a:p>
          <a:p>
            <a:pPr lvl="4">
              <a:buSzPct val="45000"/>
              <a:buFont typeface="StarSymbol"/>
              <a:buChar char=""/>
            </a:pPr>
            <a:r>
              <a:rPr lang="en-US" sz="2800">
                <a:solidFill>
                  <a:srgbClr val="000000"/>
                </a:solidFill>
                <a:latin typeface="Calibri"/>
              </a:rPr>
              <a:t>Fifth Outline Level</a:t>
            </a:r>
            <a:endParaRPr/>
          </a:p>
          <a:p>
            <a:pPr lvl="5">
              <a:buSzPct val="45000"/>
              <a:buFont typeface="StarSymbol"/>
              <a:buChar char=""/>
            </a:pPr>
            <a:r>
              <a:rPr lang="en-US" sz="2800">
                <a:solidFill>
                  <a:srgbClr val="000000"/>
                </a:solidFill>
                <a:latin typeface="Calibri"/>
              </a:rPr>
              <a:t>Sixth Outline Level</a:t>
            </a:r>
            <a:endParaRPr/>
          </a:p>
          <a:p>
            <a:pPr>
              <a:lnSpc>
                <a:spcPct val="100000"/>
              </a:lnSpc>
              <a:buFont typeface="Arial"/>
              <a:buChar char="•"/>
            </a:pPr>
            <a:r>
              <a:rPr lang="en-US" sz="2800">
                <a:solidFill>
                  <a:srgbClr val="000000"/>
                </a:solidFill>
                <a:latin typeface="Calibri"/>
              </a:rPr>
              <a:t>Seventh Outline LevelClick to edit Master text styles</a:t>
            </a:r>
            <a:endParaRPr/>
          </a:p>
          <a:p>
            <a:pPr lvl="1">
              <a:lnSpc>
                <a:spcPct val="100000"/>
              </a:lnSpc>
              <a:buFont typeface="Arial"/>
              <a:buChar char="•"/>
            </a:pPr>
            <a:r>
              <a:rPr lang="en-US" sz="2400">
                <a:solidFill>
                  <a:srgbClr val="000000"/>
                </a:solidFill>
                <a:latin typeface="Calibri"/>
              </a:rPr>
              <a:t>Second level</a:t>
            </a:r>
            <a:endParaRPr/>
          </a:p>
          <a:p>
            <a:pPr lvl="2">
              <a:lnSpc>
                <a:spcPct val="100000"/>
              </a:lnSpc>
              <a:buFont typeface="Arial"/>
              <a:buChar char="•"/>
            </a:pPr>
            <a:r>
              <a:rPr lang="en-US" sz="2000">
                <a:solidFill>
                  <a:srgbClr val="000000"/>
                </a:solidFill>
                <a:latin typeface="Calibri"/>
              </a:rPr>
              <a:t>Third level</a:t>
            </a:r>
            <a:endParaRPr/>
          </a:p>
          <a:p>
            <a:pPr lvl="3">
              <a:lnSpc>
                <a:spcPct val="100000"/>
              </a:lnSpc>
              <a:buFont typeface="Arial"/>
              <a:buChar char="•"/>
            </a:pPr>
            <a:r>
              <a:rPr lang="en-US">
                <a:solidFill>
                  <a:srgbClr val="000000"/>
                </a:solidFill>
                <a:latin typeface="Calibri"/>
              </a:rPr>
              <a:t>Fourth level</a:t>
            </a:r>
            <a:endParaRPr/>
          </a:p>
          <a:p>
            <a:pPr lvl="4">
              <a:lnSpc>
                <a:spcPct val="100000"/>
              </a:lnSpc>
              <a:buFont typeface="Arial"/>
              <a:buChar char="•"/>
            </a:pPr>
            <a:r>
              <a:rPr lang="en-US">
                <a:solidFill>
                  <a:srgbClr val="000000"/>
                </a:solidFill>
                <a:latin typeface="Calibri"/>
              </a:rPr>
              <a:t>Fifth level</a:t>
            </a:r>
            <a:endParaRPr/>
          </a:p>
        </p:txBody>
      </p:sp>
      <p:sp>
        <p:nvSpPr>
          <p:cNvPr id="41" name="PlaceHolder 3"/>
          <p:cNvSpPr>
            <a:spLocks noGrp="1"/>
          </p:cNvSpPr>
          <p:nvPr>
            <p:ph type="dt"/>
          </p:nvPr>
        </p:nvSpPr>
        <p:spPr>
          <a:xfrm>
            <a:off x="838080" y="6356520"/>
            <a:ext cx="2742840" cy="364680"/>
          </a:xfrm>
          <a:prstGeom prst="rect">
            <a:avLst/>
          </a:prstGeom>
        </p:spPr>
        <p:txBody>
          <a:bodyPr anchor="ctr"/>
          <a:lstStyle/>
          <a:p>
            <a:pPr>
              <a:lnSpc>
                <a:spcPct val="100000"/>
              </a:lnSpc>
            </a:pPr>
            <a:r>
              <a:rPr lang="en-IN" sz="1200">
                <a:solidFill>
                  <a:srgbClr val="8B8B8B"/>
                </a:solidFill>
                <a:latin typeface="Calibri"/>
              </a:rPr>
              <a:t>10/06/19</a:t>
            </a:r>
            <a:endParaRPr/>
          </a:p>
        </p:txBody>
      </p:sp>
      <p:sp>
        <p:nvSpPr>
          <p:cNvPr id="42" name="PlaceHolder 4"/>
          <p:cNvSpPr>
            <a:spLocks noGrp="1"/>
          </p:cNvSpPr>
          <p:nvPr>
            <p:ph type="ftr"/>
          </p:nvPr>
        </p:nvSpPr>
        <p:spPr>
          <a:xfrm>
            <a:off x="4038480" y="6356520"/>
            <a:ext cx="4114440" cy="364680"/>
          </a:xfrm>
          <a:prstGeom prst="rect">
            <a:avLst/>
          </a:prstGeom>
        </p:spPr>
        <p:txBody>
          <a:bodyPr anchor="ctr"/>
          <a:lstStyle/>
          <a:p>
            <a:endParaRPr/>
          </a:p>
        </p:txBody>
      </p:sp>
      <p:sp>
        <p:nvSpPr>
          <p:cNvPr id="43" name="PlaceHolder 5"/>
          <p:cNvSpPr>
            <a:spLocks noGrp="1"/>
          </p:cNvSpPr>
          <p:nvPr>
            <p:ph type="sldNum"/>
          </p:nvPr>
        </p:nvSpPr>
        <p:spPr>
          <a:xfrm>
            <a:off x="8610480" y="6356520"/>
            <a:ext cx="2742840" cy="364680"/>
          </a:xfrm>
          <a:prstGeom prst="rect">
            <a:avLst/>
          </a:prstGeom>
        </p:spPr>
        <p:txBody>
          <a:bodyPr anchor="ctr"/>
          <a:lstStyle/>
          <a:p>
            <a:pPr algn="r">
              <a:lnSpc>
                <a:spcPct val="100000"/>
              </a:lnSpc>
            </a:pPr>
            <a:fld id="{C3B64DC2-2367-45D5-8EC4-2F8F3E8E36DD}" type="slidenum">
              <a:rPr lang="en-IN" sz="1200">
                <a:solidFill>
                  <a:srgbClr val="8B8B8B"/>
                </a:solidFill>
                <a:latin typeface="Calibri"/>
              </a:r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Shape 1"/>
          <p:cNvSpPr txBox="1"/>
          <p:nvPr/>
        </p:nvSpPr>
        <p:spPr>
          <a:xfrm>
            <a:off x="1523880" y="1122480"/>
            <a:ext cx="9143640" cy="2387160"/>
          </a:xfrm>
          <a:prstGeom prst="rect">
            <a:avLst/>
          </a:prstGeom>
        </p:spPr>
        <p:txBody>
          <a:bodyPr anchor="b"/>
          <a:lstStyle/>
          <a:p>
            <a:pPr algn="ctr">
              <a:lnSpc>
                <a:spcPct val="100000"/>
              </a:lnSpc>
            </a:pPr>
            <a:r>
              <a:rPr lang="en-US" sz="6000">
                <a:solidFill>
                  <a:srgbClr val="000000"/>
                </a:solidFill>
                <a:latin typeface="Calibri Light"/>
              </a:rPr>
              <a:t>Artificial Neural Network</a:t>
            </a:r>
            <a:endParaRPr/>
          </a:p>
        </p:txBody>
      </p:sp>
      <p:sp>
        <p:nvSpPr>
          <p:cNvPr id="79" name="TextShape 2"/>
          <p:cNvSpPr txBox="1"/>
          <p:nvPr/>
        </p:nvSpPr>
        <p:spPr>
          <a:xfrm>
            <a:off x="1523880" y="3602160"/>
            <a:ext cx="9143640" cy="1655280"/>
          </a:xfrm>
          <a:prstGeom prst="rect">
            <a:avLst/>
          </a:prstGeom>
        </p:spPr>
        <p:txBody>
          <a:bodyPr/>
          <a:lstStyle/>
          <a:p>
            <a:pPr algn="ct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838080" y="365040"/>
            <a:ext cx="10515240" cy="1325160"/>
          </a:xfrm>
          <a:prstGeom prst="rect">
            <a:avLst/>
          </a:prstGeom>
        </p:spPr>
        <p:txBody>
          <a:bodyPr anchor="ctr"/>
          <a:lstStyle/>
          <a:p>
            <a:pPr>
              <a:lnSpc>
                <a:spcPct val="90000"/>
              </a:lnSpc>
            </a:pPr>
            <a:r>
              <a:rPr lang="en-US" sz="4400">
                <a:solidFill>
                  <a:srgbClr val="000000"/>
                </a:solidFill>
                <a:latin typeface="LMSans12-Regular"/>
              </a:rPr>
              <a:t>The Perceptron network</a:t>
            </a:r>
            <a:endParaRPr/>
          </a:p>
        </p:txBody>
      </p:sp>
      <p:pic>
        <p:nvPicPr>
          <p:cNvPr id="103" name="Content Placeholder 3"/>
          <p:cNvPicPr/>
          <p:nvPr/>
        </p:nvPicPr>
        <p:blipFill>
          <a:blip r:embed="rId2"/>
          <a:stretch>
            <a:fillRect/>
          </a:stretch>
        </p:blipFill>
        <p:spPr>
          <a:xfrm>
            <a:off x="2009520" y="1437840"/>
            <a:ext cx="5584320" cy="3295080"/>
          </a:xfrm>
          <a:prstGeom prst="rect">
            <a:avLst/>
          </a:prstGeom>
          <a:ln>
            <a:noFill/>
          </a:ln>
        </p:spPr>
      </p:pic>
      <p:sp>
        <p:nvSpPr>
          <p:cNvPr id="104" name="CustomShape 2"/>
          <p:cNvSpPr/>
          <p:nvPr/>
        </p:nvSpPr>
        <p:spPr>
          <a:xfrm>
            <a:off x="568440" y="5382720"/>
            <a:ext cx="10605600" cy="1186920"/>
          </a:xfrm>
          <a:prstGeom prst="rect">
            <a:avLst/>
          </a:prstGeom>
          <a:noFill/>
          <a:ln>
            <a:noFill/>
          </a:ln>
        </p:spPr>
        <p:txBody>
          <a:bodyPr lIns="90000" tIns="45000" rIns="90000" bIns="45000"/>
          <a:lstStyle/>
          <a:p>
            <a:pPr>
              <a:lnSpc>
                <a:spcPct val="100000"/>
              </a:lnSpc>
            </a:pPr>
            <a:r>
              <a:rPr lang="en-IN" sz="2400" dirty="0">
                <a:solidFill>
                  <a:srgbClr val="000000"/>
                </a:solidFill>
                <a:latin typeface="LMSans12-Regular"/>
              </a:rPr>
              <a:t>The Perceptron network, consisting of a set of input nodes (left) connected to McCulloch and Pitts neurons using weighted connections.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838080" y="1825560"/>
            <a:ext cx="10515240" cy="4350960"/>
          </a:xfrm>
          <a:prstGeom prst="rect">
            <a:avLst/>
          </a:prstGeom>
        </p:spPr>
        <p:txBody>
          <a:bodyPr/>
          <a:lstStyle/>
          <a:p>
            <a:pPr>
              <a:lnSpc>
                <a:spcPct val="90000"/>
              </a:lnSpc>
              <a:buFont typeface="Arial"/>
              <a:buChar char="•"/>
            </a:pPr>
            <a:r>
              <a:rPr lang="en-US" sz="2800">
                <a:solidFill>
                  <a:srgbClr val="000000"/>
                </a:solidFill>
                <a:latin typeface="Calibri"/>
              </a:rPr>
              <a:t>To work out whether or not a neuron should fire: we set the values of  input nodes to match the elements of an input vector and then use below Equations for each neuron</a:t>
            </a:r>
            <a:endParaRPr/>
          </a:p>
          <a:p>
            <a:pPr>
              <a:lnSpc>
                <a:spcPct val="90000"/>
              </a:lnSpc>
            </a:pPr>
            <a:endParaRPr/>
          </a:p>
          <a:p>
            <a:pPr>
              <a:lnSpc>
                <a:spcPct val="100000"/>
              </a:lnSpc>
            </a:pPr>
            <a:r>
              <a:rPr lang="en-US" sz="2800">
                <a:solidFill>
                  <a:srgbClr val="000000"/>
                </a:solidFill>
                <a:latin typeface="Calibri"/>
              </a:rPr>
              <a:t>                                      and</a:t>
            </a:r>
            <a:endParaRPr/>
          </a:p>
          <a:p>
            <a:pPr>
              <a:lnSpc>
                <a:spcPct val="90000"/>
              </a:lnSpc>
            </a:pPr>
            <a:endParaRPr/>
          </a:p>
          <a:p>
            <a:pPr>
              <a:lnSpc>
                <a:spcPct val="90000"/>
              </a:lnSpc>
              <a:buFont typeface="Arial"/>
              <a:buChar char="•"/>
            </a:pPr>
            <a:r>
              <a:rPr lang="en-US" sz="2800">
                <a:solidFill>
                  <a:srgbClr val="000000"/>
                </a:solidFill>
                <a:latin typeface="Calibri"/>
              </a:rPr>
              <a:t>For a neuron that is correct, we are happy, but any neuron that fired when it shouldn’t have done, or failed to fire when it should, needs to have its weights changed</a:t>
            </a:r>
            <a:endParaRPr/>
          </a:p>
        </p:txBody>
      </p:sp>
      <p:sp>
        <p:nvSpPr>
          <p:cNvPr id="106" name="TextShape 2"/>
          <p:cNvSpPr txBox="1"/>
          <p:nvPr/>
        </p:nvSpPr>
        <p:spPr>
          <a:xfrm>
            <a:off x="838080" y="365040"/>
            <a:ext cx="10515240" cy="1325160"/>
          </a:xfrm>
          <a:prstGeom prst="rect">
            <a:avLst/>
          </a:prstGeom>
        </p:spPr>
        <p:txBody>
          <a:bodyPr anchor="ctr"/>
          <a:lstStyle/>
          <a:p>
            <a:pPr>
              <a:lnSpc>
                <a:spcPct val="90000"/>
              </a:lnSpc>
            </a:pPr>
            <a:r>
              <a:rPr lang="en-US" sz="4400">
                <a:solidFill>
                  <a:srgbClr val="000000"/>
                </a:solidFill>
                <a:latin typeface="LMSans12-Regular"/>
              </a:rPr>
              <a:t>The Perceptron network</a:t>
            </a:r>
            <a:endParaRPr/>
          </a:p>
        </p:txBody>
      </p:sp>
      <p:pic>
        <p:nvPicPr>
          <p:cNvPr id="107" name="Picture 4"/>
          <p:cNvPicPr/>
          <p:nvPr/>
        </p:nvPicPr>
        <p:blipFill>
          <a:blip r:embed="rId2"/>
          <a:stretch>
            <a:fillRect/>
          </a:stretch>
        </p:blipFill>
        <p:spPr>
          <a:xfrm>
            <a:off x="1389928" y="3040089"/>
            <a:ext cx="1980720" cy="1064880"/>
          </a:xfrm>
          <a:prstGeom prst="rect">
            <a:avLst/>
          </a:prstGeom>
          <a:ln>
            <a:noFill/>
          </a:ln>
        </p:spPr>
      </p:pic>
      <p:pic>
        <p:nvPicPr>
          <p:cNvPr id="108" name="Content Placeholder 3"/>
          <p:cNvPicPr/>
          <p:nvPr/>
        </p:nvPicPr>
        <p:blipFill>
          <a:blip r:embed="rId3"/>
          <a:stretch>
            <a:fillRect/>
          </a:stretch>
        </p:blipFill>
        <p:spPr>
          <a:xfrm>
            <a:off x="5903215" y="2688397"/>
            <a:ext cx="4041360" cy="1071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838080" y="1690560"/>
            <a:ext cx="10515240" cy="4350960"/>
          </a:xfrm>
          <a:prstGeom prst="rect">
            <a:avLst/>
          </a:prstGeom>
        </p:spPr>
        <p:txBody>
          <a:bodyPr/>
          <a:lstStyle/>
          <a:p>
            <a:pPr algn="ctr">
              <a:lnSpc>
                <a:spcPct val="100000"/>
              </a:lnSpc>
            </a:pPr>
            <a:r>
              <a:rPr lang="en-US" sz="2800" u="sng">
                <a:solidFill>
                  <a:srgbClr val="000000"/>
                </a:solidFill>
                <a:latin typeface="Calibri"/>
              </a:rPr>
              <a:t>If the neurons gets the wrong answer for an input vector,(its output does not match the target)</a:t>
            </a:r>
            <a:endParaRPr/>
          </a:p>
          <a:p>
            <a:pPr>
              <a:lnSpc>
                <a:spcPct val="90000"/>
              </a:lnSpc>
              <a:buFont typeface="Arial"/>
              <a:buChar char="•"/>
            </a:pPr>
            <a:r>
              <a:rPr lang="en-US" sz="2800">
                <a:solidFill>
                  <a:srgbClr val="000000"/>
                </a:solidFill>
                <a:latin typeface="Calibri"/>
              </a:rPr>
              <a:t>There are </a:t>
            </a:r>
            <a:r>
              <a:rPr lang="en-US" sz="2800" i="1">
                <a:solidFill>
                  <a:srgbClr val="000000"/>
                </a:solidFill>
                <a:latin typeface="Calibri"/>
              </a:rPr>
              <a:t>m </a:t>
            </a:r>
            <a:r>
              <a:rPr lang="en-US" sz="2800">
                <a:solidFill>
                  <a:srgbClr val="000000"/>
                </a:solidFill>
                <a:latin typeface="Calibri"/>
              </a:rPr>
              <a:t>weights that are connected to that neuron, one for each of the input nodes.</a:t>
            </a:r>
            <a:endParaRPr/>
          </a:p>
          <a:p>
            <a:pPr>
              <a:lnSpc>
                <a:spcPct val="90000"/>
              </a:lnSpc>
              <a:buFont typeface="Arial"/>
              <a:buChar char="•"/>
            </a:pPr>
            <a:r>
              <a:rPr lang="en-US" sz="2800">
                <a:solidFill>
                  <a:srgbClr val="000000"/>
                </a:solidFill>
                <a:latin typeface="Calibri"/>
              </a:rPr>
              <a:t> If we label the neuron that is wrong as </a:t>
            </a:r>
            <a:r>
              <a:rPr lang="en-US" sz="2800" i="1">
                <a:solidFill>
                  <a:srgbClr val="000000"/>
                </a:solidFill>
                <a:latin typeface="Calibri"/>
              </a:rPr>
              <a:t>k</a:t>
            </a:r>
            <a:r>
              <a:rPr lang="en-US" sz="2800">
                <a:solidFill>
                  <a:srgbClr val="000000"/>
                </a:solidFill>
                <a:latin typeface="Calibri"/>
              </a:rPr>
              <a:t>, then the weights that we are interested in are </a:t>
            </a:r>
            <a:r>
              <a:rPr lang="en-US" sz="2800" i="1">
                <a:solidFill>
                  <a:srgbClr val="000000"/>
                </a:solidFill>
                <a:latin typeface="Calibri"/>
              </a:rPr>
              <a:t>w</a:t>
            </a:r>
            <a:r>
              <a:rPr lang="en-US" sz="2000" i="1">
                <a:solidFill>
                  <a:srgbClr val="000000"/>
                </a:solidFill>
                <a:latin typeface="Calibri"/>
              </a:rPr>
              <a:t>ik</a:t>
            </a:r>
            <a:r>
              <a:rPr lang="en-US" sz="2800">
                <a:solidFill>
                  <a:srgbClr val="000000"/>
                </a:solidFill>
                <a:latin typeface="Calibri"/>
              </a:rPr>
              <a:t>, where </a:t>
            </a:r>
            <a:r>
              <a:rPr lang="en-US" sz="2800" i="1">
                <a:solidFill>
                  <a:srgbClr val="000000"/>
                </a:solidFill>
                <a:latin typeface="Calibri"/>
              </a:rPr>
              <a:t>i </a:t>
            </a:r>
            <a:r>
              <a:rPr lang="en-US" sz="2800">
                <a:solidFill>
                  <a:srgbClr val="000000"/>
                </a:solidFill>
                <a:latin typeface="Calibri"/>
              </a:rPr>
              <a:t>runs from 1 to </a:t>
            </a:r>
            <a:r>
              <a:rPr lang="en-US" sz="2800" i="1">
                <a:solidFill>
                  <a:srgbClr val="000000"/>
                </a:solidFill>
                <a:latin typeface="Calibri"/>
              </a:rPr>
              <a:t>m</a:t>
            </a:r>
            <a:r>
              <a:rPr lang="en-US" sz="2800">
                <a:solidFill>
                  <a:srgbClr val="000000"/>
                </a:solidFill>
                <a:latin typeface="Calibri"/>
              </a:rPr>
              <a:t>. </a:t>
            </a:r>
            <a:endParaRPr/>
          </a:p>
          <a:p>
            <a:pPr>
              <a:lnSpc>
                <a:spcPct val="90000"/>
              </a:lnSpc>
              <a:buFont typeface="Arial"/>
              <a:buChar char="•"/>
            </a:pPr>
            <a:r>
              <a:rPr lang="en-US" sz="2800">
                <a:solidFill>
                  <a:srgbClr val="000000"/>
                </a:solidFill>
                <a:latin typeface="Calibri"/>
              </a:rPr>
              <a:t> Change the values of these weights by</a:t>
            </a:r>
            <a:endParaRPr/>
          </a:p>
          <a:p>
            <a:pPr>
              <a:lnSpc>
                <a:spcPct val="90000"/>
              </a:lnSpc>
              <a:buFont typeface="Arial"/>
              <a:buChar char="•"/>
            </a:pPr>
            <a:r>
              <a:rPr lang="en-US" sz="2800">
                <a:solidFill>
                  <a:srgbClr val="000000"/>
                </a:solidFill>
                <a:latin typeface="Calibri"/>
              </a:rPr>
              <a:t> Apply a learning rate also, usually labelled as </a:t>
            </a:r>
            <a:endParaRPr/>
          </a:p>
        </p:txBody>
      </p:sp>
      <p:sp>
        <p:nvSpPr>
          <p:cNvPr id="110" name="TextShape 2"/>
          <p:cNvSpPr txBox="1"/>
          <p:nvPr/>
        </p:nvSpPr>
        <p:spPr>
          <a:xfrm>
            <a:off x="838080" y="365040"/>
            <a:ext cx="10515240" cy="1325160"/>
          </a:xfrm>
          <a:prstGeom prst="rect">
            <a:avLst/>
          </a:prstGeom>
        </p:spPr>
        <p:txBody>
          <a:bodyPr anchor="ctr"/>
          <a:lstStyle/>
          <a:p>
            <a:pPr>
              <a:lnSpc>
                <a:spcPct val="90000"/>
              </a:lnSpc>
            </a:pPr>
            <a:r>
              <a:rPr lang="en-US" sz="4400">
                <a:solidFill>
                  <a:srgbClr val="000000"/>
                </a:solidFill>
                <a:latin typeface="LMSans12-Regular"/>
              </a:rPr>
              <a:t>The Perceptron network</a:t>
            </a:r>
            <a:endParaRPr/>
          </a:p>
        </p:txBody>
      </p:sp>
      <p:pic>
        <p:nvPicPr>
          <p:cNvPr id="111" name="Picture 5"/>
          <p:cNvPicPr/>
          <p:nvPr/>
        </p:nvPicPr>
        <p:blipFill>
          <a:blip r:embed="rId2"/>
          <a:stretch>
            <a:fillRect/>
          </a:stretch>
        </p:blipFill>
        <p:spPr>
          <a:xfrm>
            <a:off x="7084800" y="4404960"/>
            <a:ext cx="3544560" cy="470520"/>
          </a:xfrm>
          <a:prstGeom prst="rect">
            <a:avLst/>
          </a:prstGeom>
          <a:ln>
            <a:noFill/>
          </a:ln>
        </p:spPr>
      </p:pic>
      <p:pic>
        <p:nvPicPr>
          <p:cNvPr id="112" name="Picture 6"/>
          <p:cNvPicPr/>
          <p:nvPr/>
        </p:nvPicPr>
        <p:blipFill>
          <a:blip r:embed="rId3"/>
          <a:stretch>
            <a:fillRect/>
          </a:stretch>
        </p:blipFill>
        <p:spPr>
          <a:xfrm>
            <a:off x="2210040" y="5729040"/>
            <a:ext cx="5695560" cy="877320"/>
          </a:xfrm>
          <a:prstGeom prst="rect">
            <a:avLst/>
          </a:prstGeom>
          <a:ln>
            <a:noFill/>
          </a:ln>
        </p:spPr>
      </p:pic>
      <p:pic>
        <p:nvPicPr>
          <p:cNvPr id="113" name="Picture 7"/>
          <p:cNvPicPr/>
          <p:nvPr/>
        </p:nvPicPr>
        <p:blipFill>
          <a:blip r:embed="rId4"/>
          <a:stretch>
            <a:fillRect/>
          </a:stretch>
        </p:blipFill>
        <p:spPr>
          <a:xfrm>
            <a:off x="7712640" y="4901400"/>
            <a:ext cx="245880" cy="405360"/>
          </a:xfrm>
          <a:prstGeom prst="rect">
            <a:avLst/>
          </a:prstGeom>
          <a:ln>
            <a:noFill/>
          </a:ln>
        </p:spPr>
      </p:pic>
      <p:pic>
        <p:nvPicPr>
          <p:cNvPr id="114" name="Picture 8"/>
          <p:cNvPicPr/>
          <p:nvPr/>
        </p:nvPicPr>
        <p:blipFill>
          <a:blip r:embed="rId5"/>
          <a:stretch>
            <a:fillRect/>
          </a:stretch>
        </p:blipFill>
        <p:spPr>
          <a:xfrm>
            <a:off x="8683200" y="5029920"/>
            <a:ext cx="1946520" cy="386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838080" y="365040"/>
            <a:ext cx="10515240" cy="1325160"/>
          </a:xfrm>
          <a:prstGeom prst="rect">
            <a:avLst/>
          </a:prstGeom>
        </p:spPr>
        <p:txBody>
          <a:bodyPr anchor="ctr"/>
          <a:lstStyle/>
          <a:p>
            <a:pPr>
              <a:lnSpc>
                <a:spcPct val="90000"/>
              </a:lnSpc>
            </a:pPr>
            <a:r>
              <a:rPr lang="en-US" sz="4400">
                <a:solidFill>
                  <a:srgbClr val="000000"/>
                </a:solidFill>
                <a:latin typeface="Calibri Light"/>
              </a:rPr>
              <a:t>The Bias Input</a:t>
            </a:r>
            <a:endParaRPr/>
          </a:p>
        </p:txBody>
      </p:sp>
      <p:sp>
        <p:nvSpPr>
          <p:cNvPr id="116" name="TextShape 2"/>
          <p:cNvSpPr txBox="1"/>
          <p:nvPr/>
        </p:nvSpPr>
        <p:spPr>
          <a:xfrm>
            <a:off x="838080" y="1825560"/>
            <a:ext cx="10515240" cy="4350960"/>
          </a:xfrm>
          <a:prstGeom prst="rect">
            <a:avLst/>
          </a:prstGeom>
        </p:spPr>
        <p:txBody>
          <a:bodyPr/>
          <a:lstStyle/>
          <a:p>
            <a:pPr algn="just">
              <a:lnSpc>
                <a:spcPct val="100000"/>
              </a:lnSpc>
              <a:buFont typeface="Arial"/>
              <a:buChar char="•"/>
            </a:pPr>
            <a:r>
              <a:rPr lang="en-US" sz="2800">
                <a:solidFill>
                  <a:srgbClr val="000000"/>
                </a:solidFill>
                <a:latin typeface="Calibri"/>
              </a:rPr>
              <a:t>When all the inputs are zero, irrespective of the the weights , the result will be zero (since zero times anything equals zero). The only way that we can control whether the neuron fires or not is through the threshold. </a:t>
            </a:r>
            <a:endParaRPr/>
          </a:p>
          <a:p>
            <a:pPr algn="just">
              <a:lnSpc>
                <a:spcPct val="100000"/>
              </a:lnSpc>
              <a:buFont typeface="Arial"/>
              <a:buChar char="•"/>
            </a:pPr>
            <a:r>
              <a:rPr lang="en-US" sz="2800">
                <a:solidFill>
                  <a:srgbClr val="000000"/>
                </a:solidFill>
                <a:latin typeface="Calibri"/>
              </a:rPr>
              <a:t>If it wasn’t adjustable and we wanted one neuron to fire when all the inputs to the network were zero, and another not to fire, then we would have a problem.</a:t>
            </a:r>
            <a:endParaRPr/>
          </a:p>
          <a:p>
            <a:pPr algn="just">
              <a:lnSpc>
                <a:spcPct val="100000"/>
              </a:lnSpc>
              <a:buFont typeface="Arial"/>
              <a:buChar char="•"/>
            </a:pPr>
            <a:r>
              <a:rPr lang="en-US" sz="2800">
                <a:solidFill>
                  <a:srgbClr val="000000"/>
                </a:solidFill>
                <a:latin typeface="Calibri"/>
              </a:rPr>
              <a:t>Now, we add an extra input weight to the neuron, with the value of the input to that weight always being fixed</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838080" y="365040"/>
            <a:ext cx="10515240" cy="1325160"/>
          </a:xfrm>
          <a:prstGeom prst="rect">
            <a:avLst/>
          </a:prstGeom>
        </p:spPr>
        <p:txBody>
          <a:bodyPr anchor="ctr"/>
          <a:lstStyle/>
          <a:p>
            <a:pPr>
              <a:lnSpc>
                <a:spcPct val="90000"/>
              </a:lnSpc>
            </a:pPr>
            <a:r>
              <a:rPr lang="en-US" sz="4400">
                <a:solidFill>
                  <a:srgbClr val="000000"/>
                </a:solidFill>
                <a:latin typeface="Calibri Light"/>
              </a:rPr>
              <a:t>Bias input</a:t>
            </a:r>
            <a:endParaRPr/>
          </a:p>
        </p:txBody>
      </p:sp>
      <p:pic>
        <p:nvPicPr>
          <p:cNvPr id="118" name="Content Placeholder 3"/>
          <p:cNvPicPr/>
          <p:nvPr/>
        </p:nvPicPr>
        <p:blipFill>
          <a:blip r:embed="rId2"/>
          <a:stretch>
            <a:fillRect/>
          </a:stretch>
        </p:blipFill>
        <p:spPr>
          <a:xfrm>
            <a:off x="2927520" y="1690560"/>
            <a:ext cx="5620320" cy="3733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921240" y="-133560"/>
            <a:ext cx="10515240" cy="725760"/>
          </a:xfrm>
          <a:prstGeom prst="rect">
            <a:avLst/>
          </a:prstGeom>
        </p:spPr>
        <p:txBody>
          <a:bodyPr anchor="ctr"/>
          <a:lstStyle/>
          <a:p>
            <a:pPr>
              <a:lnSpc>
                <a:spcPct val="90000"/>
              </a:lnSpc>
            </a:pPr>
            <a:r>
              <a:rPr lang="en-US" sz="4400">
                <a:solidFill>
                  <a:srgbClr val="000000"/>
                </a:solidFill>
                <a:latin typeface="Calibri Light"/>
              </a:rPr>
              <a:t>The Perceptron Learning Algorithm</a:t>
            </a:r>
            <a:endParaRPr/>
          </a:p>
        </p:txBody>
      </p:sp>
      <p:pic>
        <p:nvPicPr>
          <p:cNvPr id="120" name="Content Placeholder 3"/>
          <p:cNvPicPr/>
          <p:nvPr/>
        </p:nvPicPr>
        <p:blipFill>
          <a:blip r:embed="rId2"/>
          <a:stretch>
            <a:fillRect/>
          </a:stretch>
        </p:blipFill>
        <p:spPr>
          <a:xfrm>
            <a:off x="2106000" y="592920"/>
            <a:ext cx="8146080" cy="6175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838080" y="365040"/>
            <a:ext cx="10515240" cy="902160"/>
          </a:xfrm>
          <a:prstGeom prst="rect">
            <a:avLst/>
          </a:prstGeom>
        </p:spPr>
        <p:txBody>
          <a:bodyPr anchor="ctr"/>
          <a:lstStyle/>
          <a:p>
            <a:pPr>
              <a:lnSpc>
                <a:spcPct val="90000"/>
              </a:lnSpc>
            </a:pPr>
            <a:r>
              <a:rPr lang="en-US" sz="4400">
                <a:solidFill>
                  <a:srgbClr val="000000"/>
                </a:solidFill>
                <a:latin typeface="Calibri Light"/>
              </a:rPr>
              <a:t>The Perceptron network for OR logic function</a:t>
            </a:r>
            <a:endParaRPr/>
          </a:p>
        </p:txBody>
      </p:sp>
      <p:pic>
        <p:nvPicPr>
          <p:cNvPr id="122" name="Content Placeholder 3"/>
          <p:cNvPicPr/>
          <p:nvPr/>
        </p:nvPicPr>
        <p:blipFill>
          <a:blip r:embed="rId2"/>
          <a:stretch>
            <a:fillRect/>
          </a:stretch>
        </p:blipFill>
        <p:spPr>
          <a:xfrm>
            <a:off x="2385360" y="1605240"/>
            <a:ext cx="5947560" cy="52524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838080" y="365040"/>
            <a:ext cx="10515240" cy="1325160"/>
          </a:xfrm>
          <a:prstGeom prst="rect">
            <a:avLst/>
          </a:prstGeom>
        </p:spPr>
        <p:txBody>
          <a:bodyPr anchor="ctr"/>
          <a:lstStyle/>
          <a:p>
            <a:pPr>
              <a:lnSpc>
                <a:spcPct val="90000"/>
              </a:lnSpc>
            </a:pPr>
            <a:r>
              <a:rPr lang="en-US" sz="4400">
                <a:solidFill>
                  <a:srgbClr val="000000"/>
                </a:solidFill>
                <a:latin typeface="Calibri Light"/>
              </a:rPr>
              <a:t>Perceptron Network Example</a:t>
            </a:r>
            <a:endParaRPr/>
          </a:p>
        </p:txBody>
      </p:sp>
      <p:sp>
        <p:nvSpPr>
          <p:cNvPr id="124" name="TextShape 2"/>
          <p:cNvSpPr txBox="1"/>
          <p:nvPr/>
        </p:nvSpPr>
        <p:spPr>
          <a:xfrm>
            <a:off x="838080" y="1825560"/>
            <a:ext cx="10515240" cy="4350960"/>
          </a:xfrm>
          <a:prstGeom prst="rect">
            <a:avLst/>
          </a:prstGeom>
        </p:spPr>
        <p:txBody>
          <a:bodyPr/>
          <a:lstStyle/>
          <a:p>
            <a:pPr>
              <a:lnSpc>
                <a:spcPct val="90000"/>
              </a:lnSpc>
              <a:buFont typeface="Arial"/>
              <a:buChar char="•"/>
            </a:pPr>
            <a:r>
              <a:rPr lang="en-US" sz="2800">
                <a:solidFill>
                  <a:srgbClr val="000000"/>
                </a:solidFill>
                <a:latin typeface="Calibri"/>
              </a:rPr>
              <a:t>The algorithm tells us to initialize the weights to small random numbers, so we’ll pick </a:t>
            </a:r>
            <a:r>
              <a:rPr lang="en-US" sz="2800" i="1">
                <a:solidFill>
                  <a:srgbClr val="000000"/>
                </a:solidFill>
                <a:latin typeface="Calibri"/>
              </a:rPr>
              <a:t>w</a:t>
            </a:r>
            <a:r>
              <a:rPr lang="en-US" sz="2800">
                <a:solidFill>
                  <a:srgbClr val="000000"/>
                </a:solidFill>
                <a:latin typeface="Calibri"/>
              </a:rPr>
              <a:t>0 = −0</a:t>
            </a:r>
            <a:r>
              <a:rPr lang="en-US" sz="2800" i="1">
                <a:solidFill>
                  <a:srgbClr val="000000"/>
                </a:solidFill>
                <a:latin typeface="Calibri"/>
              </a:rPr>
              <a:t>.</a:t>
            </a:r>
            <a:r>
              <a:rPr lang="en-US" sz="2800">
                <a:solidFill>
                  <a:srgbClr val="000000"/>
                </a:solidFill>
                <a:latin typeface="Calibri"/>
              </a:rPr>
              <a:t>05</a:t>
            </a:r>
            <a:r>
              <a:rPr lang="en-US" sz="2800" i="1">
                <a:solidFill>
                  <a:srgbClr val="000000"/>
                </a:solidFill>
                <a:latin typeface="Calibri"/>
              </a:rPr>
              <a:t>,w</a:t>
            </a:r>
            <a:r>
              <a:rPr lang="en-US" sz="2800">
                <a:solidFill>
                  <a:srgbClr val="000000"/>
                </a:solidFill>
                <a:latin typeface="Calibri"/>
              </a:rPr>
              <a:t>1 = −0</a:t>
            </a:r>
            <a:r>
              <a:rPr lang="en-US" sz="2800" i="1">
                <a:solidFill>
                  <a:srgbClr val="000000"/>
                </a:solidFill>
                <a:latin typeface="Calibri"/>
              </a:rPr>
              <a:t>.</a:t>
            </a:r>
            <a:r>
              <a:rPr lang="en-US" sz="2800">
                <a:solidFill>
                  <a:srgbClr val="000000"/>
                </a:solidFill>
                <a:latin typeface="Calibri"/>
              </a:rPr>
              <a:t>02</a:t>
            </a:r>
            <a:r>
              <a:rPr lang="en-US" sz="2800" i="1">
                <a:solidFill>
                  <a:srgbClr val="000000"/>
                </a:solidFill>
                <a:latin typeface="Calibri"/>
              </a:rPr>
              <a:t>,w</a:t>
            </a:r>
            <a:r>
              <a:rPr lang="en-US" sz="2800">
                <a:solidFill>
                  <a:srgbClr val="000000"/>
                </a:solidFill>
                <a:latin typeface="Calibri"/>
              </a:rPr>
              <a:t>2 = 0</a:t>
            </a:r>
            <a:r>
              <a:rPr lang="en-US" sz="2800" i="1">
                <a:solidFill>
                  <a:srgbClr val="000000"/>
                </a:solidFill>
                <a:latin typeface="Calibri"/>
              </a:rPr>
              <a:t>.</a:t>
            </a:r>
            <a:r>
              <a:rPr lang="en-US" sz="2800">
                <a:solidFill>
                  <a:srgbClr val="000000"/>
                </a:solidFill>
                <a:latin typeface="Calibri"/>
              </a:rPr>
              <a:t>02.</a:t>
            </a:r>
            <a:endParaRPr/>
          </a:p>
          <a:p>
            <a:pPr>
              <a:lnSpc>
                <a:spcPct val="90000"/>
              </a:lnSpc>
              <a:buFont typeface="Arial"/>
              <a:buChar char="•"/>
            </a:pPr>
            <a:r>
              <a:rPr lang="en-US" sz="2800">
                <a:solidFill>
                  <a:srgbClr val="000000"/>
                </a:solidFill>
                <a:latin typeface="Calibri"/>
              </a:rPr>
              <a:t>Now we feed in the first input, where both inputs are 0: (0</a:t>
            </a:r>
            <a:r>
              <a:rPr lang="en-US" sz="2800" i="1">
                <a:solidFill>
                  <a:srgbClr val="000000"/>
                </a:solidFill>
                <a:latin typeface="Calibri"/>
              </a:rPr>
              <a:t>, </a:t>
            </a:r>
            <a:r>
              <a:rPr lang="en-US" sz="2800">
                <a:solidFill>
                  <a:srgbClr val="000000"/>
                </a:solidFill>
                <a:latin typeface="Calibri"/>
              </a:rPr>
              <a:t>0). Remember that the input to the bias weight is always −1, so the value that reaches the neuron is −0</a:t>
            </a:r>
            <a:r>
              <a:rPr lang="en-US" sz="2800" i="1">
                <a:solidFill>
                  <a:srgbClr val="000000"/>
                </a:solidFill>
                <a:latin typeface="Calibri"/>
              </a:rPr>
              <a:t>.</a:t>
            </a:r>
            <a:r>
              <a:rPr lang="en-US" sz="2800">
                <a:solidFill>
                  <a:srgbClr val="000000"/>
                </a:solidFill>
                <a:latin typeface="Calibri"/>
              </a:rPr>
              <a:t>05 × −1 +−0</a:t>
            </a:r>
            <a:r>
              <a:rPr lang="en-US" sz="2800" i="1">
                <a:solidFill>
                  <a:srgbClr val="000000"/>
                </a:solidFill>
                <a:latin typeface="Calibri"/>
              </a:rPr>
              <a:t>.</a:t>
            </a:r>
            <a:r>
              <a:rPr lang="en-US" sz="2800">
                <a:solidFill>
                  <a:srgbClr val="000000"/>
                </a:solidFill>
                <a:latin typeface="Calibri"/>
              </a:rPr>
              <a:t>02 × 0 + 0</a:t>
            </a:r>
            <a:r>
              <a:rPr lang="en-US" sz="2800" i="1">
                <a:solidFill>
                  <a:srgbClr val="000000"/>
                </a:solidFill>
                <a:latin typeface="Calibri"/>
              </a:rPr>
              <a:t>.</a:t>
            </a:r>
            <a:r>
              <a:rPr lang="en-US" sz="2800">
                <a:solidFill>
                  <a:srgbClr val="000000"/>
                </a:solidFill>
                <a:latin typeface="Calibri"/>
              </a:rPr>
              <a:t>02 × 0 = 0</a:t>
            </a:r>
            <a:r>
              <a:rPr lang="en-US" sz="2800" i="1">
                <a:solidFill>
                  <a:srgbClr val="000000"/>
                </a:solidFill>
                <a:latin typeface="Calibri"/>
              </a:rPr>
              <a:t>.</a:t>
            </a:r>
            <a:r>
              <a:rPr lang="en-US" sz="2800">
                <a:solidFill>
                  <a:srgbClr val="000000"/>
                </a:solidFill>
                <a:latin typeface="Calibri"/>
              </a:rPr>
              <a:t>05.</a:t>
            </a:r>
            <a:endParaRPr/>
          </a:p>
          <a:p>
            <a:pPr>
              <a:lnSpc>
                <a:spcPct val="90000"/>
              </a:lnSpc>
              <a:buFont typeface="Arial"/>
              <a:buChar char="•"/>
            </a:pPr>
            <a:r>
              <a:rPr lang="en-US" sz="2800">
                <a:solidFill>
                  <a:srgbClr val="000000"/>
                </a:solidFill>
                <a:latin typeface="Calibri"/>
              </a:rPr>
              <a:t>This value is above 0, so the neuron fires and the output is 1,which is incorrect according to the target</a:t>
            </a:r>
            <a:endParaRPr/>
          </a:p>
          <a:p>
            <a:pPr>
              <a:lnSpc>
                <a:spcPct val="90000"/>
              </a:lnSpc>
              <a:buFont typeface="Arial"/>
              <a:buChar char="•"/>
            </a:pPr>
            <a:r>
              <a:rPr lang="en-US" sz="2800">
                <a:solidFill>
                  <a:srgbClr val="000000"/>
                </a:solidFill>
                <a:latin typeface="Calibri"/>
              </a:rPr>
              <a:t>The update rule tells us that we need to apply </a:t>
            </a:r>
            <a:endParaRPr/>
          </a:p>
          <a:p>
            <a:pPr>
              <a:lnSpc>
                <a:spcPct val="100000"/>
              </a:lnSpc>
            </a:pPr>
            <a:r>
              <a:rPr lang="en-US" sz="2800">
                <a:solidFill>
                  <a:srgbClr val="000000"/>
                </a:solidFill>
                <a:latin typeface="Calibri"/>
              </a:rPr>
              <a:t>to each of the weights separately (we’ll pick a value of   </a:t>
            </a:r>
            <a:r>
              <a:rPr lang="en-US" sz="2800" i="1">
                <a:solidFill>
                  <a:srgbClr val="000000"/>
                </a:solidFill>
                <a:latin typeface="Calibri"/>
              </a:rPr>
              <a:t> </a:t>
            </a:r>
            <a:r>
              <a:rPr lang="en-US" sz="2800">
                <a:solidFill>
                  <a:srgbClr val="000000"/>
                </a:solidFill>
                <a:latin typeface="Calibri"/>
              </a:rPr>
              <a:t>= 0</a:t>
            </a:r>
            <a:r>
              <a:rPr lang="en-US" sz="2800" i="1">
                <a:solidFill>
                  <a:srgbClr val="000000"/>
                </a:solidFill>
                <a:latin typeface="Calibri"/>
              </a:rPr>
              <a:t>.</a:t>
            </a:r>
            <a:r>
              <a:rPr lang="en-US" sz="2800">
                <a:solidFill>
                  <a:srgbClr val="000000"/>
                </a:solidFill>
                <a:latin typeface="Calibri"/>
              </a:rPr>
              <a:t>25 for the</a:t>
            </a:r>
            <a:endParaRPr/>
          </a:p>
          <a:p>
            <a:pPr>
              <a:lnSpc>
                <a:spcPct val="100000"/>
              </a:lnSpc>
            </a:pPr>
            <a:r>
              <a:rPr lang="en-US" sz="2800">
                <a:solidFill>
                  <a:srgbClr val="000000"/>
                </a:solidFill>
                <a:latin typeface="Calibri"/>
              </a:rPr>
              <a:t>example):</a:t>
            </a:r>
            <a:endParaRPr/>
          </a:p>
        </p:txBody>
      </p:sp>
      <p:pic>
        <p:nvPicPr>
          <p:cNvPr id="125" name="Picture 3"/>
          <p:cNvPicPr/>
          <p:nvPr/>
        </p:nvPicPr>
        <p:blipFill>
          <a:blip r:embed="rId2"/>
          <a:stretch>
            <a:fillRect/>
          </a:stretch>
        </p:blipFill>
        <p:spPr>
          <a:xfrm>
            <a:off x="7890840" y="4512960"/>
            <a:ext cx="3858120" cy="594360"/>
          </a:xfrm>
          <a:prstGeom prst="rect">
            <a:avLst/>
          </a:prstGeom>
          <a:ln>
            <a:noFill/>
          </a:ln>
        </p:spPr>
      </p:pic>
      <p:pic>
        <p:nvPicPr>
          <p:cNvPr id="126" name="Picture 4"/>
          <p:cNvPicPr/>
          <p:nvPr/>
        </p:nvPicPr>
        <p:blipFill>
          <a:blip r:embed="rId3"/>
          <a:stretch>
            <a:fillRect/>
          </a:stretch>
        </p:blipFill>
        <p:spPr>
          <a:xfrm>
            <a:off x="8898120" y="5066640"/>
            <a:ext cx="245880" cy="405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Content Placeholder 4"/>
          <p:cNvPicPr/>
          <p:nvPr/>
        </p:nvPicPr>
        <p:blipFill>
          <a:blip r:embed="rId2"/>
          <a:stretch>
            <a:fillRect/>
          </a:stretch>
        </p:blipFill>
        <p:spPr>
          <a:xfrm>
            <a:off x="654480" y="1363320"/>
            <a:ext cx="6440760" cy="1684800"/>
          </a:xfrm>
          <a:prstGeom prst="rect">
            <a:avLst/>
          </a:prstGeom>
          <a:ln>
            <a:noFill/>
          </a:ln>
        </p:spPr>
      </p:pic>
      <p:sp>
        <p:nvSpPr>
          <p:cNvPr id="128" name="TextShape 1"/>
          <p:cNvSpPr txBox="1"/>
          <p:nvPr/>
        </p:nvSpPr>
        <p:spPr>
          <a:xfrm>
            <a:off x="838080" y="365040"/>
            <a:ext cx="10515240" cy="1325160"/>
          </a:xfrm>
          <a:prstGeom prst="rect">
            <a:avLst/>
          </a:prstGeom>
        </p:spPr>
        <p:txBody>
          <a:bodyPr anchor="ctr"/>
          <a:lstStyle/>
          <a:p>
            <a:pPr>
              <a:lnSpc>
                <a:spcPct val="90000"/>
              </a:lnSpc>
            </a:pPr>
            <a:r>
              <a:rPr lang="en-US" sz="4400">
                <a:solidFill>
                  <a:srgbClr val="000000"/>
                </a:solidFill>
                <a:latin typeface="Calibri Light"/>
              </a:rPr>
              <a:t>Perceptron Network Example</a:t>
            </a:r>
            <a:endParaRPr/>
          </a:p>
        </p:txBody>
      </p:sp>
      <p:sp>
        <p:nvSpPr>
          <p:cNvPr id="129" name="CustomShape 2"/>
          <p:cNvSpPr/>
          <p:nvPr/>
        </p:nvSpPr>
        <p:spPr>
          <a:xfrm>
            <a:off x="367200" y="3139560"/>
            <a:ext cx="11824560" cy="1187640"/>
          </a:xfrm>
          <a:prstGeom prst="rect">
            <a:avLst/>
          </a:prstGeom>
          <a:noFill/>
          <a:ln>
            <a:noFill/>
          </a:ln>
        </p:spPr>
        <p:txBody>
          <a:bodyPr lIns="90000" tIns="45000" rIns="90000" bIns="45000"/>
          <a:lstStyle/>
          <a:p>
            <a:pPr algn="just">
              <a:lnSpc>
                <a:spcPct val="100000"/>
              </a:lnSpc>
            </a:pPr>
            <a:r>
              <a:rPr lang="en-IN" sz="2400">
                <a:solidFill>
                  <a:srgbClr val="000000"/>
                </a:solidFill>
                <a:latin typeface="LMRoman10-Regular"/>
              </a:rPr>
              <a:t>Now we feed in the next input (0</a:t>
            </a:r>
            <a:r>
              <a:rPr lang="en-IN" sz="2400" i="1">
                <a:solidFill>
                  <a:srgbClr val="000000"/>
                </a:solidFill>
                <a:latin typeface="LMMathItalic10-Regular"/>
              </a:rPr>
              <a:t>, </a:t>
            </a:r>
            <a:r>
              <a:rPr lang="en-IN" sz="2400">
                <a:solidFill>
                  <a:srgbClr val="000000"/>
                </a:solidFill>
                <a:latin typeface="LMRoman10-Regular"/>
              </a:rPr>
              <a:t>1) and compute the output</a:t>
            </a:r>
            <a:endParaRPr/>
          </a:p>
          <a:p>
            <a:pPr algn="just">
              <a:lnSpc>
                <a:spcPct val="100000"/>
              </a:lnSpc>
            </a:pPr>
            <a:r>
              <a:rPr lang="en-IN" sz="2400">
                <a:solidFill>
                  <a:srgbClr val="000000"/>
                </a:solidFill>
                <a:latin typeface="LMRoman10-Regular"/>
              </a:rPr>
              <a:t>0.2*-1+-0.02*0+0.02*1=-.2+0.02=-0.1.8 &lt; 0 which will not fire and it is wrong. So update the weights</a:t>
            </a:r>
            <a:endParaRPr/>
          </a:p>
        </p:txBody>
      </p:sp>
      <p:pic>
        <p:nvPicPr>
          <p:cNvPr id="130" name="Picture 6"/>
          <p:cNvPicPr/>
          <p:nvPr/>
        </p:nvPicPr>
        <p:blipFill>
          <a:blip r:embed="rId3"/>
          <a:stretch>
            <a:fillRect/>
          </a:stretch>
        </p:blipFill>
        <p:spPr>
          <a:xfrm>
            <a:off x="1043640" y="4238280"/>
            <a:ext cx="6051600" cy="1460520"/>
          </a:xfrm>
          <a:prstGeom prst="rect">
            <a:avLst/>
          </a:prstGeom>
          <a:ln>
            <a:noFill/>
          </a:ln>
        </p:spPr>
      </p:pic>
      <p:sp>
        <p:nvSpPr>
          <p:cNvPr id="131" name="CustomShape 3"/>
          <p:cNvSpPr/>
          <p:nvPr/>
        </p:nvSpPr>
        <p:spPr>
          <a:xfrm>
            <a:off x="123480" y="5789160"/>
            <a:ext cx="12067920" cy="821880"/>
          </a:xfrm>
          <a:prstGeom prst="rect">
            <a:avLst/>
          </a:prstGeom>
          <a:noFill/>
          <a:ln>
            <a:noFill/>
          </a:ln>
        </p:spPr>
        <p:txBody>
          <a:bodyPr lIns="90000" tIns="45000" rIns="90000" bIns="45000"/>
          <a:lstStyle/>
          <a:p>
            <a:pPr>
              <a:lnSpc>
                <a:spcPct val="100000"/>
              </a:lnSpc>
            </a:pPr>
            <a:r>
              <a:rPr lang="en-IN" sz="2400">
                <a:solidFill>
                  <a:srgbClr val="000000"/>
                </a:solidFill>
                <a:latin typeface="LMRoman10-Regular"/>
              </a:rPr>
              <a:t>For the (1</a:t>
            </a:r>
            <a:r>
              <a:rPr lang="en-IN" sz="2400" i="1">
                <a:solidFill>
                  <a:srgbClr val="000000"/>
                </a:solidFill>
                <a:latin typeface="LMMathItalic10-Regular"/>
              </a:rPr>
              <a:t>, </a:t>
            </a:r>
            <a:r>
              <a:rPr lang="en-IN" sz="2400">
                <a:solidFill>
                  <a:srgbClr val="000000"/>
                </a:solidFill>
                <a:latin typeface="LMRoman10-Regular"/>
              </a:rPr>
              <a:t>0) input</a:t>
            </a:r>
            <a:endParaRPr/>
          </a:p>
          <a:p>
            <a:pPr>
              <a:lnSpc>
                <a:spcPct val="100000"/>
              </a:lnSpc>
            </a:pPr>
            <a:r>
              <a:rPr lang="en-IN" sz="2400">
                <a:solidFill>
                  <a:srgbClr val="000000"/>
                </a:solidFill>
                <a:latin typeface="LMRoman10-Regular"/>
              </a:rPr>
              <a:t>-0.05*-1+-0.02*1+0.27*0= 0.05+-0.02=0.03, </a:t>
            </a:r>
            <a:r>
              <a:rPr lang="en-IN" sz="2000">
                <a:solidFill>
                  <a:srgbClr val="000000"/>
                </a:solidFill>
                <a:latin typeface="LMRoman10-Regular"/>
              </a:rPr>
              <a:t>which will fire, the answer is correct.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838080" y="365040"/>
            <a:ext cx="10515240" cy="1325160"/>
          </a:xfrm>
          <a:prstGeom prst="rect">
            <a:avLst/>
          </a:prstGeom>
        </p:spPr>
        <p:txBody>
          <a:bodyPr anchor="ctr"/>
          <a:lstStyle/>
          <a:p>
            <a:pPr>
              <a:lnSpc>
                <a:spcPct val="90000"/>
              </a:lnSpc>
            </a:pPr>
            <a:r>
              <a:rPr lang="en-US" sz="4400">
                <a:solidFill>
                  <a:srgbClr val="000000"/>
                </a:solidFill>
                <a:latin typeface="Calibri Light"/>
              </a:rPr>
              <a:t>Perceptron Network Example (cntd.)</a:t>
            </a:r>
            <a:endParaRPr/>
          </a:p>
        </p:txBody>
      </p:sp>
      <p:sp>
        <p:nvSpPr>
          <p:cNvPr id="133" name="TextShape 2"/>
          <p:cNvSpPr txBox="1"/>
          <p:nvPr/>
        </p:nvSpPr>
        <p:spPr>
          <a:xfrm>
            <a:off x="838080" y="1527480"/>
            <a:ext cx="8989560" cy="4069080"/>
          </a:xfrm>
          <a:prstGeom prst="rect">
            <a:avLst/>
          </a:prstGeom>
        </p:spPr>
        <p:txBody>
          <a:bodyPr/>
          <a:lstStyle/>
          <a:p>
            <a:pPr>
              <a:lnSpc>
                <a:spcPct val="90000"/>
              </a:lnSpc>
              <a:buFont typeface="Arial"/>
              <a:buChar char="•"/>
            </a:pPr>
            <a:r>
              <a:rPr lang="en-US" sz="2400">
                <a:solidFill>
                  <a:srgbClr val="000000"/>
                </a:solidFill>
                <a:latin typeface="LMRoman10-Regular"/>
              </a:rPr>
              <a:t>For the (1</a:t>
            </a:r>
            <a:r>
              <a:rPr lang="en-US" sz="2400" i="1">
                <a:solidFill>
                  <a:srgbClr val="000000"/>
                </a:solidFill>
                <a:latin typeface="LMMathItalic10-Regular"/>
              </a:rPr>
              <a:t>, </a:t>
            </a:r>
            <a:r>
              <a:rPr lang="en-US" sz="2400">
                <a:solidFill>
                  <a:srgbClr val="000000"/>
                </a:solidFill>
                <a:latin typeface="LMRoman10-Regular"/>
              </a:rPr>
              <a:t>1) input the answer is already correct</a:t>
            </a:r>
            <a:endParaRPr/>
          </a:p>
          <a:p>
            <a:pPr>
              <a:lnSpc>
                <a:spcPct val="90000"/>
              </a:lnSpc>
              <a:buFont typeface="Arial"/>
              <a:buChar char="•"/>
            </a:pPr>
            <a:r>
              <a:rPr lang="en-US" sz="2400">
                <a:solidFill>
                  <a:srgbClr val="000000"/>
                </a:solidFill>
                <a:latin typeface="LMRoman10-Regular"/>
              </a:rPr>
              <a:t>-0.05*-1+-0.02*1+0.27*1= 0.05+-0.02 +.27=.30, which will fire</a:t>
            </a:r>
            <a:r>
              <a:rPr lang="en-US" sz="2800">
                <a:solidFill>
                  <a:srgbClr val="000000"/>
                </a:solidFill>
                <a:latin typeface="LMRoman10-Regular"/>
              </a:rPr>
              <a:t>.</a:t>
            </a:r>
            <a:endParaRPr/>
          </a:p>
        </p:txBody>
      </p:sp>
      <p:sp>
        <p:nvSpPr>
          <p:cNvPr id="134" name="CustomShape 3"/>
          <p:cNvSpPr/>
          <p:nvPr/>
        </p:nvSpPr>
        <p:spPr>
          <a:xfrm>
            <a:off x="400680" y="3527640"/>
            <a:ext cx="7857360" cy="2543040"/>
          </a:xfrm>
          <a:prstGeom prst="rect">
            <a:avLst/>
          </a:prstGeom>
          <a:noFill/>
          <a:ln>
            <a:noFill/>
          </a:ln>
        </p:spPr>
        <p:txBody>
          <a:bodyPr wrap="none"/>
          <a:lstStyle/>
          <a:p>
            <a:pPr>
              <a:lnSpc>
                <a:spcPct val="90000"/>
              </a:lnSpc>
              <a:buFont typeface="Arial"/>
              <a:buChar char="•"/>
            </a:pPr>
            <a:r>
              <a:rPr lang="en-IN" sz="2400">
                <a:solidFill>
                  <a:srgbClr val="000000"/>
                </a:solidFill>
                <a:latin typeface="LMRoman10-Regular"/>
              </a:rPr>
              <a:t>For the (0</a:t>
            </a:r>
            <a:r>
              <a:rPr lang="en-IN" sz="2400" i="1">
                <a:solidFill>
                  <a:srgbClr val="000000"/>
                </a:solidFill>
                <a:latin typeface="LMMathItalic10-Regular"/>
              </a:rPr>
              <a:t>,</a:t>
            </a:r>
            <a:r>
              <a:rPr lang="en-IN" sz="2400">
                <a:solidFill>
                  <a:srgbClr val="000000"/>
                </a:solidFill>
                <a:latin typeface="LMMathItalic10-Regular"/>
              </a:rPr>
              <a:t> 0</a:t>
            </a:r>
            <a:r>
              <a:rPr lang="en-IN" sz="2400">
                <a:solidFill>
                  <a:srgbClr val="000000"/>
                </a:solidFill>
                <a:latin typeface="LMRoman10-Regular"/>
              </a:rPr>
              <a:t>) input</a:t>
            </a:r>
            <a:endParaRPr/>
          </a:p>
          <a:p>
            <a:pPr>
              <a:lnSpc>
                <a:spcPct val="90000"/>
              </a:lnSpc>
              <a:buFont typeface="Arial"/>
              <a:buChar char="•"/>
            </a:pPr>
            <a:r>
              <a:rPr lang="en-IN" sz="2400">
                <a:solidFill>
                  <a:srgbClr val="000000"/>
                </a:solidFill>
                <a:latin typeface="LMRoman10-Regular"/>
              </a:rPr>
              <a:t>-0.05*-1+-0.02*0+0.27*0= 0.05, which will fire</a:t>
            </a:r>
            <a:r>
              <a:rPr lang="en-IN" sz="2800">
                <a:solidFill>
                  <a:srgbClr val="000000"/>
                </a:solidFill>
                <a:latin typeface="LMRoman10-Regular"/>
              </a:rPr>
              <a:t>.</a:t>
            </a:r>
            <a:endParaRPr/>
          </a:p>
          <a:p>
            <a:pPr>
              <a:lnSpc>
                <a:spcPct val="90000"/>
              </a:lnSpc>
              <a:buFont typeface="Arial"/>
              <a:buChar char="•"/>
            </a:pPr>
            <a:r>
              <a:rPr lang="en-IN" sz="2800">
                <a:solidFill>
                  <a:srgbClr val="000000"/>
                </a:solidFill>
                <a:latin typeface="LMRoman10-Regular"/>
              </a:rPr>
              <a:t>the answer is incorrect.</a:t>
            </a:r>
            <a:endParaRPr/>
          </a:p>
          <a:p>
            <a:pPr>
              <a:lnSpc>
                <a:spcPct val="90000"/>
              </a:lnSpc>
            </a:pPr>
            <a:endParaRPr/>
          </a:p>
          <a:p>
            <a:pPr>
              <a:lnSpc>
                <a:spcPct val="100000"/>
              </a:lnSpc>
            </a:pPr>
            <a:r>
              <a:rPr lang="en-IN" sz="2800">
                <a:solidFill>
                  <a:srgbClr val="000000"/>
                </a:solidFill>
                <a:latin typeface="LMRoman10-Regular"/>
              </a:rPr>
              <a:t>Update the weights and continue the steps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Shape 1"/>
          <p:cNvSpPr txBox="1"/>
          <p:nvPr/>
        </p:nvSpPr>
        <p:spPr>
          <a:xfrm>
            <a:off x="838080" y="365040"/>
            <a:ext cx="10515240" cy="1325160"/>
          </a:xfrm>
          <a:prstGeom prst="rect">
            <a:avLst/>
          </a:prstGeom>
        </p:spPr>
        <p:txBody>
          <a:bodyPr anchor="ctr"/>
          <a:lstStyle/>
          <a:p>
            <a:pPr>
              <a:lnSpc>
                <a:spcPct val="90000"/>
              </a:lnSpc>
            </a:pPr>
            <a:r>
              <a:rPr lang="en-US" sz="4400">
                <a:solidFill>
                  <a:srgbClr val="000000"/>
                </a:solidFill>
                <a:latin typeface="Calibri Light"/>
              </a:rPr>
              <a:t>THE BRAIN AND THE NEURON</a:t>
            </a:r>
            <a:endParaRPr/>
          </a:p>
        </p:txBody>
      </p:sp>
      <p:pic>
        <p:nvPicPr>
          <p:cNvPr id="81" name="Content Placeholder 3"/>
          <p:cNvPicPr/>
          <p:nvPr/>
        </p:nvPicPr>
        <p:blipFill>
          <a:blip r:embed="rId2"/>
          <a:stretch>
            <a:fillRect/>
          </a:stretch>
        </p:blipFill>
        <p:spPr>
          <a:xfrm>
            <a:off x="2277360" y="2338920"/>
            <a:ext cx="8391240" cy="3574080"/>
          </a:xfrm>
          <a:prstGeom prst="rect">
            <a:avLst/>
          </a:prstGeom>
          <a:ln>
            <a:noFill/>
          </a:ln>
        </p:spPr>
      </p:pic>
      <p:sp>
        <p:nvSpPr>
          <p:cNvPr id="82" name="CustomShape 2"/>
          <p:cNvSpPr/>
          <p:nvPr/>
        </p:nvSpPr>
        <p:spPr>
          <a:xfrm>
            <a:off x="452880" y="1614600"/>
            <a:ext cx="2049480" cy="395280"/>
          </a:xfrm>
          <a:prstGeom prst="rect">
            <a:avLst/>
          </a:prstGeom>
          <a:noFill/>
          <a:ln>
            <a:noFill/>
          </a:ln>
        </p:spPr>
        <p:txBody>
          <a:bodyPr wrap="none" lIns="90000" tIns="45000" rIns="90000" bIns="45000"/>
          <a:lstStyle/>
          <a:p>
            <a:pPr>
              <a:lnSpc>
                <a:spcPct val="100000"/>
              </a:lnSpc>
            </a:pPr>
            <a:r>
              <a:rPr lang="en-IN" sz="2000" b="1">
                <a:solidFill>
                  <a:srgbClr val="000000"/>
                </a:solidFill>
                <a:latin typeface="Calibri"/>
              </a:rPr>
              <a:t>THE NEURON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838080" y="365040"/>
            <a:ext cx="10515240" cy="1325160"/>
          </a:xfrm>
          <a:prstGeom prst="rect">
            <a:avLst/>
          </a:prstGeom>
        </p:spPr>
        <p:txBody>
          <a:bodyPr anchor="ctr"/>
          <a:lstStyle/>
          <a:p>
            <a:pPr>
              <a:lnSpc>
                <a:spcPct val="90000"/>
              </a:lnSpc>
            </a:pPr>
            <a:r>
              <a:rPr lang="en-US" sz="4400">
                <a:solidFill>
                  <a:srgbClr val="000000"/>
                </a:solidFill>
                <a:latin typeface="Calibri Light"/>
              </a:rPr>
              <a:t>Multi Layer Perceptron</a:t>
            </a:r>
            <a:endParaRPr/>
          </a:p>
        </p:txBody>
      </p:sp>
      <p:pic>
        <p:nvPicPr>
          <p:cNvPr id="136" name="Content Placeholder 3"/>
          <p:cNvPicPr/>
          <p:nvPr/>
        </p:nvPicPr>
        <p:blipFill>
          <a:blip r:embed="rId2"/>
          <a:stretch>
            <a:fillRect/>
          </a:stretch>
        </p:blipFill>
        <p:spPr>
          <a:xfrm>
            <a:off x="6486480" y="1899360"/>
            <a:ext cx="5705280" cy="3933360"/>
          </a:xfrm>
          <a:prstGeom prst="rect">
            <a:avLst/>
          </a:prstGeom>
          <a:ln>
            <a:noFill/>
          </a:ln>
        </p:spPr>
      </p:pic>
      <p:sp>
        <p:nvSpPr>
          <p:cNvPr id="137" name="CustomShape 2"/>
          <p:cNvSpPr/>
          <p:nvPr/>
        </p:nvSpPr>
        <p:spPr>
          <a:xfrm>
            <a:off x="712440" y="1899360"/>
            <a:ext cx="5675400" cy="4782240"/>
          </a:xfrm>
          <a:prstGeom prst="rect">
            <a:avLst/>
          </a:prstGeom>
          <a:noFill/>
          <a:ln>
            <a:noFill/>
          </a:ln>
        </p:spPr>
        <p:txBody>
          <a:bodyPr lIns="90000" tIns="45000" rIns="90000" bIns="45000"/>
          <a:lstStyle/>
          <a:p>
            <a:pPr algn="just">
              <a:lnSpc>
                <a:spcPct val="100000"/>
              </a:lnSpc>
            </a:pPr>
            <a:r>
              <a:rPr lang="en-IN" sz="2800">
                <a:solidFill>
                  <a:srgbClr val="000000"/>
                </a:solidFill>
                <a:latin typeface="Calibri"/>
              </a:rPr>
              <a:t>Just as it did for the Perceptron, training the MLP consists of two parts: </a:t>
            </a:r>
            <a:endParaRPr/>
          </a:p>
          <a:p>
            <a:pPr algn="just">
              <a:lnSpc>
                <a:spcPct val="100000"/>
              </a:lnSpc>
            </a:pPr>
            <a:r>
              <a:rPr lang="en-IN" sz="2800">
                <a:solidFill>
                  <a:srgbClr val="000000"/>
                </a:solidFill>
                <a:latin typeface="Calibri"/>
              </a:rPr>
              <a:t>	-working out what the outputs are for the given inputs and the current weights</a:t>
            </a:r>
            <a:endParaRPr/>
          </a:p>
          <a:p>
            <a:pPr algn="just">
              <a:lnSpc>
                <a:spcPct val="100000"/>
              </a:lnSpc>
            </a:pPr>
            <a:r>
              <a:rPr lang="en-IN" sz="2800">
                <a:solidFill>
                  <a:srgbClr val="000000"/>
                </a:solidFill>
                <a:latin typeface="Calibri"/>
              </a:rPr>
              <a:t>	-updating the weights according to the error, which is a function of the difference between the outputs and the targets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838080" y="365040"/>
            <a:ext cx="10515240" cy="1325160"/>
          </a:xfrm>
          <a:prstGeom prst="rect">
            <a:avLst/>
          </a:prstGeom>
        </p:spPr>
        <p:txBody>
          <a:bodyPr anchor="ctr"/>
          <a:lstStyle/>
          <a:p>
            <a:pPr>
              <a:lnSpc>
                <a:spcPct val="90000"/>
              </a:lnSpc>
            </a:pPr>
            <a:r>
              <a:rPr lang="en-US" sz="4400">
                <a:solidFill>
                  <a:srgbClr val="000000"/>
                </a:solidFill>
                <a:latin typeface="Calibri Light"/>
              </a:rPr>
              <a:t>The Multi-layer Perceptron Algorithm</a:t>
            </a:r>
            <a:endParaRPr/>
          </a:p>
        </p:txBody>
      </p:sp>
      <p:pic>
        <p:nvPicPr>
          <p:cNvPr id="139" name="Content Placeholder 3"/>
          <p:cNvPicPr/>
          <p:nvPr/>
        </p:nvPicPr>
        <p:blipFill>
          <a:blip r:embed="rId2"/>
          <a:stretch>
            <a:fillRect/>
          </a:stretch>
        </p:blipFill>
        <p:spPr>
          <a:xfrm>
            <a:off x="838080" y="1690560"/>
            <a:ext cx="9615240" cy="48837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838080" y="365040"/>
            <a:ext cx="10515240" cy="1325160"/>
          </a:xfrm>
          <a:prstGeom prst="rect">
            <a:avLst/>
          </a:prstGeom>
        </p:spPr>
        <p:txBody>
          <a:bodyPr lIns="0" tIns="0" rIns="0" bIns="0" anchor="ctr"/>
          <a:lstStyle/>
          <a:p>
            <a:endParaRPr/>
          </a:p>
        </p:txBody>
      </p:sp>
      <p:pic>
        <p:nvPicPr>
          <p:cNvPr id="141" name="Picture 140"/>
          <p:cNvPicPr/>
          <p:nvPr/>
        </p:nvPicPr>
        <p:blipFill>
          <a:blip r:embed="rId2"/>
          <a:stretch>
            <a:fillRect/>
          </a:stretch>
        </p:blipFill>
        <p:spPr>
          <a:xfrm>
            <a:off x="144000" y="72000"/>
            <a:ext cx="12048120" cy="6786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838080" y="365040"/>
            <a:ext cx="10515240" cy="1325160"/>
          </a:xfrm>
          <a:prstGeom prst="rect">
            <a:avLst/>
          </a:prstGeom>
        </p:spPr>
        <p:txBody>
          <a:bodyPr lIns="0" tIns="0" rIns="0" bIns="0" anchor="ctr"/>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838080" y="365040"/>
            <a:ext cx="10515240" cy="1325160"/>
          </a:xfrm>
          <a:prstGeom prst="rect">
            <a:avLst/>
          </a:prstGeom>
        </p:spPr>
        <p:txBody>
          <a:bodyPr lIns="0" tIns="0" rIns="0" bIns="0" anchor="ctr"/>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838080" y="365040"/>
            <a:ext cx="10515240" cy="1325160"/>
          </a:xfrm>
          <a:prstGeom prst="rect">
            <a:avLst/>
          </a:prstGeom>
        </p:spPr>
        <p:txBody>
          <a:bodyPr anchor="ctr"/>
          <a:lstStyle/>
          <a:p>
            <a:pPr>
              <a:lnSpc>
                <a:spcPct val="90000"/>
              </a:lnSpc>
            </a:pPr>
            <a:r>
              <a:rPr lang="en-US" sz="4400" dirty="0">
                <a:solidFill>
                  <a:srgbClr val="000000"/>
                </a:solidFill>
                <a:latin typeface="Calibri Light"/>
              </a:rPr>
              <a:t>Learning in animals</a:t>
            </a:r>
            <a:endParaRPr dirty="0"/>
          </a:p>
        </p:txBody>
      </p:sp>
      <p:sp>
        <p:nvSpPr>
          <p:cNvPr id="84" name="TextShape 2"/>
          <p:cNvSpPr txBox="1"/>
          <p:nvPr/>
        </p:nvSpPr>
        <p:spPr>
          <a:xfrm>
            <a:off x="838080" y="1450421"/>
            <a:ext cx="10515240" cy="4350960"/>
          </a:xfrm>
          <a:prstGeom prst="rect">
            <a:avLst/>
          </a:prstGeom>
        </p:spPr>
        <p:txBody>
          <a:bodyPr/>
          <a:lstStyle/>
          <a:p>
            <a:pPr marL="457200" indent="-457200" algn="just">
              <a:lnSpc>
                <a:spcPct val="100000"/>
              </a:lnSpc>
              <a:buFont typeface="Arial" panose="020B0604020202020204" pitchFamily="34" charset="0"/>
              <a:buChar char="•"/>
            </a:pPr>
            <a:r>
              <a:rPr lang="en-US" sz="2800" dirty="0">
                <a:solidFill>
                  <a:srgbClr val="000000"/>
                </a:solidFill>
                <a:latin typeface="Calibri"/>
              </a:rPr>
              <a:t>In animals, learning occurs within the brain. If we can understand how the brain works, then there might be things in there for us to copy and use for our machine learning systems.</a:t>
            </a:r>
            <a:endParaRPr dirty="0"/>
          </a:p>
          <a:p>
            <a:pPr marL="457200" indent="-457200" algn="just">
              <a:lnSpc>
                <a:spcPct val="100000"/>
              </a:lnSpc>
              <a:buFont typeface="Arial" panose="020B0604020202020204" pitchFamily="34" charset="0"/>
              <a:buChar char="•"/>
            </a:pPr>
            <a:r>
              <a:rPr lang="en-US" sz="2800" dirty="0">
                <a:solidFill>
                  <a:srgbClr val="000000"/>
                </a:solidFill>
                <a:latin typeface="Calibri"/>
              </a:rPr>
              <a:t>The processing units  of the brain are nerve cells called neurons.   (more than 100 billion)</a:t>
            </a:r>
            <a:endParaRPr dirty="0"/>
          </a:p>
          <a:p>
            <a:pPr marL="457200" indent="-457200" algn="just">
              <a:lnSpc>
                <a:spcPct val="100000"/>
              </a:lnSpc>
              <a:buFont typeface="Arial" panose="020B0604020202020204" pitchFamily="34" charset="0"/>
              <a:buChar char="•"/>
            </a:pPr>
            <a:r>
              <a:rPr lang="en-US" sz="2800" dirty="0">
                <a:solidFill>
                  <a:srgbClr val="000000"/>
                </a:solidFill>
                <a:latin typeface="Calibri"/>
              </a:rPr>
              <a:t>They come in lots of different types, depending upon their particular task. </a:t>
            </a:r>
            <a:endParaRPr dirty="0"/>
          </a:p>
          <a:p>
            <a:pPr marL="457200" indent="-457200" algn="just">
              <a:lnSpc>
                <a:spcPct val="100000"/>
              </a:lnSpc>
              <a:buFont typeface="Arial" panose="020B0604020202020204" pitchFamily="34" charset="0"/>
              <a:buChar char="•"/>
            </a:pPr>
            <a:r>
              <a:rPr lang="en-US" sz="2800" dirty="0">
                <a:solidFill>
                  <a:srgbClr val="000000"/>
                </a:solidFill>
                <a:latin typeface="Calibri"/>
              </a:rPr>
              <a:t>Their general operation is similar in all cases: The chemicals within the fluid of the brain raise or lower the electrical potential inside the body of the neuron. If this membrane potential reaches some threshold, the neuron spikes or fires, and a pulse of fixed strength and duration is sent down the </a:t>
            </a:r>
            <a:r>
              <a:rPr lang="en-US" sz="2800" dirty="0" smtClean="0">
                <a:solidFill>
                  <a:srgbClr val="000000"/>
                </a:solidFill>
                <a:latin typeface="Calibri"/>
              </a:rPr>
              <a:t>axon</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latin typeface="Calibri Light"/>
              </a:rPr>
              <a:t>Learning in animals</a:t>
            </a:r>
            <a:r>
              <a:rPr lang="en-US" dirty="0" smtClean="0"/>
              <a:t/>
            </a:r>
            <a:br>
              <a:rPr lang="en-US" dirty="0" smtClean="0"/>
            </a:br>
            <a:endParaRPr lang="en-US" dirty="0"/>
          </a:p>
        </p:txBody>
      </p:sp>
      <p:sp>
        <p:nvSpPr>
          <p:cNvPr id="3" name="Subtitle 2"/>
          <p:cNvSpPr>
            <a:spLocks noGrp="1"/>
          </p:cNvSpPr>
          <p:nvPr>
            <p:ph type="subTitle"/>
          </p:nvPr>
        </p:nvSpPr>
        <p:spPr/>
        <p:txBody>
          <a:bodyPr/>
          <a:lstStyle/>
          <a:p>
            <a:pPr algn="just">
              <a:lnSpc>
                <a:spcPct val="100000"/>
              </a:lnSpc>
              <a:buFont typeface="Arial"/>
              <a:buChar char="•"/>
            </a:pPr>
            <a:endParaRPr lang="en-US" dirty="0" smtClean="0">
              <a:solidFill>
                <a:srgbClr val="000000"/>
              </a:solidFill>
              <a:latin typeface="Calibri"/>
            </a:endParaRPr>
          </a:p>
          <a:p>
            <a:pPr algn="just">
              <a:lnSpc>
                <a:spcPct val="100000"/>
              </a:lnSpc>
              <a:buFont typeface="Arial"/>
              <a:buChar char="•"/>
            </a:pPr>
            <a:endParaRPr lang="en-US" dirty="0">
              <a:solidFill>
                <a:srgbClr val="000000"/>
              </a:solidFill>
              <a:latin typeface="Calibri"/>
            </a:endParaRPr>
          </a:p>
          <a:p>
            <a:pPr algn="just">
              <a:lnSpc>
                <a:spcPct val="100000"/>
              </a:lnSpc>
              <a:buFont typeface="Arial"/>
              <a:buChar char="•"/>
            </a:pPr>
            <a:endParaRPr lang="en-US" dirty="0" smtClean="0">
              <a:solidFill>
                <a:srgbClr val="000000"/>
              </a:solidFill>
              <a:latin typeface="Calibri"/>
            </a:endParaRPr>
          </a:p>
          <a:p>
            <a:pPr algn="just">
              <a:lnSpc>
                <a:spcPct val="100000"/>
              </a:lnSpc>
              <a:buFont typeface="Arial"/>
              <a:buChar char="•"/>
            </a:pPr>
            <a:endParaRPr lang="en-US" dirty="0">
              <a:solidFill>
                <a:srgbClr val="000000"/>
              </a:solidFill>
              <a:latin typeface="Calibri"/>
            </a:endParaRPr>
          </a:p>
          <a:p>
            <a:pPr algn="just">
              <a:lnSpc>
                <a:spcPct val="100000"/>
              </a:lnSpc>
              <a:buFont typeface="Arial"/>
              <a:buChar char="•"/>
            </a:pPr>
            <a:endParaRPr lang="en-US" dirty="0" smtClean="0">
              <a:solidFill>
                <a:srgbClr val="000000"/>
              </a:solidFill>
              <a:latin typeface="Calibri"/>
            </a:endParaRPr>
          </a:p>
          <a:p>
            <a:pPr algn="just">
              <a:lnSpc>
                <a:spcPct val="100000"/>
              </a:lnSpc>
              <a:buFont typeface="Arial"/>
              <a:buChar char="•"/>
            </a:pPr>
            <a:endParaRPr lang="en-US" dirty="0">
              <a:solidFill>
                <a:srgbClr val="000000"/>
              </a:solidFill>
              <a:latin typeface="Calibri"/>
            </a:endParaRPr>
          </a:p>
          <a:p>
            <a:pPr algn="just">
              <a:lnSpc>
                <a:spcPct val="100000"/>
              </a:lnSpc>
              <a:buFont typeface="Arial"/>
              <a:buChar char="•"/>
            </a:pPr>
            <a:endParaRPr lang="en-US" dirty="0" smtClean="0">
              <a:solidFill>
                <a:srgbClr val="000000"/>
              </a:solidFill>
              <a:latin typeface="Calibri"/>
            </a:endParaRPr>
          </a:p>
          <a:p>
            <a:pPr algn="just">
              <a:lnSpc>
                <a:spcPct val="100000"/>
              </a:lnSpc>
              <a:buFont typeface="Arial"/>
              <a:buChar char="•"/>
            </a:pPr>
            <a:endParaRPr lang="en-US" dirty="0">
              <a:solidFill>
                <a:srgbClr val="000000"/>
              </a:solidFill>
              <a:latin typeface="Calibri"/>
            </a:endParaRPr>
          </a:p>
          <a:p>
            <a:pPr marL="571500" indent="-571500" algn="just">
              <a:lnSpc>
                <a:spcPct val="100000"/>
              </a:lnSpc>
              <a:buFont typeface="Arial" panose="020B0604020202020204" pitchFamily="34" charset="0"/>
              <a:buChar char="•"/>
            </a:pPr>
            <a:r>
              <a:rPr lang="en-US" dirty="0" smtClean="0">
                <a:solidFill>
                  <a:srgbClr val="000000"/>
                </a:solidFill>
                <a:latin typeface="Calibri"/>
              </a:rPr>
              <a:t>The </a:t>
            </a:r>
            <a:r>
              <a:rPr lang="en-US" dirty="0">
                <a:solidFill>
                  <a:srgbClr val="000000"/>
                </a:solidFill>
                <a:latin typeface="Calibri"/>
              </a:rPr>
              <a:t>axons divide into connections to many other neurons, connecting to each of these neurons in a synapse</a:t>
            </a:r>
            <a:endParaRPr lang="en-US" dirty="0" smtClean="0"/>
          </a:p>
          <a:p>
            <a:pPr marL="571500" indent="-571500" algn="just">
              <a:lnSpc>
                <a:spcPct val="100000"/>
              </a:lnSpc>
              <a:buFont typeface="Arial" panose="020B0604020202020204" pitchFamily="34" charset="0"/>
              <a:buChar char="•"/>
            </a:pPr>
            <a:r>
              <a:rPr lang="en-US" dirty="0">
                <a:solidFill>
                  <a:srgbClr val="000000"/>
                </a:solidFill>
                <a:latin typeface="Calibri"/>
              </a:rPr>
              <a:t>After firing, the neuron must wait for some time to recover its energy (the refractory period) before it can fire again</a:t>
            </a:r>
            <a:endParaRPr lang="en-US" dirty="0" smtClean="0"/>
          </a:p>
          <a:p>
            <a:endParaRPr lang="en-US" dirty="0"/>
          </a:p>
        </p:txBody>
      </p:sp>
    </p:spTree>
    <p:extLst>
      <p:ext uri="{BB962C8B-B14F-4D97-AF65-F5344CB8AC3E}">
        <p14:creationId xmlns:p14="http://schemas.microsoft.com/office/powerpoint/2010/main" val="1812255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838080" y="365040"/>
            <a:ext cx="10515240" cy="1325160"/>
          </a:xfrm>
          <a:prstGeom prst="rect">
            <a:avLst/>
          </a:prstGeom>
        </p:spPr>
        <p:txBody>
          <a:bodyPr anchor="ctr"/>
          <a:lstStyle/>
          <a:p>
            <a:pPr>
              <a:lnSpc>
                <a:spcPct val="90000"/>
              </a:lnSpc>
            </a:pPr>
            <a:r>
              <a:rPr lang="en-US" sz="4400">
                <a:solidFill>
                  <a:srgbClr val="000000"/>
                </a:solidFill>
                <a:latin typeface="Calibri Light"/>
              </a:rPr>
              <a:t>How neurons communicate with each other at synapses</a:t>
            </a:r>
            <a:endParaRPr/>
          </a:p>
        </p:txBody>
      </p:sp>
      <p:pic>
        <p:nvPicPr>
          <p:cNvPr id="86" name="Content Placeholder 3"/>
          <p:cNvPicPr/>
          <p:nvPr/>
        </p:nvPicPr>
        <p:blipFill>
          <a:blip r:embed="rId2"/>
          <a:stretch>
            <a:fillRect/>
          </a:stretch>
        </p:blipFill>
        <p:spPr>
          <a:xfrm>
            <a:off x="1590120" y="2483640"/>
            <a:ext cx="9832320" cy="3311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838080" y="365040"/>
            <a:ext cx="10515240" cy="1325160"/>
          </a:xfrm>
          <a:prstGeom prst="rect">
            <a:avLst/>
          </a:prstGeom>
        </p:spPr>
        <p:txBody>
          <a:bodyPr anchor="ctr"/>
          <a:lstStyle/>
          <a:p>
            <a:pPr>
              <a:lnSpc>
                <a:spcPct val="90000"/>
              </a:lnSpc>
            </a:pPr>
            <a:r>
              <a:rPr lang="en-US" sz="4400">
                <a:solidFill>
                  <a:srgbClr val="000000"/>
                </a:solidFill>
                <a:latin typeface="Calibri Light"/>
              </a:rPr>
              <a:t>Hebb’s Rule</a:t>
            </a:r>
            <a:endParaRPr/>
          </a:p>
        </p:txBody>
      </p:sp>
      <p:sp>
        <p:nvSpPr>
          <p:cNvPr id="88" name="TextShape 2"/>
          <p:cNvSpPr txBox="1"/>
          <p:nvPr/>
        </p:nvSpPr>
        <p:spPr>
          <a:xfrm>
            <a:off x="838080" y="1825560"/>
            <a:ext cx="10515240" cy="4350960"/>
          </a:xfrm>
          <a:prstGeom prst="rect">
            <a:avLst/>
          </a:prstGeom>
        </p:spPr>
        <p:txBody>
          <a:bodyPr/>
          <a:lstStyle/>
          <a:p>
            <a:pPr algn="just">
              <a:lnSpc>
                <a:spcPct val="100000"/>
              </a:lnSpc>
              <a:buFont typeface="Arial"/>
              <a:buChar char="•"/>
            </a:pPr>
            <a:r>
              <a:rPr lang="en-US" sz="2800" dirty="0" err="1">
                <a:solidFill>
                  <a:srgbClr val="000000"/>
                </a:solidFill>
                <a:latin typeface="Calibri"/>
              </a:rPr>
              <a:t>Hebb’s</a:t>
            </a:r>
            <a:r>
              <a:rPr lang="en-US" sz="2800" dirty="0">
                <a:solidFill>
                  <a:srgbClr val="000000"/>
                </a:solidFill>
                <a:latin typeface="Calibri"/>
              </a:rPr>
              <a:t> rule says that the changes in the strength of synaptic connections are proportional to the correlation in the firing of the two connecting neurons. </a:t>
            </a:r>
            <a:endParaRPr dirty="0"/>
          </a:p>
          <a:p>
            <a:pPr algn="just">
              <a:lnSpc>
                <a:spcPct val="100000"/>
              </a:lnSpc>
              <a:buFont typeface="Arial"/>
              <a:buChar char="•"/>
            </a:pPr>
            <a:r>
              <a:rPr lang="en-US" sz="2800" dirty="0">
                <a:solidFill>
                  <a:srgbClr val="000000"/>
                </a:solidFill>
                <a:latin typeface="Calibri"/>
              </a:rPr>
              <a:t>So if two neurons consistently fire simultaneously, then any connection between them will change in strength, making it stronger. </a:t>
            </a:r>
            <a:endParaRPr dirty="0"/>
          </a:p>
          <a:p>
            <a:pPr algn="just">
              <a:lnSpc>
                <a:spcPct val="100000"/>
              </a:lnSpc>
              <a:buFont typeface="Arial"/>
              <a:buChar char="•"/>
            </a:pPr>
            <a:r>
              <a:rPr lang="en-US" sz="2800" dirty="0">
                <a:solidFill>
                  <a:srgbClr val="000000"/>
                </a:solidFill>
                <a:latin typeface="Calibri"/>
              </a:rPr>
              <a:t>However, if the two neurons never fire simultaneously, the connection between them will die away. </a:t>
            </a:r>
            <a:endParaRPr dirty="0"/>
          </a:p>
          <a:p>
            <a:pPr algn="just">
              <a:lnSpc>
                <a:spcPct val="100000"/>
              </a:lnSpc>
              <a:buFont typeface="Arial"/>
              <a:buChar char="•"/>
            </a:pPr>
            <a:r>
              <a:rPr lang="en-US" sz="2800" dirty="0">
                <a:solidFill>
                  <a:srgbClr val="000000"/>
                </a:solidFill>
                <a:latin typeface="Calibri"/>
              </a:rPr>
              <a:t>The idea is that if two neurons both respond to something, then they should be connected</a:t>
            </a:r>
            <a:endParaRPr dirty="0"/>
          </a:p>
          <a:p>
            <a:pPr algn="just">
              <a:lnSpc>
                <a:spcPct val="100000"/>
              </a:lnSpc>
              <a:buFont typeface="Arial"/>
              <a:buChar char="•"/>
            </a:pPr>
            <a:r>
              <a:rPr lang="en-US" sz="2800" dirty="0" err="1">
                <a:solidFill>
                  <a:srgbClr val="000000"/>
                </a:solidFill>
                <a:latin typeface="Calibri"/>
              </a:rPr>
              <a:t>Egs</a:t>
            </a:r>
            <a:r>
              <a:rPr lang="en-US" sz="2800" dirty="0">
                <a:solidFill>
                  <a:srgbClr val="000000"/>
                </a:solidFill>
                <a:latin typeface="Calibri"/>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838080" y="365040"/>
            <a:ext cx="10515240" cy="1325160"/>
          </a:xfrm>
          <a:prstGeom prst="rect">
            <a:avLst/>
          </a:prstGeom>
        </p:spPr>
        <p:txBody>
          <a:bodyPr anchor="ctr"/>
          <a:lstStyle/>
          <a:p>
            <a:pPr>
              <a:lnSpc>
                <a:spcPct val="90000"/>
              </a:lnSpc>
            </a:pPr>
            <a:r>
              <a:rPr lang="en-US" sz="4400">
                <a:solidFill>
                  <a:srgbClr val="000000"/>
                </a:solidFill>
                <a:latin typeface="Calibri Light"/>
              </a:rPr>
              <a:t>McCulloch and Pitts Neurons &amp; Perceptron – Mathematical models</a:t>
            </a:r>
            <a:endParaRPr/>
          </a:p>
        </p:txBody>
      </p:sp>
      <p:pic>
        <p:nvPicPr>
          <p:cNvPr id="90" name="Content Placeholder 3"/>
          <p:cNvPicPr/>
          <p:nvPr/>
        </p:nvPicPr>
        <p:blipFill>
          <a:blip r:embed="rId2"/>
          <a:stretch>
            <a:fillRect/>
          </a:stretch>
        </p:blipFill>
        <p:spPr>
          <a:xfrm>
            <a:off x="1389600" y="1690560"/>
            <a:ext cx="6468120" cy="2590920"/>
          </a:xfrm>
          <a:prstGeom prst="rect">
            <a:avLst/>
          </a:prstGeom>
          <a:ln>
            <a:noFill/>
          </a:ln>
        </p:spPr>
      </p:pic>
      <p:sp>
        <p:nvSpPr>
          <p:cNvPr id="91" name="CustomShape 2"/>
          <p:cNvSpPr/>
          <p:nvPr/>
        </p:nvSpPr>
        <p:spPr>
          <a:xfrm>
            <a:off x="761040" y="4689720"/>
            <a:ext cx="10226880" cy="1553400"/>
          </a:xfrm>
          <a:prstGeom prst="rect">
            <a:avLst/>
          </a:prstGeom>
          <a:noFill/>
          <a:ln>
            <a:noFill/>
          </a:ln>
        </p:spPr>
        <p:txBody>
          <a:bodyPr lIns="90000" tIns="45000" rIns="90000" bIns="45000"/>
          <a:lstStyle/>
          <a:p>
            <a:pPr>
              <a:lnSpc>
                <a:spcPct val="100000"/>
              </a:lnSpc>
            </a:pPr>
            <a:r>
              <a:rPr lang="en-IN" sz="2400">
                <a:solidFill>
                  <a:srgbClr val="000000"/>
                </a:solidFill>
                <a:latin typeface="LMSans12-Regular"/>
              </a:rPr>
              <a:t> </a:t>
            </a:r>
            <a:endParaRPr/>
          </a:p>
          <a:p>
            <a:pPr>
              <a:lnSpc>
                <a:spcPct val="100000"/>
              </a:lnSpc>
            </a:pPr>
            <a:r>
              <a:rPr lang="en-IN" sz="2400">
                <a:solidFill>
                  <a:srgbClr val="000000"/>
                </a:solidFill>
                <a:latin typeface="LMSans12-Regular"/>
              </a:rPr>
              <a:t>The inputs </a:t>
            </a:r>
            <a:r>
              <a:rPr lang="en-IN" sz="2400" i="1">
                <a:solidFill>
                  <a:srgbClr val="000000"/>
                </a:solidFill>
                <a:latin typeface="LMMathItalic12-Regular"/>
              </a:rPr>
              <a:t>x</a:t>
            </a:r>
            <a:r>
              <a:rPr lang="en-IN" sz="2400" i="1">
                <a:solidFill>
                  <a:srgbClr val="000000"/>
                </a:solidFill>
                <a:latin typeface="LMMathItalic8-Regular"/>
              </a:rPr>
              <a:t>i </a:t>
            </a:r>
            <a:r>
              <a:rPr lang="en-IN" sz="2400">
                <a:solidFill>
                  <a:srgbClr val="000000"/>
                </a:solidFill>
                <a:latin typeface="LMSans12-Regular"/>
              </a:rPr>
              <a:t>are multiplied by the weights </a:t>
            </a:r>
            <a:r>
              <a:rPr lang="en-IN" sz="2400" i="1">
                <a:solidFill>
                  <a:srgbClr val="000000"/>
                </a:solidFill>
                <a:latin typeface="LMMathItalic12-Regular"/>
              </a:rPr>
              <a:t>w</a:t>
            </a:r>
            <a:r>
              <a:rPr lang="en-IN" sz="2400" i="1">
                <a:solidFill>
                  <a:srgbClr val="000000"/>
                </a:solidFill>
                <a:latin typeface="LMMathItalic8-Regular"/>
              </a:rPr>
              <a:t>i</a:t>
            </a:r>
            <a:r>
              <a:rPr lang="en-IN" sz="2400">
                <a:solidFill>
                  <a:srgbClr val="000000"/>
                </a:solidFill>
                <a:latin typeface="LMSans12-Regular"/>
              </a:rPr>
              <a:t>, and the neurons sum their values. If this sum is greater than the threshold </a:t>
            </a:r>
            <a:r>
              <a:rPr lang="en-IN" sz="2400" i="1">
                <a:solidFill>
                  <a:srgbClr val="000000"/>
                </a:solidFill>
                <a:latin typeface="LMMathItalic12-Regular"/>
              </a:rPr>
              <a:t> </a:t>
            </a:r>
            <a:r>
              <a:rPr lang="en-IN" sz="2400">
                <a:solidFill>
                  <a:srgbClr val="000000"/>
                </a:solidFill>
                <a:latin typeface="LMSans12-Regular"/>
              </a:rPr>
              <a:t>then the neuron fires; otherwise it does not.</a:t>
            </a:r>
            <a:endParaRPr/>
          </a:p>
        </p:txBody>
      </p:sp>
      <p:pic>
        <p:nvPicPr>
          <p:cNvPr id="92" name="Picture 5"/>
          <p:cNvPicPr/>
          <p:nvPr/>
        </p:nvPicPr>
        <p:blipFill>
          <a:blip r:embed="rId3"/>
          <a:stretch>
            <a:fillRect/>
          </a:stretch>
        </p:blipFill>
        <p:spPr>
          <a:xfrm>
            <a:off x="9193320" y="3624480"/>
            <a:ext cx="1980720" cy="1064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838080" y="365040"/>
            <a:ext cx="10515240" cy="1325160"/>
          </a:xfrm>
          <a:prstGeom prst="rect">
            <a:avLst/>
          </a:prstGeom>
        </p:spPr>
        <p:txBody>
          <a:bodyPr anchor="ctr"/>
          <a:lstStyle/>
          <a:p>
            <a:pPr>
              <a:lnSpc>
                <a:spcPct val="90000"/>
              </a:lnSpc>
            </a:pPr>
            <a:r>
              <a:rPr lang="en-US" sz="4400" dirty="0" smtClean="0">
                <a:solidFill>
                  <a:srgbClr val="000000"/>
                </a:solidFill>
                <a:latin typeface="Calibri Light"/>
              </a:rPr>
              <a:t>Perceptron-Components</a:t>
            </a:r>
            <a:endParaRPr dirty="0"/>
          </a:p>
        </p:txBody>
      </p:sp>
      <p:sp>
        <p:nvSpPr>
          <p:cNvPr id="94" name="TextShape 2"/>
          <p:cNvSpPr txBox="1"/>
          <p:nvPr/>
        </p:nvSpPr>
        <p:spPr>
          <a:xfrm>
            <a:off x="838080" y="1442880"/>
            <a:ext cx="10515240" cy="3658320"/>
          </a:xfrm>
          <a:prstGeom prst="rect">
            <a:avLst/>
          </a:prstGeom>
        </p:spPr>
        <p:txBody>
          <a:bodyPr/>
          <a:lstStyle/>
          <a:p>
            <a:pPr>
              <a:lnSpc>
                <a:spcPct val="90000"/>
              </a:lnSpc>
              <a:buFont typeface="Arial"/>
              <a:buChar char="•"/>
            </a:pPr>
            <a:r>
              <a:rPr lang="en-US" sz="2800" b="1">
                <a:solidFill>
                  <a:srgbClr val="000000"/>
                </a:solidFill>
                <a:latin typeface="Calibri"/>
              </a:rPr>
              <a:t>A set of weighted inputs </a:t>
            </a:r>
            <a:r>
              <a:rPr lang="en-US" sz="2800" i="1">
                <a:solidFill>
                  <a:srgbClr val="000000"/>
                </a:solidFill>
                <a:latin typeface="Calibri"/>
              </a:rPr>
              <a:t>wi </a:t>
            </a:r>
            <a:r>
              <a:rPr lang="en-US" sz="2800">
                <a:solidFill>
                  <a:srgbClr val="000000"/>
                </a:solidFill>
                <a:latin typeface="Calibri"/>
              </a:rPr>
              <a:t>that correspond to the synapses.</a:t>
            </a:r>
            <a:endParaRPr/>
          </a:p>
          <a:p>
            <a:pPr>
              <a:lnSpc>
                <a:spcPct val="90000"/>
              </a:lnSpc>
              <a:buFont typeface="Arial"/>
              <a:buChar char="•"/>
            </a:pPr>
            <a:r>
              <a:rPr lang="en-US" sz="2800" b="1">
                <a:solidFill>
                  <a:srgbClr val="000000"/>
                </a:solidFill>
                <a:latin typeface="Calibri"/>
              </a:rPr>
              <a:t>An adder </a:t>
            </a:r>
            <a:r>
              <a:rPr lang="en-US" sz="2800">
                <a:solidFill>
                  <a:srgbClr val="000000"/>
                </a:solidFill>
                <a:latin typeface="Calibri"/>
              </a:rPr>
              <a:t>that sums the input signals (equivalent to the membrane of the cell that collects electrical charge).</a:t>
            </a:r>
            <a:endParaRPr/>
          </a:p>
          <a:p>
            <a:pPr>
              <a:lnSpc>
                <a:spcPct val="90000"/>
              </a:lnSpc>
            </a:pPr>
            <a:endParaRPr/>
          </a:p>
          <a:p>
            <a:pPr>
              <a:lnSpc>
                <a:spcPct val="90000"/>
              </a:lnSpc>
              <a:buFont typeface="Arial"/>
              <a:buChar char="•"/>
            </a:pPr>
            <a:r>
              <a:rPr lang="en-US" sz="2800" b="1">
                <a:solidFill>
                  <a:srgbClr val="000000"/>
                </a:solidFill>
                <a:latin typeface="Calibri"/>
              </a:rPr>
              <a:t>An activation function </a:t>
            </a:r>
            <a:r>
              <a:rPr lang="en-US" sz="2800">
                <a:solidFill>
                  <a:srgbClr val="000000"/>
                </a:solidFill>
                <a:latin typeface="Calibri"/>
              </a:rPr>
              <a:t>(a threshold function) that decides</a:t>
            </a:r>
            <a:endParaRPr/>
          </a:p>
          <a:p>
            <a:pPr>
              <a:lnSpc>
                <a:spcPct val="100000"/>
              </a:lnSpc>
            </a:pPr>
            <a:r>
              <a:rPr lang="en-US" sz="2800">
                <a:solidFill>
                  <a:srgbClr val="000000"/>
                </a:solidFill>
                <a:latin typeface="Calibri"/>
              </a:rPr>
              <a:t> whether the neuron fires (‘spikes’) for the current inputs</a:t>
            </a:r>
            <a:endParaRPr/>
          </a:p>
          <a:p>
            <a:pPr>
              <a:lnSpc>
                <a:spcPct val="100000"/>
              </a:lnSpc>
            </a:pPr>
            <a:endParaRPr/>
          </a:p>
        </p:txBody>
      </p:sp>
      <p:sp>
        <p:nvSpPr>
          <p:cNvPr id="95" name="CustomShape 3"/>
          <p:cNvSpPr/>
          <p:nvPr/>
        </p:nvSpPr>
        <p:spPr>
          <a:xfrm>
            <a:off x="567360" y="5452920"/>
            <a:ext cx="11359800" cy="1552680"/>
          </a:xfrm>
          <a:prstGeom prst="rect">
            <a:avLst/>
          </a:prstGeom>
          <a:noFill/>
          <a:ln>
            <a:noFill/>
          </a:ln>
        </p:spPr>
        <p:txBody>
          <a:bodyPr lIns="90000" tIns="45000" rIns="90000" bIns="45000"/>
          <a:lstStyle/>
          <a:p>
            <a:pPr>
              <a:lnSpc>
                <a:spcPct val="100000"/>
              </a:lnSpc>
            </a:pPr>
            <a:r>
              <a:rPr lang="en-IN" sz="2400">
                <a:solidFill>
                  <a:srgbClr val="000000"/>
                </a:solidFill>
                <a:latin typeface="LMRoman10-Regular"/>
              </a:rPr>
              <a:t>If synaptic weights are </a:t>
            </a:r>
            <a:r>
              <a:rPr lang="en-IN" sz="2400" i="1">
                <a:solidFill>
                  <a:srgbClr val="000000"/>
                </a:solidFill>
                <a:latin typeface="LMMathItalic10-Regular"/>
              </a:rPr>
              <a:t>w</a:t>
            </a:r>
            <a:r>
              <a:rPr lang="en-IN" sz="2400">
                <a:solidFill>
                  <a:srgbClr val="000000"/>
                </a:solidFill>
                <a:latin typeface="LMRoman7-Regular"/>
              </a:rPr>
              <a:t>1 </a:t>
            </a:r>
            <a:r>
              <a:rPr lang="en-IN" sz="2400">
                <a:solidFill>
                  <a:srgbClr val="000000"/>
                </a:solidFill>
                <a:latin typeface="LMRoman10-Regular"/>
              </a:rPr>
              <a:t>= 1</a:t>
            </a:r>
            <a:r>
              <a:rPr lang="en-IN" sz="2400" i="1">
                <a:solidFill>
                  <a:srgbClr val="000000"/>
                </a:solidFill>
                <a:latin typeface="LMMathItalic10-Regular"/>
              </a:rPr>
              <a:t>,w</a:t>
            </a:r>
            <a:r>
              <a:rPr lang="en-IN" sz="2400">
                <a:solidFill>
                  <a:srgbClr val="000000"/>
                </a:solidFill>
                <a:latin typeface="LMRoman7-Regular"/>
              </a:rPr>
              <a:t>2 </a:t>
            </a:r>
            <a:r>
              <a:rPr lang="en-IN" sz="2400">
                <a:solidFill>
                  <a:srgbClr val="000000"/>
                </a:solidFill>
                <a:latin typeface="LMRoman10-Regular"/>
              </a:rPr>
              <a:t>= </a:t>
            </a:r>
            <a:r>
              <a:rPr lang="en-IN" sz="2400">
                <a:solidFill>
                  <a:srgbClr val="000000"/>
                </a:solidFill>
                <a:latin typeface="LMMathSymbols10-Regular"/>
              </a:rPr>
              <a:t>−</a:t>
            </a:r>
            <a:r>
              <a:rPr lang="en-IN" sz="2400">
                <a:solidFill>
                  <a:srgbClr val="000000"/>
                </a:solidFill>
                <a:latin typeface="LMRoman10-Regular"/>
              </a:rPr>
              <a:t>0</a:t>
            </a:r>
            <a:r>
              <a:rPr lang="en-IN" sz="2400" i="1">
                <a:solidFill>
                  <a:srgbClr val="000000"/>
                </a:solidFill>
                <a:latin typeface="LMMathItalic10-Regular"/>
              </a:rPr>
              <a:t>.</a:t>
            </a:r>
            <a:r>
              <a:rPr lang="en-IN" sz="2400">
                <a:solidFill>
                  <a:srgbClr val="000000"/>
                </a:solidFill>
                <a:latin typeface="LMRoman10-Regular"/>
              </a:rPr>
              <a:t>5</a:t>
            </a:r>
            <a:r>
              <a:rPr lang="en-IN" sz="2400" i="1">
                <a:solidFill>
                  <a:srgbClr val="000000"/>
                </a:solidFill>
                <a:latin typeface="LMMathItalic10-Regular"/>
              </a:rPr>
              <a:t>,w</a:t>
            </a:r>
            <a:r>
              <a:rPr lang="en-IN" sz="2400">
                <a:solidFill>
                  <a:srgbClr val="000000"/>
                </a:solidFill>
                <a:latin typeface="LMRoman7-Regular"/>
              </a:rPr>
              <a:t>3 </a:t>
            </a:r>
            <a:r>
              <a:rPr lang="en-IN" sz="2400">
                <a:solidFill>
                  <a:srgbClr val="000000"/>
                </a:solidFill>
                <a:latin typeface="LMRoman10-Regular"/>
              </a:rPr>
              <a:t>= </a:t>
            </a:r>
            <a:r>
              <a:rPr lang="en-IN" sz="2400">
                <a:solidFill>
                  <a:srgbClr val="000000"/>
                </a:solidFill>
                <a:latin typeface="LMMathSymbols10-Regular"/>
              </a:rPr>
              <a:t>−</a:t>
            </a:r>
            <a:r>
              <a:rPr lang="en-IN" sz="2400">
                <a:solidFill>
                  <a:srgbClr val="000000"/>
                </a:solidFill>
                <a:latin typeface="LMRoman10-Regular"/>
              </a:rPr>
              <a:t>1   and  </a:t>
            </a:r>
            <a:r>
              <a:rPr lang="en-IN" sz="2400" i="1">
                <a:solidFill>
                  <a:srgbClr val="000000"/>
                </a:solidFill>
                <a:latin typeface="Calibri"/>
              </a:rPr>
              <a:t>x</a:t>
            </a:r>
            <a:r>
              <a:rPr lang="en-IN" sz="2400">
                <a:solidFill>
                  <a:srgbClr val="000000"/>
                </a:solidFill>
                <a:latin typeface="Calibri"/>
              </a:rPr>
              <a:t>1 = 1</a:t>
            </a:r>
            <a:r>
              <a:rPr lang="en-IN" sz="2400" i="1">
                <a:solidFill>
                  <a:srgbClr val="000000"/>
                </a:solidFill>
                <a:latin typeface="Calibri"/>
              </a:rPr>
              <a:t>, x</a:t>
            </a:r>
            <a:r>
              <a:rPr lang="en-IN" sz="2400">
                <a:solidFill>
                  <a:srgbClr val="000000"/>
                </a:solidFill>
                <a:latin typeface="Calibri"/>
              </a:rPr>
              <a:t>2 = 0</a:t>
            </a:r>
            <a:r>
              <a:rPr lang="en-IN" sz="2400" i="1">
                <a:solidFill>
                  <a:srgbClr val="000000"/>
                </a:solidFill>
                <a:latin typeface="Calibri"/>
              </a:rPr>
              <a:t>, x</a:t>
            </a:r>
            <a:r>
              <a:rPr lang="en-IN" sz="2400">
                <a:solidFill>
                  <a:srgbClr val="000000"/>
                </a:solidFill>
                <a:latin typeface="Calibri"/>
              </a:rPr>
              <a:t>3 = 0</a:t>
            </a:r>
            <a:r>
              <a:rPr lang="en-IN" sz="2400" i="1">
                <a:solidFill>
                  <a:srgbClr val="000000"/>
                </a:solidFill>
                <a:latin typeface="Calibri"/>
              </a:rPr>
              <a:t>.</a:t>
            </a:r>
            <a:r>
              <a:rPr lang="en-IN" sz="2400">
                <a:solidFill>
                  <a:srgbClr val="000000"/>
                </a:solidFill>
                <a:latin typeface="Calibri"/>
              </a:rPr>
              <a:t>5</a:t>
            </a:r>
            <a:endParaRPr/>
          </a:p>
          <a:p>
            <a:pPr>
              <a:lnSpc>
                <a:spcPct val="100000"/>
              </a:lnSpc>
            </a:pPr>
            <a:r>
              <a:rPr lang="en-IN" sz="2400">
                <a:solidFill>
                  <a:srgbClr val="000000"/>
                </a:solidFill>
                <a:latin typeface="LMMathItalic10-Regular"/>
              </a:rPr>
              <a:t>h </a:t>
            </a:r>
            <a:r>
              <a:rPr lang="en-IN" sz="2400">
                <a:solidFill>
                  <a:srgbClr val="000000"/>
                </a:solidFill>
                <a:latin typeface="LMRoman10-Regular"/>
              </a:rPr>
              <a:t>= 1 </a:t>
            </a:r>
            <a:r>
              <a:rPr lang="en-IN" sz="2400">
                <a:solidFill>
                  <a:srgbClr val="000000"/>
                </a:solidFill>
                <a:latin typeface="LMMathSymbols10-Regular"/>
              </a:rPr>
              <a:t>× </a:t>
            </a:r>
            <a:r>
              <a:rPr lang="en-IN" sz="2400">
                <a:solidFill>
                  <a:srgbClr val="000000"/>
                </a:solidFill>
                <a:latin typeface="LMRoman10-Regular"/>
              </a:rPr>
              <a:t>1 + 0 </a:t>
            </a:r>
            <a:r>
              <a:rPr lang="en-IN" sz="2400">
                <a:solidFill>
                  <a:srgbClr val="000000"/>
                </a:solidFill>
                <a:latin typeface="LMMathSymbols10-Regular"/>
              </a:rPr>
              <a:t>× −</a:t>
            </a:r>
            <a:r>
              <a:rPr lang="en-IN" sz="2400">
                <a:solidFill>
                  <a:srgbClr val="000000"/>
                </a:solidFill>
                <a:latin typeface="LMRoman10-Regular"/>
              </a:rPr>
              <a:t>0</a:t>
            </a:r>
            <a:r>
              <a:rPr lang="en-IN" sz="2400" i="1">
                <a:solidFill>
                  <a:srgbClr val="000000"/>
                </a:solidFill>
                <a:latin typeface="LMMathItalic10-Regular"/>
              </a:rPr>
              <a:t>.</a:t>
            </a:r>
            <a:r>
              <a:rPr lang="en-IN" sz="2400">
                <a:solidFill>
                  <a:srgbClr val="000000"/>
                </a:solidFill>
                <a:latin typeface="LMRoman10-Regular"/>
              </a:rPr>
              <a:t>5 + 0</a:t>
            </a:r>
            <a:r>
              <a:rPr lang="en-IN" sz="2400" i="1">
                <a:solidFill>
                  <a:srgbClr val="000000"/>
                </a:solidFill>
                <a:latin typeface="LMMathItalic10-Regular"/>
              </a:rPr>
              <a:t>.</a:t>
            </a:r>
            <a:r>
              <a:rPr lang="en-IN" sz="2400">
                <a:solidFill>
                  <a:srgbClr val="000000"/>
                </a:solidFill>
                <a:latin typeface="LMRoman10-Regular"/>
              </a:rPr>
              <a:t>5 </a:t>
            </a:r>
            <a:r>
              <a:rPr lang="en-IN" sz="2400">
                <a:solidFill>
                  <a:srgbClr val="000000"/>
                </a:solidFill>
                <a:latin typeface="LMMathSymbols10-Regular"/>
              </a:rPr>
              <a:t>× −</a:t>
            </a:r>
            <a:r>
              <a:rPr lang="en-IN" sz="2400">
                <a:solidFill>
                  <a:srgbClr val="000000"/>
                </a:solidFill>
                <a:latin typeface="LMRoman10-Regular"/>
              </a:rPr>
              <a:t>1 = 1 + 0 + </a:t>
            </a:r>
            <a:r>
              <a:rPr lang="en-IN" sz="2400">
                <a:solidFill>
                  <a:srgbClr val="000000"/>
                </a:solidFill>
                <a:latin typeface="LMMathSymbols10-Regular"/>
              </a:rPr>
              <a:t>−</a:t>
            </a:r>
            <a:r>
              <a:rPr lang="en-IN" sz="2400">
                <a:solidFill>
                  <a:srgbClr val="000000"/>
                </a:solidFill>
                <a:latin typeface="LMRoman10-Regular"/>
              </a:rPr>
              <a:t>0</a:t>
            </a:r>
            <a:r>
              <a:rPr lang="en-IN" sz="2400" i="1">
                <a:solidFill>
                  <a:srgbClr val="000000"/>
                </a:solidFill>
                <a:latin typeface="LMMathItalic10-Regular"/>
              </a:rPr>
              <a:t>.</a:t>
            </a:r>
            <a:r>
              <a:rPr lang="en-IN" sz="2400">
                <a:solidFill>
                  <a:srgbClr val="000000"/>
                </a:solidFill>
                <a:latin typeface="LMRoman10-Regular"/>
              </a:rPr>
              <a:t>5 = 0</a:t>
            </a:r>
            <a:r>
              <a:rPr lang="en-IN" sz="2400" i="1">
                <a:solidFill>
                  <a:srgbClr val="000000"/>
                </a:solidFill>
                <a:latin typeface="LMMathItalic10-Regular"/>
              </a:rPr>
              <a:t>.</a:t>
            </a:r>
            <a:r>
              <a:rPr lang="en-IN" sz="2400">
                <a:solidFill>
                  <a:srgbClr val="000000"/>
                </a:solidFill>
                <a:latin typeface="LMRoman10-Regular"/>
              </a:rPr>
              <a:t>5</a:t>
            </a:r>
            <a:endParaRPr/>
          </a:p>
          <a:p>
            <a:pPr>
              <a:lnSpc>
                <a:spcPct val="100000"/>
              </a:lnSpc>
            </a:pPr>
            <a:r>
              <a:rPr lang="en-IN" sz="2400">
                <a:solidFill>
                  <a:srgbClr val="000000"/>
                </a:solidFill>
                <a:latin typeface="LMRoman10-Regular"/>
              </a:rPr>
              <a:t>h = 0.5 in the example, and 0.5 &gt; 0, so the neuron does fire,</a:t>
            </a:r>
            <a:endParaRPr/>
          </a:p>
        </p:txBody>
      </p:sp>
      <p:pic>
        <p:nvPicPr>
          <p:cNvPr id="96" name="Picture 5"/>
          <p:cNvPicPr/>
          <p:nvPr/>
        </p:nvPicPr>
        <p:blipFill>
          <a:blip r:embed="rId2"/>
          <a:stretch>
            <a:fillRect/>
          </a:stretch>
        </p:blipFill>
        <p:spPr>
          <a:xfrm>
            <a:off x="7639200" y="2321640"/>
            <a:ext cx="1980720" cy="1064880"/>
          </a:xfrm>
          <a:prstGeom prst="rect">
            <a:avLst/>
          </a:prstGeom>
          <a:ln>
            <a:noFill/>
          </a:ln>
        </p:spPr>
      </p:pic>
      <p:pic>
        <p:nvPicPr>
          <p:cNvPr id="97" name="Content Placeholder 3"/>
          <p:cNvPicPr/>
          <p:nvPr/>
        </p:nvPicPr>
        <p:blipFill>
          <a:blip r:embed="rId3"/>
          <a:stretch>
            <a:fillRect/>
          </a:stretch>
        </p:blipFill>
        <p:spPr>
          <a:xfrm>
            <a:off x="2639160" y="4205880"/>
            <a:ext cx="4041360" cy="1071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838080" y="1825560"/>
            <a:ext cx="10515240" cy="4350960"/>
          </a:xfrm>
          <a:prstGeom prst="rect">
            <a:avLst/>
          </a:prstGeom>
        </p:spPr>
        <p:txBody>
          <a:bodyPr/>
          <a:lstStyle/>
          <a:p>
            <a:pPr>
              <a:lnSpc>
                <a:spcPct val="90000"/>
              </a:lnSpc>
              <a:buFont typeface="Arial"/>
              <a:buChar char="•"/>
            </a:pPr>
            <a:r>
              <a:rPr lang="en-US" sz="2800" dirty="0">
                <a:solidFill>
                  <a:srgbClr val="000000"/>
                </a:solidFill>
                <a:latin typeface="Calibri"/>
              </a:rPr>
              <a:t>Real neurons are much more complicated</a:t>
            </a:r>
            <a:endParaRPr dirty="0"/>
          </a:p>
          <a:p>
            <a:pPr>
              <a:lnSpc>
                <a:spcPct val="90000"/>
              </a:lnSpc>
              <a:buFont typeface="Arial"/>
              <a:buChar char="•"/>
            </a:pPr>
            <a:r>
              <a:rPr lang="en-US" sz="2800" dirty="0">
                <a:solidFill>
                  <a:srgbClr val="000000"/>
                </a:solidFill>
                <a:latin typeface="Calibri"/>
              </a:rPr>
              <a:t>How should we change the weights and thresholds of the neurons so that the network gets the right answer more often?</a:t>
            </a:r>
            <a:endParaRPr dirty="0"/>
          </a:p>
        </p:txBody>
      </p:sp>
      <p:sp>
        <p:nvSpPr>
          <p:cNvPr id="99" name="TextShape 2"/>
          <p:cNvSpPr txBox="1"/>
          <p:nvPr/>
        </p:nvSpPr>
        <p:spPr>
          <a:xfrm>
            <a:off x="838080" y="365040"/>
            <a:ext cx="10515240" cy="1325160"/>
          </a:xfrm>
          <a:prstGeom prst="rect">
            <a:avLst/>
          </a:prstGeom>
        </p:spPr>
        <p:txBody>
          <a:bodyPr anchor="ctr"/>
          <a:lstStyle/>
          <a:p>
            <a:pPr>
              <a:lnSpc>
                <a:spcPct val="90000"/>
              </a:lnSpc>
            </a:pPr>
            <a:r>
              <a:rPr lang="en-US" sz="4400" dirty="0" smtClean="0">
                <a:solidFill>
                  <a:srgbClr val="000000"/>
                </a:solidFill>
                <a:latin typeface="Calibri Light"/>
              </a:rPr>
              <a:t>Perceptron-Components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1087</Words>
  <Application>Microsoft Office PowerPoint</Application>
  <PresentationFormat>Widescreen</PresentationFormat>
  <Paragraphs>87</Paragraphs>
  <Slides>24</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24</vt:i4>
      </vt:variant>
    </vt:vector>
  </HeadingPairs>
  <TitlesOfParts>
    <vt:vector size="38" baseType="lpstr">
      <vt:lpstr>Arial</vt:lpstr>
      <vt:lpstr>Calibri</vt:lpstr>
      <vt:lpstr>Calibri Light</vt:lpstr>
      <vt:lpstr>DejaVu Sans</vt:lpstr>
      <vt:lpstr>LMMathItalic10-Regular</vt:lpstr>
      <vt:lpstr>LMMathItalic12-Regular</vt:lpstr>
      <vt:lpstr>LMMathItalic8-Regular</vt:lpstr>
      <vt:lpstr>LMMathSymbols10-Regular</vt:lpstr>
      <vt:lpstr>LMRoman10-Regular</vt:lpstr>
      <vt:lpstr>LMRoman7-Regular</vt:lpstr>
      <vt:lpstr>LMSans12-Regular</vt:lpstr>
      <vt:lpstr>StarSymbol</vt:lpstr>
      <vt:lpstr>Office Theme</vt:lpstr>
      <vt:lpstr>Office Theme</vt:lpstr>
      <vt:lpstr>PowerPoint Presentation</vt:lpstr>
      <vt:lpstr>PowerPoint Presentation</vt:lpstr>
      <vt:lpstr>PowerPoint Presentation</vt:lpstr>
      <vt:lpstr>Learning in animals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Director</cp:lastModifiedBy>
  <cp:revision>9</cp:revision>
  <dcterms:modified xsi:type="dcterms:W3CDTF">2019-12-05T11:32:43Z</dcterms:modified>
</cp:coreProperties>
</file>