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9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86" r:id="rId9"/>
    <p:sldId id="291" r:id="rId10"/>
    <p:sldId id="288" r:id="rId11"/>
    <p:sldId id="279" r:id="rId12"/>
    <p:sldId id="280" r:id="rId13"/>
    <p:sldId id="281" r:id="rId14"/>
    <p:sldId id="282" r:id="rId15"/>
    <p:sldId id="295" r:id="rId16"/>
    <p:sldId id="296" r:id="rId17"/>
    <p:sldId id="284" r:id="rId18"/>
    <p:sldId id="283" r:id="rId19"/>
    <p:sldId id="285" r:id="rId20"/>
    <p:sldId id="258" r:id="rId21"/>
    <p:sldId id="287" r:id="rId22"/>
    <p:sldId id="259" r:id="rId23"/>
    <p:sldId id="260" r:id="rId24"/>
    <p:sldId id="290" r:id="rId25"/>
    <p:sldId id="261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03" autoAdjust="0"/>
  </p:normalViewPr>
  <p:slideViewPr>
    <p:cSldViewPr snapToGrid="0">
      <p:cViewPr varScale="1">
        <p:scale>
          <a:sx n="62" d="100"/>
          <a:sy n="62" d="100"/>
        </p:scale>
        <p:origin x="54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1D6F48B-A1D0-418C-BCCD-6E31E6B2D417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C02D63D-5954-4F24-A9E4-96D936F9B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5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57054-0FD1-4820-9931-9C617908A0F4}" type="slidenum">
              <a:rPr lang="en-US"/>
              <a:pPr/>
              <a:t>2</a:t>
            </a:fld>
            <a:endParaRPr lang="en-US"/>
          </a:p>
        </p:txBody>
      </p:sp>
      <p:sp>
        <p:nvSpPr>
          <p:cNvPr id="146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0AA72-F322-438F-85B9-B1A5A2D3941F}" type="slidenum">
              <a:rPr lang="en-US"/>
              <a:pPr/>
              <a:t>4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4511D-F8C3-40A6-9B1A-F2CD228E91A3}" type="slidenum">
              <a:rPr lang="en-US"/>
              <a:pPr/>
              <a:t>14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0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E4CCA-DCA4-44C0-8C8A-E8C8D253A813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910F1-967B-4251-99C1-F79FA78D6C3C}" type="slidenum">
              <a:rPr lang="en-US"/>
              <a:pPr/>
              <a:t>32</a:t>
            </a:fld>
            <a:endParaRPr lang="en-US"/>
          </a:p>
        </p:txBody>
      </p:sp>
      <p:sp>
        <p:nvSpPr>
          <p:cNvPr id="152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71A7-DAF6-4D51-9DBC-97681B988206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8B34-5E8C-41EA-BA62-1E95DA2C2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mirror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650" y="1543050"/>
            <a:ext cx="398621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428" y="343535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  to  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46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6445" y="1891097"/>
            <a:ext cx="3870290" cy="13599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</a:rPr>
              <a:t> 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</a:rPr>
              <a:t>myStr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&lt;-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"Hello, World!“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</a:rPr>
              <a:t>myStr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"Hello, World!"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3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</a:rPr>
              <a:t>R code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727200" y="1676401"/>
            <a:ext cx="28448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ea typeface="ＭＳ Ｐゴシック" pitchFamily="-1" charset="-128"/>
              </a:rPr>
              <a:t>&gt; 2+2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ea typeface="ＭＳ Ｐゴシック" pitchFamily="-1" charset="-128"/>
              </a:rPr>
              <a:t>[1] 4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ea typeface="ＭＳ Ｐゴシック" pitchFamily="-1" charset="-128"/>
              </a:rPr>
              <a:t>&gt; 2+2^2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ea typeface="ＭＳ Ｐゴシック" pitchFamily="-1" charset="-128"/>
              </a:rPr>
              <a:t>[1] 6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ea typeface="ＭＳ Ｐゴシック" pitchFamily="-1" charset="-128"/>
              </a:rPr>
              <a:t>&gt; (2+2)^2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ea typeface="ＭＳ Ｐゴシック" pitchFamily="-1" charset="-128"/>
              </a:rPr>
              <a:t>[1] 16</a:t>
            </a:r>
          </a:p>
        </p:txBody>
      </p:sp>
    </p:spTree>
    <p:extLst>
      <p:ext uri="{BB962C8B-B14F-4D97-AF65-F5344CB8AC3E}">
        <p14:creationId xmlns:p14="http://schemas.microsoft.com/office/powerpoint/2010/main" val="23848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913"/>
          </a:xfrm>
        </p:spPr>
        <p:txBody>
          <a:bodyPr/>
          <a:lstStyle/>
          <a:p>
            <a:r>
              <a:rPr lang="en-US" dirty="0" smtClean="0">
                <a:ea typeface="ＭＳ Ｐゴシック" pitchFamily="-1" charset="-128"/>
              </a:rPr>
              <a:t>R code</a:t>
            </a:r>
            <a:endParaRPr lang="en-IN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95350" y="1468437"/>
            <a:ext cx="10515600" cy="510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pl-PL" sz="3200" dirty="0">
                <a:latin typeface="Calibri" pitchFamily="34" charset="0"/>
              </a:rPr>
              <a:t>&gt; </a:t>
            </a:r>
            <a:r>
              <a:rPr lang="pl-PL" sz="3200" dirty="0">
                <a:solidFill>
                  <a:srgbClr val="FF0000"/>
                </a:solidFill>
                <a:latin typeface="Calibri" pitchFamily="34" charset="0"/>
              </a:rPr>
              <a:t>sqrt</a:t>
            </a:r>
            <a:r>
              <a:rPr lang="pl-PL" sz="3200" dirty="0">
                <a:latin typeface="Calibri" pitchFamily="34" charset="0"/>
              </a:rPr>
              <a:t>(2)</a:t>
            </a:r>
          </a:p>
          <a:p>
            <a:pPr eaLnBrk="1" hangingPunct="1">
              <a:buNone/>
            </a:pPr>
            <a:r>
              <a:rPr lang="pl-PL" sz="3200" dirty="0">
                <a:latin typeface="Calibri" pitchFamily="34" charset="0"/>
              </a:rPr>
              <a:t>[1] 1.414214</a:t>
            </a:r>
          </a:p>
          <a:p>
            <a:pPr eaLnBrk="1" hangingPunct="1">
              <a:buNone/>
            </a:pPr>
            <a:r>
              <a:rPr lang="pl-PL" sz="3200" dirty="0">
                <a:latin typeface="Calibri" pitchFamily="34" charset="0"/>
              </a:rPr>
              <a:t>&gt; </a:t>
            </a:r>
            <a:r>
              <a:rPr lang="pl-PL" sz="3200" dirty="0">
                <a:solidFill>
                  <a:srgbClr val="FF0000"/>
                </a:solidFill>
                <a:latin typeface="Calibri" pitchFamily="34" charset="0"/>
              </a:rPr>
              <a:t>log</a:t>
            </a:r>
            <a:r>
              <a:rPr lang="pl-PL" sz="3200" dirty="0">
                <a:latin typeface="Calibri" pitchFamily="34" charset="0"/>
              </a:rPr>
              <a:t>(2)</a:t>
            </a:r>
          </a:p>
          <a:p>
            <a:pPr eaLnBrk="1" hangingPunct="1">
              <a:buNone/>
            </a:pPr>
            <a:r>
              <a:rPr lang="pl-PL" sz="3200" dirty="0">
                <a:latin typeface="Calibri" pitchFamily="34" charset="0"/>
              </a:rPr>
              <a:t>[1] 0.6931472</a:t>
            </a:r>
          </a:p>
          <a:p>
            <a:pPr eaLnBrk="1" hangingPunct="1">
              <a:buNone/>
            </a:pPr>
            <a:r>
              <a:rPr lang="pl-PL" sz="3200" dirty="0">
                <a:latin typeface="Calibri" pitchFamily="34" charset="0"/>
              </a:rPr>
              <a:t>&gt; x = 5</a:t>
            </a:r>
          </a:p>
          <a:p>
            <a:pPr eaLnBrk="1" hangingPunct="1">
              <a:buNone/>
            </a:pPr>
            <a:r>
              <a:rPr lang="pl-PL" sz="3200" dirty="0">
                <a:latin typeface="Calibri" pitchFamily="34" charset="0"/>
              </a:rPr>
              <a:t>&gt; y = 10</a:t>
            </a:r>
          </a:p>
          <a:p>
            <a:pPr eaLnBrk="1" hangingPunct="1">
              <a:buNone/>
            </a:pPr>
            <a:r>
              <a:rPr lang="pl-PL" sz="3200" dirty="0">
                <a:latin typeface="Calibri" pitchFamily="34" charset="0"/>
              </a:rPr>
              <a:t>&gt; z &lt;- x+y</a:t>
            </a:r>
          </a:p>
          <a:p>
            <a:pPr eaLnBrk="1" hangingPunct="1">
              <a:buNone/>
            </a:pPr>
            <a:r>
              <a:rPr lang="pl-PL" sz="3200" dirty="0">
                <a:latin typeface="Calibri" pitchFamily="34" charset="0"/>
              </a:rPr>
              <a:t>&gt; z</a:t>
            </a:r>
          </a:p>
          <a:p>
            <a:pPr eaLnBrk="1" hangingPunct="1">
              <a:buNone/>
            </a:pPr>
            <a:r>
              <a:rPr lang="pl-PL" sz="3200" dirty="0">
                <a:latin typeface="Calibri" pitchFamily="34" charset="0"/>
              </a:rPr>
              <a:t>[1] 15</a:t>
            </a:r>
          </a:p>
        </p:txBody>
      </p:sp>
    </p:spTree>
    <p:extLst>
      <p:ext uri="{BB962C8B-B14F-4D97-AF65-F5344CB8AC3E}">
        <p14:creationId xmlns:p14="http://schemas.microsoft.com/office/powerpoint/2010/main" val="3342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Does not want variable types to be declared</a:t>
            </a:r>
          </a:p>
          <a:p>
            <a:r>
              <a:rPr lang="en-IN" dirty="0" smtClean="0"/>
              <a:t>The variables are assigned with R-Objects and the data type of the R-object becomes the data type of the variable.</a:t>
            </a:r>
            <a:endParaRPr lang="en-US" dirty="0" smtClean="0"/>
          </a:p>
          <a:p>
            <a:r>
              <a:rPr lang="en-US" dirty="0" smtClean="0"/>
              <a:t>A variable can take on any available </a:t>
            </a:r>
            <a:r>
              <a:rPr lang="en-US" dirty="0" err="1" smtClean="0"/>
              <a:t>datatype</a:t>
            </a:r>
            <a:endParaRPr lang="en-US" dirty="0" smtClean="0"/>
          </a:p>
          <a:p>
            <a:r>
              <a:rPr lang="en-US" dirty="0" smtClean="0"/>
              <a:t>An R variable can hold  any R object such as function, data analysis result, plot etc.</a:t>
            </a:r>
          </a:p>
          <a:p>
            <a:r>
              <a:rPr lang="en-US" dirty="0" smtClean="0"/>
              <a:t>A single variable can hold a number at a time, character at a later time and a number again later.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5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 Conventions</a:t>
            </a:r>
            <a:r>
              <a:rPr lang="en-US" dirty="0"/>
              <a:t>	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8187" y="1825625"/>
            <a:ext cx="10515600" cy="2674938"/>
          </a:xfrm>
        </p:spPr>
        <p:txBody>
          <a:bodyPr>
            <a:normAutofit/>
          </a:bodyPr>
          <a:lstStyle/>
          <a:p>
            <a:r>
              <a:rPr lang="en-US" dirty="0"/>
              <a:t>must start with a letter (A-Z or a-z)</a:t>
            </a:r>
          </a:p>
          <a:p>
            <a:r>
              <a:rPr lang="en-US" dirty="0"/>
              <a:t>can contain letters, digits (0-9), and/or periods “.”</a:t>
            </a:r>
          </a:p>
          <a:p>
            <a:r>
              <a:rPr lang="en-US" dirty="0"/>
              <a:t>case-sensitive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mydata</a:t>
            </a:r>
            <a:r>
              <a:rPr lang="en-US" dirty="0"/>
              <a:t> different from </a:t>
            </a:r>
            <a:r>
              <a:rPr lang="en-US" dirty="0" err="1">
                <a:latin typeface="Courier New" pitchFamily="49" charset="0"/>
              </a:rPr>
              <a:t>MyData</a:t>
            </a:r>
            <a:endParaRPr lang="en-US" dirty="0">
              <a:latin typeface="Courier New" pitchFamily="49" charset="0"/>
            </a:endParaRPr>
          </a:p>
          <a:p>
            <a:r>
              <a:rPr lang="en-US" dirty="0" smtClean="0"/>
              <a:t>Can not start with underscore “_” or number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validity of the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var_name2      </a:t>
            </a:r>
          </a:p>
          <a:p>
            <a:r>
              <a:rPr lang="en-IN" dirty="0" err="1" smtClean="0"/>
              <a:t>var_name</a:t>
            </a:r>
            <a:r>
              <a:rPr lang="en-IN" dirty="0" smtClean="0"/>
              <a:t>%</a:t>
            </a:r>
          </a:p>
          <a:p>
            <a:r>
              <a:rPr lang="en-IN" dirty="0" smtClean="0"/>
              <a:t>var.name</a:t>
            </a:r>
            <a:endParaRPr lang="en-IN" dirty="0" smtClean="0"/>
          </a:p>
          <a:p>
            <a:r>
              <a:rPr lang="en-IN" dirty="0" smtClean="0"/>
              <a:t>2var_name</a:t>
            </a:r>
          </a:p>
          <a:p>
            <a:r>
              <a:rPr lang="en-IN" dirty="0" smtClean="0"/>
              <a:t>_</a:t>
            </a:r>
            <a:r>
              <a:rPr lang="en-IN" dirty="0" err="1" smtClean="0"/>
              <a:t>var_name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validity of the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var_name2      (v)</a:t>
            </a:r>
          </a:p>
          <a:p>
            <a:r>
              <a:rPr lang="en-IN" dirty="0" err="1" smtClean="0"/>
              <a:t>var_name</a:t>
            </a:r>
            <a:r>
              <a:rPr lang="en-IN" dirty="0" smtClean="0"/>
              <a:t>%      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r>
              <a:rPr lang="en-IN" dirty="0"/>
              <a:t> </a:t>
            </a:r>
            <a:r>
              <a:rPr lang="en-IN" dirty="0" err="1" smtClean="0"/>
              <a:t>var_name</a:t>
            </a:r>
            <a:r>
              <a:rPr lang="en-IN" dirty="0" smtClean="0"/>
              <a:t>        (</a:t>
            </a:r>
            <a:r>
              <a:rPr lang="en-IN" dirty="0"/>
              <a:t>v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dirty="0" smtClean="0"/>
              <a:t>2var_name       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r>
              <a:rPr lang="en-IN" dirty="0" smtClean="0"/>
              <a:t>_</a:t>
            </a:r>
            <a:r>
              <a:rPr lang="en-IN" dirty="0" err="1" smtClean="0"/>
              <a:t>var_name</a:t>
            </a:r>
            <a:r>
              <a:rPr lang="en-IN" dirty="0" smtClean="0"/>
              <a:t>       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“&lt;-” used to indicate assignment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</a:rPr>
              <a:t>x&lt;-2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</a:rPr>
              <a:t>&lt;-c(1,2,3,4,5,6,7)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x&lt;-c(1:7)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x&lt;-</a:t>
            </a:r>
            <a:r>
              <a:rPr lang="en-US" dirty="0" smtClean="0">
                <a:latin typeface="Courier New" pitchFamily="49" charset="0"/>
              </a:rPr>
              <a:t>1:4</a:t>
            </a:r>
          </a:p>
          <a:p>
            <a:pPr lvl="1"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The other methods used for assignment are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</a:rPr>
              <a:t>x=2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</a:rPr>
              <a:t>x&lt;&lt;-2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</a:rPr>
              <a:t>assign(“x”,2)</a:t>
            </a:r>
          </a:p>
          <a:p>
            <a:pPr lvl="1">
              <a:buNone/>
            </a:pPr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</a:t>
            </a:r>
            <a:r>
              <a:rPr lang="en-US" dirty="0" err="1" smtClean="0"/>
              <a:t>rm</a:t>
            </a:r>
            <a:r>
              <a:rPr lang="en-US" dirty="0" smtClean="0"/>
              <a:t>(j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0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There are many types, the 5 basic types are</a:t>
            </a:r>
          </a:p>
          <a:p>
            <a:r>
              <a:rPr lang="en-US" sz="3200" dirty="0" smtClean="0"/>
              <a:t>Numeric</a:t>
            </a:r>
          </a:p>
          <a:p>
            <a:r>
              <a:rPr lang="en-US" sz="3200" dirty="0" smtClean="0"/>
              <a:t>Character</a:t>
            </a:r>
          </a:p>
          <a:p>
            <a:r>
              <a:rPr lang="en-US" sz="3200" dirty="0" smtClean="0"/>
              <a:t>Date </a:t>
            </a:r>
          </a:p>
          <a:p>
            <a:r>
              <a:rPr lang="en-US" sz="3200" dirty="0" smtClean="0"/>
              <a:t>Logical</a:t>
            </a:r>
          </a:p>
          <a:p>
            <a:r>
              <a:rPr lang="en-US" sz="3200" dirty="0" smtClean="0"/>
              <a:t>Complex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9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E70-8A80-4C6B-8ABE-BC6ACE2D8E27}" type="slidenum">
              <a:rPr lang="en-US"/>
              <a:pPr/>
              <a:t>2</a:t>
            </a:fld>
            <a:endParaRPr lang="en-US"/>
          </a:p>
        </p:txBody>
      </p:sp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10390717" cy="990600"/>
          </a:xfrm>
        </p:spPr>
        <p:txBody>
          <a:bodyPr/>
          <a:lstStyle/>
          <a:p>
            <a:r>
              <a:rPr lang="en-US" sz="4800" b="1" dirty="0"/>
              <a:t>Outline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905000"/>
            <a:ext cx="10363200" cy="3733800"/>
          </a:xfrm>
        </p:spPr>
        <p:txBody>
          <a:bodyPr/>
          <a:lstStyle/>
          <a:p>
            <a:pPr marL="1219200" lvl="2" indent="-304800">
              <a:lnSpc>
                <a:spcPct val="90000"/>
              </a:lnSpc>
            </a:pPr>
            <a:r>
              <a:rPr lang="en-US" sz="3200" dirty="0" smtClean="0"/>
              <a:t>What is R?</a:t>
            </a:r>
          </a:p>
          <a:p>
            <a:pPr marL="1219200" lvl="2" indent="-304800">
              <a:lnSpc>
                <a:spcPct val="90000"/>
              </a:lnSpc>
            </a:pPr>
            <a:r>
              <a:rPr lang="en-US" sz="3200" dirty="0" smtClean="0"/>
              <a:t>Why R?</a:t>
            </a:r>
            <a:endParaRPr lang="en-US" sz="3200" dirty="0"/>
          </a:p>
          <a:p>
            <a:pPr marL="1219200" lvl="2" indent="-304800">
              <a:lnSpc>
                <a:spcPct val="90000"/>
              </a:lnSpc>
            </a:pPr>
            <a:r>
              <a:rPr lang="en-US" sz="3200" dirty="0" smtClean="0"/>
              <a:t>Obtaining R</a:t>
            </a:r>
          </a:p>
          <a:p>
            <a:pPr marL="1219200" lvl="2" indent="-304800">
              <a:lnSpc>
                <a:spcPct val="90000"/>
              </a:lnSpc>
            </a:pPr>
            <a:r>
              <a:rPr lang="en-US" sz="3200" dirty="0" smtClean="0"/>
              <a:t>R Environment</a:t>
            </a:r>
            <a:endParaRPr lang="en-US" sz="3200" dirty="0"/>
          </a:p>
          <a:p>
            <a:pPr marL="1219200" lvl="2" indent="-304800">
              <a:lnSpc>
                <a:spcPct val="90000"/>
              </a:lnSpc>
            </a:pPr>
            <a:r>
              <a:rPr lang="en-US" sz="3200" dirty="0" smtClean="0"/>
              <a:t>Basics of R</a:t>
            </a:r>
            <a:endParaRPr lang="en-US" sz="3200" dirty="0"/>
          </a:p>
          <a:p>
            <a:pPr marL="1219200" lvl="2" indent="-30480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&gt;x&lt;-2</a:t>
            </a:r>
          </a:p>
          <a:p>
            <a:pPr marL="0" indent="0">
              <a:buNone/>
            </a:pPr>
            <a:r>
              <a:rPr lang="en-US" dirty="0" smtClean="0"/>
              <a:t>&gt;class(x)</a:t>
            </a:r>
          </a:p>
          <a:p>
            <a:pPr marL="0" indent="0">
              <a:buNone/>
            </a:pPr>
            <a:r>
              <a:rPr lang="en-US" dirty="0" smtClean="0"/>
              <a:t>[1] “numeric”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is.numeric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smtClean="0"/>
              <a:t>[1] TRUE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2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Numeric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i</a:t>
            </a:r>
            <a:r>
              <a:rPr lang="en-US" dirty="0"/>
              <a:t>&lt;-5L</a:t>
            </a:r>
          </a:p>
          <a:p>
            <a:pPr marL="0" indent="0">
              <a:buNone/>
            </a:pP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is.integer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TRUE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is.numeric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promotes an integer to numeric when needed.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18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&gt;class(4L)</a:t>
            </a:r>
          </a:p>
          <a:p>
            <a:pPr marL="0" indent="0">
              <a:buNone/>
            </a:pPr>
            <a:r>
              <a:rPr lang="en-US" dirty="0" smtClean="0"/>
              <a:t>[1] “integer”</a:t>
            </a:r>
          </a:p>
          <a:p>
            <a:pPr marL="0" indent="0">
              <a:buNone/>
            </a:pPr>
            <a:r>
              <a:rPr lang="en-US" dirty="0" smtClean="0"/>
              <a:t>&gt;class(2.8)</a:t>
            </a:r>
          </a:p>
          <a:p>
            <a:pPr marL="0" indent="0">
              <a:buNone/>
            </a:pPr>
            <a:r>
              <a:rPr lang="en-US" dirty="0" smtClean="0"/>
              <a:t>[1] “numeric”</a:t>
            </a:r>
          </a:p>
          <a:p>
            <a:pPr marL="0" indent="0">
              <a:buNone/>
            </a:pPr>
            <a:r>
              <a:rPr lang="en-US" dirty="0" smtClean="0"/>
              <a:t>&gt;4L*2.8</a:t>
            </a:r>
          </a:p>
          <a:p>
            <a:pPr marL="0" indent="0">
              <a:buNone/>
            </a:pPr>
            <a:r>
              <a:rPr lang="en-US" dirty="0" smtClean="0"/>
              <a:t>[1] 11.2</a:t>
            </a:r>
          </a:p>
          <a:p>
            <a:pPr marL="0" indent="0">
              <a:buNone/>
            </a:pPr>
            <a:r>
              <a:rPr lang="en-US" dirty="0" smtClean="0"/>
              <a:t>&gt;Class(4L*2.8)</a:t>
            </a:r>
          </a:p>
          <a:p>
            <a:pPr marL="0" indent="0">
              <a:buNone/>
            </a:pPr>
            <a:r>
              <a:rPr lang="en-US" dirty="0" smtClean="0"/>
              <a:t>[1] ”numeric”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8785" y="1810727"/>
            <a:ext cx="57618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&gt;class(5L)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“integer”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&gt;class(2L)</a:t>
            </a:r>
          </a:p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/>
              <a:t>“integer”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&gt;5L/2L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2.5</a:t>
            </a:r>
          </a:p>
          <a:p>
            <a:pPr marL="0" indent="0">
              <a:buNone/>
            </a:pPr>
            <a:r>
              <a:rPr lang="en-US" dirty="0" smtClean="0"/>
              <a:t>&gt;Class(5L/2L)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”numeric”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character </a:t>
            </a:r>
            <a:r>
              <a:rPr lang="en-US" dirty="0"/>
              <a:t>object is used to represent string values in R. We convert objects into character values with the </a:t>
            </a:r>
            <a:r>
              <a:rPr lang="en-US" dirty="0" err="1"/>
              <a:t>as.character</a:t>
            </a:r>
            <a:r>
              <a:rPr lang="en-US" dirty="0"/>
              <a:t>() 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&gt;x&lt;-”data”</a:t>
            </a:r>
          </a:p>
          <a:p>
            <a:pPr marL="457200" lvl="1" indent="0">
              <a:buNone/>
            </a:pPr>
            <a:r>
              <a:rPr lang="en-US" dirty="0" smtClean="0"/>
              <a:t>&gt;x</a:t>
            </a:r>
          </a:p>
          <a:p>
            <a:pPr marL="457200" lvl="1" indent="0">
              <a:buNone/>
            </a:pPr>
            <a:r>
              <a:rPr lang="en-US" dirty="0" smtClean="0"/>
              <a:t>[1] “data”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/>
              <a:t>x = </a:t>
            </a:r>
            <a:r>
              <a:rPr lang="en-US" dirty="0" err="1"/>
              <a:t>as.character</a:t>
            </a:r>
            <a:r>
              <a:rPr lang="en-US" dirty="0"/>
              <a:t>(3.14) 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[1] "3.14" </a:t>
            </a:r>
          </a:p>
          <a:p>
            <a:pPr marL="457200" lvl="1" indent="0">
              <a:buNone/>
            </a:pPr>
            <a:r>
              <a:rPr lang="en-US" dirty="0" smtClean="0"/>
              <a:t>&gt;class(x</a:t>
            </a:r>
            <a:r>
              <a:rPr lang="en-US" dirty="0"/>
              <a:t>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1] "character"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55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paste, </a:t>
            </a:r>
            <a:r>
              <a:rPr lang="en-US" dirty="0" err="1" smtClean="0"/>
              <a:t>substr</a:t>
            </a:r>
            <a:r>
              <a:rPr lang="en-US" dirty="0" smtClean="0"/>
              <a:t>, sub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fname</a:t>
            </a:r>
            <a:r>
              <a:rPr lang="en-US" dirty="0"/>
              <a:t> = "Joe"; </a:t>
            </a:r>
            <a:r>
              <a:rPr lang="en-US" dirty="0" err="1"/>
              <a:t>lname</a:t>
            </a:r>
            <a:r>
              <a:rPr lang="en-US" dirty="0"/>
              <a:t> ="Smith" </a:t>
            </a:r>
          </a:p>
          <a:p>
            <a:pPr marL="0" indent="0">
              <a:buNone/>
            </a:pPr>
            <a:r>
              <a:rPr lang="en-US" dirty="0"/>
              <a:t>&gt; paste(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[1] "Joe </a:t>
            </a:r>
            <a:r>
              <a:rPr lang="en-US" dirty="0" smtClean="0"/>
              <a:t>Smith“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 </a:t>
            </a:r>
            <a:r>
              <a:rPr lang="en-US" dirty="0" err="1"/>
              <a:t>substr</a:t>
            </a:r>
            <a:r>
              <a:rPr lang="en-US" dirty="0"/>
              <a:t>("Mary has a little lamb.", </a:t>
            </a:r>
            <a:r>
              <a:rPr lang="en-US" dirty="0" smtClean="0"/>
              <a:t>start=6,</a:t>
            </a:r>
            <a:r>
              <a:rPr lang="en-US" dirty="0"/>
              <a:t> </a:t>
            </a:r>
            <a:r>
              <a:rPr lang="en-US" dirty="0" smtClean="0"/>
              <a:t>stop=8)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[1] </a:t>
            </a:r>
            <a:r>
              <a:rPr lang="en-US" dirty="0" smtClean="0"/>
              <a:t>“has“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 sub("little", "big", "Mary has a little lamb.") </a:t>
            </a:r>
            <a:br>
              <a:rPr lang="en-US" dirty="0"/>
            </a:br>
            <a:r>
              <a:rPr lang="en-US" dirty="0"/>
              <a:t>[1] "Mary has a big lamb."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nchar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get the length of a character (or numeric) use the </a:t>
            </a:r>
            <a:r>
              <a:rPr lang="en-US" dirty="0" err="1" smtClean="0"/>
              <a:t>nchar</a:t>
            </a:r>
            <a:r>
              <a:rPr lang="en-US" dirty="0" smtClean="0"/>
              <a:t> function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nchar</a:t>
            </a:r>
            <a:r>
              <a:rPr lang="en-US" dirty="0" smtClean="0"/>
              <a:t>(“hello”)</a:t>
            </a:r>
          </a:p>
          <a:p>
            <a:pPr marL="0" indent="0">
              <a:buNone/>
            </a:pPr>
            <a:r>
              <a:rPr lang="en-US" dirty="0" smtClean="0"/>
              <a:t>[1] 5</a:t>
            </a:r>
          </a:p>
          <a:p>
            <a:pPr marL="0" indent="0">
              <a:buNone/>
            </a:pPr>
            <a:r>
              <a:rPr lang="en-US" dirty="0" err="1" smtClean="0"/>
              <a:t>nchar</a:t>
            </a:r>
            <a:r>
              <a:rPr lang="en-US" dirty="0" smtClean="0"/>
              <a:t>(3)</a:t>
            </a:r>
          </a:p>
          <a:p>
            <a:pPr marL="0" indent="0">
              <a:buNone/>
            </a:pPr>
            <a:r>
              <a:rPr lang="en-US" dirty="0" smtClean="0"/>
              <a:t>[1] 1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nchar</a:t>
            </a:r>
            <a:r>
              <a:rPr lang="en-US" dirty="0" smtClean="0"/>
              <a:t>(452)</a:t>
            </a:r>
          </a:p>
          <a:p>
            <a:pPr marL="0" indent="0">
              <a:buNone/>
            </a:pPr>
            <a:r>
              <a:rPr lang="en-US" dirty="0" smtClean="0"/>
              <a:t>[1]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Date  and </a:t>
            </a:r>
            <a:r>
              <a:rPr lang="en-US" dirty="0" err="1" smtClean="0"/>
              <a:t>POSIXct</a:t>
            </a:r>
            <a:r>
              <a:rPr lang="en-US" dirty="0" smtClean="0"/>
              <a:t> types are used for date and time storage. Both are actually represented as number of days or seconds  since 1 Jan 1970.</a:t>
            </a:r>
          </a:p>
          <a:p>
            <a:pPr marL="0" indent="0">
              <a:buNone/>
            </a:pPr>
            <a:r>
              <a:rPr lang="en-US" dirty="0" smtClean="0"/>
              <a:t>&gt;date1 &lt;-</a:t>
            </a:r>
            <a:r>
              <a:rPr lang="en-US" dirty="0" err="1" smtClean="0"/>
              <a:t>as.Date</a:t>
            </a:r>
            <a:r>
              <a:rPr lang="en-US" dirty="0" smtClean="0"/>
              <a:t>(“2016-12-28”)</a:t>
            </a:r>
          </a:p>
          <a:p>
            <a:pPr marL="0" indent="0">
              <a:buNone/>
            </a:pPr>
            <a:r>
              <a:rPr lang="en-US" dirty="0" smtClean="0"/>
              <a:t>&gt;date1</a:t>
            </a:r>
          </a:p>
          <a:p>
            <a:pPr marL="0" indent="0">
              <a:buNone/>
            </a:pPr>
            <a:r>
              <a:rPr lang="en-US" dirty="0" smtClean="0"/>
              <a:t>[1]  “2016-12-28”</a:t>
            </a:r>
          </a:p>
          <a:p>
            <a:pPr marL="0" indent="0">
              <a:buNone/>
            </a:pPr>
            <a:r>
              <a:rPr lang="en-US" dirty="0" smtClean="0"/>
              <a:t>&gt;class (date1)</a:t>
            </a:r>
          </a:p>
          <a:p>
            <a:pPr marL="0" indent="0">
              <a:buNone/>
            </a:pPr>
            <a:r>
              <a:rPr lang="en-US" dirty="0" smtClean="0"/>
              <a:t>[1] “Date”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as.numeric</a:t>
            </a:r>
            <a:r>
              <a:rPr lang="en-US" dirty="0" smtClean="0"/>
              <a:t>(date1)</a:t>
            </a:r>
          </a:p>
          <a:p>
            <a:pPr marL="0" indent="0">
              <a:buNone/>
            </a:pPr>
            <a:r>
              <a:rPr lang="en-US" dirty="0" smtClean="0"/>
              <a:t>15519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POSIXct</a:t>
            </a:r>
            <a:r>
              <a:rPr lang="en-US" dirty="0" smtClean="0"/>
              <a:t>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&gt;date2=</a:t>
            </a:r>
            <a:r>
              <a:rPr lang="en-US" dirty="0" err="1"/>
              <a:t>as.POSIXct</a:t>
            </a:r>
            <a:r>
              <a:rPr lang="en-US" dirty="0" smtClean="0"/>
              <a:t>(“2016-03-31 17:52”)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smtClean="0"/>
              <a:t>date2</a:t>
            </a:r>
          </a:p>
          <a:p>
            <a:pPr marL="0" indent="0">
              <a:buNone/>
            </a:pPr>
            <a:r>
              <a:rPr lang="en-US" dirty="0" smtClean="0"/>
              <a:t>[1] "2016-03-31 17:52:00 IST"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&gt;class(date2) </a:t>
            </a:r>
          </a:p>
          <a:p>
            <a:pPr marL="0" indent="0">
              <a:buNone/>
            </a:pPr>
            <a:r>
              <a:rPr lang="en-US" dirty="0"/>
              <a:t>[1] “</a:t>
            </a:r>
            <a:r>
              <a:rPr lang="en-US" dirty="0" err="1"/>
              <a:t>POSIXct</a:t>
            </a:r>
            <a:r>
              <a:rPr lang="en-US" dirty="0"/>
              <a:t>” “</a:t>
            </a:r>
            <a:r>
              <a:rPr lang="en-US" dirty="0" err="1" smtClean="0"/>
              <a:t>POSIXt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as.numeric</a:t>
            </a:r>
            <a:r>
              <a:rPr lang="en-US" dirty="0"/>
              <a:t>(date2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[1] 1340919720</a:t>
            </a:r>
          </a:p>
          <a:p>
            <a:pPr marL="0" indent="0">
              <a:buNone/>
            </a:pPr>
            <a:r>
              <a:rPr lang="en-US" dirty="0" smtClean="0"/>
              <a:t>class(date1)</a:t>
            </a:r>
          </a:p>
          <a:p>
            <a:pPr marL="0" indent="0">
              <a:buNone/>
            </a:pPr>
            <a:r>
              <a:rPr lang="en-US" dirty="0" smtClean="0"/>
              <a:t>[1] “Date”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lass(date2)</a:t>
            </a:r>
          </a:p>
          <a:p>
            <a:pPr marL="0" indent="0">
              <a:buNone/>
            </a:pPr>
            <a:r>
              <a:rPr lang="en-US" dirty="0" smtClean="0"/>
              <a:t>[1] “numeric”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Logicals</a:t>
            </a:r>
            <a:r>
              <a:rPr lang="en-US" dirty="0" smtClean="0"/>
              <a:t> are a way of representing data that can be either TRUE or FALSE. Numerically TRUE=1 and FALSE=0</a:t>
            </a:r>
          </a:p>
          <a:p>
            <a:pPr marL="0" indent="0">
              <a:buNone/>
            </a:pPr>
            <a:r>
              <a:rPr lang="en-US" dirty="0" smtClean="0"/>
              <a:t>&gt;TRUE * 5</a:t>
            </a:r>
          </a:p>
          <a:p>
            <a:pPr marL="0" indent="0">
              <a:buNone/>
            </a:pPr>
            <a:r>
              <a:rPr lang="en-US" dirty="0" smtClean="0"/>
              <a:t>[1] 5</a:t>
            </a:r>
          </a:p>
          <a:p>
            <a:pPr marL="0" indent="0">
              <a:buNone/>
            </a:pPr>
            <a:r>
              <a:rPr lang="en-US" dirty="0" smtClean="0"/>
              <a:t>&gt;FALSE * 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Logical testing is done with </a:t>
            </a:r>
            <a:r>
              <a:rPr lang="en-US" dirty="0" err="1" smtClean="0"/>
              <a:t>is.logical</a:t>
            </a:r>
            <a:r>
              <a:rPr lang="en-US" dirty="0" smtClean="0"/>
              <a:t> function.</a:t>
            </a:r>
          </a:p>
          <a:p>
            <a:pPr marL="0" indent="0">
              <a:buNone/>
            </a:pPr>
            <a:r>
              <a:rPr lang="en-US" dirty="0" smtClean="0"/>
              <a:t>&gt;k&lt;-TRUE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is.logical</a:t>
            </a:r>
            <a:r>
              <a:rPr lang="en-US" dirty="0" smtClean="0"/>
              <a:t>(k)</a:t>
            </a:r>
          </a:p>
          <a:p>
            <a:pPr marL="0" indent="0">
              <a:buNone/>
            </a:pPr>
            <a:r>
              <a:rPr lang="en-US" dirty="0" smtClean="0"/>
              <a:t>[1]TRUE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R provides T &amp; F as short cuts for TRUE and FALSE, respectively. </a:t>
            </a:r>
          </a:p>
          <a:p>
            <a:pPr marL="0" indent="0">
              <a:buNone/>
            </a:pPr>
            <a:r>
              <a:rPr lang="en-US" dirty="0" smtClean="0"/>
              <a:t>&gt;TRUE</a:t>
            </a:r>
          </a:p>
          <a:p>
            <a:pPr marL="0" indent="0">
              <a:buNone/>
            </a:pPr>
            <a:r>
              <a:rPr lang="en-US" dirty="0" smtClean="0"/>
              <a:t>[1]TRUE</a:t>
            </a:r>
          </a:p>
          <a:p>
            <a:pPr marL="0" indent="0">
              <a:buNone/>
            </a:pPr>
            <a:r>
              <a:rPr lang="en-US" dirty="0" smtClean="0"/>
              <a:t>&gt;T</a:t>
            </a:r>
          </a:p>
          <a:p>
            <a:pPr marL="0" indent="0">
              <a:buNone/>
            </a:pPr>
            <a:r>
              <a:rPr lang="en-US" dirty="0" smtClean="0"/>
              <a:t>[1] TRUE</a:t>
            </a:r>
          </a:p>
          <a:p>
            <a:pPr marL="0" indent="0">
              <a:buNone/>
            </a:pPr>
            <a:r>
              <a:rPr lang="en-US" dirty="0" smtClean="0"/>
              <a:t>&gt;class(T)</a:t>
            </a:r>
          </a:p>
          <a:p>
            <a:pPr marL="0" indent="0">
              <a:buNone/>
            </a:pPr>
            <a:r>
              <a:rPr lang="en-US" dirty="0" smtClean="0"/>
              <a:t>[1] “logical”</a:t>
            </a:r>
          </a:p>
          <a:p>
            <a:pPr marL="0" indent="0">
              <a:buNone/>
            </a:pPr>
            <a:r>
              <a:rPr lang="en-US" dirty="0" smtClean="0"/>
              <a:t>T&lt;-7</a:t>
            </a:r>
          </a:p>
          <a:p>
            <a:pPr marL="0" indent="0">
              <a:buNone/>
            </a:pPr>
            <a:r>
              <a:rPr lang="en-US" dirty="0" smtClean="0"/>
              <a:t>T</a:t>
            </a:r>
          </a:p>
          <a:p>
            <a:pPr marL="0" indent="0">
              <a:buNone/>
            </a:pPr>
            <a:r>
              <a:rPr lang="en-US" dirty="0" smtClean="0"/>
              <a:t>[1] 7</a:t>
            </a:r>
          </a:p>
          <a:p>
            <a:pPr marL="0" indent="0">
              <a:buNone/>
            </a:pPr>
            <a:r>
              <a:rPr lang="en-US" dirty="0" smtClean="0"/>
              <a:t>&gt;Class(T)</a:t>
            </a:r>
          </a:p>
          <a:p>
            <a:pPr marL="0" indent="0">
              <a:buNone/>
            </a:pPr>
            <a:r>
              <a:rPr lang="en-US" dirty="0" smtClean="0"/>
              <a:t>“numeric”</a:t>
            </a:r>
          </a:p>
          <a:p>
            <a:pPr marL="0" indent="0">
              <a:buNone/>
            </a:pPr>
            <a:r>
              <a:rPr lang="en-US" dirty="0" smtClean="0"/>
              <a:t>So it is good, not to use them because they are simply variable storing TRUE and FALSE and can be overwritten.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5935"/>
          </a:xfrm>
        </p:spPr>
        <p:txBody>
          <a:bodyPr/>
          <a:lstStyle/>
          <a:p>
            <a:r>
              <a:rPr lang="en-US" dirty="0" smtClean="0"/>
              <a:t>Software for Statistical Data Analysis</a:t>
            </a:r>
          </a:p>
          <a:p>
            <a:r>
              <a:rPr lang="en-US" dirty="0" smtClean="0"/>
              <a:t>Interpreted Language</a:t>
            </a:r>
          </a:p>
          <a:p>
            <a:r>
              <a:rPr lang="en-US" dirty="0" smtClean="0"/>
              <a:t>Data Storage, Analysis, </a:t>
            </a:r>
            <a:r>
              <a:rPr lang="en-US" dirty="0" smtClean="0"/>
              <a:t>Graphing  </a:t>
            </a:r>
            <a:endParaRPr lang="en-US" dirty="0" smtClean="0"/>
          </a:p>
          <a:p>
            <a:r>
              <a:rPr lang="en-US" dirty="0" smtClean="0"/>
              <a:t>Free and Open Source Software</a:t>
            </a:r>
          </a:p>
          <a:p>
            <a:r>
              <a:rPr lang="en-US" dirty="0" smtClean="0"/>
              <a:t>History -In </a:t>
            </a:r>
            <a:r>
              <a:rPr lang="en-US" dirty="0"/>
              <a:t>1991, R was created by Ross </a:t>
            </a:r>
            <a:r>
              <a:rPr lang="en-US" dirty="0" err="1"/>
              <a:t>Ihaka</a:t>
            </a:r>
            <a:r>
              <a:rPr lang="en-US" dirty="0"/>
              <a:t> and Robert Gentleman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2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Logical can result from comparing two numbers or characters</a:t>
            </a:r>
          </a:p>
          <a:p>
            <a:pPr marL="0" indent="0">
              <a:buNone/>
            </a:pPr>
            <a:r>
              <a:rPr lang="en-US" dirty="0" smtClean="0"/>
              <a:t>&gt;# does 2 not equal 3</a:t>
            </a:r>
          </a:p>
          <a:p>
            <a:pPr marL="0" indent="0">
              <a:buNone/>
            </a:pPr>
            <a:r>
              <a:rPr lang="en-US" dirty="0" smtClean="0"/>
              <a:t>&gt;2!=3</a:t>
            </a:r>
          </a:p>
          <a:p>
            <a:pPr marL="0" indent="0">
              <a:buNone/>
            </a:pPr>
            <a:r>
              <a:rPr lang="en-US" dirty="0" smtClean="0"/>
              <a:t>[1] TRUE</a:t>
            </a:r>
          </a:p>
          <a:p>
            <a:pPr marL="0" indent="0">
              <a:buNone/>
            </a:pPr>
            <a:r>
              <a:rPr lang="en-US" dirty="0" smtClean="0"/>
              <a:t>&gt;2&lt;3</a:t>
            </a:r>
          </a:p>
          <a:p>
            <a:pPr marL="0" indent="0">
              <a:buNone/>
            </a:pPr>
            <a:r>
              <a:rPr lang="en-US" dirty="0" smtClean="0"/>
              <a:t>[1] FALSE</a:t>
            </a:r>
          </a:p>
          <a:p>
            <a:pPr marL="0" indent="0">
              <a:buNone/>
            </a:pPr>
            <a:r>
              <a:rPr lang="en-US" dirty="0" smtClean="0"/>
              <a:t>&gt;2&gt;3</a:t>
            </a:r>
          </a:p>
          <a:p>
            <a:pPr marL="0" indent="0">
              <a:buNone/>
            </a:pPr>
            <a:r>
              <a:rPr lang="en-US" dirty="0" smtClean="0"/>
              <a:t>[1]FALSE</a:t>
            </a:r>
          </a:p>
          <a:p>
            <a:pPr marL="0" indent="0">
              <a:buNone/>
            </a:pPr>
            <a:r>
              <a:rPr lang="en-US" dirty="0" smtClean="0"/>
              <a:t>&gt;“data”==“stats”</a:t>
            </a:r>
          </a:p>
          <a:p>
            <a:pPr marL="0" indent="0">
              <a:buNone/>
            </a:pPr>
            <a:r>
              <a:rPr lang="en-US" dirty="0" smtClean="0"/>
              <a:t>[1]FALSE</a:t>
            </a:r>
          </a:p>
          <a:p>
            <a:pPr marL="0" indent="0">
              <a:buNone/>
            </a:pPr>
            <a:r>
              <a:rPr lang="en-US" dirty="0" smtClean="0"/>
              <a:t>&gt;”data”&lt;“stats”</a:t>
            </a:r>
          </a:p>
          <a:p>
            <a:pPr marL="0" indent="0">
              <a:buNone/>
            </a:pPr>
            <a:r>
              <a:rPr lang="en-US" dirty="0"/>
              <a:t>[1] TRUE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&gt;v </a:t>
            </a:r>
            <a:r>
              <a:rPr lang="en-US" dirty="0"/>
              <a:t>&lt;- 2+5i</a:t>
            </a:r>
          </a:p>
          <a:p>
            <a:pPr marL="0" indent="0">
              <a:buNone/>
            </a:pPr>
            <a:r>
              <a:rPr lang="en-US" dirty="0" smtClean="0"/>
              <a:t>&gt;class(v)</a:t>
            </a:r>
          </a:p>
          <a:p>
            <a:pPr marL="0" indent="0">
              <a:buNone/>
            </a:pPr>
            <a:r>
              <a:rPr lang="en-US" dirty="0" smtClean="0"/>
              <a:t>[1] “complex”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1601-ECE6-4057-9912-A9E942D755A0}" type="slidenum">
              <a:rPr lang="en-US"/>
              <a:pPr/>
              <a:t>32</a:t>
            </a:fld>
            <a:endParaRPr lang="en-US"/>
          </a:p>
        </p:txBody>
      </p:sp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10390717" cy="1462088"/>
          </a:xfrm>
        </p:spPr>
        <p:txBody>
          <a:bodyPr/>
          <a:lstStyle/>
          <a:p>
            <a:r>
              <a:rPr lang="en-US" b="1" dirty="0"/>
              <a:t>Missing Data </a:t>
            </a: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66" y="1852748"/>
            <a:ext cx="11050700" cy="4503602"/>
          </a:xfrm>
        </p:spPr>
        <p:txBody>
          <a:bodyPr>
            <a:noAutofit/>
          </a:bodyPr>
          <a:lstStyle/>
          <a:p>
            <a:pPr marL="1371600" lvl="2" indent="-457200">
              <a:buFont typeface="Wingdings" pitchFamily="2" charset="2"/>
              <a:buNone/>
            </a:pPr>
            <a:r>
              <a:rPr lang="en-US" sz="2800" dirty="0"/>
              <a:t>In </a:t>
            </a:r>
            <a:r>
              <a:rPr lang="en-US" sz="2800" b="1" dirty="0"/>
              <a:t>R</a:t>
            </a:r>
            <a:r>
              <a:rPr lang="en-US" sz="2800" dirty="0"/>
              <a:t>, missing values are represented by the symbol </a:t>
            </a:r>
            <a:r>
              <a:rPr lang="en-US" sz="2800" b="1" dirty="0"/>
              <a:t>NA</a:t>
            </a:r>
            <a:r>
              <a:rPr lang="en-US" sz="2800" dirty="0"/>
              <a:t> (not available) </a:t>
            </a:r>
            <a:r>
              <a:rPr lang="en-US" sz="2800" dirty="0" smtClean="0"/>
              <a:t>.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 b="1" dirty="0" smtClean="0"/>
              <a:t>NULL </a:t>
            </a:r>
            <a:r>
              <a:rPr lang="en-US" sz="2800" dirty="0" smtClean="0"/>
              <a:t>is the absence of anything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 dirty="0" smtClean="0"/>
              <a:t>d&lt;-NULL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 dirty="0" err="1" smtClean="0"/>
              <a:t>Is.null</a:t>
            </a:r>
            <a:r>
              <a:rPr lang="en-US" sz="2800" dirty="0" smtClean="0"/>
              <a:t>(d)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 dirty="0" smtClean="0"/>
              <a:t>[1] TRUE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 b="1" dirty="0" smtClean="0"/>
              <a:t>Testing </a:t>
            </a:r>
            <a:r>
              <a:rPr lang="en-US" sz="2800" b="1" dirty="0"/>
              <a:t>for Missing Values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 dirty="0"/>
              <a:t>is.na(x) # returns TRUE </a:t>
            </a:r>
            <a:r>
              <a:rPr lang="en-US" sz="2800" dirty="0" smtClean="0"/>
              <a:t>if </a:t>
            </a:r>
            <a:r>
              <a:rPr lang="en-US" sz="2800" dirty="0"/>
              <a:t>x is missing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 dirty="0"/>
              <a:t>y &lt;- c(1,2,3,NA)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sz="2800" dirty="0"/>
              <a:t>is.na(y) # returns a vector (F </a:t>
            </a:r>
            <a:r>
              <a:rPr lang="en-US" sz="2800" dirty="0" err="1"/>
              <a:t>F</a:t>
            </a:r>
            <a:r>
              <a:rPr lang="en-US" sz="2800" dirty="0"/>
              <a:t> </a:t>
            </a:r>
            <a:r>
              <a:rPr lang="en-US" sz="2800" dirty="0" err="1"/>
              <a:t>F</a:t>
            </a:r>
            <a:r>
              <a:rPr lang="en-US" sz="2800" dirty="0"/>
              <a:t> T)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86498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71600"/>
          <a:ext cx="10515600" cy="54864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effectLst/>
                          <a:latin typeface="inherit"/>
                        </a:rPr>
                        <a:t>Command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  <a:latin typeface="inherit"/>
                        </a:rPr>
                        <a:t>Arithmetic operators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  <a:latin typeface="inherit"/>
                        </a:rPr>
                        <a:t>+,-,*,/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inherit"/>
                        </a:rPr>
                        <a:t>add, subtract, multiply, divide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raise to the power of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inherit"/>
                        </a:rPr>
                        <a:t>%%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inherit"/>
                        </a:rPr>
                        <a:t>remainder after division (ex: 8 %% 3 = 2)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%/%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inherit"/>
                        </a:rPr>
                        <a:t>division result</a:t>
                      </a:r>
                      <a:r>
                        <a:rPr lang="en-IN" sz="1800" b="0" baseline="0" dirty="0" smtClean="0">
                          <a:latin typeface="inherit"/>
                        </a:rPr>
                        <a:t> (quotient)</a:t>
                      </a:r>
                      <a:endParaRPr lang="en-IN" sz="1800" b="0" dirty="0" smtClean="0">
                        <a:latin typeface="inherit"/>
                      </a:endParaRPr>
                    </a:p>
                    <a:p>
                      <a:r>
                        <a:rPr lang="en-IN" dirty="0" smtClean="0"/>
                        <a:t>v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IN" dirty="0" smtClean="0"/>
                        <a:t> c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dirty="0" smtClean="0"/>
                        <a:t>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2,5.5,6)</a:t>
                      </a:r>
                    </a:p>
                    <a:p>
                      <a:r>
                        <a:rPr lang="en-IN" dirty="0" smtClean="0"/>
                        <a:t>t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IN" dirty="0" smtClean="0"/>
                        <a:t> c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(8,</a:t>
                      </a:r>
                      <a:r>
                        <a:rPr lang="en-IN" dirty="0" smtClean="0"/>
                        <a:t>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IN" dirty="0" smtClean="0"/>
                        <a:t>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IN" dirty="0" smtClean="0"/>
                        <a:t>v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%/%</a:t>
                      </a:r>
                      <a:r>
                        <a:rPr lang="en-IN" dirty="0" smtClean="0"/>
                        <a:t>t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dirty="0" smtClean="0"/>
                        <a:t>[1] 0 1 1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  <a:latin typeface="inherit"/>
                        </a:rPr>
                        <a:t>Relational Operators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  <a:latin typeface="inherit"/>
                        </a:rPr>
                        <a:t>&lt;,   &gt; ,   &lt;=,  &gt;=,   ==,  !=,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dirty="0" smtClean="0"/>
                        <a:t>v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fr-FR" dirty="0" smtClean="0"/>
                        <a:t> c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(2,5.5,6,9)</a:t>
                      </a:r>
                      <a:r>
                        <a:rPr lang="fr-FR" dirty="0" smtClean="0"/>
                        <a:t> </a:t>
                      </a:r>
                    </a:p>
                    <a:p>
                      <a:pPr algn="l" fontAlgn="base"/>
                      <a:r>
                        <a:rPr lang="fr-FR" dirty="0" smtClean="0"/>
                        <a:t>t 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fr-FR" dirty="0" smtClean="0"/>
                        <a:t> c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(8,2.5,14,9)</a:t>
                      </a:r>
                    </a:p>
                    <a:p>
                      <a:pPr algn="l" fontAlgn="base"/>
                      <a:r>
                        <a:rPr lang="fr-F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dirty="0" smtClean="0"/>
                        <a:t>v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fr-FR" dirty="0" smtClean="0"/>
                        <a:t>t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fontAlgn="base"/>
                      <a:r>
                        <a:rPr lang="fr-F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r>
                        <a:rPr lang="da-DK" dirty="0" smtClean="0"/>
                        <a:t>[1] FALSE TRUE FALSE TRUE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429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55766" y="944880"/>
          <a:ext cx="10515600" cy="5577840"/>
        </p:xfrm>
        <a:graphic>
          <a:graphicData uri="http://schemas.openxmlformats.org/drawingml/2006/table">
            <a:tbl>
              <a:tblPr/>
              <a:tblGrid>
                <a:gridCol w="2270760"/>
                <a:gridCol w="4924697"/>
                <a:gridCol w="3320143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effectLst/>
                          <a:latin typeface="inherit"/>
                        </a:rPr>
                        <a:t>Command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1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Logical Operators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Element-wise Logical AND operator.</a:t>
                      </a:r>
                    </a:p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 smtClean="0"/>
                        <a:t>v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IN" dirty="0" smtClean="0"/>
                        <a:t> c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(3,1,</a:t>
                      </a:r>
                      <a:r>
                        <a:rPr lang="en-IN" dirty="0" smtClean="0"/>
                        <a:t>TRUE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N" dirty="0" smtClean="0"/>
                        <a:t> </a:t>
                      </a:r>
                    </a:p>
                    <a:p>
                      <a:pPr algn="l" fontAlgn="base"/>
                      <a:r>
                        <a:rPr lang="en-IN" dirty="0" smtClean="0"/>
                        <a:t>t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&lt;-</a:t>
                      </a:r>
                      <a:r>
                        <a:rPr lang="en-IN" dirty="0" smtClean="0"/>
                        <a:t> c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(4,1,</a:t>
                      </a:r>
                      <a:r>
                        <a:rPr lang="en-IN" dirty="0" smtClean="0"/>
                        <a:t>FALSE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N" dirty="0" smtClean="0"/>
                        <a:t> </a:t>
                      </a:r>
                    </a:p>
                    <a:p>
                      <a:pPr algn="l" fontAlgn="base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IN" dirty="0" err="1" smtClean="0"/>
                        <a:t>v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IN" dirty="0" err="1" smtClean="0"/>
                        <a:t>t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fontAlgn="base"/>
                      <a:r>
                        <a:rPr lang="en-IN" dirty="0" smtClean="0"/>
                        <a:t>[1] TRUE </a:t>
                      </a:r>
                      <a:r>
                        <a:rPr lang="en-IN" dirty="0" err="1" smtClean="0"/>
                        <a:t>TRUE</a:t>
                      </a:r>
                      <a:r>
                        <a:rPr lang="en-IN" dirty="0" smtClean="0"/>
                        <a:t> FALSE TRUE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  <a:latin typeface="inherit"/>
                        </a:rPr>
                        <a:t>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Element-wise Logical OR operator.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IN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dirty="0"/>
                        <a:t>It is called Logical NOT operator.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 &lt;- c(3,0,TRUE)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print(!v)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FALSE  TRUE FALSE 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ffectLst/>
                        <a:latin typeface="inherit"/>
                      </a:endParaRPr>
                    </a:p>
                    <a:p>
                      <a:pPr algn="l" fontAlgn="base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Called Logical AND operator. Takes first element of both the vectors and gives the TRUE only if both are TRUE.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 &lt;- c(3,0,TRUE)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 &lt;- c(1,3,TRUE)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print(v&amp;&amp;t)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TRUE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 smtClean="0"/>
                        <a:t>Called </a:t>
                      </a:r>
                      <a:r>
                        <a:rPr lang="en-IN" dirty="0"/>
                        <a:t>Logical OR operator. Takes first element of both the vectors and gives the TRUE only if both are TRUE.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 &lt;- c(0,0,TRUE)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 &lt;- c(0,3,TRUE)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print(v||t)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S[1] FALSE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28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71" y="1893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Boolean </a:t>
            </a:r>
            <a:r>
              <a:rPr lang="en-US" sz="2800" dirty="0" smtClean="0"/>
              <a:t>operators  (And &amp; OR)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1" y="3566743"/>
            <a:ext cx="10515600" cy="2057443"/>
          </a:xfrm>
        </p:spPr>
        <p:txBody>
          <a:bodyPr/>
          <a:lstStyle/>
          <a:p>
            <a:pPr>
              <a:buNone/>
            </a:pPr>
            <a:r>
              <a:rPr lang="da-DK" dirty="0"/>
              <a:t>(5 &gt; 7) &amp; (6*7 == 42)</a:t>
            </a:r>
          </a:p>
          <a:p>
            <a:pPr>
              <a:buNone/>
            </a:pPr>
            <a:r>
              <a:rPr lang="da-DK" dirty="0"/>
              <a:t>[1] FALSE</a:t>
            </a:r>
          </a:p>
          <a:p>
            <a:pPr>
              <a:buNone/>
            </a:pPr>
            <a:r>
              <a:rPr lang="da-DK" dirty="0"/>
              <a:t>(5 &gt; 7) | (6*7 == 42)</a:t>
            </a:r>
          </a:p>
          <a:p>
            <a:pPr>
              <a:buNone/>
            </a:pPr>
            <a:r>
              <a:rPr lang="da-DK" dirty="0"/>
              <a:t>[1] TRUE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471" y="1177562"/>
            <a:ext cx="2477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6112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Functions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ph idx="1"/>
            <p:extLst/>
          </p:nvPr>
        </p:nvGraphicFramePr>
        <p:xfrm>
          <a:off x="994953" y="1420679"/>
          <a:ext cx="7926977" cy="4572000"/>
        </p:xfrm>
        <a:graphic>
          <a:graphicData uri="http://schemas.openxmlformats.org/drawingml/2006/table">
            <a:tbl>
              <a:tblPr/>
              <a:tblGrid>
                <a:gridCol w="3060552"/>
                <a:gridCol w="4866425"/>
              </a:tblGrid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absolute value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square root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ceiling(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ceiling(3.475) is 4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floor(3.475) is 3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trunc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trunc(5.99) is 5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digits=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round(3.475, digits=2) is 3.48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natural logarithm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common logarithm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e^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73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is.-----() </a:t>
            </a:r>
            <a:r>
              <a:rPr lang="en-US" dirty="0"/>
              <a:t>functions return Booleans for whether the argument is of </a:t>
            </a:r>
            <a:r>
              <a:rPr lang="en-US" dirty="0" smtClean="0"/>
              <a:t>specified type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as.-----() </a:t>
            </a:r>
            <a:r>
              <a:rPr lang="en-US" dirty="0"/>
              <a:t>(tries to) “cast” its argument </a:t>
            </a:r>
            <a:r>
              <a:rPr lang="en-US" dirty="0" smtClean="0"/>
              <a:t>to the specified </a:t>
            </a:r>
            <a:r>
              <a:rPr lang="en-US" dirty="0"/>
              <a:t>type </a:t>
            </a:r>
            <a:r>
              <a:rPr lang="en-US" dirty="0" smtClean="0"/>
              <a:t>to </a:t>
            </a:r>
            <a:r>
              <a:rPr lang="en-US" dirty="0"/>
              <a:t>translate it sensibly into </a:t>
            </a:r>
            <a:r>
              <a:rPr lang="en-US" dirty="0" smtClean="0"/>
              <a:t> that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C11-0397-4513-B308-DCF618E33481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R?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2" y="1709737"/>
            <a:ext cx="9899968" cy="4157664"/>
          </a:xfrm>
        </p:spPr>
        <p:txBody>
          <a:bodyPr>
            <a:normAutofit fontScale="92500" lnSpcReduction="20000"/>
          </a:bodyPr>
          <a:lstStyle/>
          <a:p>
            <a:pPr marL="1219200" lvl="2" indent="-304800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 marL="304800" indent="-304800"/>
            <a:r>
              <a:rPr lang="en-US" sz="3300" dirty="0"/>
              <a:t>It's free! </a:t>
            </a:r>
          </a:p>
          <a:p>
            <a:pPr marL="304800" indent="-304800"/>
            <a:r>
              <a:rPr lang="en-US" sz="3300" dirty="0"/>
              <a:t>It runs on a variety of platforms including Windows, Unix and </a:t>
            </a:r>
            <a:r>
              <a:rPr lang="en-US" sz="3300" dirty="0" err="1"/>
              <a:t>MacOS</a:t>
            </a:r>
            <a:r>
              <a:rPr lang="en-US" sz="3300" dirty="0"/>
              <a:t>. </a:t>
            </a:r>
          </a:p>
          <a:p>
            <a:pPr marL="304800" indent="-304800"/>
            <a:r>
              <a:rPr lang="en-US" sz="3300" dirty="0"/>
              <a:t>It provides an unparalleled platform for programming new statistical methods in an easy and straightforward manner. </a:t>
            </a:r>
          </a:p>
          <a:p>
            <a:pPr marL="304800" indent="-304800"/>
            <a:r>
              <a:rPr lang="en-US" sz="3300" dirty="0"/>
              <a:t>It contains advanced statistical routines not yet available in other packages. </a:t>
            </a:r>
          </a:p>
          <a:p>
            <a:pPr marL="304800" indent="-304800"/>
            <a:r>
              <a:rPr lang="en-US" sz="3300" dirty="0"/>
              <a:t>It has state-of-the-art graphics capabilities. </a:t>
            </a:r>
            <a:endParaRPr lang="en-US" sz="3300" dirty="0" smtClean="0"/>
          </a:p>
          <a:p>
            <a:pPr marL="304800" indent="-304800"/>
            <a:r>
              <a:rPr lang="en-US" sz="3300" dirty="0" smtClean="0"/>
              <a:t>Other statistical languages - (SAS, SPSS)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348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5400" b="1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5400" b="1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Obtaining</a:t>
            </a:r>
            <a:r>
              <a:rPr lang="en-US" sz="5400" b="1" dirty="0" smtClean="0">
                <a:latin typeface="+mn-lt"/>
              </a:rPr>
              <a:t> R</a:t>
            </a:r>
            <a:br>
              <a:rPr lang="en-US" sz="5400" b="1" dirty="0" smtClean="0">
                <a:latin typeface="+mn-lt"/>
              </a:rPr>
            </a:br>
            <a:endParaRPr lang="en-IN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 Where can I find the latest version?</a:t>
            </a:r>
          </a:p>
          <a:p>
            <a:pPr>
              <a:buNone/>
            </a:pPr>
            <a:r>
              <a:rPr lang="en-IN" dirty="0" smtClean="0"/>
              <a:t>Go to any CRAN(Comprehensive R Archive Network) site (see </a:t>
            </a:r>
            <a:r>
              <a:rPr lang="en-IN" dirty="0" smtClean="0">
                <a:hlinkClick r:id="rId2"/>
              </a:rPr>
              <a:t>https://cran.r-project.org/mirrors.html</a:t>
            </a:r>
            <a:r>
              <a:rPr lang="en-IN" dirty="0" smtClean="0"/>
              <a:t> for </a:t>
            </a:r>
            <a:r>
              <a:rPr lang="en-IN" smtClean="0"/>
              <a:t>a list)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3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929" y="1825625"/>
            <a:ext cx="67921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5400" b="1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5400" b="1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Obtaining</a:t>
            </a:r>
            <a:r>
              <a:rPr lang="en-US" sz="5400" b="1" dirty="0" smtClean="0">
                <a:latin typeface="+mn-lt"/>
              </a:rPr>
              <a:t> R</a:t>
            </a:r>
            <a:br>
              <a:rPr lang="en-US" sz="5400" b="1" dirty="0" smtClean="0">
                <a:latin typeface="+mn-lt"/>
              </a:rPr>
            </a:br>
            <a:endParaRPr lang="en-IN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05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other languages, R is very interactive. </a:t>
            </a:r>
          </a:p>
          <a:p>
            <a:r>
              <a:rPr lang="en-US" dirty="0" smtClean="0"/>
              <a:t>Results can be seen one command at a time.</a:t>
            </a:r>
          </a:p>
          <a:p>
            <a:r>
              <a:rPr lang="en-US" dirty="0" smtClean="0"/>
              <a:t>The state of the objects and results can be seen at any point in R</a:t>
            </a:r>
          </a:p>
          <a:p>
            <a:r>
              <a:rPr lang="en-US" dirty="0" smtClean="0"/>
              <a:t>R has a command Line interface</a:t>
            </a:r>
          </a:p>
          <a:p>
            <a:r>
              <a:rPr lang="en-US" dirty="0" smtClean="0"/>
              <a:t>Commands can be repeated, edited and repeated on a new set of data very easily.</a:t>
            </a:r>
          </a:p>
          <a:p>
            <a:r>
              <a:rPr lang="en-US" dirty="0" smtClean="0"/>
              <a:t>Text editors can also be used to keep the programs and data.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is an IDE to handle R Projects easily.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/>
          <a:lstStyle/>
          <a:p>
            <a:r>
              <a:rPr lang="en-US" dirty="0" smtClean="0"/>
              <a:t>R code</a:t>
            </a:r>
          </a:p>
          <a:p>
            <a:r>
              <a:rPr lang="en-US" dirty="0" smtClean="0"/>
              <a:t>R Variables</a:t>
            </a:r>
          </a:p>
          <a:p>
            <a:r>
              <a:rPr lang="en-US" dirty="0" smtClean="0"/>
              <a:t>R Naming Conventions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smtClean="0"/>
              <a:t>logical</a:t>
            </a:r>
            <a:endParaRPr lang="en-US" dirty="0" smtClean="0"/>
          </a:p>
          <a:p>
            <a:pPr lvl="1"/>
            <a:r>
              <a:rPr lang="en-US" dirty="0" smtClean="0"/>
              <a:t>complex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Vectors</a:t>
            </a:r>
          </a:p>
          <a:p>
            <a:r>
              <a:rPr lang="en-IN" dirty="0" smtClean="0"/>
              <a:t>Lists</a:t>
            </a:r>
          </a:p>
          <a:p>
            <a:r>
              <a:rPr lang="en-IN" dirty="0" smtClean="0"/>
              <a:t>Matrices</a:t>
            </a:r>
          </a:p>
          <a:p>
            <a:r>
              <a:rPr lang="en-IN" dirty="0" smtClean="0"/>
              <a:t>Arrays</a:t>
            </a:r>
          </a:p>
          <a:p>
            <a:r>
              <a:rPr lang="en-IN" dirty="0" smtClean="0"/>
              <a:t>Factors</a:t>
            </a:r>
          </a:p>
          <a:p>
            <a:r>
              <a:rPr lang="en-IN" dirty="0" smtClean="0"/>
              <a:t>Data Frames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1432</Words>
  <Application>Microsoft Office PowerPoint</Application>
  <PresentationFormat>Widescreen</PresentationFormat>
  <Paragraphs>350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Courier New</vt:lpstr>
      <vt:lpstr>inherit</vt:lpstr>
      <vt:lpstr>Times New Roman</vt:lpstr>
      <vt:lpstr>Wingdings</vt:lpstr>
      <vt:lpstr>Office Theme</vt:lpstr>
      <vt:lpstr>Introduction  to  R</vt:lpstr>
      <vt:lpstr>Outline</vt:lpstr>
      <vt:lpstr>What is R?</vt:lpstr>
      <vt:lpstr>Why R?</vt:lpstr>
      <vt:lpstr> Obtaining R </vt:lpstr>
      <vt:lpstr> Obtaining R </vt:lpstr>
      <vt:lpstr>R Environment</vt:lpstr>
      <vt:lpstr>R Language</vt:lpstr>
      <vt:lpstr>R Data structures</vt:lpstr>
      <vt:lpstr>RCode</vt:lpstr>
      <vt:lpstr>R code</vt:lpstr>
      <vt:lpstr>R code</vt:lpstr>
      <vt:lpstr>R Variables</vt:lpstr>
      <vt:lpstr>Variable Naming Conventions </vt:lpstr>
      <vt:lpstr>Check the validity of the variables</vt:lpstr>
      <vt:lpstr>Check the validity of the variables</vt:lpstr>
      <vt:lpstr>Assignment</vt:lpstr>
      <vt:lpstr>Removing variables</vt:lpstr>
      <vt:lpstr>Data Types</vt:lpstr>
      <vt:lpstr>Data Types</vt:lpstr>
      <vt:lpstr>Numeric Data</vt:lpstr>
      <vt:lpstr>R promotes an integer to numeric when needed.  </vt:lpstr>
      <vt:lpstr>Character Data</vt:lpstr>
      <vt:lpstr>paste, substr, sub Functions</vt:lpstr>
      <vt:lpstr>nchar Function</vt:lpstr>
      <vt:lpstr>Dates</vt:lpstr>
      <vt:lpstr>POSIXct dates</vt:lpstr>
      <vt:lpstr>Logical</vt:lpstr>
      <vt:lpstr>Logical contd.</vt:lpstr>
      <vt:lpstr>Logical contd.</vt:lpstr>
      <vt:lpstr>Complex</vt:lpstr>
      <vt:lpstr>Missing Data </vt:lpstr>
      <vt:lpstr>Operators</vt:lpstr>
      <vt:lpstr>Operators</vt:lpstr>
      <vt:lpstr>Boolean operators  (And &amp; OR)</vt:lpstr>
      <vt:lpstr>Numeric Functions</vt:lpstr>
      <vt:lpstr>More Functions</vt:lpstr>
    </vt:vector>
  </TitlesOfParts>
  <Company>NIELIT Calicut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Director</dc:creator>
  <cp:lastModifiedBy>Director</cp:lastModifiedBy>
  <cp:revision>140</cp:revision>
  <cp:lastPrinted>2016-04-07T08:22:37Z</cp:lastPrinted>
  <dcterms:created xsi:type="dcterms:W3CDTF">2016-03-30T04:45:36Z</dcterms:created>
  <dcterms:modified xsi:type="dcterms:W3CDTF">2017-10-05T04:05:24Z</dcterms:modified>
</cp:coreProperties>
</file>