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59" r:id="rId2"/>
    <p:sldId id="360" r:id="rId3"/>
    <p:sldId id="340" r:id="rId4"/>
    <p:sldId id="304" r:id="rId5"/>
    <p:sldId id="341" r:id="rId6"/>
    <p:sldId id="342" r:id="rId7"/>
    <p:sldId id="303" r:id="rId8"/>
    <p:sldId id="305" r:id="rId9"/>
    <p:sldId id="306" r:id="rId10"/>
    <p:sldId id="307" r:id="rId11"/>
    <p:sldId id="308" r:id="rId12"/>
    <p:sldId id="310" r:id="rId13"/>
    <p:sldId id="321" r:id="rId14"/>
    <p:sldId id="311" r:id="rId15"/>
    <p:sldId id="314" r:id="rId16"/>
    <p:sldId id="316" r:id="rId17"/>
    <p:sldId id="319" r:id="rId18"/>
    <p:sldId id="315" r:id="rId19"/>
    <p:sldId id="312" r:id="rId20"/>
    <p:sldId id="313" r:id="rId21"/>
    <p:sldId id="345" r:id="rId2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0E5BBE0-50AB-4284-B9C9-76138546E7DF}" type="datetimeFigureOut">
              <a:rPr lang="en-IN" smtClean="0"/>
              <a:t>11-05-2018</a:t>
            </a:fld>
            <a:endParaRPr lang="en-IN"/>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273C37B-6C05-4274-847E-16559F303AA0}" type="slidenum">
              <a:rPr lang="en-IN" smtClean="0"/>
              <a:t>‹#›</a:t>
            </a:fld>
            <a:endParaRPr lang="en-IN"/>
          </a:p>
        </p:txBody>
      </p:sp>
    </p:spTree>
    <p:extLst>
      <p:ext uri="{BB962C8B-B14F-4D97-AF65-F5344CB8AC3E}">
        <p14:creationId xmlns:p14="http://schemas.microsoft.com/office/powerpoint/2010/main" val="41150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02D63D-5954-4F24-A9E4-96D936F9BC0E}" type="slidenum">
              <a:rPr lang="en-US" smtClean="0"/>
              <a:pPr/>
              <a:t>6</a:t>
            </a:fld>
            <a:endParaRPr lang="en-US"/>
          </a:p>
        </p:txBody>
      </p:sp>
    </p:spTree>
    <p:extLst>
      <p:ext uri="{BB962C8B-B14F-4D97-AF65-F5344CB8AC3E}">
        <p14:creationId xmlns:p14="http://schemas.microsoft.com/office/powerpoint/2010/main" val="233026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953DD0-2975-4BD6-9F4F-BCFA1AB22AFA}" type="slidenum">
              <a:rPr lang="en-US"/>
              <a:pPr/>
              <a:t>21</a:t>
            </a:fld>
            <a:endParaRPr lang="en-US"/>
          </a:p>
        </p:txBody>
      </p:sp>
      <p:sp>
        <p:nvSpPr>
          <p:cNvPr id="1490946" name="Rectangle 2"/>
          <p:cNvSpPr>
            <a:spLocks noGrp="1" noRot="1" noChangeAspect="1" noChangeArrowheads="1" noTextEdit="1"/>
          </p:cNvSpPr>
          <p:nvPr>
            <p:ph type="sldImg"/>
          </p:nvPr>
        </p:nvSpPr>
        <p:spPr>
          <a:ln/>
        </p:spPr>
      </p:sp>
      <p:sp>
        <p:nvSpPr>
          <p:cNvPr id="1490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58550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66AEC7-E615-4058-ACC8-B37AA8D33063}" type="datetimeFigureOut">
              <a:rPr lang="en-US" smtClean="0"/>
              <a:pPr/>
              <a:t>11-May-18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EEE96-5DC0-418A-86B7-07560F320E92}" type="slidenum">
              <a:rPr lang="en-US" smtClean="0"/>
              <a:pPr/>
              <a:t>‹#›</a:t>
            </a:fld>
            <a:endParaRPr lang="en-US"/>
          </a:p>
        </p:txBody>
      </p:sp>
    </p:spTree>
    <p:extLst>
      <p:ext uri="{BB962C8B-B14F-4D97-AF65-F5344CB8AC3E}">
        <p14:creationId xmlns:p14="http://schemas.microsoft.com/office/powerpoint/2010/main" val="266639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6AEC7-E615-4058-ACC8-B37AA8D33063}" type="datetimeFigureOut">
              <a:rPr lang="en-US" smtClean="0"/>
              <a:pPr/>
              <a:t>11-May-18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EEE96-5DC0-418A-86B7-07560F320E92}" type="slidenum">
              <a:rPr lang="en-US" smtClean="0"/>
              <a:pPr/>
              <a:t>‹#›</a:t>
            </a:fld>
            <a:endParaRPr lang="en-US"/>
          </a:p>
        </p:txBody>
      </p:sp>
    </p:spTree>
    <p:extLst>
      <p:ext uri="{BB962C8B-B14F-4D97-AF65-F5344CB8AC3E}">
        <p14:creationId xmlns:p14="http://schemas.microsoft.com/office/powerpoint/2010/main" val="29378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6AEC7-E615-4058-ACC8-B37AA8D33063}" type="datetimeFigureOut">
              <a:rPr lang="en-US" smtClean="0"/>
              <a:pPr/>
              <a:t>11-May-18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EEE96-5DC0-418A-86B7-07560F320E92}" type="slidenum">
              <a:rPr lang="en-US" smtClean="0"/>
              <a:pPr/>
              <a:t>‹#›</a:t>
            </a:fld>
            <a:endParaRPr lang="en-US"/>
          </a:p>
        </p:txBody>
      </p:sp>
    </p:spTree>
    <p:extLst>
      <p:ext uri="{BB962C8B-B14F-4D97-AF65-F5344CB8AC3E}">
        <p14:creationId xmlns:p14="http://schemas.microsoft.com/office/powerpoint/2010/main" val="199464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6AEC7-E615-4058-ACC8-B37AA8D33063}" type="datetimeFigureOut">
              <a:rPr lang="en-US" smtClean="0"/>
              <a:pPr/>
              <a:t>11-May-18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7EEE96-5DC0-418A-86B7-07560F320E92}" type="slidenum">
              <a:rPr lang="en-US" smtClean="0"/>
              <a:pPr/>
              <a:t>‹#›</a:t>
            </a:fld>
            <a:endParaRPr lang="en-US"/>
          </a:p>
        </p:txBody>
      </p:sp>
    </p:spTree>
    <p:extLst>
      <p:ext uri="{BB962C8B-B14F-4D97-AF65-F5344CB8AC3E}">
        <p14:creationId xmlns:p14="http://schemas.microsoft.com/office/powerpoint/2010/main" val="266794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66AEC7-E615-4058-ACC8-B37AA8D33063}" type="datetimeFigureOut">
              <a:rPr lang="en-US" smtClean="0"/>
              <a:pPr/>
              <a:t>11-May-18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EEE96-5DC0-418A-86B7-07560F320E92}" type="slidenum">
              <a:rPr lang="en-US" smtClean="0"/>
              <a:pPr/>
              <a:t>‹#›</a:t>
            </a:fld>
            <a:endParaRPr lang="en-US"/>
          </a:p>
        </p:txBody>
      </p:sp>
    </p:spTree>
    <p:extLst>
      <p:ext uri="{BB962C8B-B14F-4D97-AF65-F5344CB8AC3E}">
        <p14:creationId xmlns:p14="http://schemas.microsoft.com/office/powerpoint/2010/main" val="121616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66AEC7-E615-4058-ACC8-B37AA8D33063}" type="datetimeFigureOut">
              <a:rPr lang="en-US" smtClean="0"/>
              <a:pPr/>
              <a:t>11-May-18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EEE96-5DC0-418A-86B7-07560F320E92}" type="slidenum">
              <a:rPr lang="en-US" smtClean="0"/>
              <a:pPr/>
              <a:t>‹#›</a:t>
            </a:fld>
            <a:endParaRPr lang="en-US"/>
          </a:p>
        </p:txBody>
      </p:sp>
    </p:spTree>
    <p:extLst>
      <p:ext uri="{BB962C8B-B14F-4D97-AF65-F5344CB8AC3E}">
        <p14:creationId xmlns:p14="http://schemas.microsoft.com/office/powerpoint/2010/main" val="2307036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66AEC7-E615-4058-ACC8-B37AA8D33063}" type="datetimeFigureOut">
              <a:rPr lang="en-US" smtClean="0"/>
              <a:pPr/>
              <a:t>11-May-18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EEE96-5DC0-418A-86B7-07560F320E92}" type="slidenum">
              <a:rPr lang="en-US" smtClean="0"/>
              <a:pPr/>
              <a:t>‹#›</a:t>
            </a:fld>
            <a:endParaRPr lang="en-US"/>
          </a:p>
        </p:txBody>
      </p:sp>
    </p:spTree>
    <p:extLst>
      <p:ext uri="{BB962C8B-B14F-4D97-AF65-F5344CB8AC3E}">
        <p14:creationId xmlns:p14="http://schemas.microsoft.com/office/powerpoint/2010/main" val="353084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66AEC7-E615-4058-ACC8-B37AA8D33063}" type="datetimeFigureOut">
              <a:rPr lang="en-US" smtClean="0"/>
              <a:pPr/>
              <a:t>11-May-18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7EEE96-5DC0-418A-86B7-07560F320E92}" type="slidenum">
              <a:rPr lang="en-US" smtClean="0"/>
              <a:pPr/>
              <a:t>‹#›</a:t>
            </a:fld>
            <a:endParaRPr lang="en-US"/>
          </a:p>
        </p:txBody>
      </p:sp>
    </p:spTree>
    <p:extLst>
      <p:ext uri="{BB962C8B-B14F-4D97-AF65-F5344CB8AC3E}">
        <p14:creationId xmlns:p14="http://schemas.microsoft.com/office/powerpoint/2010/main" val="222737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6AEC7-E615-4058-ACC8-B37AA8D33063}" type="datetimeFigureOut">
              <a:rPr lang="en-US" smtClean="0"/>
              <a:pPr/>
              <a:t>11-May-18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7EEE96-5DC0-418A-86B7-07560F320E92}" type="slidenum">
              <a:rPr lang="en-US" smtClean="0"/>
              <a:pPr/>
              <a:t>‹#›</a:t>
            </a:fld>
            <a:endParaRPr lang="en-US"/>
          </a:p>
        </p:txBody>
      </p:sp>
    </p:spTree>
    <p:extLst>
      <p:ext uri="{BB962C8B-B14F-4D97-AF65-F5344CB8AC3E}">
        <p14:creationId xmlns:p14="http://schemas.microsoft.com/office/powerpoint/2010/main" val="46554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6AEC7-E615-4058-ACC8-B37AA8D33063}" type="datetimeFigureOut">
              <a:rPr lang="en-US" smtClean="0"/>
              <a:pPr/>
              <a:t>11-May-18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EEE96-5DC0-418A-86B7-07560F320E92}" type="slidenum">
              <a:rPr lang="en-US" smtClean="0"/>
              <a:pPr/>
              <a:t>‹#›</a:t>
            </a:fld>
            <a:endParaRPr lang="en-US"/>
          </a:p>
        </p:txBody>
      </p:sp>
    </p:spTree>
    <p:extLst>
      <p:ext uri="{BB962C8B-B14F-4D97-AF65-F5344CB8AC3E}">
        <p14:creationId xmlns:p14="http://schemas.microsoft.com/office/powerpoint/2010/main" val="319597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6AEC7-E615-4058-ACC8-B37AA8D33063}" type="datetimeFigureOut">
              <a:rPr lang="en-US" smtClean="0"/>
              <a:pPr/>
              <a:t>11-May-18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EEE96-5DC0-418A-86B7-07560F320E92}" type="slidenum">
              <a:rPr lang="en-US" smtClean="0"/>
              <a:pPr/>
              <a:t>‹#›</a:t>
            </a:fld>
            <a:endParaRPr lang="en-US"/>
          </a:p>
        </p:txBody>
      </p:sp>
    </p:spTree>
    <p:extLst>
      <p:ext uri="{BB962C8B-B14F-4D97-AF65-F5344CB8AC3E}">
        <p14:creationId xmlns:p14="http://schemas.microsoft.com/office/powerpoint/2010/main" val="77554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6AEC7-E615-4058-ACC8-B37AA8D33063}" type="datetimeFigureOut">
              <a:rPr lang="en-US" smtClean="0"/>
              <a:pPr/>
              <a:t>11-May-18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EEE96-5DC0-418A-86B7-07560F320E92}" type="slidenum">
              <a:rPr lang="en-US" smtClean="0"/>
              <a:pPr/>
              <a:t>‹#›</a:t>
            </a:fld>
            <a:endParaRPr lang="en-US"/>
          </a:p>
        </p:txBody>
      </p:sp>
    </p:spTree>
    <p:extLst>
      <p:ext uri="{BB962C8B-B14F-4D97-AF65-F5344CB8AC3E}">
        <p14:creationId xmlns:p14="http://schemas.microsoft.com/office/powerpoint/2010/main" val="309762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endParaRPr lang="en-US" dirty="0"/>
          </a:p>
        </p:txBody>
      </p:sp>
      <p:sp>
        <p:nvSpPr>
          <p:cNvPr id="3" name="Content Placeholder 2"/>
          <p:cNvSpPr>
            <a:spLocks noGrp="1"/>
          </p:cNvSpPr>
          <p:nvPr>
            <p:ph idx="1"/>
          </p:nvPr>
        </p:nvSpPr>
        <p:spPr>
          <a:xfrm>
            <a:off x="838200" y="1385888"/>
            <a:ext cx="10515600" cy="4791075"/>
          </a:xfrm>
        </p:spPr>
        <p:txBody>
          <a:bodyPr/>
          <a:lstStyle/>
          <a:p>
            <a:r>
              <a:rPr lang="en-US" dirty="0" smtClean="0"/>
              <a:t>R code</a:t>
            </a:r>
          </a:p>
          <a:p>
            <a:r>
              <a:rPr lang="en-US" dirty="0" smtClean="0"/>
              <a:t>R Variables</a:t>
            </a:r>
          </a:p>
          <a:p>
            <a:r>
              <a:rPr lang="en-US" dirty="0" smtClean="0"/>
              <a:t>R Naming Conventions</a:t>
            </a:r>
          </a:p>
          <a:p>
            <a:r>
              <a:rPr lang="en-US" dirty="0" smtClean="0"/>
              <a:t>Assignment Operators</a:t>
            </a:r>
          </a:p>
          <a:p>
            <a:r>
              <a:rPr lang="en-US" dirty="0" err="1" smtClean="0"/>
              <a:t>DataTypes</a:t>
            </a:r>
            <a:r>
              <a:rPr lang="en-US" dirty="0" smtClean="0"/>
              <a:t> </a:t>
            </a:r>
          </a:p>
          <a:p>
            <a:pPr lvl="1"/>
            <a:r>
              <a:rPr lang="en-US" dirty="0" smtClean="0"/>
              <a:t>numeric</a:t>
            </a:r>
          </a:p>
          <a:p>
            <a:pPr lvl="1"/>
            <a:r>
              <a:rPr lang="en-US" dirty="0" smtClean="0"/>
              <a:t>character</a:t>
            </a:r>
          </a:p>
          <a:p>
            <a:pPr lvl="1"/>
            <a:r>
              <a:rPr lang="en-US" dirty="0" smtClean="0"/>
              <a:t>date</a:t>
            </a:r>
          </a:p>
          <a:p>
            <a:pPr lvl="1"/>
            <a:r>
              <a:rPr lang="en-US" dirty="0" smtClean="0"/>
              <a:t>logical</a:t>
            </a:r>
          </a:p>
          <a:p>
            <a:pPr lvl="1"/>
            <a:r>
              <a:rPr lang="en-US" dirty="0" smtClean="0"/>
              <a:t>complex</a:t>
            </a:r>
          </a:p>
          <a:p>
            <a:pPr lvl="1"/>
            <a:endParaRPr lang="en-US" dirty="0" smtClean="0"/>
          </a:p>
          <a:p>
            <a:endParaRPr lang="en-US" dirty="0"/>
          </a:p>
        </p:txBody>
      </p:sp>
    </p:spTree>
    <p:extLst>
      <p:ext uri="{BB962C8B-B14F-4D97-AF65-F5344CB8AC3E}">
        <p14:creationId xmlns:p14="http://schemas.microsoft.com/office/powerpoint/2010/main" val="2608770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Recycling rule</a:t>
            </a:r>
          </a:p>
        </p:txBody>
      </p:sp>
      <p:sp>
        <p:nvSpPr>
          <p:cNvPr id="3"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en-US" dirty="0" smtClean="0"/>
              <a:t>If two vectors are of unequal length, the shorter one will be recycled in order to match the longer vector. </a:t>
            </a:r>
          </a:p>
          <a:p>
            <a:pPr fontAlgn="auto">
              <a:spcAft>
                <a:spcPts val="0"/>
              </a:spcAft>
              <a:buFont typeface="Arial" panose="020B0604020202020204" pitchFamily="34" charset="0"/>
              <a:buChar char="•"/>
              <a:defRPr/>
            </a:pPr>
            <a:r>
              <a:rPr lang="en-US" dirty="0" smtClean="0"/>
              <a:t>&gt; u = c(10, 20, 30) </a:t>
            </a:r>
            <a:br>
              <a:rPr lang="en-US" dirty="0" smtClean="0"/>
            </a:br>
            <a:r>
              <a:rPr lang="en-US" dirty="0" smtClean="0"/>
              <a:t>&gt; v = c(1, 2, 3, 4, 5, 6, 7, 8, 9) </a:t>
            </a:r>
            <a:br>
              <a:rPr lang="en-US" dirty="0" smtClean="0"/>
            </a:br>
            <a:r>
              <a:rPr lang="en-US" dirty="0" smtClean="0"/>
              <a:t>&gt; u + v </a:t>
            </a:r>
            <a:br>
              <a:rPr lang="en-US" dirty="0" smtClean="0"/>
            </a:br>
            <a:r>
              <a:rPr lang="en-US" dirty="0" smtClean="0"/>
              <a:t>[1] 11 22 33 14 25 36 17 28 39</a:t>
            </a:r>
          </a:p>
          <a:p>
            <a:pPr marL="0" indent="0" fontAlgn="auto">
              <a:spcAft>
                <a:spcPts val="0"/>
              </a:spcAft>
              <a:buFont typeface="Arial" panose="020B0604020202020204" pitchFamily="34" charset="0"/>
              <a:buNone/>
              <a:defRPr/>
            </a:pPr>
            <a:endParaRPr lang="en-US" sz="1900" dirty="0" smtClean="0"/>
          </a:p>
          <a:p>
            <a:pPr fontAlgn="auto">
              <a:spcAft>
                <a:spcPts val="0"/>
              </a:spcAft>
              <a:buFont typeface="Arial" panose="020B0604020202020204" pitchFamily="34" charset="0"/>
              <a:buChar char="•"/>
              <a:defRPr/>
            </a:pPr>
            <a:endParaRPr lang="en-US" dirty="0" smtClean="0"/>
          </a:p>
        </p:txBody>
      </p:sp>
    </p:spTree>
    <p:extLst>
      <p:ext uri="{BB962C8B-B14F-4D97-AF65-F5344CB8AC3E}">
        <p14:creationId xmlns:p14="http://schemas.microsoft.com/office/powerpoint/2010/main" val="189606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seq</a:t>
            </a:r>
            <a:endParaRPr lang="en-IN" dirty="0"/>
          </a:p>
        </p:txBody>
      </p:sp>
      <p:sp>
        <p:nvSpPr>
          <p:cNvPr id="3" name="Content Placeholder 2"/>
          <p:cNvSpPr>
            <a:spLocks noGrp="1"/>
          </p:cNvSpPr>
          <p:nvPr>
            <p:ph idx="1"/>
          </p:nvPr>
        </p:nvSpPr>
        <p:spPr/>
        <p:txBody>
          <a:bodyPr/>
          <a:lstStyle/>
          <a:p>
            <a:pPr>
              <a:buNone/>
            </a:pPr>
            <a:r>
              <a:rPr lang="en-IN" dirty="0" smtClean="0"/>
              <a:t>A versatile way to make sequences is to call the </a:t>
            </a:r>
            <a:r>
              <a:rPr lang="en-IN" dirty="0" err="1" smtClean="0"/>
              <a:t>seq</a:t>
            </a:r>
            <a:r>
              <a:rPr lang="en-IN" dirty="0" smtClean="0"/>
              <a:t> function. </a:t>
            </a:r>
          </a:p>
          <a:p>
            <a:pPr>
              <a:buNone/>
            </a:pPr>
            <a:r>
              <a:rPr lang="pt-BR" dirty="0" smtClean="0"/>
              <a:t>&gt; seq(5,9) </a:t>
            </a:r>
          </a:p>
          <a:p>
            <a:pPr>
              <a:buNone/>
            </a:pPr>
            <a:r>
              <a:rPr lang="pt-BR" dirty="0" smtClean="0"/>
              <a:t>[1] 5 6 7 8 9</a:t>
            </a:r>
          </a:p>
          <a:p>
            <a:pPr>
              <a:buNone/>
            </a:pPr>
            <a:endParaRPr lang="pt-BR" dirty="0" smtClean="0"/>
          </a:p>
          <a:p>
            <a:pPr fontAlgn="base">
              <a:buNone/>
            </a:pPr>
            <a:r>
              <a:rPr lang="en-IN" dirty="0" err="1" smtClean="0"/>
              <a:t>seq</a:t>
            </a:r>
            <a:r>
              <a:rPr lang="en-IN" dirty="0" smtClean="0"/>
              <a:t> also allows you to use increments other than 1. </a:t>
            </a:r>
          </a:p>
          <a:p>
            <a:pPr fontAlgn="base">
              <a:buNone/>
            </a:pPr>
            <a:r>
              <a:rPr lang="en-IN" dirty="0" smtClean="0"/>
              <a:t>&gt; </a:t>
            </a:r>
            <a:r>
              <a:rPr lang="en-IN" dirty="0" err="1" smtClean="0"/>
              <a:t>seq</a:t>
            </a:r>
            <a:r>
              <a:rPr lang="en-IN" dirty="0" smtClean="0"/>
              <a:t>(5,9,0.5) </a:t>
            </a:r>
          </a:p>
          <a:p>
            <a:pPr fontAlgn="base">
              <a:buNone/>
            </a:pPr>
            <a:r>
              <a:rPr lang="en-IN" dirty="0" smtClean="0"/>
              <a:t>[1] 5.0 5.5 6.0 6.5 7.0 7.5 8.0 8.5 9.0</a:t>
            </a:r>
          </a:p>
          <a:p>
            <a:pPr>
              <a:buNone/>
            </a:pPr>
            <a:endParaRPr lang="en-IN" dirty="0"/>
          </a:p>
        </p:txBody>
      </p:sp>
    </p:spTree>
    <p:extLst>
      <p:ext uri="{BB962C8B-B14F-4D97-AF65-F5344CB8AC3E}">
        <p14:creationId xmlns:p14="http://schemas.microsoft.com/office/powerpoint/2010/main" val="2052040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which, any, all</a:t>
            </a:r>
            <a:endParaRPr lang="en-IN" dirty="0"/>
          </a:p>
        </p:txBody>
      </p:sp>
      <p:sp>
        <p:nvSpPr>
          <p:cNvPr id="3" name="Content Placeholder 2"/>
          <p:cNvSpPr>
            <a:spLocks noGrp="1"/>
          </p:cNvSpPr>
          <p:nvPr>
            <p:ph idx="1"/>
          </p:nvPr>
        </p:nvSpPr>
        <p:spPr/>
        <p:txBody>
          <a:bodyPr>
            <a:normAutofit fontScale="92500" lnSpcReduction="20000"/>
          </a:bodyPr>
          <a:lstStyle/>
          <a:p>
            <a:endParaRPr lang="en-IN" dirty="0" smtClean="0"/>
          </a:p>
          <a:p>
            <a:pPr>
              <a:buNone/>
            </a:pPr>
            <a:r>
              <a:rPr lang="en-IN" dirty="0" smtClean="0"/>
              <a:t>which() : produces the indices of vector the condition is satisfied</a:t>
            </a:r>
          </a:p>
          <a:p>
            <a:pPr>
              <a:buNone/>
            </a:pPr>
            <a:r>
              <a:rPr lang="en-IN" dirty="0" smtClean="0"/>
              <a:t>x &lt;-c(10,2,4,5,0)</a:t>
            </a:r>
          </a:p>
          <a:p>
            <a:pPr>
              <a:buNone/>
            </a:pPr>
            <a:r>
              <a:rPr lang="en-IN" dirty="0" smtClean="0"/>
              <a:t>which(x&gt;2) </a:t>
            </a:r>
          </a:p>
          <a:p>
            <a:pPr>
              <a:buNone/>
            </a:pPr>
            <a:r>
              <a:rPr lang="en-IN" dirty="0" smtClean="0"/>
              <a:t>Output: 1, 3, 4</a:t>
            </a:r>
          </a:p>
          <a:p>
            <a:pPr>
              <a:buNone/>
            </a:pPr>
            <a:r>
              <a:rPr lang="en-IN" dirty="0" smtClean="0"/>
              <a:t>all() : produces a logical vector if a condition is satisfied by all values in a vector</a:t>
            </a:r>
          </a:p>
          <a:p>
            <a:pPr>
              <a:buNone/>
            </a:pPr>
            <a:r>
              <a:rPr lang="en-IN" dirty="0" smtClean="0"/>
              <a:t>all(x&gt;2): False</a:t>
            </a:r>
          </a:p>
          <a:p>
            <a:pPr>
              <a:buNone/>
            </a:pPr>
            <a:r>
              <a:rPr lang="en-IN" dirty="0" smtClean="0"/>
              <a:t>any(): produces a logical vector if a condition is satisfied in </a:t>
            </a:r>
            <a:r>
              <a:rPr lang="en-IN" i="1" dirty="0" smtClean="0"/>
              <a:t>any values in a vector</a:t>
            </a:r>
          </a:p>
          <a:p>
            <a:pPr>
              <a:buNone/>
            </a:pPr>
            <a:r>
              <a:rPr lang="en-IN" dirty="0" smtClean="0"/>
              <a:t>any(x&gt;2) :TRUE </a:t>
            </a:r>
          </a:p>
          <a:p>
            <a:endParaRPr lang="en-IN" dirty="0"/>
          </a:p>
        </p:txBody>
      </p:sp>
    </p:spTree>
    <p:extLst>
      <p:ext uri="{BB962C8B-B14F-4D97-AF65-F5344CB8AC3E}">
        <p14:creationId xmlns:p14="http://schemas.microsoft.com/office/powerpoint/2010/main" val="139123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Access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Elements </a:t>
            </a:r>
            <a:r>
              <a:rPr lang="en-US" dirty="0"/>
              <a:t>of a Vector are accessed using indexing</a:t>
            </a:r>
            <a:r>
              <a:rPr lang="en-US" dirty="0" smtClean="0"/>
              <a:t>.</a:t>
            </a:r>
          </a:p>
          <a:p>
            <a:r>
              <a:rPr lang="en-US" dirty="0" smtClean="0"/>
              <a:t> </a:t>
            </a:r>
            <a:r>
              <a:rPr lang="en-US" dirty="0"/>
              <a:t>The </a:t>
            </a:r>
            <a:r>
              <a:rPr lang="en-US" b="1" dirty="0"/>
              <a:t>[ ] brackets</a:t>
            </a:r>
            <a:r>
              <a:rPr lang="en-US" dirty="0"/>
              <a:t> are used for indexing. Indexing starts with position 1</a:t>
            </a:r>
            <a:r>
              <a:rPr lang="en-US" dirty="0" smtClean="0"/>
              <a:t>.</a:t>
            </a:r>
          </a:p>
          <a:p>
            <a:r>
              <a:rPr lang="en-US" dirty="0" smtClean="0"/>
              <a:t>Extracting part of vectors  to make new vectors is called </a:t>
            </a:r>
            <a:r>
              <a:rPr lang="en-US" dirty="0" err="1" smtClean="0"/>
              <a:t>subsetting</a:t>
            </a:r>
            <a:r>
              <a:rPr lang="en-US" dirty="0" smtClean="0"/>
              <a:t>.</a:t>
            </a:r>
          </a:p>
          <a:p>
            <a:r>
              <a:rPr lang="en-US" dirty="0" smtClean="0"/>
              <a:t>Vectors can be accessed by </a:t>
            </a:r>
          </a:p>
          <a:p>
            <a:pPr lvl="1"/>
            <a:r>
              <a:rPr lang="en-US" dirty="0" smtClean="0"/>
              <a:t>Index </a:t>
            </a:r>
          </a:p>
          <a:p>
            <a:pPr lvl="1"/>
            <a:r>
              <a:rPr lang="en-US" dirty="0" smtClean="0"/>
              <a:t>Numeric Index Vector</a:t>
            </a:r>
          </a:p>
          <a:p>
            <a:pPr lvl="2"/>
            <a:r>
              <a:rPr lang="en-US" dirty="0"/>
              <a:t>Out of order Indexing</a:t>
            </a:r>
          </a:p>
          <a:p>
            <a:pPr lvl="2"/>
            <a:r>
              <a:rPr lang="en-US" dirty="0"/>
              <a:t>Duplicate </a:t>
            </a:r>
            <a:r>
              <a:rPr lang="en-US" dirty="0" smtClean="0"/>
              <a:t>Indexing</a:t>
            </a:r>
          </a:p>
          <a:p>
            <a:pPr lvl="1"/>
            <a:r>
              <a:rPr lang="en-US" dirty="0" smtClean="0"/>
              <a:t>Logical Index Vector	</a:t>
            </a:r>
          </a:p>
          <a:p>
            <a:pPr lvl="1"/>
            <a:r>
              <a:rPr lang="en-US" dirty="0" smtClean="0"/>
              <a:t>Named Vector Members</a:t>
            </a:r>
          </a:p>
          <a:p>
            <a:pPr lvl="1"/>
            <a:r>
              <a:rPr lang="en-US" dirty="0" smtClean="0"/>
              <a:t>Range Index</a:t>
            </a:r>
          </a:p>
          <a:p>
            <a:pPr lvl="1"/>
            <a:r>
              <a:rPr lang="en-US" dirty="0" smtClean="0"/>
              <a:t>Negative Index</a:t>
            </a:r>
          </a:p>
          <a:p>
            <a:pPr lvl="1"/>
            <a:r>
              <a:rPr lang="en-US" dirty="0" smtClean="0"/>
              <a:t>Out of Range Index</a:t>
            </a:r>
          </a:p>
          <a:p>
            <a:pPr lvl="1"/>
            <a:endParaRPr lang="en-US" dirty="0" smtClean="0"/>
          </a:p>
          <a:p>
            <a:pPr lvl="1"/>
            <a:endParaRPr lang="en-US" dirty="0"/>
          </a:p>
        </p:txBody>
      </p:sp>
    </p:spTree>
    <p:extLst>
      <p:ext uri="{BB962C8B-B14F-4D97-AF65-F5344CB8AC3E}">
        <p14:creationId xmlns:p14="http://schemas.microsoft.com/office/powerpoint/2010/main" val="2856509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3" y="730886"/>
            <a:ext cx="10030097" cy="771344"/>
          </a:xfrm>
        </p:spPr>
        <p:txBody>
          <a:bodyPr rtlCol="0">
            <a:normAutofit fontScale="90000"/>
          </a:bodyPr>
          <a:lstStyle/>
          <a:p>
            <a:pPr fontAlgn="auto">
              <a:spcAft>
                <a:spcPts val="0"/>
              </a:spcAft>
              <a:defRPr/>
            </a:pPr>
            <a:r>
              <a:rPr lang="en-US" dirty="0" smtClean="0"/>
              <a:t>Vector index</a:t>
            </a:r>
            <a:br>
              <a:rPr lang="en-US" dirty="0" smtClean="0"/>
            </a:br>
            <a:endParaRPr lang="en-US" dirty="0" smtClean="0"/>
          </a:p>
        </p:txBody>
      </p:sp>
      <p:sp>
        <p:nvSpPr>
          <p:cNvPr id="7171" name="Content Placeholder 2"/>
          <p:cNvSpPr>
            <a:spLocks noGrp="1"/>
          </p:cNvSpPr>
          <p:nvPr>
            <p:ph idx="1"/>
          </p:nvPr>
        </p:nvSpPr>
        <p:spPr>
          <a:xfrm>
            <a:off x="799012" y="1290048"/>
            <a:ext cx="10515600" cy="4351338"/>
          </a:xfrm>
        </p:spPr>
        <p:txBody>
          <a:bodyPr>
            <a:noAutofit/>
          </a:bodyPr>
          <a:lstStyle/>
          <a:p>
            <a:r>
              <a:rPr lang="en-US" dirty="0" smtClean="0"/>
              <a:t>We retrieve values in a vector by declaring an index inside a </a:t>
            </a:r>
            <a:r>
              <a:rPr lang="en-US" i="1" dirty="0" smtClean="0"/>
              <a:t>single square bracket </a:t>
            </a:r>
            <a:r>
              <a:rPr lang="en-US" dirty="0" smtClean="0"/>
              <a:t>"[]"operator.</a:t>
            </a:r>
          </a:p>
          <a:p>
            <a:r>
              <a:rPr lang="en-US" dirty="0" smtClean="0"/>
              <a:t>For example, the following shows how to retrieve a vector member. Since the vector index is 1-based, we use the index position 3 for retrieving the third member.</a:t>
            </a:r>
          </a:p>
          <a:p>
            <a:r>
              <a:rPr lang="en-US" dirty="0" smtClean="0"/>
              <a:t>&gt; s = c("</a:t>
            </a:r>
            <a:r>
              <a:rPr lang="en-US" dirty="0" err="1" smtClean="0"/>
              <a:t>aa</a:t>
            </a:r>
            <a:r>
              <a:rPr lang="en-US" dirty="0" smtClean="0"/>
              <a:t>", "bb", "cc", "</a:t>
            </a:r>
            <a:r>
              <a:rPr lang="en-US" dirty="0" err="1" smtClean="0"/>
              <a:t>dd</a:t>
            </a:r>
            <a:r>
              <a:rPr lang="en-US" dirty="0" smtClean="0"/>
              <a:t>", "</a:t>
            </a:r>
            <a:r>
              <a:rPr lang="en-US" dirty="0" err="1" smtClean="0"/>
              <a:t>ee</a:t>
            </a:r>
            <a:r>
              <a:rPr lang="en-US" dirty="0" smtClean="0"/>
              <a:t>") </a:t>
            </a:r>
            <a:br>
              <a:rPr lang="en-US" dirty="0" smtClean="0"/>
            </a:br>
            <a:r>
              <a:rPr lang="en-US" dirty="0" smtClean="0"/>
              <a:t>&gt; s[3] </a:t>
            </a:r>
            <a:br>
              <a:rPr lang="en-US" dirty="0" smtClean="0"/>
            </a:br>
            <a:r>
              <a:rPr lang="en-US" dirty="0" smtClean="0"/>
              <a:t>[1] "cc"</a:t>
            </a:r>
          </a:p>
          <a:p>
            <a:r>
              <a:rPr lang="en-US" dirty="0" smtClean="0"/>
              <a:t>Unlike other programming languages, the square bracket operator returns more than just individual members. In fact, the result of the square bracket operator is another vector, and s[3] is a vector </a:t>
            </a:r>
            <a:r>
              <a:rPr lang="en-US" b="1" dirty="0" smtClean="0"/>
              <a:t>slice </a:t>
            </a:r>
            <a:r>
              <a:rPr lang="en-US" dirty="0" smtClean="0"/>
              <a:t>containing a single member "cc".</a:t>
            </a:r>
          </a:p>
        </p:txBody>
      </p:sp>
    </p:spTree>
    <p:extLst>
      <p:ext uri="{BB962C8B-B14F-4D97-AF65-F5344CB8AC3E}">
        <p14:creationId xmlns:p14="http://schemas.microsoft.com/office/powerpoint/2010/main" val="348356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Numeric Index Vector</a:t>
            </a:r>
            <a:br>
              <a:rPr lang="en-US" dirty="0" smtClean="0"/>
            </a:br>
            <a:endParaRPr lang="en-US" dirty="0" smtClean="0"/>
          </a:p>
        </p:txBody>
      </p:sp>
      <p:sp>
        <p:nvSpPr>
          <p:cNvPr id="3" name="Content Placeholder 2"/>
          <p:cNvSpPr>
            <a:spLocks noGrp="1"/>
          </p:cNvSpPr>
          <p:nvPr>
            <p:ph idx="1"/>
          </p:nvPr>
        </p:nvSpPr>
        <p:spPr>
          <a:xfrm>
            <a:off x="609600" y="1066800"/>
            <a:ext cx="10972800" cy="5181600"/>
          </a:xfrm>
        </p:spPr>
        <p:txBody>
          <a:bodyPr rtlCol="0">
            <a:normAutofit/>
          </a:bodyPr>
          <a:lstStyle/>
          <a:p>
            <a:pPr fontAlgn="auto">
              <a:spcAft>
                <a:spcPts val="0"/>
              </a:spcAft>
              <a:buFont typeface="Arial" panose="020B0604020202020204" pitchFamily="34" charset="0"/>
              <a:buChar char="•"/>
              <a:defRPr/>
            </a:pPr>
            <a:r>
              <a:rPr lang="en-US" sz="1900" dirty="0" smtClean="0"/>
              <a:t>A new vector can be sliced from a given vector with a </a:t>
            </a:r>
            <a:r>
              <a:rPr lang="en-US" sz="1900" b="1" dirty="0" smtClean="0"/>
              <a:t>numeric index vector</a:t>
            </a:r>
            <a:r>
              <a:rPr lang="en-US" sz="1900" dirty="0" smtClean="0"/>
              <a:t>, which consists of member positions of the original vector to be retrieved.</a:t>
            </a:r>
          </a:p>
          <a:p>
            <a:pPr fontAlgn="auto">
              <a:spcAft>
                <a:spcPts val="0"/>
              </a:spcAft>
              <a:buFont typeface="Arial" panose="020B0604020202020204" pitchFamily="34" charset="0"/>
              <a:buChar char="•"/>
              <a:defRPr/>
            </a:pPr>
            <a:r>
              <a:rPr lang="en-US" sz="1900" dirty="0" smtClean="0"/>
              <a:t>Here it shows how to retrieve a vector slice containing the second and third members of a given vector s.</a:t>
            </a:r>
          </a:p>
          <a:p>
            <a:pPr fontAlgn="auto">
              <a:spcAft>
                <a:spcPts val="0"/>
              </a:spcAft>
              <a:buFont typeface="Arial" panose="020B0604020202020204" pitchFamily="34" charset="0"/>
              <a:buChar char="•"/>
              <a:defRPr/>
            </a:pPr>
            <a:r>
              <a:rPr lang="en-US" sz="1900" dirty="0" smtClean="0"/>
              <a:t>&gt; s = c("</a:t>
            </a:r>
            <a:r>
              <a:rPr lang="en-US" sz="1900" dirty="0" err="1" smtClean="0"/>
              <a:t>aa</a:t>
            </a:r>
            <a:r>
              <a:rPr lang="en-US" sz="1900" dirty="0" smtClean="0"/>
              <a:t>", "bb", "cc", "</a:t>
            </a:r>
            <a:r>
              <a:rPr lang="en-US" sz="1900" dirty="0" err="1" smtClean="0"/>
              <a:t>dd</a:t>
            </a:r>
            <a:r>
              <a:rPr lang="en-US" sz="1900" dirty="0" smtClean="0"/>
              <a:t>", "</a:t>
            </a:r>
            <a:r>
              <a:rPr lang="en-US" sz="1900" dirty="0" err="1" smtClean="0"/>
              <a:t>ee</a:t>
            </a:r>
            <a:r>
              <a:rPr lang="en-US" sz="1900" dirty="0" smtClean="0"/>
              <a:t>") </a:t>
            </a:r>
            <a:br>
              <a:rPr lang="en-US" sz="1900" dirty="0" smtClean="0"/>
            </a:br>
            <a:r>
              <a:rPr lang="en-US" sz="1900" dirty="0" smtClean="0"/>
              <a:t>&gt; s[c(2, 3)] </a:t>
            </a:r>
            <a:br>
              <a:rPr lang="en-US" sz="1900" dirty="0" smtClean="0"/>
            </a:br>
            <a:r>
              <a:rPr lang="en-US" sz="1900" dirty="0" smtClean="0"/>
              <a:t>[1] "bb" "cc"</a:t>
            </a:r>
          </a:p>
          <a:p>
            <a:pPr marL="0" indent="0" fontAlgn="auto">
              <a:spcAft>
                <a:spcPts val="0"/>
              </a:spcAft>
              <a:buFont typeface="Arial" panose="020B0604020202020204" pitchFamily="34" charset="0"/>
              <a:buNone/>
              <a:defRPr/>
            </a:pPr>
            <a:r>
              <a:rPr lang="en-US" sz="1800" b="1" dirty="0" smtClean="0"/>
              <a:t>      Duplicate Indexes</a:t>
            </a:r>
            <a:endParaRPr lang="en-US" dirty="0" smtClean="0"/>
          </a:p>
          <a:p>
            <a:pPr fontAlgn="auto">
              <a:spcAft>
                <a:spcPts val="0"/>
              </a:spcAft>
              <a:buFont typeface="Arial" panose="020B0604020202020204" pitchFamily="34" charset="0"/>
              <a:buChar char="•"/>
              <a:defRPr/>
            </a:pPr>
            <a:r>
              <a:rPr lang="en-US" sz="1800" dirty="0" smtClean="0"/>
              <a:t>The index vector allows duplicate values. Hence the following retrieves a member twice in one operation.</a:t>
            </a:r>
          </a:p>
          <a:p>
            <a:pPr fontAlgn="auto">
              <a:spcAft>
                <a:spcPts val="0"/>
              </a:spcAft>
              <a:buFont typeface="Arial" panose="020B0604020202020204" pitchFamily="34" charset="0"/>
              <a:buChar char="•"/>
              <a:defRPr/>
            </a:pPr>
            <a:r>
              <a:rPr lang="en-US" sz="1800" dirty="0" smtClean="0"/>
              <a:t>&gt; s[c(2, 3, 3)] </a:t>
            </a:r>
            <a:br>
              <a:rPr lang="en-US" sz="1800" dirty="0" smtClean="0"/>
            </a:br>
            <a:r>
              <a:rPr lang="en-US" sz="1800" dirty="0" smtClean="0"/>
              <a:t>[1] "bb" "cc" "cc"</a:t>
            </a:r>
          </a:p>
          <a:p>
            <a:pPr fontAlgn="auto">
              <a:spcAft>
                <a:spcPts val="0"/>
              </a:spcAft>
              <a:buFont typeface="Arial" panose="020B0604020202020204" pitchFamily="34" charset="0"/>
              <a:buChar char="•"/>
              <a:defRPr/>
            </a:pPr>
            <a:r>
              <a:rPr lang="en-US" sz="1800" b="1" dirty="0" smtClean="0"/>
              <a:t>Outer-of-order-indexes</a:t>
            </a:r>
          </a:p>
          <a:p>
            <a:pPr fontAlgn="auto">
              <a:spcAft>
                <a:spcPts val="0"/>
              </a:spcAft>
              <a:buFont typeface="Arial" panose="020B0604020202020204" pitchFamily="34" charset="0"/>
              <a:buChar char="•"/>
              <a:defRPr/>
            </a:pPr>
            <a:r>
              <a:rPr lang="en-US" sz="1800" b="1" dirty="0" smtClean="0"/>
              <a:t>  </a:t>
            </a:r>
            <a:r>
              <a:rPr lang="en-US" sz="1800" dirty="0" smtClean="0"/>
              <a:t>The index vector can even be out-of-order. Here is a vector slice with the order of first and second members reversed.</a:t>
            </a:r>
          </a:p>
          <a:p>
            <a:pPr fontAlgn="auto">
              <a:spcAft>
                <a:spcPts val="0"/>
              </a:spcAft>
              <a:buFont typeface="Arial" panose="020B0604020202020204" pitchFamily="34" charset="0"/>
              <a:buChar char="•"/>
              <a:defRPr/>
            </a:pPr>
            <a:r>
              <a:rPr lang="en-US" sz="1800" dirty="0" smtClean="0"/>
              <a:t>&gt; s[c(2, 1, 3)] </a:t>
            </a:r>
            <a:br>
              <a:rPr lang="en-US" sz="1800" dirty="0" smtClean="0"/>
            </a:br>
            <a:r>
              <a:rPr lang="en-US" sz="1800" dirty="0" smtClean="0"/>
              <a:t>[1] "bb" "</a:t>
            </a:r>
            <a:r>
              <a:rPr lang="en-US" sz="1800" dirty="0" err="1" smtClean="0"/>
              <a:t>aa</a:t>
            </a:r>
            <a:r>
              <a:rPr lang="en-US" sz="1800" dirty="0" smtClean="0"/>
              <a:t>" "cc"</a:t>
            </a:r>
          </a:p>
        </p:txBody>
      </p:sp>
    </p:spTree>
    <p:extLst>
      <p:ext uri="{BB962C8B-B14F-4D97-AF65-F5344CB8AC3E}">
        <p14:creationId xmlns:p14="http://schemas.microsoft.com/office/powerpoint/2010/main" val="4121425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Logical Index Vector</a:t>
            </a:r>
            <a:br>
              <a:rPr lang="en-US" dirty="0" smtClean="0"/>
            </a:br>
            <a:endParaRPr lang="en-US" dirty="0" smtClean="0"/>
          </a:p>
        </p:txBody>
      </p:sp>
      <p:sp>
        <p:nvSpPr>
          <p:cNvPr id="12291" name="Content Placeholder 2"/>
          <p:cNvSpPr>
            <a:spLocks noGrp="1"/>
          </p:cNvSpPr>
          <p:nvPr>
            <p:ph idx="1"/>
          </p:nvPr>
        </p:nvSpPr>
        <p:spPr>
          <a:xfrm>
            <a:off x="609600" y="1066800"/>
            <a:ext cx="10972800" cy="5257800"/>
          </a:xfrm>
        </p:spPr>
        <p:txBody>
          <a:bodyPr/>
          <a:lstStyle/>
          <a:p>
            <a:r>
              <a:rPr lang="en-US" sz="2400" dirty="0" smtClean="0"/>
              <a:t>A new vector can be sliced from a given vector with a </a:t>
            </a:r>
            <a:r>
              <a:rPr lang="en-US" sz="2400" b="1" dirty="0" smtClean="0"/>
              <a:t>logical index vector</a:t>
            </a:r>
            <a:r>
              <a:rPr lang="en-US" sz="2400" dirty="0" smtClean="0"/>
              <a:t>, which has the same length as the original vector. Its members are TRUE if the corresponding members in the original vector are to be included in the slice, and FALSE if otherwise.</a:t>
            </a:r>
          </a:p>
          <a:p>
            <a:r>
              <a:rPr lang="en-US" sz="2400" dirty="0" smtClean="0"/>
              <a:t>For example, consider the following vector s of length 5.</a:t>
            </a:r>
          </a:p>
          <a:p>
            <a:r>
              <a:rPr lang="en-US" sz="2400" dirty="0" smtClean="0"/>
              <a:t>&gt; s = c("</a:t>
            </a:r>
            <a:r>
              <a:rPr lang="en-US" sz="2400" dirty="0" err="1" smtClean="0"/>
              <a:t>aa</a:t>
            </a:r>
            <a:r>
              <a:rPr lang="en-US" sz="2400" dirty="0" smtClean="0"/>
              <a:t>", "bb", "cc", "</a:t>
            </a:r>
            <a:r>
              <a:rPr lang="en-US" sz="2400" dirty="0" err="1" smtClean="0"/>
              <a:t>dd</a:t>
            </a:r>
            <a:r>
              <a:rPr lang="en-US" sz="2400" dirty="0" smtClean="0"/>
              <a:t>", "</a:t>
            </a:r>
            <a:r>
              <a:rPr lang="en-US" sz="2400" dirty="0" err="1" smtClean="0"/>
              <a:t>ee</a:t>
            </a:r>
            <a:r>
              <a:rPr lang="en-US" sz="2400" dirty="0" smtClean="0"/>
              <a:t>")</a:t>
            </a:r>
          </a:p>
          <a:p>
            <a:r>
              <a:rPr lang="en-US" sz="2400" dirty="0" smtClean="0"/>
              <a:t>To retrieve the </a:t>
            </a:r>
            <a:r>
              <a:rPr lang="en-US" sz="2400" dirty="0" err="1" smtClean="0"/>
              <a:t>the</a:t>
            </a:r>
            <a:r>
              <a:rPr lang="en-US" sz="2400" dirty="0" smtClean="0"/>
              <a:t> second and fourth members of s, we define a logical vector L of the same length, and have its second and fourth members set as TRUE.</a:t>
            </a:r>
          </a:p>
          <a:p>
            <a:r>
              <a:rPr lang="en-US" sz="2400" dirty="0" smtClean="0"/>
              <a:t>&gt; L = c(FALSE, TRUE, FALSE, TRUE, FALSE) </a:t>
            </a:r>
            <a:br>
              <a:rPr lang="en-US" sz="2400" dirty="0" smtClean="0"/>
            </a:br>
            <a:r>
              <a:rPr lang="en-US" sz="2400" dirty="0" smtClean="0"/>
              <a:t>&gt; s[L] </a:t>
            </a:r>
            <a:br>
              <a:rPr lang="en-US" sz="2400" dirty="0" smtClean="0"/>
            </a:br>
            <a:r>
              <a:rPr lang="en-US" sz="2400" dirty="0" smtClean="0"/>
              <a:t>[1] "bb" "</a:t>
            </a:r>
            <a:r>
              <a:rPr lang="en-US" sz="2400" dirty="0" err="1" smtClean="0"/>
              <a:t>dd</a:t>
            </a:r>
            <a:r>
              <a:rPr lang="en-US" sz="2400" dirty="0" smtClean="0"/>
              <a:t>"</a:t>
            </a:r>
          </a:p>
          <a:p>
            <a:r>
              <a:rPr lang="en-US" sz="2400" dirty="0" smtClean="0"/>
              <a:t>The code can be abbreviated into a single line.</a:t>
            </a:r>
          </a:p>
          <a:p>
            <a:r>
              <a:rPr lang="en-US" sz="2400" dirty="0" smtClean="0"/>
              <a:t>&gt; s[c(FALSE, TRUE, FALSE, TRUE, FALSE)] </a:t>
            </a:r>
            <a:br>
              <a:rPr lang="en-US" sz="2400" dirty="0" smtClean="0"/>
            </a:br>
            <a:r>
              <a:rPr lang="en-US" sz="2400" dirty="0" smtClean="0"/>
              <a:t>[1] "bb" "</a:t>
            </a:r>
            <a:r>
              <a:rPr lang="en-US" sz="2400" dirty="0" err="1" smtClean="0"/>
              <a:t>dd</a:t>
            </a:r>
            <a:r>
              <a:rPr lang="en-US" sz="2400" dirty="0" smtClean="0"/>
              <a:t>"</a:t>
            </a:r>
          </a:p>
          <a:p>
            <a:endParaRPr lang="en-US" dirty="0" smtClean="0"/>
          </a:p>
        </p:txBody>
      </p:sp>
    </p:spTree>
    <p:extLst>
      <p:ext uri="{BB962C8B-B14F-4D97-AF65-F5344CB8AC3E}">
        <p14:creationId xmlns:p14="http://schemas.microsoft.com/office/powerpoint/2010/main" val="2553871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362" y="553017"/>
            <a:ext cx="10515600" cy="787269"/>
          </a:xfrm>
        </p:spPr>
        <p:txBody>
          <a:bodyPr rtlCol="0">
            <a:normAutofit fontScale="90000"/>
          </a:bodyPr>
          <a:lstStyle/>
          <a:p>
            <a:pPr fontAlgn="auto">
              <a:spcAft>
                <a:spcPts val="0"/>
              </a:spcAft>
              <a:defRPr/>
            </a:pPr>
            <a:r>
              <a:rPr lang="en-US" dirty="0" smtClean="0"/>
              <a:t>Named Vector Members</a:t>
            </a:r>
            <a:br>
              <a:rPr lang="en-US" dirty="0" smtClean="0"/>
            </a:br>
            <a:endParaRPr lang="en-US" dirty="0" smtClean="0"/>
          </a:p>
        </p:txBody>
      </p:sp>
      <p:sp>
        <p:nvSpPr>
          <p:cNvPr id="3" name="Content Placeholder 2"/>
          <p:cNvSpPr>
            <a:spLocks noGrp="1"/>
          </p:cNvSpPr>
          <p:nvPr>
            <p:ph idx="1"/>
          </p:nvPr>
        </p:nvSpPr>
        <p:spPr>
          <a:xfrm>
            <a:off x="568682" y="1340286"/>
            <a:ext cx="10622280" cy="5158060"/>
          </a:xfrm>
        </p:spPr>
        <p:txBody>
          <a:bodyPr rtlCol="0">
            <a:normAutofit fontScale="77500" lnSpcReduction="20000"/>
          </a:bodyPr>
          <a:lstStyle/>
          <a:p>
            <a:pPr marL="0" indent="0" fontAlgn="auto">
              <a:spcAft>
                <a:spcPts val="0"/>
              </a:spcAft>
              <a:buNone/>
              <a:defRPr/>
            </a:pPr>
            <a:r>
              <a:rPr lang="en-US" dirty="0" smtClean="0"/>
              <a:t>We can assign names to vector members.</a:t>
            </a:r>
          </a:p>
          <a:p>
            <a:pPr marL="0" indent="0" fontAlgn="auto">
              <a:spcAft>
                <a:spcPts val="0"/>
              </a:spcAft>
              <a:buNone/>
              <a:defRPr/>
            </a:pPr>
            <a:r>
              <a:rPr lang="en-US" dirty="0" smtClean="0"/>
              <a:t>For example, the following variable v is a character string vector with two members.</a:t>
            </a:r>
          </a:p>
          <a:p>
            <a:pPr marL="0" indent="0" fontAlgn="auto">
              <a:spcAft>
                <a:spcPts val="0"/>
              </a:spcAft>
              <a:buNone/>
              <a:defRPr/>
            </a:pPr>
            <a:r>
              <a:rPr lang="en-US" dirty="0" smtClean="0"/>
              <a:t>&gt; v = c("Mary", "Sue") </a:t>
            </a:r>
            <a:br>
              <a:rPr lang="en-US" dirty="0" smtClean="0"/>
            </a:br>
            <a:r>
              <a:rPr lang="en-US" dirty="0" smtClean="0"/>
              <a:t>&gt; v </a:t>
            </a:r>
            <a:br>
              <a:rPr lang="en-US" dirty="0" smtClean="0"/>
            </a:br>
            <a:r>
              <a:rPr lang="en-US" dirty="0" smtClean="0"/>
              <a:t>[1] "Mary" "Sue"</a:t>
            </a:r>
          </a:p>
          <a:p>
            <a:pPr marL="0" indent="0" fontAlgn="auto">
              <a:spcAft>
                <a:spcPts val="0"/>
              </a:spcAft>
              <a:buNone/>
              <a:defRPr/>
            </a:pPr>
            <a:r>
              <a:rPr lang="en-US" dirty="0" smtClean="0"/>
              <a:t>We now name the first member as First, and the second as Last.</a:t>
            </a:r>
          </a:p>
          <a:p>
            <a:pPr marL="0" indent="0" fontAlgn="auto">
              <a:spcAft>
                <a:spcPts val="0"/>
              </a:spcAft>
              <a:buNone/>
              <a:defRPr/>
            </a:pPr>
            <a:r>
              <a:rPr lang="en-US" dirty="0" smtClean="0"/>
              <a:t>&gt; names(v) = c("First", "Last") </a:t>
            </a:r>
            <a:br>
              <a:rPr lang="en-US" dirty="0" smtClean="0"/>
            </a:br>
            <a:r>
              <a:rPr lang="en-US" dirty="0" smtClean="0"/>
              <a:t>&gt; v </a:t>
            </a:r>
            <a:br>
              <a:rPr lang="en-US" dirty="0" smtClean="0"/>
            </a:br>
            <a:r>
              <a:rPr lang="en-US" dirty="0" smtClean="0"/>
              <a:t> First   Last </a:t>
            </a:r>
            <a:br>
              <a:rPr lang="en-US" dirty="0" smtClean="0"/>
            </a:br>
            <a:r>
              <a:rPr lang="en-US" dirty="0" smtClean="0"/>
              <a:t>"Mary"  "Sue"</a:t>
            </a:r>
          </a:p>
          <a:p>
            <a:pPr marL="0" indent="0" fontAlgn="auto">
              <a:spcAft>
                <a:spcPts val="0"/>
              </a:spcAft>
              <a:buNone/>
              <a:defRPr/>
            </a:pPr>
            <a:r>
              <a:rPr lang="en-US" dirty="0" smtClean="0"/>
              <a:t>Then we can retrieve the first member by its name.</a:t>
            </a:r>
          </a:p>
          <a:p>
            <a:pPr marL="0" indent="0" fontAlgn="auto">
              <a:spcAft>
                <a:spcPts val="0"/>
              </a:spcAft>
              <a:buNone/>
              <a:defRPr/>
            </a:pPr>
            <a:r>
              <a:rPr lang="en-US" dirty="0" smtClean="0"/>
              <a:t>&gt; v["First"] </a:t>
            </a:r>
            <a:br>
              <a:rPr lang="en-US" dirty="0" smtClean="0"/>
            </a:br>
            <a:r>
              <a:rPr lang="en-US" dirty="0" smtClean="0"/>
              <a:t>[1] "Mary"</a:t>
            </a:r>
          </a:p>
          <a:p>
            <a:pPr marL="0" indent="0" fontAlgn="auto">
              <a:spcAft>
                <a:spcPts val="0"/>
              </a:spcAft>
              <a:buNone/>
              <a:defRPr/>
            </a:pPr>
            <a:r>
              <a:rPr lang="en-US" dirty="0" smtClean="0"/>
              <a:t>Furthermore, we can reverse the order with a character string index vector.</a:t>
            </a:r>
          </a:p>
          <a:p>
            <a:pPr marL="0" indent="0" fontAlgn="auto">
              <a:spcAft>
                <a:spcPts val="0"/>
              </a:spcAft>
              <a:buNone/>
              <a:defRPr/>
            </a:pPr>
            <a:r>
              <a:rPr lang="en-US" dirty="0" smtClean="0"/>
              <a:t>&gt; v[c("Last", "First")] </a:t>
            </a:r>
            <a:br>
              <a:rPr lang="en-US" dirty="0" smtClean="0"/>
            </a:br>
            <a:r>
              <a:rPr lang="en-US" dirty="0" smtClean="0"/>
              <a:t>  Last  First </a:t>
            </a:r>
            <a:br>
              <a:rPr lang="en-US" dirty="0" smtClean="0"/>
            </a:br>
            <a:r>
              <a:rPr lang="en-US" dirty="0" smtClean="0"/>
              <a:t> "Sue" "Mary"</a:t>
            </a:r>
          </a:p>
          <a:p>
            <a:pPr fontAlgn="auto">
              <a:spcAft>
                <a:spcPts val="0"/>
              </a:spcAft>
              <a:buFont typeface="Arial" panose="020B0604020202020204" pitchFamily="34" charset="0"/>
              <a:buChar char="•"/>
              <a:defRPr/>
            </a:pPr>
            <a:endParaRPr lang="en-US" dirty="0" smtClean="0"/>
          </a:p>
        </p:txBody>
      </p:sp>
    </p:spTree>
    <p:extLst>
      <p:ext uri="{BB962C8B-B14F-4D97-AF65-F5344CB8AC3E}">
        <p14:creationId xmlns:p14="http://schemas.microsoft.com/office/powerpoint/2010/main" val="3678992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8200" y="590594"/>
            <a:ext cx="10515600" cy="950108"/>
          </a:xfrm>
        </p:spPr>
        <p:txBody>
          <a:bodyPr>
            <a:normAutofit fontScale="90000"/>
          </a:bodyPr>
          <a:lstStyle/>
          <a:p>
            <a:r>
              <a:rPr lang="en-US" dirty="0"/>
              <a:t>Range index</a:t>
            </a:r>
            <a:br>
              <a:rPr lang="en-US" dirty="0"/>
            </a:br>
            <a:endParaRPr lang="en-US" dirty="0" smtClean="0"/>
          </a:p>
        </p:txBody>
      </p:sp>
      <p:sp>
        <p:nvSpPr>
          <p:cNvPr id="3" name="Content Placeholder 2"/>
          <p:cNvSpPr>
            <a:spLocks noGrp="1"/>
          </p:cNvSpPr>
          <p:nvPr>
            <p:ph idx="1"/>
          </p:nvPr>
        </p:nvSpPr>
        <p:spPr>
          <a:xfrm>
            <a:off x="838200" y="1825625"/>
            <a:ext cx="10515600" cy="2596063"/>
          </a:xfrm>
        </p:spPr>
        <p:txBody>
          <a:bodyPr rtlCol="0">
            <a:normAutofit/>
          </a:bodyPr>
          <a:lstStyle/>
          <a:p>
            <a:pPr marL="0" indent="0" fontAlgn="auto">
              <a:spcAft>
                <a:spcPts val="0"/>
              </a:spcAft>
              <a:buNone/>
              <a:defRPr/>
            </a:pPr>
            <a:r>
              <a:rPr lang="en-US" dirty="0" smtClean="0"/>
              <a:t>To produce a vector slice between two indexes, we can use the colon operator ":". This can be convenient for situations involving large vectors.</a:t>
            </a:r>
          </a:p>
          <a:p>
            <a:pPr marL="0" indent="0" fontAlgn="auto">
              <a:spcAft>
                <a:spcPts val="0"/>
              </a:spcAft>
              <a:buNone/>
              <a:defRPr/>
            </a:pPr>
            <a:r>
              <a:rPr lang="en-US" dirty="0" smtClean="0"/>
              <a:t>&gt; s[2:4] </a:t>
            </a:r>
            <a:br>
              <a:rPr lang="en-US" dirty="0" smtClean="0"/>
            </a:br>
            <a:r>
              <a:rPr lang="en-US" dirty="0" smtClean="0"/>
              <a:t>[1] "bb" "cc" "</a:t>
            </a:r>
            <a:r>
              <a:rPr lang="en-US" dirty="0" err="1" smtClean="0"/>
              <a:t>dd</a:t>
            </a:r>
            <a:r>
              <a:rPr lang="en-US" dirty="0" smtClean="0"/>
              <a:t>"</a:t>
            </a:r>
          </a:p>
          <a:p>
            <a:pPr marL="0" indent="0" fontAlgn="auto">
              <a:spcAft>
                <a:spcPts val="0"/>
              </a:spcAft>
              <a:buFont typeface="Arial" panose="020B0604020202020204" pitchFamily="34" charset="0"/>
              <a:buNone/>
              <a:defRPr/>
            </a:pPr>
            <a:endParaRPr lang="en-US" sz="1800" dirty="0" smtClean="0"/>
          </a:p>
        </p:txBody>
      </p:sp>
    </p:spTree>
    <p:extLst>
      <p:ext uri="{BB962C8B-B14F-4D97-AF65-F5344CB8AC3E}">
        <p14:creationId xmlns:p14="http://schemas.microsoft.com/office/powerpoint/2010/main" val="2270035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Negative index</a:t>
            </a:r>
          </a:p>
        </p:txBody>
      </p:sp>
      <p:sp>
        <p:nvSpPr>
          <p:cNvPr id="3"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en-US" dirty="0" smtClean="0"/>
              <a:t>If the index is negative, it would strip the member whose position has the same absolute value as the negative index. For example, the following creates a vector slice with the third member removed.</a:t>
            </a:r>
          </a:p>
          <a:p>
            <a:pPr fontAlgn="auto">
              <a:spcAft>
                <a:spcPts val="0"/>
              </a:spcAft>
              <a:buFont typeface="Arial" panose="020B0604020202020204" pitchFamily="34" charset="0"/>
              <a:buChar char="•"/>
              <a:defRPr/>
            </a:pPr>
            <a:r>
              <a:rPr lang="en-US" dirty="0" smtClean="0"/>
              <a:t>&gt; s[-3] </a:t>
            </a:r>
            <a:br>
              <a:rPr lang="en-US" dirty="0" smtClean="0"/>
            </a:br>
            <a:r>
              <a:rPr lang="en-US" dirty="0" smtClean="0"/>
              <a:t>[1] "</a:t>
            </a:r>
            <a:r>
              <a:rPr lang="en-US" dirty="0" err="1" smtClean="0"/>
              <a:t>aa</a:t>
            </a:r>
            <a:r>
              <a:rPr lang="en-US" dirty="0" smtClean="0"/>
              <a:t>" "bb" "</a:t>
            </a:r>
            <a:r>
              <a:rPr lang="en-US" dirty="0" err="1" smtClean="0"/>
              <a:t>dd</a:t>
            </a:r>
            <a:r>
              <a:rPr lang="en-US" dirty="0" smtClean="0"/>
              <a:t>" "</a:t>
            </a:r>
            <a:r>
              <a:rPr lang="en-US" dirty="0" err="1" smtClean="0"/>
              <a:t>ee</a:t>
            </a:r>
            <a:r>
              <a:rPr lang="en-US" dirty="0" smtClean="0"/>
              <a:t>"</a:t>
            </a:r>
          </a:p>
          <a:p>
            <a:pPr marL="0" indent="0" fontAlgn="auto">
              <a:spcAft>
                <a:spcPts val="0"/>
              </a:spcAft>
              <a:buFont typeface="Arial" panose="020B0604020202020204" pitchFamily="34" charset="0"/>
              <a:buNone/>
              <a:defRPr/>
            </a:pPr>
            <a:endParaRPr lang="en-US" dirty="0" smtClean="0"/>
          </a:p>
        </p:txBody>
      </p:sp>
    </p:spTree>
    <p:extLst>
      <p:ext uri="{BB962C8B-B14F-4D97-AF65-F5344CB8AC3E}">
        <p14:creationId xmlns:p14="http://schemas.microsoft.com/office/powerpoint/2010/main" val="1232550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Data Structures</a:t>
            </a:r>
            <a:endParaRPr lang="en-IN" dirty="0"/>
          </a:p>
        </p:txBody>
      </p:sp>
      <p:sp>
        <p:nvSpPr>
          <p:cNvPr id="3" name="Content Placeholder 2"/>
          <p:cNvSpPr>
            <a:spLocks noGrp="1"/>
          </p:cNvSpPr>
          <p:nvPr>
            <p:ph idx="1"/>
          </p:nvPr>
        </p:nvSpPr>
        <p:spPr/>
        <p:txBody>
          <a:bodyPr/>
          <a:lstStyle/>
          <a:p>
            <a:r>
              <a:rPr lang="en-IN" dirty="0" smtClean="0"/>
              <a:t>Vector</a:t>
            </a:r>
          </a:p>
          <a:p>
            <a:r>
              <a:rPr lang="en-IN" dirty="0" smtClean="0"/>
              <a:t>Factor</a:t>
            </a:r>
          </a:p>
          <a:p>
            <a:r>
              <a:rPr lang="en-IN" dirty="0" smtClean="0"/>
              <a:t>List</a:t>
            </a:r>
          </a:p>
          <a:p>
            <a:r>
              <a:rPr lang="en-IN" dirty="0" smtClean="0"/>
              <a:t>Matrix</a:t>
            </a:r>
          </a:p>
          <a:p>
            <a:r>
              <a:rPr lang="en-IN" dirty="0" smtClean="0"/>
              <a:t>Array</a:t>
            </a:r>
          </a:p>
          <a:p>
            <a:r>
              <a:rPr lang="en-IN" dirty="0" smtClean="0"/>
              <a:t>Data Frame</a:t>
            </a:r>
          </a:p>
          <a:p>
            <a:pPr>
              <a:buNone/>
            </a:pPr>
            <a:endParaRPr lang="en-IN" dirty="0"/>
          </a:p>
        </p:txBody>
      </p:sp>
    </p:spTree>
    <p:extLst>
      <p:ext uri="{BB962C8B-B14F-4D97-AF65-F5344CB8AC3E}">
        <p14:creationId xmlns:p14="http://schemas.microsoft.com/office/powerpoint/2010/main" val="158369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466" y="690801"/>
            <a:ext cx="10515600" cy="1325563"/>
          </a:xfrm>
        </p:spPr>
        <p:txBody>
          <a:bodyPr rtlCol="0">
            <a:normAutofit/>
          </a:bodyPr>
          <a:lstStyle/>
          <a:p>
            <a:pPr fontAlgn="auto">
              <a:spcAft>
                <a:spcPts val="0"/>
              </a:spcAft>
              <a:defRPr/>
            </a:pPr>
            <a:r>
              <a:rPr lang="en-US" dirty="0" smtClean="0"/>
              <a:t>Out-of-Range Index</a:t>
            </a:r>
            <a:br>
              <a:rPr lang="en-US" dirty="0" smtClean="0"/>
            </a:br>
            <a:endParaRPr lang="en-US" dirty="0" smtClean="0"/>
          </a:p>
        </p:txBody>
      </p:sp>
      <p:sp>
        <p:nvSpPr>
          <p:cNvPr id="3"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en-US" dirty="0" smtClean="0"/>
              <a:t>If an index is out-of-range, a missing value will be reported via the symbol NA.</a:t>
            </a:r>
          </a:p>
          <a:p>
            <a:pPr fontAlgn="auto">
              <a:spcAft>
                <a:spcPts val="0"/>
              </a:spcAft>
              <a:buFont typeface="Arial" panose="020B0604020202020204" pitchFamily="34" charset="0"/>
              <a:buChar char="•"/>
              <a:defRPr/>
            </a:pPr>
            <a:r>
              <a:rPr lang="en-US" dirty="0" smtClean="0"/>
              <a:t>&gt; s[10] </a:t>
            </a:r>
            <a:br>
              <a:rPr lang="en-US" dirty="0" smtClean="0"/>
            </a:br>
            <a:r>
              <a:rPr lang="en-US" dirty="0" smtClean="0"/>
              <a:t>[1] NA</a:t>
            </a:r>
          </a:p>
          <a:p>
            <a:pPr marL="0" indent="0" fontAlgn="auto">
              <a:spcAft>
                <a:spcPts val="0"/>
              </a:spcAft>
              <a:buFont typeface="Arial" panose="020B0604020202020204" pitchFamily="34" charset="0"/>
              <a:buNone/>
              <a:defRPr/>
            </a:pPr>
            <a:endParaRPr lang="en-US" sz="1800" dirty="0" smtClean="0"/>
          </a:p>
        </p:txBody>
      </p:sp>
    </p:spTree>
    <p:extLst>
      <p:ext uri="{BB962C8B-B14F-4D97-AF65-F5344CB8AC3E}">
        <p14:creationId xmlns:p14="http://schemas.microsoft.com/office/powerpoint/2010/main" val="4103121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D654BF-8CF9-47B4-8AD6-F03A5546E145}" type="slidenum">
              <a:rPr lang="en-US"/>
              <a:pPr/>
              <a:t>21</a:t>
            </a:fld>
            <a:endParaRPr lang="en-US"/>
          </a:p>
        </p:txBody>
      </p:sp>
      <p:sp>
        <p:nvSpPr>
          <p:cNvPr id="1489922" name="Rectangle 2"/>
          <p:cNvSpPr>
            <a:spLocks noGrp="1" noChangeArrowheads="1"/>
          </p:cNvSpPr>
          <p:nvPr>
            <p:ph type="title"/>
          </p:nvPr>
        </p:nvSpPr>
        <p:spPr>
          <a:xfrm>
            <a:off x="597074" y="457200"/>
            <a:ext cx="10390717" cy="1055925"/>
          </a:xfrm>
        </p:spPr>
        <p:txBody>
          <a:bodyPr>
            <a:normAutofit/>
          </a:bodyPr>
          <a:lstStyle/>
          <a:p>
            <a:r>
              <a:rPr lang="en-US" b="1" dirty="0"/>
              <a:t>Factors</a:t>
            </a:r>
          </a:p>
        </p:txBody>
      </p:sp>
      <p:sp>
        <p:nvSpPr>
          <p:cNvPr id="1489923" name="Rectangle 3"/>
          <p:cNvSpPr>
            <a:spLocks noGrp="1" noChangeArrowheads="1"/>
          </p:cNvSpPr>
          <p:nvPr>
            <p:ph type="body" idx="1"/>
          </p:nvPr>
        </p:nvSpPr>
        <p:spPr>
          <a:xfrm>
            <a:off x="498257" y="1528782"/>
            <a:ext cx="11277600" cy="4583919"/>
          </a:xfrm>
        </p:spPr>
        <p:txBody>
          <a:bodyPr>
            <a:noAutofit/>
          </a:bodyPr>
          <a:lstStyle/>
          <a:p>
            <a:pPr marL="1219200" lvl="2" indent="-304800">
              <a:buFont typeface="Wingdings" pitchFamily="2" charset="2"/>
              <a:buNone/>
            </a:pPr>
            <a:r>
              <a:rPr lang="en-US" sz="2800" dirty="0"/>
              <a:t>Tell </a:t>
            </a:r>
            <a:r>
              <a:rPr lang="en-US" sz="2800" b="1" dirty="0"/>
              <a:t>R</a:t>
            </a:r>
            <a:r>
              <a:rPr lang="en-US" sz="2800" dirty="0"/>
              <a:t> that a variable is </a:t>
            </a:r>
            <a:r>
              <a:rPr lang="en-US" sz="2800" b="1" dirty="0"/>
              <a:t>nominal </a:t>
            </a:r>
            <a:r>
              <a:rPr lang="en-US" sz="2800" dirty="0"/>
              <a:t>by making it a factor. </a:t>
            </a:r>
            <a:endParaRPr lang="en-US" sz="2800" dirty="0" smtClean="0"/>
          </a:p>
          <a:p>
            <a:pPr marL="1219200" lvl="2" indent="-304800">
              <a:buFont typeface="Wingdings" pitchFamily="2" charset="2"/>
              <a:buNone/>
            </a:pPr>
            <a:r>
              <a:rPr lang="en-US" sz="2800" dirty="0" smtClean="0"/>
              <a:t>The </a:t>
            </a:r>
            <a:r>
              <a:rPr lang="en-US" sz="2800" dirty="0"/>
              <a:t>factor stores the nominal values as a vector of integers in the range [ 1... k ] (where k is the </a:t>
            </a:r>
            <a:r>
              <a:rPr lang="en-US" sz="2800" dirty="0" smtClean="0"/>
              <a:t>number of unique values in the nominal variable), </a:t>
            </a:r>
            <a:r>
              <a:rPr lang="en-US" sz="2800" dirty="0"/>
              <a:t>and an internal vector of character strings (the original values) mapped to these integers. </a:t>
            </a:r>
            <a:endParaRPr lang="en-US" sz="2800" dirty="0" smtClean="0"/>
          </a:p>
          <a:p>
            <a:pPr marL="1219200" lvl="2" indent="-304800">
              <a:buFont typeface="Wingdings" pitchFamily="2" charset="2"/>
              <a:buNone/>
            </a:pPr>
            <a:r>
              <a:rPr lang="en-US" sz="2800" dirty="0" smtClean="0"/>
              <a:t>Variable gender with 20 "male" entries and  30 "female" entries </a:t>
            </a:r>
            <a:br>
              <a:rPr lang="en-US" sz="2800" dirty="0" smtClean="0"/>
            </a:br>
            <a:r>
              <a:rPr lang="en-US" sz="2800" dirty="0" smtClean="0"/>
              <a:t>gender &lt;- c(rep("male",20), rep("female", 30)) </a:t>
            </a:r>
            <a:br>
              <a:rPr lang="en-US" sz="2800" dirty="0" smtClean="0"/>
            </a:br>
            <a:r>
              <a:rPr lang="en-US" sz="2800" dirty="0" smtClean="0"/>
              <a:t>gender &lt;- factor(gender) </a:t>
            </a:r>
          </a:p>
          <a:p>
            <a:pPr marL="1219200" lvl="2" indent="-304800">
              <a:buFont typeface="Wingdings" pitchFamily="2" charset="2"/>
              <a:buNone/>
            </a:pPr>
            <a:r>
              <a:rPr lang="en-US" sz="2800" dirty="0" smtClean="0"/>
              <a:t>Stores </a:t>
            </a:r>
            <a:r>
              <a:rPr lang="en-US" sz="2800" dirty="0"/>
              <a:t>gender as 20 </a:t>
            </a:r>
            <a:r>
              <a:rPr lang="en-US" sz="2800" dirty="0" smtClean="0"/>
              <a:t> 1s </a:t>
            </a:r>
            <a:r>
              <a:rPr lang="en-US" sz="2800" dirty="0"/>
              <a:t>and 30 </a:t>
            </a:r>
            <a:r>
              <a:rPr lang="en-US" sz="2800" dirty="0" smtClean="0"/>
              <a:t> 2s </a:t>
            </a:r>
            <a:r>
              <a:rPr lang="en-US" sz="2800" dirty="0"/>
              <a:t>and associates</a:t>
            </a:r>
          </a:p>
          <a:p>
            <a:pPr marL="1219200" lvl="2" indent="-304800">
              <a:buFont typeface="Wingdings" pitchFamily="2" charset="2"/>
              <a:buNone/>
            </a:pPr>
            <a:r>
              <a:rPr lang="en-US" sz="2800" dirty="0" smtClean="0"/>
              <a:t>1=female</a:t>
            </a:r>
            <a:r>
              <a:rPr lang="en-US" sz="2800" dirty="0"/>
              <a:t>, 2=male internally (alphabetically)</a:t>
            </a:r>
          </a:p>
          <a:p>
            <a:pPr marL="1219200" lvl="2" indent="-304800">
              <a:buFont typeface="Wingdings" pitchFamily="2" charset="2"/>
              <a:buNone/>
            </a:pPr>
            <a:r>
              <a:rPr lang="en-US" sz="2800" dirty="0" smtClean="0"/>
              <a:t>summary(gender</a:t>
            </a:r>
            <a:r>
              <a:rPr lang="en-US" sz="2800" dirty="0"/>
              <a:t>) </a:t>
            </a:r>
            <a:r>
              <a:rPr lang="en-US" sz="2800" dirty="0" smtClean="0"/>
              <a:t> # to get the summary information</a:t>
            </a:r>
            <a:endParaRPr lang="en-US" sz="2800" dirty="0"/>
          </a:p>
        </p:txBody>
      </p:sp>
    </p:spTree>
    <p:extLst>
      <p:ext uri="{BB962C8B-B14F-4D97-AF65-F5344CB8AC3E}">
        <p14:creationId xmlns:p14="http://schemas.microsoft.com/office/powerpoint/2010/main" val="359885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Vector is a collection of elements, all of the same type</a:t>
            </a:r>
          </a:p>
          <a:p>
            <a:pPr marL="0" indent="0">
              <a:buNone/>
            </a:pPr>
            <a:r>
              <a:rPr lang="en-US" dirty="0" err="1" smtClean="0"/>
              <a:t>Eg</a:t>
            </a:r>
            <a:r>
              <a:rPr lang="en-US" dirty="0" smtClean="0"/>
              <a:t>: x&lt;-c(1,2,3,1,5)  is a vector of numbers</a:t>
            </a:r>
          </a:p>
          <a:p>
            <a:pPr marL="0" indent="0">
              <a:buNone/>
            </a:pPr>
            <a:endParaRPr lang="en-US" dirty="0" smtClean="0"/>
          </a:p>
          <a:p>
            <a:r>
              <a:rPr lang="en-US" dirty="0" smtClean="0"/>
              <a:t>y&lt;-c(“R”, ”Excel”, ”SAS”, ”Excel”) is a vector of characters</a:t>
            </a:r>
          </a:p>
          <a:p>
            <a:r>
              <a:rPr lang="en-US" dirty="0" smtClean="0"/>
              <a:t>A vector cannot be of mixed type</a:t>
            </a:r>
          </a:p>
          <a:p>
            <a:r>
              <a:rPr lang="en-US" dirty="0" smtClean="0"/>
              <a:t>Vectors are important in R because, R is a vectorised Language</a:t>
            </a:r>
          </a:p>
          <a:p>
            <a:pPr marL="0" indent="0">
              <a:buNone/>
            </a:pPr>
            <a:r>
              <a:rPr lang="en-US" dirty="0" err="1" smtClean="0"/>
              <a:t>ie</a:t>
            </a:r>
            <a:r>
              <a:rPr lang="en-US" dirty="0" smtClean="0"/>
              <a:t>. Operations are performed on each element of the vector automatically, without the need to loop through the vector.</a:t>
            </a:r>
          </a:p>
          <a:p>
            <a:pPr marL="0" indent="0">
              <a:buNone/>
            </a:pPr>
            <a:r>
              <a:rPr lang="en-US" dirty="0" smtClean="0"/>
              <a:t>&gt;x&lt;-c(1,2,3,4,5,6,7)</a:t>
            </a:r>
          </a:p>
          <a:p>
            <a:pPr marL="0" indent="0">
              <a:buNone/>
            </a:pPr>
            <a:r>
              <a:rPr lang="en-US" dirty="0" smtClean="0"/>
              <a:t>&gt;x</a:t>
            </a:r>
          </a:p>
          <a:p>
            <a:pPr marL="0" indent="0">
              <a:buNone/>
            </a:pPr>
            <a:r>
              <a:rPr lang="en-US" dirty="0" smtClean="0"/>
              <a:t>[1] 1  2  3  4  5  6  7</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885163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smtClean="0"/>
              <a:t>Vectors	</a:t>
            </a:r>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anose="020B0604020202020204" pitchFamily="34" charset="0"/>
              <a:buChar char="•"/>
              <a:defRPr/>
            </a:pPr>
            <a:r>
              <a:rPr lang="en-US" sz="3000" dirty="0" smtClean="0"/>
              <a:t>A vector is a sequence of data elements of the same basic type. Members in a vector are officially called </a:t>
            </a:r>
            <a:r>
              <a:rPr lang="en-US" sz="3000" b="1" dirty="0" smtClean="0"/>
              <a:t>components</a:t>
            </a:r>
            <a:r>
              <a:rPr lang="en-US" sz="3000" dirty="0" smtClean="0"/>
              <a:t>. </a:t>
            </a:r>
          </a:p>
          <a:p>
            <a:pPr fontAlgn="auto">
              <a:spcAft>
                <a:spcPts val="0"/>
              </a:spcAft>
              <a:buFont typeface="Arial" panose="020B0604020202020204" pitchFamily="34" charset="0"/>
              <a:buChar char="•"/>
              <a:defRPr/>
            </a:pPr>
            <a:r>
              <a:rPr lang="en-US" sz="3000" dirty="0" smtClean="0"/>
              <a:t>Numeric : c(1,2,3) </a:t>
            </a:r>
          </a:p>
          <a:p>
            <a:pPr fontAlgn="auto">
              <a:spcAft>
                <a:spcPts val="0"/>
              </a:spcAft>
              <a:buFont typeface="Arial" panose="020B0604020202020204" pitchFamily="34" charset="0"/>
              <a:buChar char="•"/>
              <a:defRPr/>
            </a:pPr>
            <a:r>
              <a:rPr lang="en-US" sz="3000" dirty="0" smtClean="0"/>
              <a:t>Logical : c(TRUE,FALSE,TRUE) </a:t>
            </a:r>
          </a:p>
          <a:p>
            <a:pPr fontAlgn="auto">
              <a:spcAft>
                <a:spcPts val="0"/>
              </a:spcAft>
              <a:buFont typeface="Arial" panose="020B0604020202020204" pitchFamily="34" charset="0"/>
              <a:buChar char="•"/>
              <a:defRPr/>
            </a:pPr>
            <a:r>
              <a:rPr lang="en-US" sz="3000" dirty="0" smtClean="0"/>
              <a:t>Character : c(“xyz”,”</a:t>
            </a:r>
            <a:r>
              <a:rPr lang="en-US" sz="3000" dirty="0" err="1" smtClean="0"/>
              <a:t>zz</a:t>
            </a:r>
            <a:r>
              <a:rPr lang="en-US" sz="3000" dirty="0" smtClean="0"/>
              <a:t>”,”EWQ”) </a:t>
            </a:r>
          </a:p>
          <a:p>
            <a:pPr fontAlgn="auto">
              <a:spcAft>
                <a:spcPts val="0"/>
              </a:spcAft>
              <a:buFont typeface="Arial" panose="020B0604020202020204" pitchFamily="34" charset="0"/>
              <a:buChar char="•"/>
              <a:defRPr/>
            </a:pPr>
            <a:r>
              <a:rPr lang="en-US" sz="3000" dirty="0" smtClean="0"/>
              <a:t>Length :The number of elements or members in a vector is given by function </a:t>
            </a:r>
            <a:r>
              <a:rPr lang="en-US" sz="3000" i="1" dirty="0" smtClean="0"/>
              <a:t>length</a:t>
            </a:r>
          </a:p>
          <a:p>
            <a:pPr fontAlgn="auto">
              <a:spcAft>
                <a:spcPts val="0"/>
              </a:spcAft>
              <a:buFont typeface="Arial" panose="020B0604020202020204" pitchFamily="34" charset="0"/>
              <a:buChar char="•"/>
              <a:defRPr/>
            </a:pPr>
            <a:r>
              <a:rPr lang="en-US" sz="3000" dirty="0" smtClean="0"/>
              <a:t>&gt; length(c("</a:t>
            </a:r>
            <a:r>
              <a:rPr lang="en-US" sz="3000" dirty="0" err="1" smtClean="0"/>
              <a:t>aa</a:t>
            </a:r>
            <a:r>
              <a:rPr lang="en-US" sz="3000" dirty="0" smtClean="0"/>
              <a:t>", "bb", "cc", "</a:t>
            </a:r>
            <a:r>
              <a:rPr lang="en-US" sz="3000" dirty="0" err="1" smtClean="0"/>
              <a:t>dd</a:t>
            </a:r>
            <a:r>
              <a:rPr lang="en-US" sz="3000" dirty="0" smtClean="0"/>
              <a:t>", "</a:t>
            </a:r>
            <a:r>
              <a:rPr lang="en-US" sz="3000" dirty="0" err="1" smtClean="0"/>
              <a:t>ee</a:t>
            </a:r>
            <a:r>
              <a:rPr lang="en-US" sz="3000" dirty="0" smtClean="0"/>
              <a:t>")) </a:t>
            </a:r>
            <a:br>
              <a:rPr lang="en-US" sz="3000" dirty="0" smtClean="0"/>
            </a:br>
            <a:r>
              <a:rPr lang="en-US" sz="3000" dirty="0" smtClean="0"/>
              <a:t>[1] 5</a:t>
            </a:r>
          </a:p>
          <a:p>
            <a:pPr marL="0" indent="0" fontAlgn="auto">
              <a:spcAft>
                <a:spcPts val="0"/>
              </a:spcAft>
              <a:buFont typeface="Arial" panose="020B0604020202020204" pitchFamily="34" charset="0"/>
              <a:buNone/>
              <a:defRPr/>
            </a:pPr>
            <a:r>
              <a:rPr lang="en-US" sz="1800" dirty="0" smtClean="0"/>
              <a:t/>
            </a:r>
            <a:br>
              <a:rPr lang="en-US" sz="1800" dirty="0" smtClean="0"/>
            </a:br>
            <a:endParaRPr lang="en-US" sz="1800" i="1" dirty="0" smtClean="0"/>
          </a:p>
        </p:txBody>
      </p:sp>
    </p:spTree>
    <p:extLst>
      <p:ext uri="{BB962C8B-B14F-4D97-AF65-F5344CB8AC3E}">
        <p14:creationId xmlns:p14="http://schemas.microsoft.com/office/powerpoint/2010/main" val="3088646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Operations</a:t>
            </a:r>
            <a:endParaRPr lang="en-US" dirty="0"/>
          </a:p>
        </p:txBody>
      </p:sp>
      <p:sp>
        <p:nvSpPr>
          <p:cNvPr id="3" name="Content Placeholder 2"/>
          <p:cNvSpPr>
            <a:spLocks noGrp="1"/>
          </p:cNvSpPr>
          <p:nvPr>
            <p:ph idx="1"/>
          </p:nvPr>
        </p:nvSpPr>
        <p:spPr>
          <a:xfrm>
            <a:off x="838200" y="1825625"/>
            <a:ext cx="10515600" cy="4915144"/>
          </a:xfrm>
        </p:spPr>
        <p:txBody>
          <a:bodyPr>
            <a:normAutofit fontScale="70000" lnSpcReduction="20000"/>
          </a:bodyPr>
          <a:lstStyle/>
          <a:p>
            <a:pPr marL="0" indent="0">
              <a:buNone/>
            </a:pPr>
            <a:r>
              <a:rPr lang="en-US" dirty="0"/>
              <a:t>&gt;x&lt;-</a:t>
            </a:r>
            <a:r>
              <a:rPr lang="en-US" dirty="0" smtClean="0"/>
              <a:t>c(1,2,3,4,5)</a:t>
            </a:r>
            <a:endParaRPr lang="en-US" dirty="0"/>
          </a:p>
          <a:p>
            <a:pPr marL="0" indent="0">
              <a:buNone/>
            </a:pPr>
            <a:r>
              <a:rPr lang="en-US" dirty="0"/>
              <a:t>&gt;x</a:t>
            </a:r>
          </a:p>
          <a:p>
            <a:pPr marL="0" indent="0">
              <a:buNone/>
            </a:pPr>
            <a:r>
              <a:rPr lang="en-US" dirty="0"/>
              <a:t>[1] 1  2  3  4  5 </a:t>
            </a:r>
            <a:endParaRPr lang="en-US" dirty="0" smtClean="0"/>
          </a:p>
          <a:p>
            <a:pPr marL="0" indent="0">
              <a:buNone/>
            </a:pPr>
            <a:r>
              <a:rPr lang="en-US" dirty="0" smtClean="0"/>
              <a:t>&gt;x * 3</a:t>
            </a:r>
          </a:p>
          <a:p>
            <a:pPr marL="0" indent="0">
              <a:buNone/>
            </a:pPr>
            <a:r>
              <a:rPr lang="en-US" dirty="0" smtClean="0"/>
              <a:t>[1] 3 6 9 12 15   </a:t>
            </a:r>
          </a:p>
          <a:p>
            <a:pPr marL="0" indent="0">
              <a:buNone/>
            </a:pPr>
            <a:r>
              <a:rPr lang="en-US" dirty="0" smtClean="0"/>
              <a:t>&gt;x+2</a:t>
            </a:r>
          </a:p>
          <a:p>
            <a:pPr marL="0" indent="0">
              <a:buNone/>
            </a:pPr>
            <a:r>
              <a:rPr lang="en-US" dirty="0" smtClean="0"/>
              <a:t>[1] 3 4 5 6 7</a:t>
            </a:r>
          </a:p>
          <a:p>
            <a:pPr marL="0" indent="0">
              <a:buNone/>
            </a:pPr>
            <a:r>
              <a:rPr lang="en-US" dirty="0" smtClean="0"/>
              <a:t>&gt;x -3</a:t>
            </a:r>
          </a:p>
          <a:p>
            <a:pPr marL="0" indent="0">
              <a:buNone/>
            </a:pPr>
            <a:r>
              <a:rPr lang="en-US" dirty="0" smtClean="0"/>
              <a:t>[1] -2 -1  0  1  2 </a:t>
            </a:r>
          </a:p>
          <a:p>
            <a:pPr marL="0" indent="0">
              <a:buNone/>
            </a:pPr>
            <a:r>
              <a:rPr lang="en-US" dirty="0" smtClean="0"/>
              <a:t>&gt;x/4</a:t>
            </a:r>
          </a:p>
          <a:p>
            <a:pPr marL="0" indent="0">
              <a:buNone/>
            </a:pPr>
            <a:r>
              <a:rPr lang="en-US" dirty="0" smtClean="0"/>
              <a:t>[1] 0.25  0.50 0.75  1.00 1.25 </a:t>
            </a:r>
          </a:p>
          <a:p>
            <a:pPr marL="0" indent="0">
              <a:buNone/>
            </a:pPr>
            <a:r>
              <a:rPr lang="en-US" dirty="0" smtClean="0"/>
              <a:t>&gt;x^2 </a:t>
            </a:r>
          </a:p>
          <a:p>
            <a:pPr marL="0" indent="0">
              <a:buNone/>
            </a:pPr>
            <a:r>
              <a:rPr lang="en-US" dirty="0" smtClean="0"/>
              <a:t>[1] 1 4 9 16 25</a:t>
            </a:r>
          </a:p>
          <a:p>
            <a:pPr marL="0" indent="0">
              <a:buNone/>
            </a:pPr>
            <a:r>
              <a:rPr lang="en-US" dirty="0" smtClean="0"/>
              <a:t>&gt;</a:t>
            </a:r>
            <a:r>
              <a:rPr lang="en-US" dirty="0" err="1" smtClean="0"/>
              <a:t>sqrt</a:t>
            </a:r>
            <a:r>
              <a:rPr lang="en-US" dirty="0" smtClean="0"/>
              <a:t>(x)</a:t>
            </a:r>
            <a:endParaRPr lang="en-US" dirty="0"/>
          </a:p>
          <a:p>
            <a:endParaRPr lang="en-US" dirty="0"/>
          </a:p>
        </p:txBody>
      </p:sp>
    </p:spTree>
    <p:extLst>
      <p:ext uri="{BB962C8B-B14F-4D97-AF65-F5344CB8AC3E}">
        <p14:creationId xmlns:p14="http://schemas.microsoft.com/office/powerpoint/2010/main" val="1329496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Operations</a:t>
            </a:r>
          </a:p>
        </p:txBody>
      </p:sp>
      <p:sp>
        <p:nvSpPr>
          <p:cNvPr id="3" name="Content Placeholder 2"/>
          <p:cNvSpPr>
            <a:spLocks noGrp="1"/>
          </p:cNvSpPr>
          <p:nvPr>
            <p:ph idx="1"/>
          </p:nvPr>
        </p:nvSpPr>
        <p:spPr/>
        <p:txBody>
          <a:bodyPr>
            <a:normAutofit lnSpcReduction="10000"/>
          </a:bodyPr>
          <a:lstStyle/>
          <a:p>
            <a:pPr>
              <a:buNone/>
            </a:pPr>
            <a:r>
              <a:rPr lang="en-US" dirty="0" smtClean="0"/>
              <a:t>A short cut for x&lt;-c(1,2,3,4,5)   is x&lt;- c(1:5)</a:t>
            </a:r>
          </a:p>
          <a:p>
            <a:pPr>
              <a:buNone/>
            </a:pPr>
            <a:r>
              <a:rPr lang="en-US" dirty="0" smtClean="0"/>
              <a:t> This sequence can be created in any direction </a:t>
            </a:r>
          </a:p>
          <a:p>
            <a:pPr>
              <a:buNone/>
            </a:pPr>
            <a:r>
              <a:rPr lang="en-US" dirty="0" smtClean="0"/>
              <a:t>&gt;5:1</a:t>
            </a:r>
          </a:p>
          <a:p>
            <a:pPr>
              <a:buNone/>
            </a:pPr>
            <a:r>
              <a:rPr lang="en-US" dirty="0" smtClean="0"/>
              <a:t>[1] 5 4 3 2 1</a:t>
            </a:r>
          </a:p>
          <a:p>
            <a:pPr>
              <a:buNone/>
            </a:pPr>
            <a:r>
              <a:rPr lang="en-US" dirty="0" smtClean="0"/>
              <a:t>Vector Addition</a:t>
            </a:r>
          </a:p>
          <a:p>
            <a:pPr>
              <a:buNone/>
            </a:pPr>
            <a:r>
              <a:rPr lang="en-US" dirty="0" smtClean="0"/>
              <a:t>&gt;x&lt;-1:20</a:t>
            </a:r>
          </a:p>
          <a:p>
            <a:pPr>
              <a:buNone/>
            </a:pPr>
            <a:r>
              <a:rPr lang="en-US" dirty="0" smtClean="0"/>
              <a:t>&gt;y&lt;-c(rep(2,10),rep(3,10))</a:t>
            </a:r>
          </a:p>
          <a:p>
            <a:pPr>
              <a:buNone/>
            </a:pPr>
            <a:r>
              <a:rPr lang="en-US" dirty="0" smtClean="0"/>
              <a:t>&gt;</a:t>
            </a:r>
            <a:r>
              <a:rPr lang="en-US" dirty="0" err="1" smtClean="0"/>
              <a:t>x+y</a:t>
            </a:r>
            <a:endParaRPr lang="en-US" dirty="0" smtClean="0"/>
          </a:p>
          <a:p>
            <a:pPr>
              <a:buNone/>
            </a:pPr>
            <a:r>
              <a:rPr lang="en-US" dirty="0" smtClean="0"/>
              <a:t>[1] 3  4  5  6  7  8  9 10 11 12 14 15 16 17 18 19 20 21 22 23</a:t>
            </a:r>
          </a:p>
          <a:p>
            <a:endParaRPr lang="en-US" dirty="0"/>
          </a:p>
        </p:txBody>
      </p:sp>
    </p:spTree>
    <p:extLst>
      <p:ext uri="{BB962C8B-B14F-4D97-AF65-F5344CB8AC3E}">
        <p14:creationId xmlns:p14="http://schemas.microsoft.com/office/powerpoint/2010/main" val="1178688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a:t>
            </a:r>
            <a:endParaRPr lang="en-US" dirty="0"/>
          </a:p>
        </p:txBody>
      </p:sp>
      <p:sp>
        <p:nvSpPr>
          <p:cNvPr id="3" name="Content Placeholder 2"/>
          <p:cNvSpPr>
            <a:spLocks noGrp="1"/>
          </p:cNvSpPr>
          <p:nvPr>
            <p:ph idx="1"/>
          </p:nvPr>
        </p:nvSpPr>
        <p:spPr/>
        <p:txBody>
          <a:bodyPr>
            <a:normAutofit/>
          </a:bodyPr>
          <a:lstStyle/>
          <a:p>
            <a:r>
              <a:rPr lang="en-US" dirty="0" smtClean="0"/>
              <a:t>Vector Creation</a:t>
            </a:r>
          </a:p>
          <a:p>
            <a:pPr lvl="1"/>
            <a:r>
              <a:rPr lang="en-US" dirty="0" smtClean="0"/>
              <a:t>Using colon operator</a:t>
            </a:r>
          </a:p>
          <a:p>
            <a:pPr lvl="1"/>
            <a:r>
              <a:rPr lang="en-US" dirty="0" smtClean="0"/>
              <a:t>Using </a:t>
            </a:r>
            <a:r>
              <a:rPr lang="en-US" dirty="0" err="1" smtClean="0"/>
              <a:t>seq</a:t>
            </a:r>
            <a:r>
              <a:rPr lang="en-US" dirty="0" smtClean="0"/>
              <a:t> function</a:t>
            </a:r>
          </a:p>
          <a:p>
            <a:pPr lvl="1"/>
            <a:r>
              <a:rPr lang="en-US" dirty="0" smtClean="0"/>
              <a:t>Using c() function</a:t>
            </a:r>
          </a:p>
          <a:p>
            <a:r>
              <a:rPr lang="en-US" dirty="0" smtClean="0"/>
              <a:t>Vector Operations</a:t>
            </a:r>
          </a:p>
          <a:p>
            <a:pPr lvl="1"/>
            <a:r>
              <a:rPr lang="en-US" dirty="0" smtClean="0"/>
              <a:t>Combining Vectors</a:t>
            </a:r>
          </a:p>
          <a:p>
            <a:pPr lvl="1"/>
            <a:r>
              <a:rPr lang="en-US" dirty="0" smtClean="0"/>
              <a:t>Vector Arithmetic</a:t>
            </a:r>
          </a:p>
          <a:p>
            <a:pPr lvl="1"/>
            <a:r>
              <a:rPr lang="en-US" dirty="0" smtClean="0"/>
              <a:t>Recycling Rule</a:t>
            </a:r>
          </a:p>
          <a:p>
            <a:pPr lvl="1"/>
            <a:r>
              <a:rPr lang="en-US" dirty="0" smtClean="0"/>
              <a:t>Sorting</a:t>
            </a:r>
            <a:endParaRPr lang="en-US" dirty="0" smtClean="0"/>
          </a:p>
          <a:p>
            <a:r>
              <a:rPr lang="en-US" dirty="0" smtClean="0"/>
              <a:t>Vector Access</a:t>
            </a:r>
          </a:p>
          <a:p>
            <a:pPr lvl="1"/>
            <a:endParaRPr lang="en-US" dirty="0"/>
          </a:p>
        </p:txBody>
      </p:sp>
    </p:spTree>
    <p:extLst>
      <p:ext uri="{BB962C8B-B14F-4D97-AF65-F5344CB8AC3E}">
        <p14:creationId xmlns:p14="http://schemas.microsoft.com/office/powerpoint/2010/main" val="70441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685800"/>
          </a:xfrm>
        </p:spPr>
        <p:txBody>
          <a:bodyPr rtlCol="0">
            <a:normAutofit fontScale="90000"/>
          </a:bodyPr>
          <a:lstStyle/>
          <a:p>
            <a:pPr fontAlgn="auto">
              <a:spcAft>
                <a:spcPts val="0"/>
              </a:spcAft>
              <a:defRPr/>
            </a:pPr>
            <a:r>
              <a:rPr lang="en-US" dirty="0" smtClean="0"/>
              <a:t/>
            </a:r>
            <a:br>
              <a:rPr lang="en-US" dirty="0" smtClean="0"/>
            </a:br>
            <a:r>
              <a:rPr lang="en-US" dirty="0" smtClean="0"/>
              <a:t>Combining Vectors</a:t>
            </a:r>
            <a:br>
              <a:rPr lang="en-US" dirty="0" smtClean="0"/>
            </a:br>
            <a:endParaRPr lang="en-US" dirty="0" smtClean="0"/>
          </a:p>
        </p:txBody>
      </p:sp>
      <p:sp>
        <p:nvSpPr>
          <p:cNvPr id="3"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en-US" dirty="0" smtClean="0"/>
              <a:t>Vectors can be combined via the function c. </a:t>
            </a:r>
          </a:p>
          <a:p>
            <a:pPr fontAlgn="auto">
              <a:spcAft>
                <a:spcPts val="0"/>
              </a:spcAft>
              <a:buFont typeface="Arial" panose="020B0604020202020204" pitchFamily="34" charset="0"/>
              <a:buChar char="•"/>
              <a:defRPr/>
            </a:pPr>
            <a:r>
              <a:rPr lang="pt-BR" dirty="0" smtClean="0"/>
              <a:t>&gt; n = c(2, 3, 5) </a:t>
            </a:r>
            <a:br>
              <a:rPr lang="pt-BR" dirty="0" smtClean="0"/>
            </a:br>
            <a:r>
              <a:rPr lang="pt-BR" dirty="0" smtClean="0"/>
              <a:t>&gt; s = c("aa", "bb", "cc", "dd", "ee") </a:t>
            </a:r>
            <a:br>
              <a:rPr lang="pt-BR" dirty="0" smtClean="0"/>
            </a:br>
            <a:r>
              <a:rPr lang="pt-BR" dirty="0" smtClean="0"/>
              <a:t>&gt; c(n, s) </a:t>
            </a:r>
            <a:br>
              <a:rPr lang="pt-BR" dirty="0" smtClean="0"/>
            </a:br>
            <a:r>
              <a:rPr lang="pt-BR" dirty="0" smtClean="0"/>
              <a:t>[1] "2"  "3"  "5"  "aa" "bb" "cc" "dd" "ee“</a:t>
            </a:r>
          </a:p>
          <a:p>
            <a:pPr fontAlgn="auto">
              <a:spcAft>
                <a:spcPts val="0"/>
              </a:spcAft>
              <a:buFont typeface="Arial" panose="020B0604020202020204" pitchFamily="34" charset="0"/>
              <a:buChar char="•"/>
              <a:defRPr/>
            </a:pPr>
            <a:r>
              <a:rPr lang="en-US" dirty="0" smtClean="0"/>
              <a:t>the numeric values are being changed into character strings when the two vectors are combined. This is necessary so as to maintain the same primitive data type for members in the same vector.</a:t>
            </a:r>
          </a:p>
          <a:p>
            <a:pPr marL="0" indent="0" fontAlgn="auto">
              <a:spcAft>
                <a:spcPts val="0"/>
              </a:spcAft>
              <a:buFont typeface="Arial" panose="020B0604020202020204" pitchFamily="34" charset="0"/>
              <a:buNone/>
              <a:defRPr/>
            </a:pPr>
            <a:endParaRPr lang="en-US" sz="1800" dirty="0" smtClean="0"/>
          </a:p>
        </p:txBody>
      </p:sp>
    </p:spTree>
    <p:extLst>
      <p:ext uri="{BB962C8B-B14F-4D97-AF65-F5344CB8AC3E}">
        <p14:creationId xmlns:p14="http://schemas.microsoft.com/office/powerpoint/2010/main" val="2003273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Vector Arithmetic</a:t>
            </a:r>
            <a:br>
              <a:rPr lang="en-US" dirty="0" smtClean="0"/>
            </a:br>
            <a:endParaRPr lang="en-US" dirty="0" smtClean="0"/>
          </a:p>
        </p:txBody>
      </p:sp>
      <p:sp>
        <p:nvSpPr>
          <p:cNvPr id="3" name="Content Placeholder 2"/>
          <p:cNvSpPr>
            <a:spLocks noGrp="1"/>
          </p:cNvSpPr>
          <p:nvPr>
            <p:ph idx="1"/>
          </p:nvPr>
        </p:nvSpPr>
        <p:spPr>
          <a:xfrm>
            <a:off x="864326" y="1185544"/>
            <a:ext cx="10515600" cy="4940935"/>
          </a:xfrm>
        </p:spPr>
        <p:txBody>
          <a:bodyPr rtlCol="0">
            <a:noAutofit/>
          </a:bodyPr>
          <a:lstStyle/>
          <a:p>
            <a:pPr fontAlgn="auto">
              <a:spcAft>
                <a:spcPts val="0"/>
              </a:spcAft>
              <a:buFont typeface="Arial" panose="020B0604020202020204" pitchFamily="34" charset="0"/>
              <a:buChar char="•"/>
              <a:defRPr/>
            </a:pPr>
            <a:r>
              <a:rPr lang="en-US" sz="1400" dirty="0" smtClean="0"/>
              <a:t>Arithmetic operations of vectors are performed member-by-member</a:t>
            </a:r>
          </a:p>
          <a:p>
            <a:pPr fontAlgn="auto">
              <a:spcAft>
                <a:spcPts val="0"/>
              </a:spcAft>
              <a:buFont typeface="Arial" panose="020B0604020202020204" pitchFamily="34" charset="0"/>
              <a:buChar char="•"/>
              <a:defRPr/>
            </a:pPr>
            <a:r>
              <a:rPr lang="en-US" sz="1400" dirty="0" smtClean="0"/>
              <a:t>For example, suppose we have two vectors a and b.</a:t>
            </a:r>
          </a:p>
          <a:p>
            <a:pPr marL="0" indent="0" fontAlgn="auto">
              <a:spcAft>
                <a:spcPts val="0"/>
              </a:spcAft>
              <a:buFont typeface="Arial" panose="020B0604020202020204" pitchFamily="34" charset="0"/>
              <a:buNone/>
              <a:defRPr/>
            </a:pPr>
            <a:r>
              <a:rPr lang="en-US" sz="1400" dirty="0" smtClean="0"/>
              <a:t>        &gt; a = c(1, 3, 5, 7) </a:t>
            </a:r>
            <a:br>
              <a:rPr lang="en-US" sz="1400" dirty="0" smtClean="0"/>
            </a:br>
            <a:r>
              <a:rPr lang="en-US" sz="1400" dirty="0" smtClean="0"/>
              <a:t>        &gt; b = c(1, 2, 4, 8)</a:t>
            </a:r>
          </a:p>
          <a:p>
            <a:pPr fontAlgn="auto">
              <a:spcAft>
                <a:spcPts val="0"/>
              </a:spcAft>
              <a:buFont typeface="Wingdings" panose="05000000000000000000" pitchFamily="2" charset="2"/>
              <a:buChar char="ü"/>
              <a:defRPr/>
            </a:pPr>
            <a:r>
              <a:rPr lang="en-US" sz="1400" dirty="0" smtClean="0"/>
              <a:t>Multiply </a:t>
            </a:r>
          </a:p>
          <a:p>
            <a:pPr marL="0" indent="0" fontAlgn="auto">
              <a:spcAft>
                <a:spcPts val="0"/>
              </a:spcAft>
              <a:buFont typeface="Arial" panose="020B0604020202020204" pitchFamily="34" charset="0"/>
              <a:buNone/>
              <a:defRPr/>
            </a:pPr>
            <a:r>
              <a:rPr lang="en-US" sz="1400" dirty="0" smtClean="0"/>
              <a:t>      </a:t>
            </a:r>
            <a:r>
              <a:rPr lang="pt-BR" sz="1400" dirty="0" smtClean="0"/>
              <a:t>&gt; 5 * a </a:t>
            </a:r>
            <a:br>
              <a:rPr lang="pt-BR" sz="1400" dirty="0" smtClean="0"/>
            </a:br>
            <a:r>
              <a:rPr lang="pt-BR" sz="1400" dirty="0" smtClean="0"/>
              <a:t>[1]  5 15 25 35</a:t>
            </a:r>
          </a:p>
          <a:p>
            <a:pPr fontAlgn="auto">
              <a:spcAft>
                <a:spcPts val="0"/>
              </a:spcAft>
              <a:buFont typeface="Wingdings" panose="05000000000000000000" pitchFamily="2" charset="2"/>
              <a:buChar char="ü"/>
              <a:defRPr/>
            </a:pPr>
            <a:r>
              <a:rPr lang="pt-BR" sz="1400" dirty="0" smtClean="0"/>
              <a:t> Addition</a:t>
            </a:r>
          </a:p>
          <a:p>
            <a:pPr marL="0" indent="0" fontAlgn="auto">
              <a:spcAft>
                <a:spcPts val="0"/>
              </a:spcAft>
              <a:buFont typeface="Arial" panose="020B0604020202020204" pitchFamily="34" charset="0"/>
              <a:buNone/>
              <a:defRPr/>
            </a:pPr>
            <a:r>
              <a:rPr lang="pt-BR" sz="1400" dirty="0" smtClean="0"/>
              <a:t>&gt; a + b </a:t>
            </a:r>
            <a:br>
              <a:rPr lang="pt-BR" sz="1400" dirty="0" smtClean="0"/>
            </a:br>
            <a:r>
              <a:rPr lang="pt-BR" sz="1400" dirty="0" smtClean="0"/>
              <a:t>[1]  2  5  9 15</a:t>
            </a:r>
          </a:p>
          <a:p>
            <a:pPr fontAlgn="auto">
              <a:spcAft>
                <a:spcPts val="0"/>
              </a:spcAft>
              <a:buFont typeface="Wingdings" panose="05000000000000000000" pitchFamily="2" charset="2"/>
              <a:buChar char="ü"/>
              <a:defRPr/>
            </a:pPr>
            <a:r>
              <a:rPr lang="pt-BR" sz="1400" dirty="0" smtClean="0"/>
              <a:t> Subtraction </a:t>
            </a:r>
          </a:p>
          <a:p>
            <a:pPr marL="0" indent="0" fontAlgn="auto">
              <a:spcAft>
                <a:spcPts val="0"/>
              </a:spcAft>
              <a:buFont typeface="Arial" panose="020B0604020202020204" pitchFamily="34" charset="0"/>
              <a:buNone/>
              <a:defRPr/>
            </a:pPr>
            <a:r>
              <a:rPr lang="pt-BR" sz="1400" dirty="0" smtClean="0"/>
              <a:t>&gt; a - b </a:t>
            </a:r>
            <a:br>
              <a:rPr lang="pt-BR" sz="1400" dirty="0" smtClean="0"/>
            </a:br>
            <a:r>
              <a:rPr lang="pt-BR" sz="1400" dirty="0" smtClean="0"/>
              <a:t>[1]  0  1  1 -1 </a:t>
            </a:r>
            <a:br>
              <a:rPr lang="pt-BR" sz="1400" dirty="0" smtClean="0"/>
            </a:br>
            <a:endParaRPr lang="pt-BR" sz="1400" dirty="0" smtClean="0"/>
          </a:p>
          <a:p>
            <a:pPr fontAlgn="auto">
              <a:spcAft>
                <a:spcPts val="0"/>
              </a:spcAft>
              <a:buFont typeface="Wingdings" panose="05000000000000000000" pitchFamily="2" charset="2"/>
              <a:buChar char="ü"/>
              <a:defRPr/>
            </a:pPr>
            <a:r>
              <a:rPr lang="pt-BR" sz="1400" dirty="0" smtClean="0"/>
              <a:t>Multplication</a:t>
            </a:r>
            <a:br>
              <a:rPr lang="pt-BR" sz="1400" dirty="0" smtClean="0"/>
            </a:br>
            <a:r>
              <a:rPr lang="pt-BR" sz="1400" dirty="0" smtClean="0"/>
              <a:t>&gt; a * b </a:t>
            </a:r>
            <a:br>
              <a:rPr lang="pt-BR" sz="1400" dirty="0" smtClean="0"/>
            </a:br>
            <a:r>
              <a:rPr lang="pt-BR" sz="1400" dirty="0" smtClean="0"/>
              <a:t>[1]  1  6 20 56 </a:t>
            </a:r>
          </a:p>
          <a:p>
            <a:pPr fontAlgn="auto">
              <a:spcAft>
                <a:spcPts val="0"/>
              </a:spcAft>
              <a:buFont typeface="Wingdings" panose="05000000000000000000" pitchFamily="2" charset="2"/>
              <a:buChar char="ü"/>
              <a:defRPr/>
            </a:pPr>
            <a:r>
              <a:rPr lang="pt-BR" sz="1400" dirty="0" smtClean="0"/>
              <a:t> Division</a:t>
            </a:r>
            <a:br>
              <a:rPr lang="pt-BR" sz="1400" dirty="0" smtClean="0"/>
            </a:br>
            <a:r>
              <a:rPr lang="pt-BR" sz="1400" dirty="0" smtClean="0"/>
              <a:t> &gt; a / b </a:t>
            </a:r>
            <a:br>
              <a:rPr lang="pt-BR" sz="1400" dirty="0" smtClean="0"/>
            </a:br>
            <a:r>
              <a:rPr lang="pt-BR" sz="1400" dirty="0" smtClean="0"/>
              <a:t>[1] 1.000 1.500 1.250 0.875</a:t>
            </a:r>
            <a:endParaRPr lang="en-US" sz="1400" dirty="0" smtClean="0"/>
          </a:p>
        </p:txBody>
      </p:sp>
    </p:spTree>
    <p:extLst>
      <p:ext uri="{BB962C8B-B14F-4D97-AF65-F5344CB8AC3E}">
        <p14:creationId xmlns:p14="http://schemas.microsoft.com/office/powerpoint/2010/main" val="1826616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2094</TotalTime>
  <Words>684</Words>
  <Application>Microsoft Office PowerPoint</Application>
  <PresentationFormat>Widescreen</PresentationFormat>
  <Paragraphs>176</Paragraphs>
  <Slides>21</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Topics </vt:lpstr>
      <vt:lpstr>More Data Structures</vt:lpstr>
      <vt:lpstr>Vector</vt:lpstr>
      <vt:lpstr>Vectors </vt:lpstr>
      <vt:lpstr>Vector Operations</vt:lpstr>
      <vt:lpstr>Vector Operations</vt:lpstr>
      <vt:lpstr>Vectors</vt:lpstr>
      <vt:lpstr> Combining Vectors </vt:lpstr>
      <vt:lpstr>Vector Arithmetic </vt:lpstr>
      <vt:lpstr>Recycling rule</vt:lpstr>
      <vt:lpstr>seq</vt:lpstr>
      <vt:lpstr>which, any, all</vt:lpstr>
      <vt:lpstr>Vector Access</vt:lpstr>
      <vt:lpstr>Vector index </vt:lpstr>
      <vt:lpstr>Numeric Index Vector </vt:lpstr>
      <vt:lpstr>Logical Index Vector </vt:lpstr>
      <vt:lpstr>Named Vector Members </vt:lpstr>
      <vt:lpstr>Range index </vt:lpstr>
      <vt:lpstr>Negative index</vt:lpstr>
      <vt:lpstr>Out-of-Range Index </vt:lpstr>
      <vt:lpstr>Factors</vt:lpstr>
    </vt:vector>
  </TitlesOfParts>
  <Company>NIELIT Calicut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Director</dc:creator>
  <cp:lastModifiedBy>Director</cp:lastModifiedBy>
  <cp:revision>171</cp:revision>
  <cp:lastPrinted>2016-10-03T04:41:59Z</cp:lastPrinted>
  <dcterms:created xsi:type="dcterms:W3CDTF">2016-04-07T08:31:08Z</dcterms:created>
  <dcterms:modified xsi:type="dcterms:W3CDTF">2018-05-11T05:16:54Z</dcterms:modified>
</cp:coreProperties>
</file>