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 id="260" r:id="rId6"/>
    <p:sldId id="263"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1" d="100"/>
          <a:sy n="61" d="100"/>
        </p:scale>
        <p:origin x="60"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11/14/2022</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91136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11/14/2022</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574293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11/14/2022</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174345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11/14/2022</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901327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11/14/2022</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874655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11/14/2022</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184717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11/14/2022</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521207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11/14/2022</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315343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11/14/2022</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048229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11/14/2022</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266098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11/14/2022</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77028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11/14/2022</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898932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19" r:id="rId6"/>
    <p:sldLayoutId id="2147483715" r:id="rId7"/>
    <p:sldLayoutId id="2147483716" r:id="rId8"/>
    <p:sldLayoutId id="2147483717" r:id="rId9"/>
    <p:sldLayoutId id="2147483718" r:id="rId10"/>
    <p:sldLayoutId id="2147483720"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11.jpe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1AB7CFDD-E67B-4078-9BD0-D09D4200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ackground pattern, scatter chart&#10;&#10;Description automatically generated">
            <a:extLst>
              <a:ext uri="{FF2B5EF4-FFF2-40B4-BE49-F238E27FC236}">
                <a16:creationId xmlns:a16="http://schemas.microsoft.com/office/drawing/2014/main" id="{472E41D6-C5C0-FADB-0435-4F2FC6F5E542}"/>
              </a:ext>
            </a:extLst>
          </p:cNvPr>
          <p:cNvPicPr>
            <a:picLocks noChangeAspect="1"/>
          </p:cNvPicPr>
          <p:nvPr/>
        </p:nvPicPr>
        <p:blipFill rotWithShape="1">
          <a:blip r:embed="rId2">
            <a:alphaModFix/>
          </a:blip>
          <a:srcRect t="5828" b="9903"/>
          <a:stretch/>
        </p:blipFill>
        <p:spPr>
          <a:xfrm>
            <a:off x="-1" y="10"/>
            <a:ext cx="12192000" cy="6857989"/>
          </a:xfrm>
          <a:prstGeom prst="rect">
            <a:avLst/>
          </a:prstGeom>
        </p:spPr>
      </p:pic>
      <p:sp>
        <p:nvSpPr>
          <p:cNvPr id="67" name="Rectangle 66">
            <a:extLst>
              <a:ext uri="{FF2B5EF4-FFF2-40B4-BE49-F238E27FC236}">
                <a16:creationId xmlns:a16="http://schemas.microsoft.com/office/drawing/2014/main" id="{4DAEF25D-C97E-48E9-B20C-FEFC2EC6E5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99981"/>
            <a:ext cx="12191999" cy="4958018"/>
          </a:xfrm>
          <a:prstGeom prst="rect">
            <a:avLst/>
          </a:prstGeom>
          <a:gradFill flip="none" rotWithShape="1">
            <a:gsLst>
              <a:gs pos="0">
                <a:srgbClr val="000000">
                  <a:alpha val="0"/>
                </a:srgbClr>
              </a:gs>
              <a:gs pos="49000">
                <a:srgbClr val="000000">
                  <a:alpha val="50000"/>
                </a:srgbClr>
              </a:gs>
              <a:gs pos="87000">
                <a:srgbClr val="000000">
                  <a:alpha val="56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01A758-C11F-D96E-0DE5-ABE897F859E9}"/>
              </a:ext>
            </a:extLst>
          </p:cNvPr>
          <p:cNvSpPr>
            <a:spLocks noGrp="1"/>
          </p:cNvSpPr>
          <p:nvPr>
            <p:ph type="ctrTitle"/>
          </p:nvPr>
        </p:nvSpPr>
        <p:spPr>
          <a:xfrm>
            <a:off x="2455401" y="3191319"/>
            <a:ext cx="7272408" cy="1752537"/>
          </a:xfrm>
        </p:spPr>
        <p:txBody>
          <a:bodyPr anchor="b">
            <a:normAutofit/>
          </a:bodyPr>
          <a:lstStyle/>
          <a:p>
            <a:r>
              <a:rPr lang="en-US">
                <a:solidFill>
                  <a:srgbClr val="FFFFFF"/>
                </a:solidFill>
              </a:rPr>
              <a:t>FALCON LABS</a:t>
            </a:r>
          </a:p>
        </p:txBody>
      </p:sp>
      <p:sp>
        <p:nvSpPr>
          <p:cNvPr id="3" name="Subtitle 2">
            <a:extLst>
              <a:ext uri="{FF2B5EF4-FFF2-40B4-BE49-F238E27FC236}">
                <a16:creationId xmlns:a16="http://schemas.microsoft.com/office/drawing/2014/main" id="{547A3F87-C885-0EDA-CE6F-8891E391F654}"/>
              </a:ext>
            </a:extLst>
          </p:cNvPr>
          <p:cNvSpPr>
            <a:spLocks noGrp="1"/>
          </p:cNvSpPr>
          <p:nvPr>
            <p:ph type="subTitle" idx="1"/>
          </p:nvPr>
        </p:nvSpPr>
        <p:spPr>
          <a:xfrm>
            <a:off x="2767423" y="5191699"/>
            <a:ext cx="6685413" cy="942402"/>
          </a:xfrm>
        </p:spPr>
        <p:txBody>
          <a:bodyPr anchor="t">
            <a:normAutofit/>
          </a:bodyPr>
          <a:lstStyle/>
          <a:p>
            <a:r>
              <a:rPr lang="en-US">
                <a:solidFill>
                  <a:srgbClr val="FFFFFF"/>
                </a:solidFill>
              </a:rPr>
              <a:t>By Srinivas Rahul Sapireddy</a:t>
            </a:r>
          </a:p>
        </p:txBody>
      </p:sp>
    </p:spTree>
    <p:extLst>
      <p:ext uri="{BB962C8B-B14F-4D97-AF65-F5344CB8AC3E}">
        <p14:creationId xmlns:p14="http://schemas.microsoft.com/office/powerpoint/2010/main" val="2808155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22">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uter script on a screen">
            <a:extLst>
              <a:ext uri="{FF2B5EF4-FFF2-40B4-BE49-F238E27FC236}">
                <a16:creationId xmlns:a16="http://schemas.microsoft.com/office/drawing/2014/main" id="{B8815062-8996-C298-6A21-9AE8CF64C4BC}"/>
              </a:ext>
            </a:extLst>
          </p:cNvPr>
          <p:cNvPicPr>
            <a:picLocks noChangeAspect="1"/>
          </p:cNvPicPr>
          <p:nvPr/>
        </p:nvPicPr>
        <p:blipFill rotWithShape="1">
          <a:blip r:embed="rId2"/>
          <a:srcRect t="7017" b="8713"/>
          <a:stretch/>
        </p:blipFill>
        <p:spPr>
          <a:xfrm>
            <a:off x="20" y="1"/>
            <a:ext cx="12191980" cy="6857999"/>
          </a:xfrm>
          <a:prstGeom prst="rect">
            <a:avLst/>
          </a:prstGeom>
        </p:spPr>
      </p:pic>
      <p:sp>
        <p:nvSpPr>
          <p:cNvPr id="43"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7458"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DBEFA1-79B7-1576-502A-9878760B8F04}"/>
              </a:ext>
            </a:extLst>
          </p:cNvPr>
          <p:cNvSpPr>
            <a:spLocks noGrp="1"/>
          </p:cNvSpPr>
          <p:nvPr>
            <p:ph type="title"/>
          </p:nvPr>
        </p:nvSpPr>
        <p:spPr>
          <a:xfrm>
            <a:off x="7202441" y="1000366"/>
            <a:ext cx="3995397" cy="1239627"/>
          </a:xfrm>
        </p:spPr>
        <p:txBody>
          <a:bodyPr anchor="b">
            <a:normAutofit/>
          </a:bodyPr>
          <a:lstStyle/>
          <a:p>
            <a:pPr algn="ctr"/>
            <a:r>
              <a:rPr lang="en-US"/>
              <a:t>Motivation and Significance</a:t>
            </a:r>
          </a:p>
        </p:txBody>
      </p:sp>
      <p:sp>
        <p:nvSpPr>
          <p:cNvPr id="3" name="Content Placeholder 2">
            <a:extLst>
              <a:ext uri="{FF2B5EF4-FFF2-40B4-BE49-F238E27FC236}">
                <a16:creationId xmlns:a16="http://schemas.microsoft.com/office/drawing/2014/main" id="{D0C1D818-E1A5-6B5C-3E01-39B9010BBAAD}"/>
              </a:ext>
            </a:extLst>
          </p:cNvPr>
          <p:cNvSpPr>
            <a:spLocks noGrp="1"/>
          </p:cNvSpPr>
          <p:nvPr>
            <p:ph idx="1"/>
          </p:nvPr>
        </p:nvSpPr>
        <p:spPr>
          <a:xfrm>
            <a:off x="7202441" y="2884395"/>
            <a:ext cx="3950677" cy="2469140"/>
          </a:xfrm>
        </p:spPr>
        <p:txBody>
          <a:bodyPr>
            <a:normAutofit/>
          </a:bodyPr>
          <a:lstStyle/>
          <a:p>
            <a:pPr marL="342900" indent="-342900">
              <a:buFont typeface="Arial" panose="020B0604020202020204" pitchFamily="34" charset="0"/>
              <a:buChar char="•"/>
            </a:pPr>
            <a:r>
              <a:rPr lang="en-US" sz="1600" dirty="0"/>
              <a:t>Don’t have to worry about having high-configuration systems or laptops.</a:t>
            </a:r>
          </a:p>
          <a:p>
            <a:pPr marL="342900" indent="-342900">
              <a:buFont typeface="Arial" panose="020B0604020202020204" pitchFamily="34" charset="0"/>
              <a:buChar char="•"/>
            </a:pPr>
            <a:r>
              <a:rPr lang="en-US" sz="1600" dirty="0"/>
              <a:t>Do coding on the web with minimum RAM and hard disk.</a:t>
            </a:r>
          </a:p>
        </p:txBody>
      </p:sp>
      <p:grpSp>
        <p:nvGrpSpPr>
          <p:cNvPr id="44" name="Group 26">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44037" y="2543656"/>
            <a:ext cx="867485" cy="115439"/>
            <a:chOff x="8910933" y="1861308"/>
            <a:chExt cx="867485" cy="115439"/>
          </a:xfrm>
        </p:grpSpPr>
        <p:sp>
          <p:nvSpPr>
            <p:cNvPr id="28" name="Rectangle 27">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28">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6" name="Straight Connector 29">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12259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96" name="Rectangle 2095">
            <a:extLst>
              <a:ext uri="{FF2B5EF4-FFF2-40B4-BE49-F238E27FC236}">
                <a16:creationId xmlns:a16="http://schemas.microsoft.com/office/drawing/2014/main" id="{23076A4E-38BA-4BCB-BE40-AD144E24ED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8" name="Rectangle 5">
            <a:extLst>
              <a:ext uri="{FF2B5EF4-FFF2-40B4-BE49-F238E27FC236}">
                <a16:creationId xmlns:a16="http://schemas.microsoft.com/office/drawing/2014/main" id="{6D7753FE-7408-46D8-999A-0B0C34EA8C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B698DC5-D3B7-F4FC-006E-95822A8A177B}"/>
              </a:ext>
            </a:extLst>
          </p:cNvPr>
          <p:cNvSpPr>
            <a:spLocks noGrp="1"/>
          </p:cNvSpPr>
          <p:nvPr>
            <p:ph type="title"/>
          </p:nvPr>
        </p:nvSpPr>
        <p:spPr>
          <a:xfrm>
            <a:off x="1424940" y="1653542"/>
            <a:ext cx="3246119" cy="2608006"/>
          </a:xfrm>
        </p:spPr>
        <p:txBody>
          <a:bodyPr vert="horz" lIns="91440" tIns="45720" rIns="91440" bIns="45720" rtlCol="0" anchor="ctr">
            <a:normAutofit/>
          </a:bodyPr>
          <a:lstStyle/>
          <a:p>
            <a:pPr algn="ctr"/>
            <a:r>
              <a:rPr lang="en-US" kern="1200" cap="all" spc="390" baseline="0">
                <a:latin typeface="+mj-lt"/>
                <a:ea typeface="+mj-ea"/>
                <a:cs typeface="+mj-cs"/>
              </a:rPr>
              <a:t>Focus</a:t>
            </a:r>
          </a:p>
        </p:txBody>
      </p:sp>
      <p:sp>
        <p:nvSpPr>
          <p:cNvPr id="3" name="Content Placeholder 2">
            <a:extLst>
              <a:ext uri="{FF2B5EF4-FFF2-40B4-BE49-F238E27FC236}">
                <a16:creationId xmlns:a16="http://schemas.microsoft.com/office/drawing/2014/main" id="{E9FE6A1B-CB35-487C-200A-D02F0594C364}"/>
              </a:ext>
            </a:extLst>
          </p:cNvPr>
          <p:cNvSpPr>
            <a:spLocks noGrp="1"/>
          </p:cNvSpPr>
          <p:nvPr>
            <p:ph idx="1"/>
          </p:nvPr>
        </p:nvSpPr>
        <p:spPr>
          <a:xfrm>
            <a:off x="6096000" y="3135086"/>
            <a:ext cx="5067300" cy="2710774"/>
          </a:xfrm>
        </p:spPr>
        <p:txBody>
          <a:bodyPr vert="horz" lIns="91440" tIns="45720" rIns="91440" bIns="45720" rtlCol="0" anchor="ctr">
            <a:normAutofit/>
          </a:bodyPr>
          <a:lstStyle/>
          <a:p>
            <a:pPr algn="ctr"/>
            <a:r>
              <a:rPr lang="en-US" dirty="0"/>
              <a:t>Helping customers decide which technology they want to use irrespective of the system configuration they have.</a:t>
            </a:r>
          </a:p>
        </p:txBody>
      </p:sp>
      <p:pic>
        <p:nvPicPr>
          <p:cNvPr id="2050" name="Picture 2" descr="4 Solutions to Outlook Error “Out of memory or system resources”">
            <a:extLst>
              <a:ext uri="{FF2B5EF4-FFF2-40B4-BE49-F238E27FC236}">
                <a16:creationId xmlns:a16="http://schemas.microsoft.com/office/drawing/2014/main" id="{530F9310-B465-EE7D-1DCB-980CA142D704}"/>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tretch>
            <a:fillRect/>
          </a:stretch>
        </p:blipFill>
        <p:spPr bwMode="auto">
          <a:xfrm>
            <a:off x="6096000" y="1388094"/>
            <a:ext cx="5067300" cy="1746992"/>
          </a:xfrm>
          <a:prstGeom prst="rect">
            <a:avLst/>
          </a:prstGeom>
          <a:noFill/>
          <a:extLst>
            <a:ext uri="{909E8E84-426E-40DD-AFC4-6F175D3DCCD1}">
              <a14:hiddenFill xmlns:a14="http://schemas.microsoft.com/office/drawing/2010/main">
                <a:solidFill>
                  <a:srgbClr val="FFFFFF"/>
                </a:solidFill>
              </a14:hiddenFill>
            </a:ext>
          </a:extLst>
        </p:spPr>
      </p:pic>
      <p:grpSp>
        <p:nvGrpSpPr>
          <p:cNvPr id="2100" name="Group 2099">
            <a:extLst>
              <a:ext uri="{FF2B5EF4-FFF2-40B4-BE49-F238E27FC236}">
                <a16:creationId xmlns:a16="http://schemas.microsoft.com/office/drawing/2014/main" id="{E30DE9CB-4267-487A-915E-5665607E9F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4550150"/>
            <a:ext cx="867485" cy="115439"/>
            <a:chOff x="8910933" y="1861308"/>
            <a:chExt cx="867485" cy="115439"/>
          </a:xfrm>
        </p:grpSpPr>
        <p:sp>
          <p:nvSpPr>
            <p:cNvPr id="2101" name="Rectangle 2100">
              <a:extLst>
                <a:ext uri="{FF2B5EF4-FFF2-40B4-BE49-F238E27FC236}">
                  <a16:creationId xmlns:a16="http://schemas.microsoft.com/office/drawing/2014/main" id="{E237361B-A61F-4EEA-8554-10DEFF0AB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02" name="Straight Connector 2101">
              <a:extLst>
                <a:ext uri="{FF2B5EF4-FFF2-40B4-BE49-F238E27FC236}">
                  <a16:creationId xmlns:a16="http://schemas.microsoft.com/office/drawing/2014/main" id="{BBBC8A6A-A883-4F9C-82BA-607223F36C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03" name="Straight Connector 2102">
              <a:extLst>
                <a:ext uri="{FF2B5EF4-FFF2-40B4-BE49-F238E27FC236}">
                  <a16:creationId xmlns:a16="http://schemas.microsoft.com/office/drawing/2014/main" id="{E234343E-05EC-4327-BA72-FD68FF0491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09378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03" name="Rectangle 3090">
            <a:extLst>
              <a:ext uri="{FF2B5EF4-FFF2-40B4-BE49-F238E27FC236}">
                <a16:creationId xmlns:a16="http://schemas.microsoft.com/office/drawing/2014/main" id="{B7804E36-6605-4C15-AE05-6528149445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4" name="Rectangle 3092">
            <a:extLst>
              <a:ext uri="{FF2B5EF4-FFF2-40B4-BE49-F238E27FC236}">
                <a16:creationId xmlns:a16="http://schemas.microsoft.com/office/drawing/2014/main" id="{660D5C27-8D3C-4B26-892C-65D34D694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9" cy="6872514"/>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5" name="Rectangle 3094">
            <a:extLst>
              <a:ext uri="{FF2B5EF4-FFF2-40B4-BE49-F238E27FC236}">
                <a16:creationId xmlns:a16="http://schemas.microsoft.com/office/drawing/2014/main" id="{12703459-5B5E-4B0D-999D-DB8565B7FC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7" name="Rectangle 3096">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44561" y="159026"/>
            <a:ext cx="5798876"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How to get Programming Help Online | Codementor">
            <a:extLst>
              <a:ext uri="{FF2B5EF4-FFF2-40B4-BE49-F238E27FC236}">
                <a16:creationId xmlns:a16="http://schemas.microsoft.com/office/drawing/2014/main" id="{730CF5AE-9D86-399A-651F-9726469997F1}"/>
              </a:ext>
            </a:extLst>
          </p:cNvPr>
          <p:cNvPicPr>
            <a:picLocks noChangeAspect="1" noChangeArrowheads="1"/>
          </p:cNvPicPr>
          <p:nvPr/>
        </p:nvPicPr>
        <p:blipFill rotWithShape="1">
          <a:blip r:embed="rId2">
            <a:alphaModFix amt="41000"/>
            <a:extLst>
              <a:ext uri="{28A0092B-C50C-407E-A947-70E740481C1C}">
                <a14:useLocalDpi xmlns:a14="http://schemas.microsoft.com/office/drawing/2010/main" val="0"/>
              </a:ext>
            </a:extLst>
          </a:blip>
          <a:srcRect l="13804" r="17231"/>
          <a:stretch/>
        </p:blipFill>
        <p:spPr bwMode="auto">
          <a:xfrm>
            <a:off x="20" y="10"/>
            <a:ext cx="6095981" cy="687250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09184EA-62FE-5F63-9BB5-1FDB0EB348D6}"/>
              </a:ext>
            </a:extLst>
          </p:cNvPr>
          <p:cNvSpPr>
            <a:spLocks noGrp="1"/>
          </p:cNvSpPr>
          <p:nvPr>
            <p:ph type="title"/>
          </p:nvPr>
        </p:nvSpPr>
        <p:spPr>
          <a:xfrm>
            <a:off x="933449" y="1066800"/>
            <a:ext cx="4229100" cy="4753429"/>
          </a:xfrm>
          <a:effectLst>
            <a:outerShdw blurRad="50800" dist="12700" dir="2700000" algn="tl" rotWithShape="0">
              <a:prstClr val="black">
                <a:alpha val="40000"/>
              </a:prstClr>
            </a:outerShdw>
          </a:effectLst>
        </p:spPr>
        <p:txBody>
          <a:bodyPr anchor="ctr">
            <a:normAutofit/>
          </a:bodyPr>
          <a:lstStyle/>
          <a:p>
            <a:pPr algn="ctr"/>
            <a:r>
              <a:rPr lang="en-US">
                <a:solidFill>
                  <a:schemeClr val="bg1"/>
                </a:solidFill>
              </a:rPr>
              <a:t>Use cases</a:t>
            </a:r>
          </a:p>
        </p:txBody>
      </p:sp>
      <p:sp>
        <p:nvSpPr>
          <p:cNvPr id="3" name="Content Placeholder 2">
            <a:extLst>
              <a:ext uri="{FF2B5EF4-FFF2-40B4-BE49-F238E27FC236}">
                <a16:creationId xmlns:a16="http://schemas.microsoft.com/office/drawing/2014/main" id="{F8989420-5368-2AB8-2A2E-623E14435F39}"/>
              </a:ext>
            </a:extLst>
          </p:cNvPr>
          <p:cNvSpPr>
            <a:spLocks noGrp="1"/>
          </p:cNvSpPr>
          <p:nvPr>
            <p:ph idx="1"/>
          </p:nvPr>
        </p:nvSpPr>
        <p:spPr>
          <a:xfrm>
            <a:off x="7124700" y="1028700"/>
            <a:ext cx="4038600" cy="4542641"/>
          </a:xfrm>
        </p:spPr>
        <p:txBody>
          <a:bodyPr anchor="t">
            <a:normAutofit/>
          </a:bodyPr>
          <a:lstStyle/>
          <a:p>
            <a:pPr marL="342900" indent="-342900" algn="ctr">
              <a:buFont typeface="Arial" panose="020B0604020202020204" pitchFamily="34" charset="0"/>
              <a:buChar char="•"/>
            </a:pPr>
            <a:r>
              <a:rPr lang="en-US" dirty="0"/>
              <a:t>Able to do coding on the web without the configuration overhead.</a:t>
            </a:r>
          </a:p>
          <a:p>
            <a:pPr marL="342900" indent="-342900" algn="ctr">
              <a:buFont typeface="Arial" panose="020B0604020202020204" pitchFamily="34" charset="0"/>
              <a:buChar char="•"/>
            </a:pPr>
            <a:r>
              <a:rPr lang="en-US" dirty="0"/>
              <a:t>Customers/students can create an entire app without installing the required Software and can be able to deploy them with fewer issues.</a:t>
            </a:r>
          </a:p>
          <a:p>
            <a:pPr marL="342900" indent="-342900" algn="ctr">
              <a:buFont typeface="Arial" panose="020B0604020202020204" pitchFamily="34" charset="0"/>
              <a:buChar char="•"/>
            </a:pPr>
            <a:r>
              <a:rPr lang="en-US" dirty="0"/>
              <a:t>Customers/student data is saved in the account itself.</a:t>
            </a:r>
          </a:p>
        </p:txBody>
      </p:sp>
      <p:grpSp>
        <p:nvGrpSpPr>
          <p:cNvPr id="3099" name="Group 3098">
            <a:extLst>
              <a:ext uri="{FF2B5EF4-FFF2-40B4-BE49-F238E27FC236}">
                <a16:creationId xmlns:a16="http://schemas.microsoft.com/office/drawing/2014/main" id="{D653FA49-39A3-4265-8670-1CC425A6EB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10257" y="5850470"/>
            <a:ext cx="867485" cy="115439"/>
            <a:chOff x="8910933" y="1861308"/>
            <a:chExt cx="867485" cy="115439"/>
          </a:xfrm>
        </p:grpSpPr>
        <p:sp>
          <p:nvSpPr>
            <p:cNvPr id="3100" name="Rectangle 3099">
              <a:extLst>
                <a:ext uri="{FF2B5EF4-FFF2-40B4-BE49-F238E27FC236}">
                  <a16:creationId xmlns:a16="http://schemas.microsoft.com/office/drawing/2014/main" id="{4DC43A9D-6FE6-4C0D-8F62-BE6F97205F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3101" name="Straight Connector 3100">
              <a:extLst>
                <a:ext uri="{FF2B5EF4-FFF2-40B4-BE49-F238E27FC236}">
                  <a16:creationId xmlns:a16="http://schemas.microsoft.com/office/drawing/2014/main" id="{2A21C79E-831C-44CF-B6A5-1677130A9C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02" name="Straight Connector 3101">
              <a:extLst>
                <a:ext uri="{FF2B5EF4-FFF2-40B4-BE49-F238E27FC236}">
                  <a16:creationId xmlns:a16="http://schemas.microsoft.com/office/drawing/2014/main" id="{B1E9E6F4-D7E6-42EA-9D33-18D653D152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40867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255175-8F7A-2103-64FC-7E301DF2A250}"/>
              </a:ext>
            </a:extLst>
          </p:cNvPr>
          <p:cNvSpPr>
            <a:spLocks noGrp="1"/>
          </p:cNvSpPr>
          <p:nvPr>
            <p:ph type="title"/>
          </p:nvPr>
        </p:nvSpPr>
        <p:spPr>
          <a:xfrm>
            <a:off x="1038883" y="1000366"/>
            <a:ext cx="3995397" cy="1239627"/>
          </a:xfrm>
        </p:spPr>
        <p:txBody>
          <a:bodyPr anchor="b">
            <a:normAutofit/>
          </a:bodyPr>
          <a:lstStyle/>
          <a:p>
            <a:pPr algn="ctr"/>
            <a:r>
              <a:rPr lang="en-US" sz="2000" dirty="0"/>
              <a:t>FALCON Application(Software as a Service)</a:t>
            </a:r>
          </a:p>
        </p:txBody>
      </p:sp>
      <p:sp>
        <p:nvSpPr>
          <p:cNvPr id="3" name="Content Placeholder 2">
            <a:extLst>
              <a:ext uri="{FF2B5EF4-FFF2-40B4-BE49-F238E27FC236}">
                <a16:creationId xmlns:a16="http://schemas.microsoft.com/office/drawing/2014/main" id="{DABA17A9-AF28-B9A2-FBBB-DDF5596ED8F3}"/>
              </a:ext>
            </a:extLst>
          </p:cNvPr>
          <p:cNvSpPr>
            <a:spLocks noGrp="1"/>
          </p:cNvSpPr>
          <p:nvPr>
            <p:ph idx="1"/>
          </p:nvPr>
        </p:nvSpPr>
        <p:spPr>
          <a:xfrm>
            <a:off x="1096144" y="2884395"/>
            <a:ext cx="3862062" cy="2469140"/>
          </a:xfrm>
        </p:spPr>
        <p:txBody>
          <a:bodyPr>
            <a:normAutofit/>
          </a:bodyPr>
          <a:lstStyle/>
          <a:p>
            <a:pPr algn="ctr">
              <a:lnSpc>
                <a:spcPct val="100000"/>
              </a:lnSpc>
            </a:pPr>
            <a:r>
              <a:rPr lang="en-US" sz="1900" dirty="0">
                <a:latin typeface="Bembo (Body)"/>
              </a:rPr>
              <a:t>I emerged with this idea when I realized many students needed more high-end laptops to test and run their software applications. This makes it difficult for students to run applications that require high memory or high GPU, as this could be costlier on their systems.</a:t>
            </a:r>
          </a:p>
        </p:txBody>
      </p:sp>
      <p:pic>
        <p:nvPicPr>
          <p:cNvPr id="7" name="Graphic 6" descr="Light Bulb and Gear">
            <a:extLst>
              <a:ext uri="{FF2B5EF4-FFF2-40B4-BE49-F238E27FC236}">
                <a16:creationId xmlns:a16="http://schemas.microsoft.com/office/drawing/2014/main" id="{F0692445-DFC2-741B-60DE-755F4608E2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15653" y="723900"/>
            <a:ext cx="5494694" cy="5494694"/>
          </a:xfrm>
          <a:prstGeom prst="rect">
            <a:avLst/>
          </a:prstGeom>
        </p:spPr>
      </p:pic>
      <p:grpSp>
        <p:nvGrpSpPr>
          <p:cNvPr id="14" name="Group 13">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15" name="Rectangle 14">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18121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76599F56-7ED8-2E1A-08C8-AD8808177B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654" y="153381"/>
            <a:ext cx="10456863" cy="657735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1CC7D5D-5DBB-14AA-2C19-2C251DCB727D}"/>
              </a:ext>
            </a:extLst>
          </p:cNvPr>
          <p:cNvSpPr txBox="1"/>
          <p:nvPr/>
        </p:nvSpPr>
        <p:spPr>
          <a:xfrm>
            <a:off x="1391291" y="2990231"/>
            <a:ext cx="1438407" cy="369332"/>
          </a:xfrm>
          <a:prstGeom prst="rect">
            <a:avLst/>
          </a:prstGeom>
          <a:noFill/>
        </p:spPr>
        <p:txBody>
          <a:bodyPr wrap="none" rtlCol="0">
            <a:spAutoFit/>
          </a:bodyPr>
          <a:lstStyle/>
          <a:p>
            <a:r>
              <a:rPr lang="en-US" dirty="0">
                <a:solidFill>
                  <a:srgbClr val="00B050"/>
                </a:solidFill>
              </a:rPr>
              <a:t>Programming</a:t>
            </a:r>
          </a:p>
        </p:txBody>
      </p:sp>
      <p:sp>
        <p:nvSpPr>
          <p:cNvPr id="5" name="TextBox 4">
            <a:extLst>
              <a:ext uri="{FF2B5EF4-FFF2-40B4-BE49-F238E27FC236}">
                <a16:creationId xmlns:a16="http://schemas.microsoft.com/office/drawing/2014/main" id="{962FA014-AC18-89CF-2BBB-1B741BCDE2B6}"/>
              </a:ext>
            </a:extLst>
          </p:cNvPr>
          <p:cNvSpPr txBox="1"/>
          <p:nvPr/>
        </p:nvSpPr>
        <p:spPr>
          <a:xfrm>
            <a:off x="1391291" y="3393400"/>
            <a:ext cx="1903663" cy="369332"/>
          </a:xfrm>
          <a:prstGeom prst="rect">
            <a:avLst/>
          </a:prstGeom>
          <a:noFill/>
        </p:spPr>
        <p:txBody>
          <a:bodyPr wrap="none" rtlCol="0">
            <a:spAutoFit/>
          </a:bodyPr>
          <a:lstStyle/>
          <a:p>
            <a:r>
              <a:rPr lang="en-US" dirty="0">
                <a:solidFill>
                  <a:srgbClr val="00B050"/>
                </a:solidFill>
              </a:rPr>
              <a:t>Web Development</a:t>
            </a:r>
          </a:p>
        </p:txBody>
      </p:sp>
      <p:sp>
        <p:nvSpPr>
          <p:cNvPr id="7" name="TextBox 6">
            <a:extLst>
              <a:ext uri="{FF2B5EF4-FFF2-40B4-BE49-F238E27FC236}">
                <a16:creationId xmlns:a16="http://schemas.microsoft.com/office/drawing/2014/main" id="{7186B6DA-91A4-0C32-C997-899499E5FFFF}"/>
              </a:ext>
            </a:extLst>
          </p:cNvPr>
          <p:cNvSpPr txBox="1"/>
          <p:nvPr/>
        </p:nvSpPr>
        <p:spPr>
          <a:xfrm>
            <a:off x="1391291" y="4165901"/>
            <a:ext cx="987771" cy="369332"/>
          </a:xfrm>
          <a:prstGeom prst="rect">
            <a:avLst/>
          </a:prstGeom>
          <a:noFill/>
        </p:spPr>
        <p:txBody>
          <a:bodyPr wrap="none" rtlCol="0">
            <a:spAutoFit/>
          </a:bodyPr>
          <a:lstStyle/>
          <a:p>
            <a:r>
              <a:rPr lang="en-US" dirty="0">
                <a:solidFill>
                  <a:srgbClr val="00B050"/>
                </a:solidFill>
              </a:rPr>
              <a:t>Big Data</a:t>
            </a:r>
          </a:p>
        </p:txBody>
      </p:sp>
      <p:sp>
        <p:nvSpPr>
          <p:cNvPr id="14" name="Rectangle: Rounded Corners 13">
            <a:extLst>
              <a:ext uri="{FF2B5EF4-FFF2-40B4-BE49-F238E27FC236}">
                <a16:creationId xmlns:a16="http://schemas.microsoft.com/office/drawing/2014/main" id="{50C829C3-2C45-C3FA-BF66-DCCF2126136C}"/>
              </a:ext>
            </a:extLst>
          </p:cNvPr>
          <p:cNvSpPr/>
          <p:nvPr/>
        </p:nvSpPr>
        <p:spPr>
          <a:xfrm>
            <a:off x="1463170" y="3879973"/>
            <a:ext cx="1622874" cy="2859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solidFill>
                <a:srgbClr val="0070C0"/>
              </a:solidFill>
            </a:endParaRPr>
          </a:p>
          <a:p>
            <a:pPr algn="ctr"/>
            <a:r>
              <a:rPr lang="en-US" dirty="0">
                <a:solidFill>
                  <a:srgbClr val="0070C0"/>
                </a:solidFill>
              </a:rPr>
              <a:t>Data Science</a:t>
            </a:r>
          </a:p>
          <a:p>
            <a:pPr algn="ctr"/>
            <a:endParaRPr lang="en-US" dirty="0"/>
          </a:p>
        </p:txBody>
      </p:sp>
      <p:sp>
        <p:nvSpPr>
          <p:cNvPr id="15" name="Rectangle 14">
            <a:extLst>
              <a:ext uri="{FF2B5EF4-FFF2-40B4-BE49-F238E27FC236}">
                <a16:creationId xmlns:a16="http://schemas.microsoft.com/office/drawing/2014/main" id="{10A5A547-4204-D62E-7951-BA412083F875}"/>
              </a:ext>
            </a:extLst>
          </p:cNvPr>
          <p:cNvSpPr/>
          <p:nvPr/>
        </p:nvSpPr>
        <p:spPr>
          <a:xfrm>
            <a:off x="3365369" y="1621410"/>
            <a:ext cx="7363461" cy="464270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pic>
        <p:nvPicPr>
          <p:cNvPr id="5124" name="Picture 4">
            <a:extLst>
              <a:ext uri="{FF2B5EF4-FFF2-40B4-BE49-F238E27FC236}">
                <a16:creationId xmlns:a16="http://schemas.microsoft.com/office/drawing/2014/main" id="{271DA26C-301C-8BA5-A04D-F171C198DD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4535" y="2187053"/>
            <a:ext cx="933175" cy="424171"/>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80CD8477-CFD4-C48F-7391-B02C11FC3F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5767" y="2173198"/>
            <a:ext cx="803342" cy="45188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0CDABBDB-746E-131A-CBD3-E32DD1247D8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83327" y="2053114"/>
            <a:ext cx="1741929" cy="699675"/>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a:extLst>
              <a:ext uri="{FF2B5EF4-FFF2-40B4-BE49-F238E27FC236}">
                <a16:creationId xmlns:a16="http://schemas.microsoft.com/office/drawing/2014/main" id="{28BF8854-46A5-9340-8FC3-2E43A3C0323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55464" y="2130135"/>
            <a:ext cx="785501" cy="622654"/>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a:extLst>
              <a:ext uri="{FF2B5EF4-FFF2-40B4-BE49-F238E27FC236}">
                <a16:creationId xmlns:a16="http://schemas.microsoft.com/office/drawing/2014/main" id="{E4DC437A-8E09-0DB6-BF7E-023015965BA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04535" y="3373530"/>
            <a:ext cx="1065428" cy="595959"/>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a:extLst>
              <a:ext uri="{FF2B5EF4-FFF2-40B4-BE49-F238E27FC236}">
                <a16:creationId xmlns:a16="http://schemas.microsoft.com/office/drawing/2014/main" id="{68DE6CEB-A72C-F6D2-089C-DE8E94C88C8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09129" y="3372734"/>
            <a:ext cx="1193509" cy="596755"/>
          </a:xfrm>
          <a:prstGeom prst="rect">
            <a:avLst/>
          </a:prstGeom>
          <a:noFill/>
          <a:extLst>
            <a:ext uri="{909E8E84-426E-40DD-AFC4-6F175D3DCCD1}">
              <a14:hiddenFill xmlns:a14="http://schemas.microsoft.com/office/drawing/2010/main">
                <a:solidFill>
                  <a:srgbClr val="FFFFFF"/>
                </a:solidFill>
              </a14:hiddenFill>
            </a:ext>
          </a:extLst>
        </p:spPr>
      </p:pic>
      <p:pic>
        <p:nvPicPr>
          <p:cNvPr id="5136" name="Picture 16">
            <a:extLst>
              <a:ext uri="{FF2B5EF4-FFF2-40B4-BE49-F238E27FC236}">
                <a16:creationId xmlns:a16="http://schemas.microsoft.com/office/drawing/2014/main" id="{C288B178-4E2B-C36B-9EA5-0F863E8211D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38435" y="3372734"/>
            <a:ext cx="943287" cy="603704"/>
          </a:xfrm>
          <a:prstGeom prst="rect">
            <a:avLst/>
          </a:prstGeom>
          <a:noFill/>
          <a:extLst>
            <a:ext uri="{909E8E84-426E-40DD-AFC4-6F175D3DCCD1}">
              <a14:hiddenFill xmlns:a14="http://schemas.microsoft.com/office/drawing/2010/main">
                <a:solidFill>
                  <a:srgbClr val="FFFFFF"/>
                </a:solidFill>
              </a14:hiddenFill>
            </a:ext>
          </a:extLst>
        </p:spPr>
      </p:pic>
      <p:pic>
        <p:nvPicPr>
          <p:cNvPr id="5138" name="Picture 18">
            <a:extLst>
              <a:ext uri="{FF2B5EF4-FFF2-40B4-BE49-F238E27FC236}">
                <a16:creationId xmlns:a16="http://schemas.microsoft.com/office/drawing/2014/main" id="{3D957F63-23EC-3B46-469B-7FEB2483C58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717519" y="3372734"/>
            <a:ext cx="1315143" cy="562739"/>
          </a:xfrm>
          <a:prstGeom prst="rect">
            <a:avLst/>
          </a:prstGeom>
          <a:noFill/>
          <a:extLst>
            <a:ext uri="{909E8E84-426E-40DD-AFC4-6F175D3DCCD1}">
              <a14:hiddenFill xmlns:a14="http://schemas.microsoft.com/office/drawing/2010/main">
                <a:solidFill>
                  <a:srgbClr val="FFFFFF"/>
                </a:solidFill>
              </a14:hiddenFill>
            </a:ext>
          </a:extLst>
        </p:spPr>
      </p:pic>
      <p:pic>
        <p:nvPicPr>
          <p:cNvPr id="5140" name="Picture 20">
            <a:extLst>
              <a:ext uri="{FF2B5EF4-FFF2-40B4-BE49-F238E27FC236}">
                <a16:creationId xmlns:a16="http://schemas.microsoft.com/office/drawing/2014/main" id="{A84C0726-5CF3-AC21-783D-03F7F2D91E0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02144" y="4535233"/>
            <a:ext cx="1080940" cy="559471"/>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8DC4285A-B4AD-E7FB-512B-91AE9D0986E1}"/>
              </a:ext>
            </a:extLst>
          </p:cNvPr>
          <p:cNvSpPr/>
          <p:nvPr/>
        </p:nvSpPr>
        <p:spPr>
          <a:xfrm>
            <a:off x="790697" y="182532"/>
            <a:ext cx="10382776" cy="70117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7" name="Rectangle 16">
            <a:extLst>
              <a:ext uri="{FF2B5EF4-FFF2-40B4-BE49-F238E27FC236}">
                <a16:creationId xmlns:a16="http://schemas.microsoft.com/office/drawing/2014/main" id="{D4B66F15-2E24-FA96-33D3-1FB4F871681B}"/>
              </a:ext>
            </a:extLst>
          </p:cNvPr>
          <p:cNvSpPr/>
          <p:nvPr/>
        </p:nvSpPr>
        <p:spPr>
          <a:xfrm>
            <a:off x="1159497" y="311085"/>
            <a:ext cx="1809946" cy="395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FALCON LABS</a:t>
            </a:r>
          </a:p>
        </p:txBody>
      </p:sp>
      <p:sp>
        <p:nvSpPr>
          <p:cNvPr id="19" name="Rectangle 18">
            <a:extLst>
              <a:ext uri="{FF2B5EF4-FFF2-40B4-BE49-F238E27FC236}">
                <a16:creationId xmlns:a16="http://schemas.microsoft.com/office/drawing/2014/main" id="{D07E49A1-51EE-D88B-9BDC-A2CBFB04F998}"/>
              </a:ext>
            </a:extLst>
          </p:cNvPr>
          <p:cNvSpPr/>
          <p:nvPr/>
        </p:nvSpPr>
        <p:spPr>
          <a:xfrm>
            <a:off x="8568965" y="311085"/>
            <a:ext cx="2026763" cy="395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 your lab</a:t>
            </a:r>
          </a:p>
        </p:txBody>
      </p:sp>
    </p:spTree>
    <p:extLst>
      <p:ext uri="{BB962C8B-B14F-4D97-AF65-F5344CB8AC3E}">
        <p14:creationId xmlns:p14="http://schemas.microsoft.com/office/powerpoint/2010/main" val="4159886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16">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0">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22">
            <a:extLst>
              <a:ext uri="{FF2B5EF4-FFF2-40B4-BE49-F238E27FC236}">
                <a16:creationId xmlns:a16="http://schemas.microsoft.com/office/drawing/2014/main" id="{D87FFE71-34DC-4C53-AE0F-6B141D081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74239" y="5850225"/>
            <a:ext cx="867485" cy="115439"/>
            <a:chOff x="8910933" y="1861308"/>
            <a:chExt cx="867485" cy="115439"/>
          </a:xfrm>
        </p:grpSpPr>
        <p:sp>
          <p:nvSpPr>
            <p:cNvPr id="24" name="Rectangle 23">
              <a:extLst>
                <a:ext uri="{FF2B5EF4-FFF2-40B4-BE49-F238E27FC236}">
                  <a16:creationId xmlns:a16="http://schemas.microsoft.com/office/drawing/2014/main" id="{37DF92F1-0E20-46AC-BB8F-F66926B40C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34" name="Straight Connector 24">
              <a:extLst>
                <a:ext uri="{FF2B5EF4-FFF2-40B4-BE49-F238E27FC236}">
                  <a16:creationId xmlns:a16="http://schemas.microsoft.com/office/drawing/2014/main" id="{FFA14CB4-8459-4D23-B4FF-8F9868E3FC9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 name="Straight Connector 25">
              <a:extLst>
                <a:ext uri="{FF2B5EF4-FFF2-40B4-BE49-F238E27FC236}">
                  <a16:creationId xmlns:a16="http://schemas.microsoft.com/office/drawing/2014/main" id="{7A0C763F-37C4-4E00-AEB2-8867F4AA25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5" name="Rectangle 1">
            <a:extLst>
              <a:ext uri="{FF2B5EF4-FFF2-40B4-BE49-F238E27FC236}">
                <a16:creationId xmlns:a16="http://schemas.microsoft.com/office/drawing/2014/main" id="{58EB1358-2EB1-F4BF-C196-45E1AE07FFBB}"/>
              </a:ext>
            </a:extLst>
          </p:cNvPr>
          <p:cNvSpPr>
            <a:spLocks noChangeArrowheads="1"/>
          </p:cNvSpPr>
          <p:nvPr/>
        </p:nvSpPr>
        <p:spPr bwMode="auto">
          <a:xfrm>
            <a:off x="3171825" y="22812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2" name="Content Placeholder 7">
            <a:extLst>
              <a:ext uri="{FF2B5EF4-FFF2-40B4-BE49-F238E27FC236}">
                <a16:creationId xmlns:a16="http://schemas.microsoft.com/office/drawing/2014/main" id="{4D9A6AB1-4321-66EB-579D-E8E848E13065}"/>
              </a:ext>
            </a:extLst>
          </p:cNvPr>
          <p:cNvGraphicFramePr>
            <a:graphicFrameLocks/>
          </p:cNvGraphicFramePr>
          <p:nvPr>
            <p:extLst>
              <p:ext uri="{D42A27DB-BD31-4B8C-83A1-F6EECF244321}">
                <p14:modId xmlns:p14="http://schemas.microsoft.com/office/powerpoint/2010/main" val="854466301"/>
              </p:ext>
            </p:extLst>
          </p:nvPr>
        </p:nvGraphicFramePr>
        <p:xfrm>
          <a:off x="568960" y="633559"/>
          <a:ext cx="11125199" cy="5716441"/>
        </p:xfrm>
        <a:graphic>
          <a:graphicData uri="http://schemas.openxmlformats.org/drawingml/2006/table">
            <a:tbl>
              <a:tblPr firstRow="1" bandRow="1">
                <a:noFill/>
              </a:tblPr>
              <a:tblGrid>
                <a:gridCol w="5472076">
                  <a:extLst>
                    <a:ext uri="{9D8B030D-6E8A-4147-A177-3AD203B41FA5}">
                      <a16:colId xmlns:a16="http://schemas.microsoft.com/office/drawing/2014/main" val="1343588553"/>
                    </a:ext>
                  </a:extLst>
                </a:gridCol>
                <a:gridCol w="95260">
                  <a:extLst>
                    <a:ext uri="{9D8B030D-6E8A-4147-A177-3AD203B41FA5}">
                      <a16:colId xmlns:a16="http://schemas.microsoft.com/office/drawing/2014/main" val="2493214424"/>
                    </a:ext>
                  </a:extLst>
                </a:gridCol>
                <a:gridCol w="95260">
                  <a:extLst>
                    <a:ext uri="{9D8B030D-6E8A-4147-A177-3AD203B41FA5}">
                      <a16:colId xmlns:a16="http://schemas.microsoft.com/office/drawing/2014/main" val="3652990604"/>
                    </a:ext>
                  </a:extLst>
                </a:gridCol>
                <a:gridCol w="5462603">
                  <a:extLst>
                    <a:ext uri="{9D8B030D-6E8A-4147-A177-3AD203B41FA5}">
                      <a16:colId xmlns:a16="http://schemas.microsoft.com/office/drawing/2014/main" val="1220131259"/>
                    </a:ext>
                  </a:extLst>
                </a:gridCol>
              </a:tblGrid>
              <a:tr h="416171">
                <a:tc gridSpan="4">
                  <a:txBody>
                    <a:bodyPr/>
                    <a:lstStyle/>
                    <a:p>
                      <a:pPr algn="ctr" rtl="0" fontAlgn="t">
                        <a:spcBef>
                          <a:spcPts val="0"/>
                        </a:spcBef>
                        <a:spcAft>
                          <a:spcPts val="0"/>
                        </a:spcAft>
                      </a:pPr>
                      <a:r>
                        <a:rPr lang="en-US" sz="1600" b="1" i="0" u="none" strike="noStrike" cap="none" spc="60" dirty="0">
                          <a:solidFill>
                            <a:schemeClr val="bg1"/>
                          </a:solidFill>
                          <a:effectLst/>
                          <a:latin typeface="Bembo (Body)"/>
                        </a:rPr>
                        <a:t>Basic Business Model</a:t>
                      </a:r>
                      <a:endParaRPr lang="en-US" sz="1600" b="1" i="0" cap="none" spc="60" dirty="0">
                        <a:solidFill>
                          <a:schemeClr val="bg1"/>
                        </a:solidFill>
                        <a:effectLst/>
                        <a:latin typeface="Bembo (Body)"/>
                      </a:endParaRPr>
                    </a:p>
                  </a:txBody>
                  <a:tcPr marL="34930" marR="34930" marT="71856" marB="34930" anchor="ctr">
                    <a:lnL w="12700" cmpd="sng">
                      <a:noFill/>
                    </a:lnL>
                    <a:lnR w="12700" cmpd="sng">
                      <a:noFill/>
                    </a:lnR>
                    <a:lnT w="19050" cap="flat" cmpd="sng" algn="ctr">
                      <a:noFill/>
                      <a:prstDash val="solid"/>
                    </a:lnT>
                    <a:lnB w="38100" cmpd="sng">
                      <a:noFill/>
                    </a:lnB>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737016633"/>
                  </a:ext>
                </a:extLst>
              </a:tr>
              <a:tr h="385700">
                <a:tc gridSpan="2">
                  <a:txBody>
                    <a:bodyPr/>
                    <a:lstStyle/>
                    <a:p>
                      <a:pPr algn="ctr" rtl="0" fontAlgn="t">
                        <a:spcBef>
                          <a:spcPts val="0"/>
                        </a:spcBef>
                        <a:spcAft>
                          <a:spcPts val="0"/>
                        </a:spcAft>
                      </a:pPr>
                      <a:r>
                        <a:rPr lang="en-US" sz="1400" b="1" i="0" u="none" strike="noStrike" cap="none" spc="0">
                          <a:solidFill>
                            <a:schemeClr val="tx1"/>
                          </a:solidFill>
                          <a:effectLst/>
                          <a:latin typeface="Bembo (Body)"/>
                        </a:rPr>
                        <a:t>Description</a:t>
                      </a:r>
                      <a:endParaRPr lang="en-US" sz="1400" b="1" i="0" cap="none" spc="0">
                        <a:solidFill>
                          <a:schemeClr val="tx1"/>
                        </a:solidFill>
                        <a:effectLst/>
                        <a:latin typeface="Bembo (Body)"/>
                      </a:endParaRPr>
                    </a:p>
                  </a:txBody>
                  <a:tcPr marL="34930" marR="34930" marT="71856" marB="34930">
                    <a:lnL w="12700" cmpd="sng">
                      <a:noFill/>
                      <a:prstDash val="solid"/>
                    </a:lnL>
                    <a:lnR w="12700" cmpd="sng">
                      <a:noFill/>
                      <a:prstDash val="solid"/>
                    </a:lnR>
                    <a:lnT w="38100" cmpd="sng">
                      <a:noFill/>
                    </a:lnT>
                    <a:lnB w="12700" cap="flat" cmpd="sng" algn="ctr">
                      <a:noFill/>
                      <a:prstDash val="solid"/>
                    </a:lnB>
                    <a:noFill/>
                  </a:tcPr>
                </a:tc>
                <a:tc hMerge="1">
                  <a:txBody>
                    <a:bodyPr/>
                    <a:lstStyle/>
                    <a:p>
                      <a:endParaRPr lang="en-US"/>
                    </a:p>
                  </a:txBody>
                  <a:tcPr/>
                </a:tc>
                <a:tc gridSpan="2">
                  <a:txBody>
                    <a:bodyPr/>
                    <a:lstStyle/>
                    <a:p>
                      <a:pPr algn="ctr" rtl="0" fontAlgn="t">
                        <a:spcBef>
                          <a:spcPts val="0"/>
                        </a:spcBef>
                        <a:spcAft>
                          <a:spcPts val="0"/>
                        </a:spcAft>
                      </a:pPr>
                      <a:r>
                        <a:rPr lang="en-US" sz="1400" b="1" i="0" u="none" strike="noStrike" cap="none" spc="0">
                          <a:solidFill>
                            <a:schemeClr val="tx1"/>
                          </a:solidFill>
                          <a:effectLst/>
                          <a:latin typeface="Bembo (Body)"/>
                        </a:rPr>
                        <a:t>Revenue Streams</a:t>
                      </a:r>
                      <a:endParaRPr lang="en-US" sz="1400" b="1" i="0" cap="none" spc="0">
                        <a:solidFill>
                          <a:schemeClr val="tx1"/>
                        </a:solidFill>
                        <a:effectLst/>
                        <a:latin typeface="Bembo (Body)"/>
                      </a:endParaRPr>
                    </a:p>
                  </a:txBody>
                  <a:tcPr marL="34930" marR="34930" marT="71856" marB="34930">
                    <a:lnL w="12700" cmpd="sng">
                      <a:noFill/>
                      <a:prstDash val="solid"/>
                    </a:lnL>
                    <a:lnR w="12700" cmpd="sng">
                      <a:noFill/>
                      <a:prstDash val="solid"/>
                    </a:lnR>
                    <a:lnT w="38100" cmpd="sng">
                      <a:noFill/>
                    </a:lnT>
                    <a:lnB w="12700" cap="flat" cmpd="sng" algn="ctr">
                      <a:noFill/>
                      <a:prstDash val="solid"/>
                    </a:lnB>
                    <a:noFill/>
                  </a:tcPr>
                </a:tc>
                <a:tc hMerge="1">
                  <a:txBody>
                    <a:bodyPr/>
                    <a:lstStyle/>
                    <a:p>
                      <a:endParaRPr lang="en-US"/>
                    </a:p>
                  </a:txBody>
                  <a:tcPr/>
                </a:tc>
                <a:extLst>
                  <a:ext uri="{0D108BD9-81ED-4DB2-BD59-A6C34878D82A}">
                    <a16:rowId xmlns:a16="http://schemas.microsoft.com/office/drawing/2014/main" val="4218051936"/>
                  </a:ext>
                </a:extLst>
              </a:tr>
              <a:tr h="1238863">
                <a:tc gridSpan="2">
                  <a:txBody>
                    <a:bodyPr/>
                    <a:lstStyle/>
                    <a:p>
                      <a:pPr algn="just" rtl="0" fontAlgn="t">
                        <a:spcBef>
                          <a:spcPts val="0"/>
                        </a:spcBef>
                        <a:spcAft>
                          <a:spcPts val="0"/>
                        </a:spcAft>
                      </a:pPr>
                      <a:endParaRPr lang="en-US" sz="1400" b="1" i="0" u="none" strike="noStrike" cap="none" spc="0" dirty="0">
                        <a:solidFill>
                          <a:schemeClr val="tx1"/>
                        </a:solidFill>
                        <a:effectLst/>
                        <a:latin typeface="Bembo (Body)"/>
                      </a:endParaRPr>
                    </a:p>
                    <a:p>
                      <a:pPr marL="285750" indent="-285750" algn="just" rtl="0" fontAlgn="t">
                        <a:spcBef>
                          <a:spcPts val="0"/>
                        </a:spcBef>
                        <a:spcAft>
                          <a:spcPts val="0"/>
                        </a:spcAft>
                        <a:buFont typeface="Arial" panose="020B0604020202020204" pitchFamily="34" charset="0"/>
                        <a:buChar char="•"/>
                      </a:pPr>
                      <a:r>
                        <a:rPr lang="en-US" sz="1400" b="1" i="0" u="none" strike="noStrike" cap="none" spc="0" dirty="0">
                          <a:solidFill>
                            <a:schemeClr val="tx1"/>
                          </a:solidFill>
                          <a:effectLst/>
                          <a:latin typeface="Bembo (Body)"/>
                        </a:rPr>
                        <a:t>Website application to help students to use different tools and applications with no installation.</a:t>
                      </a:r>
                      <a:endParaRPr lang="en-US" sz="1400" b="1" i="0" cap="none" spc="0" dirty="0">
                        <a:solidFill>
                          <a:schemeClr val="tx1"/>
                        </a:solidFill>
                        <a:effectLst/>
                        <a:latin typeface="Bembo (Body)"/>
                      </a:endParaRPr>
                    </a:p>
                  </a:txBody>
                  <a:tcPr marL="34930" marR="34930" marT="71856" marB="3493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hMerge="1">
                  <a:txBody>
                    <a:bodyPr/>
                    <a:lstStyle/>
                    <a:p>
                      <a:endParaRPr lang="en-US"/>
                    </a:p>
                  </a:txBody>
                  <a:tcPr/>
                </a:tc>
                <a:tc gridSpan="2">
                  <a:txBody>
                    <a:bodyPr/>
                    <a:lstStyle/>
                    <a:p>
                      <a:pPr marL="285750" indent="-285750" algn="just" rtl="0" fontAlgn="t">
                        <a:spcBef>
                          <a:spcPts val="0"/>
                        </a:spcBef>
                        <a:spcAft>
                          <a:spcPts val="0"/>
                        </a:spcAft>
                        <a:buFont typeface="Arial" panose="020B0604020202020204" pitchFamily="34" charset="0"/>
                        <a:buChar char="•"/>
                      </a:pPr>
                      <a:r>
                        <a:rPr lang="en-US" sz="1400" b="1" i="0" cap="none" spc="0" dirty="0">
                          <a:solidFill>
                            <a:schemeClr val="tx1"/>
                          </a:solidFill>
                          <a:effectLst/>
                          <a:latin typeface="Bembo (Body)"/>
                        </a:rPr>
                        <a:t>Students will be given a limited amount of storage and access to the resources. After limited usage, students need to pay for resources they want to use.</a:t>
                      </a:r>
                    </a:p>
                  </a:txBody>
                  <a:tcPr marL="34930" marR="34930" marT="71856" marB="3493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hMerge="1">
                  <a:txBody>
                    <a:bodyPr/>
                    <a:lstStyle/>
                    <a:p>
                      <a:endParaRPr lang="en-US"/>
                    </a:p>
                  </a:txBody>
                  <a:tcPr/>
                </a:tc>
                <a:extLst>
                  <a:ext uri="{0D108BD9-81ED-4DB2-BD59-A6C34878D82A}">
                    <a16:rowId xmlns:a16="http://schemas.microsoft.com/office/drawing/2014/main" val="3084005507"/>
                  </a:ext>
                </a:extLst>
              </a:tr>
              <a:tr h="598991">
                <a:tc>
                  <a:txBody>
                    <a:bodyPr/>
                    <a:lstStyle/>
                    <a:p>
                      <a:pPr algn="ctr" rtl="0" fontAlgn="t">
                        <a:spcBef>
                          <a:spcPts val="0"/>
                        </a:spcBef>
                        <a:spcAft>
                          <a:spcPts val="0"/>
                        </a:spcAft>
                      </a:pPr>
                      <a:r>
                        <a:rPr lang="en-US" sz="1400" b="1" i="0" u="none" strike="noStrike" cap="none" spc="0" dirty="0">
                          <a:solidFill>
                            <a:schemeClr val="tx1"/>
                          </a:solidFill>
                          <a:effectLst/>
                          <a:latin typeface="Bembo (Body)"/>
                        </a:rPr>
                        <a:t>Customer targets</a:t>
                      </a:r>
                      <a:endParaRPr lang="en-US" sz="1400" b="1" i="0" cap="none" spc="0" dirty="0">
                        <a:solidFill>
                          <a:schemeClr val="tx1"/>
                        </a:solidFill>
                        <a:effectLst/>
                        <a:latin typeface="Bembo (Body)"/>
                      </a:endParaRPr>
                    </a:p>
                  </a:txBody>
                  <a:tcPr marL="34930" marR="34930" marT="71856" marB="34930">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ctr" rtl="0" fontAlgn="t">
                        <a:spcBef>
                          <a:spcPts val="0"/>
                        </a:spcBef>
                        <a:spcAft>
                          <a:spcPts val="0"/>
                        </a:spcAft>
                      </a:pPr>
                      <a:endParaRPr lang="en-US" sz="1400" b="1" i="0" cap="none" spc="0" dirty="0">
                        <a:solidFill>
                          <a:schemeClr val="tx1"/>
                        </a:solidFill>
                        <a:effectLst/>
                        <a:latin typeface="Bembo (Body)"/>
                      </a:endParaRPr>
                    </a:p>
                  </a:txBody>
                  <a:tcPr marL="34930" marR="34930" marT="71856" marB="34930">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ctr" rtl="0" fontAlgn="t">
                        <a:spcBef>
                          <a:spcPts val="0"/>
                        </a:spcBef>
                        <a:spcAft>
                          <a:spcPts val="0"/>
                        </a:spcAft>
                      </a:pPr>
                      <a:endParaRPr lang="en-US" sz="1400" b="1" i="0" cap="none" spc="0" dirty="0">
                        <a:solidFill>
                          <a:schemeClr val="tx1"/>
                        </a:solidFill>
                        <a:effectLst/>
                        <a:latin typeface="Bembo (Body)"/>
                      </a:endParaRPr>
                    </a:p>
                  </a:txBody>
                  <a:tcPr marL="34930" marR="34930" marT="71856" marB="34930">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ctr" rtl="0" fontAlgn="t">
                        <a:spcBef>
                          <a:spcPts val="0"/>
                        </a:spcBef>
                        <a:spcAft>
                          <a:spcPts val="0"/>
                        </a:spcAft>
                      </a:pPr>
                      <a:r>
                        <a:rPr lang="en-US" sz="1400" b="1" i="0" u="none" strike="noStrike" cap="none" spc="0" dirty="0">
                          <a:solidFill>
                            <a:schemeClr val="tx1"/>
                          </a:solidFill>
                          <a:effectLst/>
                          <a:latin typeface="Bembo (Body)"/>
                        </a:rPr>
                        <a:t>Pricing</a:t>
                      </a:r>
                      <a:endParaRPr lang="en-US" sz="1400" b="1" i="0" cap="none" spc="0" dirty="0">
                        <a:solidFill>
                          <a:schemeClr val="tx1"/>
                        </a:solidFill>
                        <a:effectLst/>
                        <a:latin typeface="Bembo (Body)"/>
                      </a:endParaRPr>
                    </a:p>
                  </a:txBody>
                  <a:tcPr marL="34930" marR="34930" marT="71856" marB="34930">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3033919538"/>
                  </a:ext>
                </a:extLst>
              </a:tr>
              <a:tr h="1665444">
                <a:tc>
                  <a:txBody>
                    <a:bodyPr/>
                    <a:lstStyle/>
                    <a:p>
                      <a:pPr marL="285750" indent="-285750" algn="just" rtl="0" fontAlgn="t">
                        <a:spcBef>
                          <a:spcPts val="0"/>
                        </a:spcBef>
                        <a:spcAft>
                          <a:spcPts val="0"/>
                        </a:spcAft>
                        <a:buFont typeface="Arial" panose="020B0604020202020204" pitchFamily="34" charset="0"/>
                        <a:buChar char="•"/>
                      </a:pPr>
                      <a:r>
                        <a:rPr lang="en-US" sz="1400" b="1" i="0" u="none" strike="noStrike" cap="none" spc="0" dirty="0">
                          <a:solidFill>
                            <a:schemeClr val="tx1"/>
                          </a:solidFill>
                          <a:effectLst/>
                          <a:latin typeface="Bembo (Body)"/>
                        </a:rPr>
                        <a:t>Universities</a:t>
                      </a:r>
                    </a:p>
                    <a:p>
                      <a:pPr marL="285750" indent="-285750" algn="just" rtl="0" fontAlgn="t">
                        <a:spcBef>
                          <a:spcPts val="0"/>
                        </a:spcBef>
                        <a:spcAft>
                          <a:spcPts val="0"/>
                        </a:spcAft>
                        <a:buFont typeface="Arial" panose="020B0604020202020204" pitchFamily="34" charset="0"/>
                        <a:buChar char="•"/>
                      </a:pPr>
                      <a:r>
                        <a:rPr lang="en-US" sz="1400" b="1" i="0" u="none" strike="noStrike" cap="none" spc="0" dirty="0">
                          <a:solidFill>
                            <a:schemeClr val="tx1"/>
                          </a:solidFill>
                          <a:effectLst/>
                          <a:latin typeface="Bembo (Body)"/>
                        </a:rPr>
                        <a:t>Online Learning</a:t>
                      </a:r>
                    </a:p>
                    <a:p>
                      <a:pPr algn="just" rtl="0" fontAlgn="t">
                        <a:spcBef>
                          <a:spcPts val="0"/>
                        </a:spcBef>
                        <a:spcAft>
                          <a:spcPts val="0"/>
                        </a:spcAft>
                      </a:pPr>
                      <a:endParaRPr lang="en-US" sz="1400" b="1" i="0" cap="none" spc="0" dirty="0">
                        <a:solidFill>
                          <a:schemeClr val="tx1"/>
                        </a:solidFill>
                        <a:effectLst/>
                        <a:latin typeface="Bembo (Body)"/>
                      </a:endParaRPr>
                    </a:p>
                  </a:txBody>
                  <a:tcPr marL="34930" marR="34930" marT="71856" marB="3493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just" rtl="0" fontAlgn="t">
                        <a:spcBef>
                          <a:spcPts val="0"/>
                        </a:spcBef>
                        <a:spcAft>
                          <a:spcPts val="0"/>
                        </a:spcAft>
                      </a:pPr>
                      <a:endParaRPr lang="en-US" sz="1400" b="1" i="0" cap="none" spc="0" dirty="0">
                        <a:solidFill>
                          <a:schemeClr val="tx1"/>
                        </a:solidFill>
                        <a:effectLst/>
                        <a:latin typeface="Bembo (Body)"/>
                      </a:endParaRPr>
                    </a:p>
                  </a:txBody>
                  <a:tcPr marL="34930" marR="34930" marT="71856" marB="3493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just" rtl="0" fontAlgn="t">
                        <a:spcBef>
                          <a:spcPts val="0"/>
                        </a:spcBef>
                        <a:spcAft>
                          <a:spcPts val="0"/>
                        </a:spcAft>
                      </a:pPr>
                      <a:endParaRPr lang="en-US" sz="1400" b="1" i="0" cap="none" spc="0" dirty="0">
                        <a:solidFill>
                          <a:schemeClr val="tx1"/>
                        </a:solidFill>
                        <a:effectLst/>
                        <a:latin typeface="Bembo (Body)"/>
                      </a:endParaRPr>
                    </a:p>
                  </a:txBody>
                  <a:tcPr marL="34930" marR="34930" marT="71856" marB="3493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marL="285750" indent="-285750" algn="just" rtl="0" fontAlgn="t">
                        <a:spcBef>
                          <a:spcPts val="0"/>
                        </a:spcBef>
                        <a:spcAft>
                          <a:spcPts val="0"/>
                        </a:spcAft>
                        <a:buFont typeface="Arial" panose="020B0604020202020204" pitchFamily="34" charset="0"/>
                        <a:buChar char="•"/>
                      </a:pPr>
                      <a:r>
                        <a:rPr lang="en-US" sz="1400" b="1" i="0" u="none" strike="noStrike" cap="none" spc="0" dirty="0">
                          <a:solidFill>
                            <a:schemeClr val="tx1"/>
                          </a:solidFill>
                          <a:effectLst/>
                          <a:latin typeface="Bembo (Body)"/>
                        </a:rPr>
                        <a:t>The website is free to use for a limited amount of time with all the resources.</a:t>
                      </a:r>
                      <a:endParaRPr lang="en-US" sz="1400" b="1" i="0" cap="none" spc="0" dirty="0">
                        <a:solidFill>
                          <a:schemeClr val="tx1"/>
                        </a:solidFill>
                        <a:effectLst/>
                        <a:latin typeface="Bembo (Body)"/>
                      </a:endParaRPr>
                    </a:p>
                  </a:txBody>
                  <a:tcPr marL="34930" marR="34930" marT="71856" marB="3493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705615162"/>
                  </a:ext>
                </a:extLst>
              </a:tr>
              <a:tr h="385700">
                <a:tc gridSpan="2">
                  <a:txBody>
                    <a:bodyPr/>
                    <a:lstStyle/>
                    <a:p>
                      <a:pPr algn="ctr" rtl="0" fontAlgn="t">
                        <a:spcBef>
                          <a:spcPts val="0"/>
                        </a:spcBef>
                        <a:spcAft>
                          <a:spcPts val="0"/>
                        </a:spcAft>
                      </a:pPr>
                      <a:r>
                        <a:rPr lang="en-US" sz="1400" b="1" i="0" cap="none" spc="0" dirty="0">
                          <a:solidFill>
                            <a:schemeClr val="tx1"/>
                          </a:solidFill>
                          <a:effectLst/>
                          <a:latin typeface="Bembo (Body)"/>
                          <a:cs typeface="Times New Roman" panose="02020603050405020304" pitchFamily="18" charset="0"/>
                        </a:rPr>
                        <a:t>Challenges</a:t>
                      </a:r>
                    </a:p>
                  </a:txBody>
                  <a:tcPr marL="34930" marR="34930" marT="71856" marB="34930">
                    <a:lnL w="12700" cmpd="sng">
                      <a:noFill/>
                      <a:prstDash val="solid"/>
                    </a:lnL>
                    <a:lnR w="12700" cmpd="sng">
                      <a:noFill/>
                      <a:prstDash val="solid"/>
                    </a:lnR>
                    <a:lnT w="12700" cmpd="sng">
                      <a:noFill/>
                      <a:prstDash val="solid"/>
                    </a:lnT>
                    <a:lnB w="12700" cap="flat" cmpd="sng" algn="ctr">
                      <a:noFill/>
                      <a:prstDash val="solid"/>
                    </a:lnB>
                    <a:noFill/>
                  </a:tcPr>
                </a:tc>
                <a:tc hMerge="1">
                  <a:txBody>
                    <a:bodyPr/>
                    <a:lstStyle/>
                    <a:p>
                      <a:endParaRPr lang="en-US"/>
                    </a:p>
                  </a:txBody>
                  <a:tcPr/>
                </a:tc>
                <a:tc gridSpan="2">
                  <a:txBody>
                    <a:bodyPr/>
                    <a:lstStyle/>
                    <a:p>
                      <a:pPr algn="ctr" rtl="0" fontAlgn="t">
                        <a:spcBef>
                          <a:spcPts val="0"/>
                        </a:spcBef>
                        <a:spcAft>
                          <a:spcPts val="0"/>
                        </a:spcAft>
                      </a:pPr>
                      <a:r>
                        <a:rPr lang="en-US" sz="1400" b="1" i="0" u="none" strike="noStrike" cap="none" spc="0">
                          <a:solidFill>
                            <a:schemeClr val="tx1"/>
                          </a:solidFill>
                          <a:effectLst/>
                          <a:latin typeface="Bembo (Body)"/>
                        </a:rPr>
                        <a:t>Growth opportunity</a:t>
                      </a:r>
                      <a:endParaRPr lang="en-US" sz="1400" b="1" i="0" cap="none" spc="0">
                        <a:solidFill>
                          <a:schemeClr val="tx1"/>
                        </a:solidFill>
                        <a:effectLst/>
                        <a:latin typeface="Bembo (Body)"/>
                      </a:endParaRPr>
                    </a:p>
                  </a:txBody>
                  <a:tcPr marL="34930" marR="34930" marT="71856" marB="34930">
                    <a:lnL w="12700" cmpd="sng">
                      <a:noFill/>
                      <a:prstDash val="solid"/>
                    </a:lnL>
                    <a:lnR w="12700" cmpd="sng">
                      <a:noFill/>
                      <a:prstDash val="solid"/>
                    </a:lnR>
                    <a:lnT w="12700" cmpd="sng">
                      <a:noFill/>
                      <a:prstDash val="solid"/>
                    </a:lnT>
                    <a:lnB w="12700" cap="flat" cmpd="sng" algn="ctr">
                      <a:noFill/>
                      <a:prstDash val="solid"/>
                    </a:lnB>
                    <a:noFill/>
                  </a:tcPr>
                </a:tc>
                <a:tc hMerge="1">
                  <a:txBody>
                    <a:bodyPr/>
                    <a:lstStyle/>
                    <a:p>
                      <a:endParaRPr lang="en-US"/>
                    </a:p>
                  </a:txBody>
                  <a:tcPr/>
                </a:tc>
                <a:extLst>
                  <a:ext uri="{0D108BD9-81ED-4DB2-BD59-A6C34878D82A}">
                    <a16:rowId xmlns:a16="http://schemas.microsoft.com/office/drawing/2014/main" val="3544441095"/>
                  </a:ext>
                </a:extLst>
              </a:tr>
              <a:tr h="1025572">
                <a:tc gridSpan="2">
                  <a:txBody>
                    <a:bodyPr/>
                    <a:lstStyle/>
                    <a:p>
                      <a:pPr marL="285750" indent="-285750" algn="just" rtl="0" fontAlgn="t">
                        <a:spcBef>
                          <a:spcPts val="0"/>
                        </a:spcBef>
                        <a:spcAft>
                          <a:spcPts val="0"/>
                        </a:spcAft>
                        <a:buFont typeface="Arial" panose="020B0604020202020204" pitchFamily="34" charset="0"/>
                        <a:buChar char="•"/>
                      </a:pPr>
                      <a:r>
                        <a:rPr lang="en-US" sz="1400" b="1" i="0" cap="none" spc="0" dirty="0">
                          <a:solidFill>
                            <a:schemeClr val="tx1"/>
                          </a:solidFill>
                          <a:effectLst/>
                          <a:latin typeface="Bembo (Body)"/>
                        </a:rPr>
                        <a:t>Ability to decide how many universities are willing to adapt to this online resource learning </a:t>
                      </a:r>
                    </a:p>
                  </a:txBody>
                  <a:tcPr marL="34930" marR="34930" marT="71856" marB="3493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hMerge="1">
                  <a:txBody>
                    <a:bodyPr/>
                    <a:lstStyle/>
                    <a:p>
                      <a:endParaRPr lang="en-US"/>
                    </a:p>
                  </a:txBody>
                  <a:tcPr/>
                </a:tc>
                <a:tc gridSpan="2">
                  <a:txBody>
                    <a:bodyPr/>
                    <a:lstStyle/>
                    <a:p>
                      <a:pPr marL="285750" indent="-285750" algn="just" rtl="0" fontAlgn="t">
                        <a:spcBef>
                          <a:spcPts val="0"/>
                        </a:spcBef>
                        <a:spcAft>
                          <a:spcPts val="0"/>
                        </a:spcAft>
                        <a:buFont typeface="Arial" panose="020B0604020202020204" pitchFamily="34" charset="0"/>
                        <a:buChar char="•"/>
                      </a:pPr>
                      <a:r>
                        <a:rPr lang="en-US" sz="1400" b="1" i="0" u="none" strike="noStrike" cap="none" spc="0" dirty="0">
                          <a:solidFill>
                            <a:schemeClr val="tx1"/>
                          </a:solidFill>
                          <a:effectLst/>
                          <a:latin typeface="Bembo (Body)"/>
                        </a:rPr>
                        <a:t>Addition of other features to the app to make the platform industry attractive.</a:t>
                      </a:r>
                      <a:endParaRPr lang="en-US" sz="1400" b="1" i="0" cap="none" spc="0" dirty="0">
                        <a:solidFill>
                          <a:schemeClr val="tx1"/>
                        </a:solidFill>
                        <a:effectLst/>
                        <a:latin typeface="Bembo (Body)"/>
                      </a:endParaRPr>
                    </a:p>
                  </a:txBody>
                  <a:tcPr marL="34930" marR="34930" marT="71856" marB="3493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hMerge="1">
                  <a:txBody>
                    <a:bodyPr/>
                    <a:lstStyle/>
                    <a:p>
                      <a:endParaRPr lang="en-US"/>
                    </a:p>
                  </a:txBody>
                  <a:tcPr/>
                </a:tc>
                <a:extLst>
                  <a:ext uri="{0D108BD9-81ED-4DB2-BD59-A6C34878D82A}">
                    <a16:rowId xmlns:a16="http://schemas.microsoft.com/office/drawing/2014/main" val="3181595281"/>
                  </a:ext>
                </a:extLst>
              </a:tr>
            </a:tbl>
          </a:graphicData>
        </a:graphic>
      </p:graphicFrame>
    </p:spTree>
    <p:extLst>
      <p:ext uri="{BB962C8B-B14F-4D97-AF65-F5344CB8AC3E}">
        <p14:creationId xmlns:p14="http://schemas.microsoft.com/office/powerpoint/2010/main" val="1909863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3" name="Rectangle 12">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4" name="Straight Connector 13">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7" name="Rectangle 16">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85CD2A3-2099-476E-9A85-55DC735FA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159026"/>
            <a:ext cx="5938866"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0BC08E-873C-F3D7-3AE2-2C1D7C1BFD2C}"/>
              </a:ext>
            </a:extLst>
          </p:cNvPr>
          <p:cNvSpPr>
            <a:spLocks noGrp="1"/>
          </p:cNvSpPr>
          <p:nvPr>
            <p:ph type="title"/>
          </p:nvPr>
        </p:nvSpPr>
        <p:spPr>
          <a:xfrm>
            <a:off x="6759294" y="680721"/>
            <a:ext cx="4612277" cy="2077328"/>
          </a:xfrm>
        </p:spPr>
        <p:txBody>
          <a:bodyPr vert="horz" lIns="91440" tIns="45720" rIns="91440" bIns="45720" rtlCol="0" anchor="b">
            <a:normAutofit/>
          </a:bodyPr>
          <a:lstStyle/>
          <a:p>
            <a:pPr algn="ctr"/>
            <a:r>
              <a:rPr lang="en-US" sz="2800" kern="1200" cap="all" spc="390" baseline="0" dirty="0">
                <a:solidFill>
                  <a:schemeClr val="tx2"/>
                </a:solidFill>
                <a:latin typeface="+mj-lt"/>
                <a:ea typeface="+mj-ea"/>
                <a:cs typeface="+mj-cs"/>
              </a:rPr>
              <a:t>Cost Estimation and Timeline estimate</a:t>
            </a:r>
          </a:p>
        </p:txBody>
      </p:sp>
      <p:pic>
        <p:nvPicPr>
          <p:cNvPr id="7" name="Graphic 6" descr="Money">
            <a:extLst>
              <a:ext uri="{FF2B5EF4-FFF2-40B4-BE49-F238E27FC236}">
                <a16:creationId xmlns:a16="http://schemas.microsoft.com/office/drawing/2014/main" id="{EDE114F0-1C59-73F7-0CAE-5F8914BC4F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2434" y="927547"/>
            <a:ext cx="5011133" cy="5011133"/>
          </a:xfrm>
          <a:prstGeom prst="rect">
            <a:avLst/>
          </a:prstGeom>
        </p:spPr>
      </p:pic>
      <p:grpSp>
        <p:nvGrpSpPr>
          <p:cNvPr id="21" name="Group 20">
            <a:extLst>
              <a:ext uri="{FF2B5EF4-FFF2-40B4-BE49-F238E27FC236}">
                <a16:creationId xmlns:a16="http://schemas.microsoft.com/office/drawing/2014/main" id="{E92979E8-2E86-433E-A7E4-5F102E45A8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31691" y="4237480"/>
            <a:ext cx="867485" cy="115439"/>
            <a:chOff x="8910933" y="1861308"/>
            <a:chExt cx="867485" cy="115439"/>
          </a:xfrm>
        </p:grpSpPr>
        <p:sp>
          <p:nvSpPr>
            <p:cNvPr id="22" name="Rectangle 21">
              <a:extLst>
                <a:ext uri="{FF2B5EF4-FFF2-40B4-BE49-F238E27FC236}">
                  <a16:creationId xmlns:a16="http://schemas.microsoft.com/office/drawing/2014/main" id="{CDDEF0D5-EF9F-43D4-BF40-27A3121E0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3" name="Straight Connector 22">
              <a:extLst>
                <a:ext uri="{FF2B5EF4-FFF2-40B4-BE49-F238E27FC236}">
                  <a16:creationId xmlns:a16="http://schemas.microsoft.com/office/drawing/2014/main" id="{71438B34-2B34-4614-B3B4-D099271503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C691BDB-93D3-4721-903C-45DD9590F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aphicFrame>
        <p:nvGraphicFramePr>
          <p:cNvPr id="5" name="Table 5">
            <a:extLst>
              <a:ext uri="{FF2B5EF4-FFF2-40B4-BE49-F238E27FC236}">
                <a16:creationId xmlns:a16="http://schemas.microsoft.com/office/drawing/2014/main" id="{C9D642B9-75E3-3D15-301A-2CBFEE612D6C}"/>
              </a:ext>
            </a:extLst>
          </p:cNvPr>
          <p:cNvGraphicFramePr>
            <a:graphicFrameLocks noGrp="1"/>
          </p:cNvGraphicFramePr>
          <p:nvPr>
            <p:extLst>
              <p:ext uri="{D42A27DB-BD31-4B8C-83A1-F6EECF244321}">
                <p14:modId xmlns:p14="http://schemas.microsoft.com/office/powerpoint/2010/main" val="737265523"/>
              </p:ext>
            </p:extLst>
          </p:nvPr>
        </p:nvGraphicFramePr>
        <p:xfrm>
          <a:off x="6218420" y="2995605"/>
          <a:ext cx="5771854" cy="2021840"/>
        </p:xfrm>
        <a:graphic>
          <a:graphicData uri="http://schemas.openxmlformats.org/drawingml/2006/table">
            <a:tbl>
              <a:tblPr firstRow="1" bandRow="1">
                <a:tableStyleId>{5C22544A-7EE6-4342-B048-85BDC9FD1C3A}</a:tableStyleId>
              </a:tblPr>
              <a:tblGrid>
                <a:gridCol w="2885927">
                  <a:extLst>
                    <a:ext uri="{9D8B030D-6E8A-4147-A177-3AD203B41FA5}">
                      <a16:colId xmlns:a16="http://schemas.microsoft.com/office/drawing/2014/main" val="636678395"/>
                    </a:ext>
                  </a:extLst>
                </a:gridCol>
                <a:gridCol w="2885927">
                  <a:extLst>
                    <a:ext uri="{9D8B030D-6E8A-4147-A177-3AD203B41FA5}">
                      <a16:colId xmlns:a16="http://schemas.microsoft.com/office/drawing/2014/main" val="483560323"/>
                    </a:ext>
                  </a:extLst>
                </a:gridCol>
              </a:tblGrid>
              <a:tr h="370840">
                <a:tc>
                  <a:txBody>
                    <a:bodyPr/>
                    <a:lstStyle/>
                    <a:p>
                      <a:r>
                        <a:rPr lang="en-US" dirty="0"/>
                        <a:t>DEVELOPMENT</a:t>
                      </a:r>
                    </a:p>
                  </a:txBody>
                  <a:tcPr/>
                </a:tc>
                <a:tc>
                  <a:txBody>
                    <a:bodyPr/>
                    <a:lstStyle/>
                    <a:p>
                      <a:r>
                        <a:rPr lang="en-US" dirty="0"/>
                        <a:t>ESTIMATED TIME &amp; TIMELINE</a:t>
                      </a:r>
                    </a:p>
                  </a:txBody>
                  <a:tcPr/>
                </a:tc>
                <a:extLst>
                  <a:ext uri="{0D108BD9-81ED-4DB2-BD59-A6C34878D82A}">
                    <a16:rowId xmlns:a16="http://schemas.microsoft.com/office/drawing/2014/main" val="3606933416"/>
                  </a:ext>
                </a:extLst>
              </a:tr>
              <a:tr h="370840">
                <a:tc>
                  <a:txBody>
                    <a:bodyPr/>
                    <a:lstStyle/>
                    <a:p>
                      <a:r>
                        <a:rPr lang="en-US" dirty="0"/>
                        <a:t>UI DESIGN</a:t>
                      </a:r>
                    </a:p>
                  </a:txBody>
                  <a:tcPr/>
                </a:tc>
                <a:tc>
                  <a:txBody>
                    <a:bodyPr/>
                    <a:lstStyle/>
                    <a:p>
                      <a:r>
                        <a:rPr lang="en-US" dirty="0"/>
                        <a:t>$5000, 1 month</a:t>
                      </a:r>
                    </a:p>
                  </a:txBody>
                  <a:tcPr/>
                </a:tc>
                <a:extLst>
                  <a:ext uri="{0D108BD9-81ED-4DB2-BD59-A6C34878D82A}">
                    <a16:rowId xmlns:a16="http://schemas.microsoft.com/office/drawing/2014/main" val="3656317126"/>
                  </a:ext>
                </a:extLst>
              </a:tr>
              <a:tr h="370840">
                <a:tc>
                  <a:txBody>
                    <a:bodyPr/>
                    <a:lstStyle/>
                    <a:p>
                      <a:r>
                        <a:rPr lang="en-US" dirty="0"/>
                        <a:t>APPLICATION DEVELOPMENT</a:t>
                      </a:r>
                    </a:p>
                  </a:txBody>
                  <a:tcPr/>
                </a:tc>
                <a:tc>
                  <a:txBody>
                    <a:bodyPr/>
                    <a:lstStyle/>
                    <a:p>
                      <a:r>
                        <a:rPr lang="en-US" dirty="0"/>
                        <a:t>$50000, 6 months</a:t>
                      </a:r>
                    </a:p>
                  </a:txBody>
                  <a:tcPr/>
                </a:tc>
                <a:extLst>
                  <a:ext uri="{0D108BD9-81ED-4DB2-BD59-A6C34878D82A}">
                    <a16:rowId xmlns:a16="http://schemas.microsoft.com/office/drawing/2014/main" val="3322312331"/>
                  </a:ext>
                </a:extLst>
              </a:tr>
              <a:tr h="370840">
                <a:tc>
                  <a:txBody>
                    <a:bodyPr/>
                    <a:lstStyle/>
                    <a:p>
                      <a:r>
                        <a:rPr lang="en-US" dirty="0"/>
                        <a:t>MAINTENANCE</a:t>
                      </a:r>
                    </a:p>
                  </a:txBody>
                  <a:tcPr/>
                </a:tc>
                <a:tc>
                  <a:txBody>
                    <a:bodyPr/>
                    <a:lstStyle/>
                    <a:p>
                      <a:r>
                        <a:rPr lang="en-US" dirty="0"/>
                        <a:t>$10000/annum</a:t>
                      </a:r>
                    </a:p>
                  </a:txBody>
                  <a:tcPr/>
                </a:tc>
                <a:extLst>
                  <a:ext uri="{0D108BD9-81ED-4DB2-BD59-A6C34878D82A}">
                    <a16:rowId xmlns:a16="http://schemas.microsoft.com/office/drawing/2014/main" val="2166771345"/>
                  </a:ext>
                </a:extLst>
              </a:tr>
            </a:tbl>
          </a:graphicData>
        </a:graphic>
      </p:graphicFrame>
      <p:graphicFrame>
        <p:nvGraphicFramePr>
          <p:cNvPr id="6" name="Table 7">
            <a:extLst>
              <a:ext uri="{FF2B5EF4-FFF2-40B4-BE49-F238E27FC236}">
                <a16:creationId xmlns:a16="http://schemas.microsoft.com/office/drawing/2014/main" id="{4A5BA542-A5C8-EEA3-C2C3-694B396C508D}"/>
              </a:ext>
            </a:extLst>
          </p:cNvPr>
          <p:cNvGraphicFramePr>
            <a:graphicFrameLocks noGrp="1"/>
          </p:cNvGraphicFramePr>
          <p:nvPr>
            <p:extLst>
              <p:ext uri="{D42A27DB-BD31-4B8C-83A1-F6EECF244321}">
                <p14:modId xmlns:p14="http://schemas.microsoft.com/office/powerpoint/2010/main" val="220943016"/>
              </p:ext>
            </p:extLst>
          </p:nvPr>
        </p:nvGraphicFramePr>
        <p:xfrm>
          <a:off x="7113153" y="5255001"/>
          <a:ext cx="3982387" cy="370840"/>
        </p:xfrm>
        <a:graphic>
          <a:graphicData uri="http://schemas.openxmlformats.org/drawingml/2006/table">
            <a:tbl>
              <a:tblPr firstRow="1" bandRow="1">
                <a:tableStyleId>{5C22544A-7EE6-4342-B048-85BDC9FD1C3A}</a:tableStyleId>
              </a:tblPr>
              <a:tblGrid>
                <a:gridCol w="3982387">
                  <a:extLst>
                    <a:ext uri="{9D8B030D-6E8A-4147-A177-3AD203B41FA5}">
                      <a16:colId xmlns:a16="http://schemas.microsoft.com/office/drawing/2014/main" val="3223722189"/>
                    </a:ext>
                  </a:extLst>
                </a:gridCol>
              </a:tblGrid>
              <a:tr h="370840">
                <a:tc>
                  <a:txBody>
                    <a:bodyPr/>
                    <a:lstStyle/>
                    <a:p>
                      <a:r>
                        <a:rPr lang="en-US" dirty="0"/>
                        <a:t>TOTAL: $65000 TO $75000</a:t>
                      </a:r>
                    </a:p>
                  </a:txBody>
                  <a:tcPr/>
                </a:tc>
                <a:extLst>
                  <a:ext uri="{0D108BD9-81ED-4DB2-BD59-A6C34878D82A}">
                    <a16:rowId xmlns:a16="http://schemas.microsoft.com/office/drawing/2014/main" val="456058174"/>
                  </a:ext>
                </a:extLst>
              </a:tr>
            </a:tbl>
          </a:graphicData>
        </a:graphic>
      </p:graphicFrame>
    </p:spTree>
    <p:extLst>
      <p:ext uri="{BB962C8B-B14F-4D97-AF65-F5344CB8AC3E}">
        <p14:creationId xmlns:p14="http://schemas.microsoft.com/office/powerpoint/2010/main" val="3101502949"/>
      </p:ext>
    </p:extLst>
  </p:cSld>
  <p:clrMapOvr>
    <a:masterClrMapping/>
  </p:clrMapOvr>
</p:sld>
</file>

<file path=ppt/theme/theme1.xml><?xml version="1.0" encoding="utf-8"?>
<a:theme xmlns:a="http://schemas.openxmlformats.org/drawingml/2006/main" name="AdornVTI">
  <a:themeElements>
    <a:clrScheme name="AnalogousFromLightSeedRightStep">
      <a:dk1>
        <a:srgbClr val="000000"/>
      </a:dk1>
      <a:lt1>
        <a:srgbClr val="FFFFFF"/>
      </a:lt1>
      <a:dk2>
        <a:srgbClr val="36371F"/>
      </a:dk2>
      <a:lt2>
        <a:srgbClr val="E2E4E8"/>
      </a:lt2>
      <a:accent1>
        <a:srgbClr val="BE9B5A"/>
      </a:accent1>
      <a:accent2>
        <a:srgbClr val="A2A753"/>
      </a:accent2>
      <a:accent3>
        <a:srgbClr val="8BAC68"/>
      </a:accent3>
      <a:accent4>
        <a:srgbClr val="62B359"/>
      </a:accent4>
      <a:accent5>
        <a:srgbClr val="62B37B"/>
      </a:accent5>
      <a:accent6>
        <a:srgbClr val="57B098"/>
      </a:accent6>
      <a:hlink>
        <a:srgbClr val="6982AE"/>
      </a:hlink>
      <a:folHlink>
        <a:srgbClr val="7F7F7F"/>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docProps/app.xml><?xml version="1.0" encoding="utf-8"?>
<Properties xmlns="http://schemas.openxmlformats.org/officeDocument/2006/extended-properties" xmlns:vt="http://schemas.openxmlformats.org/officeDocument/2006/docPropsVTypes">
  <TotalTime>221</TotalTime>
  <Words>309</Words>
  <Application>Microsoft Office PowerPoint</Application>
  <PresentationFormat>Widescreen</PresentationFormat>
  <Paragraphs>45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Bembo</vt:lpstr>
      <vt:lpstr>Bembo (Body)</vt:lpstr>
      <vt:lpstr>AdornVTI</vt:lpstr>
      <vt:lpstr>FALCON LABS</vt:lpstr>
      <vt:lpstr>Motivation and Significance</vt:lpstr>
      <vt:lpstr>Focus</vt:lpstr>
      <vt:lpstr>Use cases</vt:lpstr>
      <vt:lpstr>FALCON Application(Software as a Service)</vt:lpstr>
      <vt:lpstr>PowerPoint Presentation</vt:lpstr>
      <vt:lpstr>PowerPoint Presentation</vt:lpstr>
      <vt:lpstr>Cost Estimation and Timeline estimate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KRYPTON</dc:title>
  <dc:creator>Sapireddy, Srinivas Rahul (UMKC-Student)</dc:creator>
  <cp:lastModifiedBy>Sapireddy, Srinivas Rahul (UMKC-Student)</cp:lastModifiedBy>
  <cp:revision>17</cp:revision>
  <dcterms:created xsi:type="dcterms:W3CDTF">2022-11-05T02:45:54Z</dcterms:created>
  <dcterms:modified xsi:type="dcterms:W3CDTF">2022-11-15T02:50:54Z</dcterms:modified>
</cp:coreProperties>
</file>