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81"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581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6/17/2020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6/17/2020</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vincedev.com/blog/nodejs-next-gen-technolog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vincedev.com/blog/mongodb-next-gen-technology/" TargetMode="External"/><Relationship Id="rId2" Type="http://schemas.openxmlformats.org/officeDocument/2006/relationships/hyperlink" Target="https://evincedev.com/hire-expert-magento-developer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vincedev.com/mobile-application-developme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000" dirty="0" smtClean="0"/>
              <a:t>Mean Stack</a:t>
            </a:r>
            <a:endParaRPr lang="en-IN" sz="8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MEAN Stack Architecture</a:t>
            </a:r>
            <a:endParaRPr lang="en-IN" dirty="0"/>
          </a:p>
        </p:txBody>
      </p:sp>
      <p:sp>
        <p:nvSpPr>
          <p:cNvPr id="3" name="Content Placeholder 2"/>
          <p:cNvSpPr>
            <a:spLocks noGrp="1"/>
          </p:cNvSpPr>
          <p:nvPr>
            <p:ph sz="quarter" idx="1"/>
          </p:nvPr>
        </p:nvSpPr>
        <p:spPr>
          <a:xfrm>
            <a:off x="301752" y="1527048"/>
            <a:ext cx="8503920" cy="4797552"/>
          </a:xfrm>
        </p:spPr>
        <p:txBody>
          <a:bodyPr>
            <a:normAutofit fontScale="25000" lnSpcReduction="20000"/>
          </a:bodyPr>
          <a:lstStyle/>
          <a:p>
            <a:pPr algn="just"/>
            <a:r>
              <a:rPr lang="en-IN" sz="8800" dirty="0" smtClean="0"/>
              <a:t>When the client makes any request it is firstly processed by the AngularJS. AngularJS is a client-side language in JavaScript.</a:t>
            </a:r>
          </a:p>
          <a:p>
            <a:pPr algn="just"/>
            <a:endParaRPr lang="en-IN" sz="8800" dirty="0" smtClean="0"/>
          </a:p>
          <a:p>
            <a:pPr algn="just"/>
            <a:r>
              <a:rPr lang="en-IN" sz="8800" dirty="0" smtClean="0"/>
              <a:t>After that, the request enters phase 2 which is NodeJS. NodeJS is a server-side language in JavaScript.</a:t>
            </a:r>
          </a:p>
          <a:p>
            <a:pPr algn="just"/>
            <a:endParaRPr lang="en-IN" sz="8800" dirty="0" smtClean="0"/>
          </a:p>
          <a:p>
            <a:pPr algn="just"/>
            <a:r>
              <a:rPr lang="en-IN" sz="8800" dirty="0" smtClean="0"/>
              <a:t>In phase 3, which is ExpressJS makes the request to the database.</a:t>
            </a:r>
          </a:p>
          <a:p>
            <a:pPr algn="just"/>
            <a:endParaRPr lang="en-IN" sz="8800" dirty="0" smtClean="0"/>
          </a:p>
          <a:p>
            <a:pPr algn="just"/>
            <a:r>
              <a:rPr lang="en-IN" sz="8800" dirty="0" smtClean="0"/>
              <a:t>MongoDB retrieves the data &amp; returns the response back to the ExpressJS.</a:t>
            </a:r>
          </a:p>
          <a:p>
            <a:pPr algn="just"/>
            <a:endParaRPr lang="en-IN" sz="8800" dirty="0" smtClean="0"/>
          </a:p>
          <a:p>
            <a:pPr algn="just"/>
            <a:r>
              <a:rPr lang="en-IN" sz="8800" dirty="0" smtClean="0"/>
              <a:t>Then ExpressJS sends a response back to the NodeJS and then NodeJS forwards it to the AngularJS to display the result.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7500" lnSpcReduction="20000"/>
          </a:bodyPr>
          <a:lstStyle/>
          <a:p>
            <a:pPr algn="just"/>
            <a:r>
              <a:rPr lang="en-IN" dirty="0" smtClean="0"/>
              <a:t>AngularJS is a structural framework for dynamic web apps. It lets you use HTML as your template language and allows you to extend HTML’s syntax to express your application’s components clearly and succinctly. </a:t>
            </a:r>
          </a:p>
          <a:p>
            <a:pPr algn="just"/>
            <a:endParaRPr lang="en-IN" dirty="0" smtClean="0"/>
          </a:p>
          <a:p>
            <a:pPr algn="just"/>
            <a:r>
              <a:rPr lang="en-IN" dirty="0" smtClean="0"/>
              <a:t>AngularJS is a browser-independent powerful JavaScript-based data binding UI framework to create RICH Internet Application(RIA).</a:t>
            </a:r>
          </a:p>
          <a:p>
            <a:pPr algn="just"/>
            <a:endParaRPr lang="en-IN" dirty="0" smtClean="0"/>
          </a:p>
          <a:p>
            <a:pPr algn="just"/>
            <a:r>
              <a:rPr lang="en-IN" dirty="0" smtClean="0"/>
              <a:t>It provides developers with options to write a client-side application (using JavaScript) in a clean MVC (Model View Controller)</a:t>
            </a:r>
          </a:p>
          <a:p>
            <a:pPr algn="just"/>
            <a:endParaRPr lang="en-IN" dirty="0" smtClean="0"/>
          </a:p>
          <a:p>
            <a:pPr algn="just"/>
            <a:r>
              <a:rPr lang="en-IN" dirty="0" smtClean="0"/>
              <a:t>An open-source, completely free, and used by thousands of developers around the world. It is licensed under the Apache License version 2.0.</a:t>
            </a:r>
          </a:p>
          <a:p>
            <a:endParaRPr lang="en-IN" dirty="0"/>
          </a:p>
        </p:txBody>
      </p:sp>
      <p:sp>
        <p:nvSpPr>
          <p:cNvPr id="5" name="Title 1"/>
          <p:cNvSpPr>
            <a:spLocks noGrp="1"/>
          </p:cNvSpPr>
          <p:nvPr>
            <p:ph type="title"/>
          </p:nvPr>
        </p:nvSpPr>
        <p:spPr/>
        <p:txBody>
          <a:bodyPr>
            <a:normAutofit/>
          </a:bodyPr>
          <a:lstStyle/>
          <a:p>
            <a:r>
              <a:rPr lang="en-IN" dirty="0" smtClean="0"/>
              <a:t>AngularJS (Client-Side)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a:t>
            </a:r>
            <a:endParaRPr lang="en-IN" dirty="0"/>
          </a:p>
        </p:txBody>
      </p:sp>
      <p:sp>
        <p:nvSpPr>
          <p:cNvPr id="3" name="Content Placeholder 2"/>
          <p:cNvSpPr>
            <a:spLocks noGrp="1"/>
          </p:cNvSpPr>
          <p:nvPr>
            <p:ph sz="quarter" idx="1"/>
          </p:nvPr>
        </p:nvSpPr>
        <p:spPr>
          <a:xfrm>
            <a:off x="301752" y="1447800"/>
            <a:ext cx="8503920" cy="5029200"/>
          </a:xfrm>
        </p:spPr>
        <p:txBody>
          <a:bodyPr>
            <a:normAutofit fontScale="47500" lnSpcReduction="20000"/>
          </a:bodyPr>
          <a:lstStyle/>
          <a:p>
            <a:r>
              <a:rPr lang="en-IN" sz="5000" b="1" dirty="0" smtClean="0"/>
              <a:t>Model</a:t>
            </a:r>
            <a:endParaRPr lang="en-IN" sz="5000" dirty="0" smtClean="0"/>
          </a:p>
          <a:p>
            <a:pPr>
              <a:buFont typeface="Wingdings" pitchFamily="2" charset="2"/>
              <a:buChar char="Ø"/>
            </a:pPr>
            <a:endParaRPr lang="en-IN" sz="4000" dirty="0" smtClean="0"/>
          </a:p>
          <a:p>
            <a:pPr algn="just">
              <a:buFont typeface="Wingdings" pitchFamily="2" charset="2"/>
              <a:buChar char="Ø"/>
            </a:pPr>
            <a:r>
              <a:rPr lang="en-IN" sz="4500" dirty="0" smtClean="0"/>
              <a:t>It is the lowest level of pattern responsible for maintaining data.</a:t>
            </a:r>
          </a:p>
          <a:p>
            <a:pPr algn="just">
              <a:buFont typeface="Wingdings" pitchFamily="2" charset="2"/>
              <a:buChar char="Ø"/>
            </a:pPr>
            <a:endParaRPr lang="en-IN" sz="4500" dirty="0" smtClean="0"/>
          </a:p>
          <a:p>
            <a:pPr algn="just">
              <a:buFont typeface="Wingdings" pitchFamily="2" charset="2"/>
              <a:buChar char="Ø"/>
            </a:pPr>
            <a:r>
              <a:rPr lang="en-IN" sz="4500" dirty="0" smtClean="0"/>
              <a:t>The model is responsible for managing application data. It responds to the request from view and to the instructions from the controller to update itself.</a:t>
            </a:r>
          </a:p>
          <a:p>
            <a:pPr algn="just">
              <a:buFont typeface="Wingdings" pitchFamily="2" charset="2"/>
              <a:buChar char="Ø"/>
            </a:pPr>
            <a:endParaRPr lang="en-IN" sz="4500" dirty="0" smtClean="0"/>
          </a:p>
          <a:p>
            <a:pPr algn="just">
              <a:buFont typeface="Wingdings" pitchFamily="2" charset="2"/>
              <a:buChar char="Ø"/>
            </a:pPr>
            <a:r>
              <a:rPr lang="en-IN" sz="4500" dirty="0" smtClean="0"/>
              <a:t>The Model component corresponds to all the data-related logic that the user works with. This can represent either the data that is being transferred between the View and Controller components or any other business logic-related data. For example, a Customer object will retrieve the customer information from the database, manipulate it and update it data back to the database or use it to render data.</a:t>
            </a:r>
          </a:p>
          <a:p>
            <a:pPr algn="just"/>
            <a:endParaRPr lang="en-IN" b="1" dirty="0" smtClean="0"/>
          </a:p>
          <a:p>
            <a:pPr algn="just"/>
            <a:endParaRPr lang="en-IN" b="1" dirty="0" smtClean="0"/>
          </a:p>
          <a:p>
            <a:pPr algn="just"/>
            <a:r>
              <a:rPr lang="en-IN" sz="4300" b="1" dirty="0" smtClean="0"/>
              <a:t> </a:t>
            </a:r>
            <a:endParaRPr lang="en-IN" sz="4000" dirty="0" smtClean="0"/>
          </a:p>
          <a:p>
            <a:pPr algn="just"/>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a:t>
            </a:r>
            <a:endParaRPr lang="en-IN" dirty="0"/>
          </a:p>
        </p:txBody>
      </p:sp>
      <p:sp>
        <p:nvSpPr>
          <p:cNvPr id="3" name="Content Placeholder 2"/>
          <p:cNvSpPr>
            <a:spLocks noGrp="1"/>
          </p:cNvSpPr>
          <p:nvPr>
            <p:ph sz="quarter" idx="1"/>
          </p:nvPr>
        </p:nvSpPr>
        <p:spPr/>
        <p:txBody>
          <a:bodyPr>
            <a:normAutofit fontScale="85000" lnSpcReduction="20000"/>
          </a:bodyPr>
          <a:lstStyle/>
          <a:p>
            <a:pPr algn="just"/>
            <a:r>
              <a:rPr lang="en-IN" sz="2800" b="1" dirty="0" smtClean="0"/>
              <a:t>View</a:t>
            </a:r>
          </a:p>
          <a:p>
            <a:pPr algn="just"/>
            <a:endParaRPr lang="en-IN" sz="2400" dirty="0" smtClean="0"/>
          </a:p>
          <a:p>
            <a:pPr algn="just">
              <a:buFont typeface="Wingdings" pitchFamily="2" charset="2"/>
              <a:buChar char="Ø"/>
            </a:pPr>
            <a:r>
              <a:rPr lang="en-IN" sz="2800" dirty="0" smtClean="0"/>
              <a:t>It is responsible for displaying all or a portion of data to the user.</a:t>
            </a:r>
          </a:p>
          <a:p>
            <a:pPr algn="just">
              <a:buFont typeface="Wingdings" pitchFamily="2" charset="2"/>
              <a:buChar char="Ø"/>
            </a:pPr>
            <a:endParaRPr lang="en-IN" sz="2800" dirty="0" smtClean="0"/>
          </a:p>
          <a:p>
            <a:pPr algn="just">
              <a:buFont typeface="Wingdings" pitchFamily="2" charset="2"/>
              <a:buChar char="Ø"/>
            </a:pPr>
            <a:r>
              <a:rPr lang="en-IN" sz="2800" dirty="0" smtClean="0"/>
              <a:t>A presentation of data in a particular format, triggered by the controller’s decision to present the data. They are script-based template systems such as JSP, ASP, PHP and very easy to integrate with AJAX technology.</a:t>
            </a:r>
          </a:p>
          <a:p>
            <a:pPr algn="just">
              <a:buFont typeface="Wingdings" pitchFamily="2" charset="2"/>
              <a:buChar char="Ø"/>
            </a:pPr>
            <a:endParaRPr lang="en-IN" sz="2800" dirty="0" smtClean="0"/>
          </a:p>
          <a:p>
            <a:pPr algn="just">
              <a:buFont typeface="Wingdings" pitchFamily="2" charset="2"/>
              <a:buChar char="Ø"/>
            </a:pPr>
            <a:r>
              <a:rPr lang="en-IN" sz="2800" dirty="0" smtClean="0"/>
              <a:t>The View component is used for all the UI logic of the application. For example, the Customer view will include all the UI components such as text boxes, dropdowns, etc. that the final user interacts with.</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a:t>
            </a:r>
            <a:endParaRPr lang="en-IN" dirty="0"/>
          </a:p>
        </p:txBody>
      </p:sp>
      <p:sp>
        <p:nvSpPr>
          <p:cNvPr id="3" name="Content Placeholder 2"/>
          <p:cNvSpPr>
            <a:spLocks noGrp="1"/>
          </p:cNvSpPr>
          <p:nvPr>
            <p:ph sz="quarter" idx="1"/>
          </p:nvPr>
        </p:nvSpPr>
        <p:spPr>
          <a:xfrm>
            <a:off x="301752" y="1295400"/>
            <a:ext cx="8503920" cy="5105400"/>
          </a:xfrm>
        </p:spPr>
        <p:txBody>
          <a:bodyPr>
            <a:normAutofit fontScale="62500" lnSpcReduction="20000"/>
          </a:bodyPr>
          <a:lstStyle/>
          <a:p>
            <a:pPr algn="just">
              <a:buNone/>
            </a:pPr>
            <a:r>
              <a:rPr lang="en-IN" b="1" dirty="0" smtClean="0"/>
              <a:t> </a:t>
            </a:r>
            <a:endParaRPr lang="en-IN" sz="3200" b="1" dirty="0" smtClean="0"/>
          </a:p>
          <a:p>
            <a:pPr algn="just"/>
            <a:r>
              <a:rPr lang="en-IN" sz="3800" b="1" dirty="0" smtClean="0"/>
              <a:t>Controller</a:t>
            </a:r>
            <a:endParaRPr lang="en-IN" sz="2900" dirty="0" smtClean="0"/>
          </a:p>
          <a:p>
            <a:pPr algn="just"/>
            <a:endParaRPr lang="en-IN" sz="1400" dirty="0" smtClean="0"/>
          </a:p>
          <a:p>
            <a:pPr algn="just">
              <a:buFont typeface="Wingdings" pitchFamily="2" charset="2"/>
              <a:buChar char="Ø"/>
            </a:pPr>
            <a:r>
              <a:rPr lang="en-IN" sz="3400" dirty="0" smtClean="0"/>
              <a:t>It is a software Code that controls the interactions between the Model and View.</a:t>
            </a:r>
          </a:p>
          <a:p>
            <a:pPr algn="just">
              <a:buFont typeface="Wingdings" pitchFamily="2" charset="2"/>
              <a:buChar char="Ø"/>
            </a:pPr>
            <a:endParaRPr lang="en-IN" sz="3400" dirty="0" smtClean="0"/>
          </a:p>
          <a:p>
            <a:pPr algn="just">
              <a:buFont typeface="Wingdings" pitchFamily="2" charset="2"/>
              <a:buChar char="Ø"/>
            </a:pPr>
            <a:r>
              <a:rPr lang="en-IN" sz="3400" dirty="0" smtClean="0"/>
              <a:t>The controller responds to user input and performs interactions on the data model objects. The controller receives input, validates it, and then performs business operations that modify the state of the data model.</a:t>
            </a:r>
          </a:p>
          <a:p>
            <a:pPr algn="just">
              <a:buFont typeface="Wingdings" pitchFamily="2" charset="2"/>
              <a:buChar char="Ø"/>
            </a:pPr>
            <a:endParaRPr lang="en-IN" sz="3400" dirty="0" smtClean="0"/>
          </a:p>
          <a:p>
            <a:pPr algn="just">
              <a:buFont typeface="Wingdings" pitchFamily="2" charset="2"/>
              <a:buChar char="Ø"/>
            </a:pPr>
            <a:r>
              <a:rPr lang="en-IN" sz="3400" dirty="0" smtClean="0"/>
              <a:t>Controllers act as an interface between Model and View components to process all the business logic and incoming requests, manipulate data using the Model component and interact with the Views to render the final output. For example, the Customer controller will handle all the interactions and inputs from the Customer View and update the database using the Customer Model. The same controller will be used to view the Customer data.</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(Server Side)</a:t>
            </a:r>
            <a:endParaRPr lang="en-IN" dirty="0"/>
          </a:p>
        </p:txBody>
      </p:sp>
      <p:sp>
        <p:nvSpPr>
          <p:cNvPr id="3" name="Content Placeholder 2"/>
          <p:cNvSpPr>
            <a:spLocks noGrp="1"/>
          </p:cNvSpPr>
          <p:nvPr>
            <p:ph sz="quarter" idx="1"/>
          </p:nvPr>
        </p:nvSpPr>
        <p:spPr/>
        <p:txBody>
          <a:bodyPr>
            <a:normAutofit fontScale="85000" lnSpcReduction="10000"/>
          </a:bodyPr>
          <a:lstStyle/>
          <a:p>
            <a:pPr algn="just"/>
            <a:r>
              <a:rPr lang="en-IN" dirty="0" smtClean="0"/>
              <a:t>Node.js is a server-side platform built on Chrome’s JavaScript runtime to easily build fast and scalable network applications. </a:t>
            </a:r>
          </a:p>
          <a:p>
            <a:pPr algn="just"/>
            <a:r>
              <a:rPr lang="en-IN" dirty="0" smtClean="0"/>
              <a:t>Node.js uses an event-driven, non-blocking I/O model that makes it lightweight and efficient, hence, perfect for data-intensive real-time applications that run across distributed devices.</a:t>
            </a:r>
          </a:p>
          <a:p>
            <a:pPr>
              <a:buNone/>
            </a:pPr>
            <a:r>
              <a:rPr lang="en-IN" b="1" dirty="0" smtClean="0"/>
              <a:t> 1) Asynchronous and Event-Driven</a:t>
            </a:r>
            <a:endParaRPr lang="en-IN" dirty="0" smtClean="0"/>
          </a:p>
          <a:p>
            <a:pPr algn="just">
              <a:buNone/>
            </a:pPr>
            <a:r>
              <a:rPr lang="en-IN" dirty="0" smtClean="0"/>
              <a:t>	All APIs of Node.js library is asynchronous, that is, non-blocking. It essentially means a Node.js based server never waits for an API to return data. The server moves to the next API after calling it and a notification mechanism of Events of Node.js helps the server to get a response from the previous API call.</a:t>
            </a:r>
          </a:p>
          <a:p>
            <a:pPr algn="just"/>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(Server Side)</a:t>
            </a:r>
            <a:endParaRPr lang="en-IN" dirty="0"/>
          </a:p>
        </p:txBody>
      </p:sp>
      <p:sp>
        <p:nvSpPr>
          <p:cNvPr id="3" name="Content Placeholder 2"/>
          <p:cNvSpPr>
            <a:spLocks noGrp="1"/>
          </p:cNvSpPr>
          <p:nvPr>
            <p:ph sz="quarter" idx="1"/>
          </p:nvPr>
        </p:nvSpPr>
        <p:spPr/>
        <p:txBody>
          <a:bodyPr>
            <a:normAutofit fontScale="77500" lnSpcReduction="20000"/>
          </a:bodyPr>
          <a:lstStyle/>
          <a:p>
            <a:pPr>
              <a:buNone/>
            </a:pPr>
            <a:r>
              <a:rPr lang="en-IN" b="1" dirty="0" smtClean="0"/>
              <a:t>2)  Very Fast</a:t>
            </a:r>
            <a:endParaRPr lang="en-IN" dirty="0" smtClean="0"/>
          </a:p>
          <a:p>
            <a:pPr algn="just">
              <a:buNone/>
            </a:pPr>
            <a:r>
              <a:rPr lang="en-IN" dirty="0" smtClean="0"/>
              <a:t>	Being built on Google Chrome’s V8 JavaScript Engine, Node.js library is very fast in code execution. Moreover, with its runtime feature, one can easily build scalable and secure web apps.</a:t>
            </a:r>
          </a:p>
          <a:p>
            <a:pPr algn="just">
              <a:buNone/>
            </a:pPr>
            <a:endParaRPr lang="en-IN" dirty="0" smtClean="0"/>
          </a:p>
          <a:p>
            <a:pPr>
              <a:buNone/>
            </a:pPr>
            <a:r>
              <a:rPr lang="en-IN" b="1" dirty="0" smtClean="0"/>
              <a:t>3)  Single-Threaded but Highly Scalable</a:t>
            </a:r>
            <a:endParaRPr lang="en-IN" dirty="0" smtClean="0"/>
          </a:p>
          <a:p>
            <a:pPr>
              <a:buNone/>
            </a:pPr>
            <a:r>
              <a:rPr lang="en-IN" dirty="0" smtClean="0"/>
              <a:t>	</a:t>
            </a:r>
          </a:p>
          <a:p>
            <a:pPr algn="just">
              <a:buNone/>
            </a:pPr>
            <a:r>
              <a:rPr lang="en-IN" dirty="0" smtClean="0"/>
              <a:t>	Node.js uses a single-threaded model with event looping. The event mechanism helps the server to respond in a non-blocking way and makes the server highly scalable as opposed to traditional servers which create limited threads to handle requests. Node.js uses a single-threaded program and the same program can provide service to a much larger number of requests than traditional servers like Apache HTTP Server.</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(Server Side)</a:t>
            </a:r>
            <a:endParaRPr lang="en-IN" dirty="0"/>
          </a:p>
        </p:txBody>
      </p:sp>
      <p:sp>
        <p:nvSpPr>
          <p:cNvPr id="3" name="Content Placeholder 2"/>
          <p:cNvSpPr>
            <a:spLocks noGrp="1"/>
          </p:cNvSpPr>
          <p:nvPr>
            <p:ph sz="quarter" idx="1"/>
          </p:nvPr>
        </p:nvSpPr>
        <p:spPr/>
        <p:txBody>
          <a:bodyPr>
            <a:normAutofit fontScale="85000" lnSpcReduction="20000"/>
          </a:bodyPr>
          <a:lstStyle/>
          <a:p>
            <a:pPr>
              <a:buNone/>
            </a:pPr>
            <a:r>
              <a:rPr lang="en-IN" b="1" dirty="0" smtClean="0"/>
              <a:t>4)  Buffering</a:t>
            </a:r>
            <a:endParaRPr lang="en-IN" dirty="0" smtClean="0"/>
          </a:p>
          <a:p>
            <a:pPr algn="just">
              <a:buNone/>
            </a:pPr>
            <a:r>
              <a:rPr lang="en-IN" dirty="0" smtClean="0"/>
              <a:t>	A stream of data can be classified as the movement of the data from one point to another with a function of either to process or read it and make decisions accordingly. </a:t>
            </a:r>
          </a:p>
          <a:p>
            <a:pPr algn="just">
              <a:buNone/>
            </a:pPr>
            <a:r>
              <a:rPr lang="en-IN" dirty="0" smtClean="0"/>
              <a:t>	</a:t>
            </a:r>
          </a:p>
          <a:p>
            <a:pPr algn="just">
              <a:buNone/>
            </a:pPr>
            <a:r>
              <a:rPr lang="en-IN" dirty="0" smtClean="0"/>
              <a:t>	Depending upon the flow of data through a stream either the process will consume the data faster and needs to wait for the excess data or if it is slower than it needs to wait for additional data to arrive before it is being sent out for processing.</a:t>
            </a:r>
          </a:p>
          <a:p>
            <a:pPr algn="just">
              <a:buNone/>
            </a:pPr>
            <a:r>
              <a:rPr lang="en-IN" dirty="0" smtClean="0"/>
              <a:t> 	</a:t>
            </a:r>
          </a:p>
          <a:p>
            <a:pPr algn="just">
              <a:buNone/>
            </a:pPr>
            <a:r>
              <a:rPr lang="en-IN" dirty="0" smtClean="0"/>
              <a:t>	Whichever is the scenario, the waiting area is the ‘Buffer’.  Node.js does not hold the control over the speed, time of data arrival or the speed of the stream however, it can only act on the time to send out the data.</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(Server Side)</a:t>
            </a:r>
            <a:endParaRPr lang="en-IN" dirty="0"/>
          </a:p>
        </p:txBody>
      </p:sp>
      <p:sp>
        <p:nvSpPr>
          <p:cNvPr id="3" name="Content Placeholder 2"/>
          <p:cNvSpPr>
            <a:spLocks noGrp="1"/>
          </p:cNvSpPr>
          <p:nvPr>
            <p:ph sz="quarter" idx="1"/>
          </p:nvPr>
        </p:nvSpPr>
        <p:spPr/>
        <p:txBody>
          <a:bodyPr>
            <a:normAutofit fontScale="85000" lnSpcReduction="20000"/>
          </a:bodyPr>
          <a:lstStyle/>
          <a:p>
            <a:r>
              <a:rPr lang="en-IN" b="1" dirty="0" smtClean="0"/>
              <a:t>Threading</a:t>
            </a:r>
          </a:p>
          <a:p>
            <a:pPr>
              <a:buNone/>
            </a:pPr>
            <a:endParaRPr lang="en-IN" dirty="0" smtClean="0"/>
          </a:p>
          <a:p>
            <a:pPr algn="just">
              <a:buNone/>
            </a:pPr>
            <a:r>
              <a:rPr lang="en-IN" dirty="0" smtClean="0"/>
              <a:t>	Node.js operates on a single thread, using non-blocking I/O calls, allowing it to support tens of thousands of concurrent connections without incurring the cost of thread context switching. </a:t>
            </a:r>
          </a:p>
          <a:p>
            <a:pPr algn="just">
              <a:buNone/>
            </a:pPr>
            <a:r>
              <a:rPr lang="en-IN" dirty="0" smtClean="0"/>
              <a:t>	</a:t>
            </a:r>
          </a:p>
          <a:p>
            <a:pPr algn="just">
              <a:buNone/>
            </a:pPr>
            <a:r>
              <a:rPr lang="en-IN" dirty="0" smtClean="0"/>
              <a:t>	</a:t>
            </a:r>
          </a:p>
          <a:p>
            <a:pPr algn="just">
              <a:buNone/>
            </a:pPr>
            <a:r>
              <a:rPr lang="en-IN" dirty="0" smtClean="0"/>
              <a:t>	The design of sharing a single thread between all the requests that use the observer pattern is intended for building highly concurrent applications, where any function performing I/O must use a callback.</a:t>
            </a:r>
          </a:p>
          <a:p>
            <a:pPr algn="just">
              <a:buNone/>
            </a:pPr>
            <a:r>
              <a:rPr lang="en-IN" dirty="0" smtClean="0"/>
              <a:t>	</a:t>
            </a:r>
          </a:p>
          <a:p>
            <a:pPr algn="just">
              <a:buNone/>
            </a:pPr>
            <a:r>
              <a:rPr lang="en-IN" dirty="0" smtClean="0"/>
              <a:t>	</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(Server Side)</a:t>
            </a:r>
            <a:endParaRPr lang="en-IN" dirty="0"/>
          </a:p>
        </p:txBody>
      </p:sp>
      <p:pic>
        <p:nvPicPr>
          <p:cNvPr id="4" name="Content Placeholder 3" descr="NodeJS-Single-Thread-Architecture.png"/>
          <p:cNvPicPr>
            <a:picLocks noGrp="1" noChangeAspect="1"/>
          </p:cNvPicPr>
          <p:nvPr>
            <p:ph sz="quarter" idx="1"/>
          </p:nvPr>
        </p:nvPicPr>
        <p:blipFill>
          <a:blip r:embed="rId2"/>
          <a:stretch>
            <a:fillRect/>
          </a:stretch>
        </p:blipFill>
        <p:spPr>
          <a:xfrm>
            <a:off x="685800" y="1527175"/>
            <a:ext cx="7848600" cy="4572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Introduction	</a:t>
            </a:r>
            <a:endParaRPr lang="en-IN" dirty="0">
              <a:solidFill>
                <a:schemeClr val="accent2">
                  <a:lumMod val="75000"/>
                </a:schemeClr>
              </a:solidFill>
            </a:endParaRPr>
          </a:p>
        </p:txBody>
      </p:sp>
      <p:sp>
        <p:nvSpPr>
          <p:cNvPr id="3" name="Content Placeholder 2"/>
          <p:cNvSpPr>
            <a:spLocks noGrp="1"/>
          </p:cNvSpPr>
          <p:nvPr>
            <p:ph sz="quarter" idx="1"/>
          </p:nvPr>
        </p:nvSpPr>
        <p:spPr/>
        <p:txBody>
          <a:bodyPr>
            <a:normAutofit/>
          </a:bodyPr>
          <a:lstStyle/>
          <a:p>
            <a:pPr algn="just"/>
            <a:r>
              <a:rPr lang="en-IN" dirty="0" smtClean="0"/>
              <a:t>MEAN is a free and open-source JavaScript software stack for building dynamic websites and web applications or we can say that MEAN stack is a collection of JavaScript-based technologies used to develop web applications. </a:t>
            </a:r>
          </a:p>
          <a:p>
            <a:pPr algn="just"/>
            <a:endParaRPr lang="en-IN" dirty="0" smtClean="0"/>
          </a:p>
          <a:p>
            <a:pPr algn="just"/>
            <a:r>
              <a:rPr lang="en-IN" dirty="0" smtClean="0"/>
              <a:t>MEAN is an acronym for MongoDB, ExpressJS, AngularJS, and Node.js. From client to server to database, MEAN is full-stack JavaScript.</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ExpressJS</a:t>
            </a:r>
            <a:endParaRPr lang="en-IN" dirty="0"/>
          </a:p>
        </p:txBody>
      </p:sp>
      <p:sp>
        <p:nvSpPr>
          <p:cNvPr id="3" name="Content Placeholder 2"/>
          <p:cNvSpPr>
            <a:spLocks noGrp="1"/>
          </p:cNvSpPr>
          <p:nvPr>
            <p:ph sz="quarter" idx="1"/>
          </p:nvPr>
        </p:nvSpPr>
        <p:spPr>
          <a:xfrm>
            <a:off x="301752" y="1527048"/>
            <a:ext cx="8503920" cy="4797552"/>
          </a:xfrm>
        </p:spPr>
        <p:txBody>
          <a:bodyPr>
            <a:normAutofit fontScale="85000" lnSpcReduction="20000"/>
          </a:bodyPr>
          <a:lstStyle/>
          <a:p>
            <a:pPr algn="just"/>
            <a:r>
              <a:rPr lang="en-IN" dirty="0" smtClean="0"/>
              <a:t>Express provides a minimal interface for us to build our applications. Providing with absolutely necessary tools to build our app with flexibility.</a:t>
            </a:r>
          </a:p>
          <a:p>
            <a:pPr algn="just">
              <a:buNone/>
            </a:pPr>
            <a:r>
              <a:rPr lang="en-IN" dirty="0" smtClean="0"/>
              <a:t> </a:t>
            </a:r>
          </a:p>
          <a:p>
            <a:pPr algn="just"/>
            <a:r>
              <a:rPr lang="en-IN" dirty="0" smtClean="0"/>
              <a:t>Numerous modules available on npm for express, which can be directly plugged into an express. </a:t>
            </a:r>
          </a:p>
          <a:p>
            <a:pPr algn="just"/>
            <a:endParaRPr lang="en-IN" dirty="0" smtClean="0"/>
          </a:p>
          <a:p>
            <a:pPr algn="just"/>
            <a:r>
              <a:rPr lang="en-IN" dirty="0" smtClean="0"/>
              <a:t>Database integration, template engines, and basic multiple routing can be performed. It not only helps middleware to respond to HTTP requests but also helps to dynamically render HTML pages by passing arguments to templates.</a:t>
            </a:r>
          </a:p>
          <a:p>
            <a:pPr algn="just"/>
            <a:endParaRPr lang="en-IN" dirty="0" smtClean="0"/>
          </a:p>
          <a:p>
            <a:pPr algn="just"/>
            <a:r>
              <a:rPr lang="en-IN" dirty="0" smtClean="0"/>
              <a:t>Unlike its competitors like Rails and </a:t>
            </a:r>
            <a:r>
              <a:rPr lang="en-IN" dirty="0" err="1" smtClean="0"/>
              <a:t>Django</a:t>
            </a:r>
            <a:r>
              <a:rPr lang="en-IN" dirty="0" smtClean="0"/>
              <a:t>, which have an opinionated way of building applications, express has no “best way” to do something. It is very flexible and pluggable.</a:t>
            </a:r>
          </a:p>
          <a:p>
            <a:pPr algn="just"/>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ExpressJS</a:t>
            </a:r>
            <a:endParaRPr lang="en-IN" dirty="0"/>
          </a:p>
        </p:txBody>
      </p:sp>
      <p:sp>
        <p:nvSpPr>
          <p:cNvPr id="5" name="Content Placeholder 4"/>
          <p:cNvSpPr>
            <a:spLocks noGrp="1"/>
          </p:cNvSpPr>
          <p:nvPr>
            <p:ph sz="quarter" idx="1"/>
          </p:nvPr>
        </p:nvSpPr>
        <p:spPr>
          <a:xfrm>
            <a:off x="301752" y="1295400"/>
            <a:ext cx="8503920" cy="5334000"/>
          </a:xfrm>
        </p:spPr>
        <p:txBody>
          <a:bodyPr>
            <a:normAutofit fontScale="70000" lnSpcReduction="200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algn="just"/>
            <a:r>
              <a:rPr lang="en-IN" dirty="0" smtClean="0"/>
              <a:t>When the user sends a request through AngularJS then that request is firstly accessed by the NodeJS.</a:t>
            </a:r>
          </a:p>
          <a:p>
            <a:pPr algn="just"/>
            <a:endParaRPr lang="en-IN" dirty="0" smtClean="0"/>
          </a:p>
          <a:p>
            <a:pPr algn="just"/>
            <a:r>
              <a:rPr lang="en-IN" dirty="0" smtClean="0"/>
              <a:t> Threading is done in the NodeJS and then it is sent to the ExpressJS to Create, Read, Update and Delete the API for the request. </a:t>
            </a:r>
          </a:p>
          <a:p>
            <a:pPr algn="just"/>
            <a:endParaRPr lang="en-IN" dirty="0" smtClean="0"/>
          </a:p>
          <a:p>
            <a:pPr algn="just"/>
            <a:r>
              <a:rPr lang="en-IN" dirty="0" smtClean="0"/>
              <a:t>ExpressJS hosts the website for the NodeJS. Both </a:t>
            </a:r>
            <a:r>
              <a:rPr lang="en-IN" dirty="0" smtClean="0">
                <a:hlinkClick r:id="rId2"/>
              </a:rPr>
              <a:t>NodeJS</a:t>
            </a:r>
            <a:r>
              <a:rPr lang="en-IN" dirty="0" smtClean="0"/>
              <a:t> and ExpressJS are server-side languages. After CURD, the API data is retrieved from the MongoDB and then send it to the User.</a:t>
            </a:r>
            <a:endParaRPr lang="en-IN" dirty="0"/>
          </a:p>
        </p:txBody>
      </p:sp>
      <p:pic>
        <p:nvPicPr>
          <p:cNvPr id="6" name="Picture 5" descr="Architecture-of-ExpressJS.png"/>
          <p:cNvPicPr>
            <a:picLocks noChangeAspect="1"/>
          </p:cNvPicPr>
          <p:nvPr/>
        </p:nvPicPr>
        <p:blipFill>
          <a:blip r:embed="rId3"/>
          <a:stretch>
            <a:fillRect/>
          </a:stretch>
        </p:blipFill>
        <p:spPr>
          <a:xfrm>
            <a:off x="1676400" y="1600200"/>
            <a:ext cx="5257800" cy="2286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ExpressJS</a:t>
            </a:r>
            <a:endParaRPr lang="en-IN" dirty="0"/>
          </a:p>
        </p:txBody>
      </p:sp>
      <p:sp>
        <p:nvSpPr>
          <p:cNvPr id="3" name="Content Placeholder 2"/>
          <p:cNvSpPr>
            <a:spLocks noGrp="1"/>
          </p:cNvSpPr>
          <p:nvPr>
            <p:ph sz="quarter" idx="1"/>
          </p:nvPr>
        </p:nvSpPr>
        <p:spPr/>
        <p:txBody>
          <a:bodyPr/>
          <a:lstStyle/>
          <a:p>
            <a:pPr>
              <a:buNone/>
            </a:pPr>
            <a:r>
              <a:rPr lang="en-IN" dirty="0" smtClean="0"/>
              <a:t> CRUD Operations</a:t>
            </a:r>
          </a:p>
          <a:p>
            <a:pPr>
              <a:buNone/>
            </a:pPr>
            <a:endParaRPr lang="en-IN" dirty="0" smtClean="0"/>
          </a:p>
          <a:p>
            <a:r>
              <a:rPr lang="en-IN" dirty="0" smtClean="0"/>
              <a:t>Create (POST) – Make something</a:t>
            </a:r>
          </a:p>
          <a:p>
            <a:r>
              <a:rPr lang="en-IN" dirty="0" smtClean="0"/>
              <a:t>Read (GET)_- Get something</a:t>
            </a:r>
          </a:p>
          <a:p>
            <a:r>
              <a:rPr lang="en-IN" dirty="0" smtClean="0"/>
              <a:t>Update (PUT) – Change something</a:t>
            </a:r>
          </a:p>
          <a:p>
            <a:r>
              <a:rPr lang="en-IN" dirty="0" smtClean="0"/>
              <a:t>Delete (DELETE)- Remove something</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a:t>
            </a:r>
            <a:endParaRPr lang="en-IN" dirty="0"/>
          </a:p>
        </p:txBody>
      </p:sp>
      <p:sp>
        <p:nvSpPr>
          <p:cNvPr id="3" name="Content Placeholder 2"/>
          <p:cNvSpPr>
            <a:spLocks noGrp="1"/>
          </p:cNvSpPr>
          <p:nvPr>
            <p:ph sz="quarter" idx="1"/>
          </p:nvPr>
        </p:nvSpPr>
        <p:spPr>
          <a:xfrm>
            <a:off x="301752" y="1295400"/>
            <a:ext cx="8503920" cy="5029200"/>
          </a:xfrm>
        </p:spPr>
        <p:txBody>
          <a:bodyPr>
            <a:normAutofit fontScale="77500" lnSpcReduction="20000"/>
          </a:bodyPr>
          <a:lstStyle/>
          <a:p>
            <a:pPr algn="just"/>
            <a:endParaRPr lang="en-IN" dirty="0" smtClean="0"/>
          </a:p>
          <a:p>
            <a:pPr algn="just"/>
            <a:r>
              <a:rPr lang="en-IN" dirty="0" smtClean="0"/>
              <a:t>MongoDB (from humongous) is a free and open-source, cross-platform document-oriented database program. </a:t>
            </a:r>
          </a:p>
          <a:p>
            <a:pPr algn="just"/>
            <a:endParaRPr lang="en-IN" dirty="0" smtClean="0"/>
          </a:p>
          <a:p>
            <a:pPr algn="just"/>
            <a:r>
              <a:rPr lang="en-IN" dirty="0" smtClean="0"/>
              <a:t>Classified as a NoSQL database program, MongoDB uses JSON-like documents with schemas. </a:t>
            </a:r>
          </a:p>
          <a:p>
            <a:pPr algn="just"/>
            <a:endParaRPr lang="en-IN" dirty="0" smtClean="0">
              <a:hlinkClick r:id="rId2"/>
            </a:endParaRPr>
          </a:p>
          <a:p>
            <a:pPr algn="just"/>
            <a:r>
              <a:rPr lang="en-IN" dirty="0" smtClean="0">
                <a:hlinkClick r:id="rId2"/>
              </a:rPr>
              <a:t>MongoDB</a:t>
            </a:r>
            <a:r>
              <a:rPr lang="en-IN" dirty="0" smtClean="0"/>
              <a:t> is the database for today’s applications, enabling you to:</a:t>
            </a:r>
          </a:p>
          <a:p>
            <a:pPr lvl="1" algn="just">
              <a:buFont typeface="Wingdings" pitchFamily="2" charset="2"/>
              <a:buChar char="Ø"/>
            </a:pPr>
            <a:r>
              <a:rPr lang="en-IN" dirty="0" smtClean="0">
                <a:solidFill>
                  <a:schemeClr val="tx1"/>
                </a:solidFill>
              </a:rPr>
              <a:t>Leverage data and technology to maximize competitive advantage</a:t>
            </a:r>
          </a:p>
          <a:p>
            <a:pPr lvl="1" algn="just">
              <a:buFont typeface="Wingdings" pitchFamily="2" charset="2"/>
              <a:buChar char="Ø"/>
            </a:pPr>
            <a:r>
              <a:rPr lang="en-IN" dirty="0" smtClean="0">
                <a:solidFill>
                  <a:schemeClr val="tx1"/>
                </a:solidFill>
              </a:rPr>
              <a:t>Reduce risk for mission-critical deployments</a:t>
            </a:r>
          </a:p>
          <a:p>
            <a:pPr lvl="1" algn="just">
              <a:buFont typeface="Wingdings" pitchFamily="2" charset="2"/>
              <a:buChar char="Ø"/>
            </a:pPr>
            <a:r>
              <a:rPr lang="en-IN" dirty="0" smtClean="0">
                <a:solidFill>
                  <a:schemeClr val="tx1"/>
                </a:solidFill>
              </a:rPr>
              <a:t>Accelerate time-to-value</a:t>
            </a:r>
          </a:p>
          <a:p>
            <a:pPr lvl="1" algn="just">
              <a:buFont typeface="Wingdings" pitchFamily="2" charset="2"/>
              <a:buChar char="Ø"/>
            </a:pPr>
            <a:r>
              <a:rPr lang="en-IN" dirty="0" smtClean="0">
                <a:solidFill>
                  <a:schemeClr val="tx1"/>
                </a:solidFill>
              </a:rPr>
              <a:t>A drastic reduction in the total cost of ownership</a:t>
            </a:r>
          </a:p>
          <a:p>
            <a:pPr lvl="1" algn="just">
              <a:buNone/>
            </a:pPr>
            <a:endParaRPr lang="en-IN" dirty="0" smtClean="0">
              <a:solidFill>
                <a:schemeClr val="tx1"/>
              </a:solidFill>
            </a:endParaRPr>
          </a:p>
          <a:p>
            <a:pPr algn="just"/>
            <a:r>
              <a:rPr lang="en-IN" dirty="0" smtClean="0"/>
              <a:t>We can </a:t>
            </a:r>
            <a:r>
              <a:rPr lang="en-IN" dirty="0" smtClean="0">
                <a:hlinkClick r:id="rId3"/>
              </a:rPr>
              <a:t>build applications using MongoDB databases</a:t>
            </a:r>
            <a:r>
              <a:rPr lang="en-IN" dirty="0" smtClean="0"/>
              <a:t> without using traditional database relations (MYSQL). </a:t>
            </a:r>
          </a:p>
          <a:p>
            <a:pPr algn="just"/>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a:t>
            </a:r>
            <a:endParaRPr lang="en-IN" dirty="0"/>
          </a:p>
        </p:txBody>
      </p:sp>
      <p:sp>
        <p:nvSpPr>
          <p:cNvPr id="3" name="Content Placeholder 2"/>
          <p:cNvSpPr>
            <a:spLocks noGrp="1"/>
          </p:cNvSpPr>
          <p:nvPr>
            <p:ph sz="quarter" idx="1"/>
          </p:nvPr>
        </p:nvSpPr>
        <p:spPr>
          <a:xfrm>
            <a:off x="301752" y="1219200"/>
            <a:ext cx="8503920" cy="4879848"/>
          </a:xfrm>
        </p:spPr>
        <p:txBody>
          <a:bodyPr>
            <a:normAutofit fontScale="77500" lnSpcReduction="20000"/>
          </a:bodyPr>
          <a:lstStyle/>
          <a:p>
            <a:pPr>
              <a:buNone/>
            </a:pPr>
            <a:endParaRPr lang="en-IN" dirty="0" smtClean="0"/>
          </a:p>
          <a:p>
            <a:pPr>
              <a:buNone/>
            </a:pPr>
            <a:r>
              <a:rPr lang="en-IN" sz="3100" b="1" dirty="0" smtClean="0"/>
              <a:t>MongoDB features are below:</a:t>
            </a:r>
          </a:p>
          <a:p>
            <a:pPr>
              <a:buNone/>
            </a:pPr>
            <a:endParaRPr lang="en-IN" b="1" dirty="0" smtClean="0"/>
          </a:p>
          <a:p>
            <a:pPr>
              <a:buNone/>
            </a:pPr>
            <a:r>
              <a:rPr lang="en-IN" b="1" dirty="0" smtClean="0"/>
              <a:t>1)   Fast, Iterative Development</a:t>
            </a:r>
            <a:endParaRPr lang="en-IN" dirty="0" smtClean="0"/>
          </a:p>
          <a:p>
            <a:pPr>
              <a:buNone/>
            </a:pPr>
            <a:r>
              <a:rPr lang="en-IN" dirty="0" smtClean="0"/>
              <a:t>	A flexible data model coupled with dynamic schema and idiomatic drivers makes it fast for developers to build and evolve applications.</a:t>
            </a:r>
          </a:p>
          <a:p>
            <a:pPr>
              <a:buNone/>
            </a:pPr>
            <a:endParaRPr lang="en-IN" dirty="0" smtClean="0"/>
          </a:p>
          <a:p>
            <a:pPr>
              <a:buNone/>
            </a:pPr>
            <a:r>
              <a:rPr lang="en-IN" b="1" dirty="0" smtClean="0"/>
              <a:t>2)   Flexible Data Model.</a:t>
            </a:r>
            <a:endParaRPr lang="en-IN" dirty="0" smtClean="0"/>
          </a:p>
          <a:p>
            <a:pPr>
              <a:buNone/>
            </a:pPr>
            <a:r>
              <a:rPr lang="en-IN" dirty="0" smtClean="0"/>
              <a:t>	</a:t>
            </a:r>
            <a:r>
              <a:rPr lang="en-IN" dirty="0" err="1" smtClean="0"/>
              <a:t>MongoDB’s</a:t>
            </a:r>
            <a:r>
              <a:rPr lang="en-IN" dirty="0" smtClean="0"/>
              <a:t> document data model makes it easy for you to store and combine data of any structure, without giving up sophisticated validation rules, data access and rich indexing functionality.</a:t>
            </a:r>
          </a:p>
          <a:p>
            <a:pPr>
              <a:buNone/>
            </a:pPr>
            <a:endParaRPr lang="en-IN" dirty="0" smtClean="0"/>
          </a:p>
          <a:p>
            <a:pPr>
              <a:buNone/>
            </a:pPr>
            <a:r>
              <a:rPr lang="en-IN" b="1" dirty="0" smtClean="0"/>
              <a:t>3)  Multi-</a:t>
            </a:r>
            <a:r>
              <a:rPr lang="en-IN" b="1" dirty="0" err="1" smtClean="0"/>
              <a:t>Datacentre</a:t>
            </a:r>
            <a:r>
              <a:rPr lang="en-IN" b="1" dirty="0" smtClean="0"/>
              <a:t> Scalability</a:t>
            </a:r>
            <a:endParaRPr lang="en-IN" dirty="0" smtClean="0"/>
          </a:p>
          <a:p>
            <a:pPr>
              <a:buNone/>
            </a:pPr>
            <a:r>
              <a:rPr lang="en-IN" dirty="0" smtClean="0"/>
              <a:t>	As your deployments grow in terms of data volume and throughput, MongoDB scales easily with no downtime, and without changing your application.</a:t>
            </a:r>
          </a:p>
          <a:p>
            <a:pPr>
              <a:buNone/>
            </a:pPr>
            <a:endParaRPr lang="en-IN" dirty="0" smtClean="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a:t>
            </a:r>
            <a:endParaRPr lang="en-IN" dirty="0"/>
          </a:p>
        </p:txBody>
      </p:sp>
      <p:sp>
        <p:nvSpPr>
          <p:cNvPr id="3" name="Content Placeholder 2"/>
          <p:cNvSpPr>
            <a:spLocks noGrp="1"/>
          </p:cNvSpPr>
          <p:nvPr>
            <p:ph sz="quarter" idx="1"/>
          </p:nvPr>
        </p:nvSpPr>
        <p:spPr/>
        <p:txBody>
          <a:bodyPr>
            <a:normAutofit fontScale="92500" lnSpcReduction="20000"/>
          </a:bodyPr>
          <a:lstStyle/>
          <a:p>
            <a:pPr algn="just">
              <a:buNone/>
            </a:pPr>
            <a:r>
              <a:rPr lang="en-IN" b="1" dirty="0" smtClean="0"/>
              <a:t>4)  Integrated Feature Set</a:t>
            </a:r>
            <a:endParaRPr lang="en-IN" dirty="0" smtClean="0"/>
          </a:p>
          <a:p>
            <a:pPr algn="just">
              <a:buNone/>
            </a:pPr>
            <a:r>
              <a:rPr lang="en-IN" dirty="0" smtClean="0"/>
              <a:t>	Analytics and data visualization, text search, graph processing, geospatial, in-memory performance, and global replication allow you to deliver a wide variety of real-time applications on one technology, reliably and securely.</a:t>
            </a:r>
          </a:p>
          <a:p>
            <a:pPr algn="just">
              <a:buNone/>
            </a:pPr>
            <a:endParaRPr lang="en-IN" b="1" dirty="0" smtClean="0"/>
          </a:p>
          <a:p>
            <a:pPr algn="just">
              <a:buNone/>
            </a:pPr>
            <a:r>
              <a:rPr lang="en-IN" b="1" dirty="0" smtClean="0"/>
              <a:t>5)  Lower TCO</a:t>
            </a:r>
            <a:endParaRPr lang="en-IN" dirty="0" smtClean="0"/>
          </a:p>
          <a:p>
            <a:pPr algn="just">
              <a:buNone/>
            </a:pPr>
            <a:r>
              <a:rPr lang="en-IN" dirty="0" smtClean="0">
                <a:hlinkClick r:id="rId2"/>
              </a:rPr>
              <a:t>Application development</a:t>
            </a:r>
            <a:r>
              <a:rPr lang="en-IN" dirty="0" smtClean="0"/>
              <a:t> teams are more productive when they use MongoDB. Single click management MEANs operations teams are as well. MongoDB runs on commodity hardware which in turn dramatically reduces the cost.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a:t>
            </a:r>
            <a:endParaRPr lang="en-IN" dirty="0"/>
          </a:p>
        </p:txBody>
      </p:sp>
      <p:pic>
        <p:nvPicPr>
          <p:cNvPr id="4" name="Content Placeholder 3" descr="MongoDB-Architecture.png"/>
          <p:cNvPicPr>
            <a:picLocks noGrp="1" noChangeAspect="1"/>
          </p:cNvPicPr>
          <p:nvPr>
            <p:ph sz="quarter" idx="1"/>
          </p:nvPr>
        </p:nvPicPr>
        <p:blipFill>
          <a:blip r:embed="rId2"/>
          <a:stretch>
            <a:fillRect/>
          </a:stretch>
        </p:blipFill>
        <p:spPr>
          <a:xfrm>
            <a:off x="609600" y="1676400"/>
            <a:ext cx="7924799" cy="45720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a:t>
            </a:r>
            <a:endParaRPr lang="en-IN" dirty="0"/>
          </a:p>
        </p:txBody>
      </p:sp>
      <p:sp>
        <p:nvSpPr>
          <p:cNvPr id="3" name="Content Placeholder 2"/>
          <p:cNvSpPr>
            <a:spLocks noGrp="1"/>
          </p:cNvSpPr>
          <p:nvPr>
            <p:ph sz="quarter" idx="1"/>
          </p:nvPr>
        </p:nvSpPr>
        <p:spPr/>
        <p:txBody>
          <a:bodyPr>
            <a:normAutofit fontScale="85000" lnSpcReduction="10000"/>
          </a:bodyPr>
          <a:lstStyle/>
          <a:p>
            <a:r>
              <a:rPr lang="en-IN" b="1" dirty="0" smtClean="0"/>
              <a:t>Architecture Description</a:t>
            </a:r>
            <a:endParaRPr lang="en-IN" dirty="0" smtClean="0"/>
          </a:p>
          <a:p>
            <a:pPr>
              <a:buNone/>
            </a:pPr>
            <a:r>
              <a:rPr lang="en-IN" b="1" dirty="0" smtClean="0"/>
              <a:t>1)   Expressive query language &amp; secondary Indexes.</a:t>
            </a:r>
            <a:endParaRPr lang="en-IN" dirty="0" smtClean="0"/>
          </a:p>
          <a:p>
            <a:r>
              <a:rPr lang="en-IN" dirty="0" smtClean="0"/>
              <a:t>Users should be able to access and manipulate their data in sophisticated ways to support both operational and analytical applications. Indexes play a critical role in providing efficient access to data, supported natively by the database rather than maintained in application code.</a:t>
            </a:r>
          </a:p>
          <a:p>
            <a:pPr>
              <a:buNone/>
            </a:pPr>
            <a:r>
              <a:rPr lang="en-IN" b="1" dirty="0" smtClean="0"/>
              <a:t>2)   Strong consistency.</a:t>
            </a:r>
            <a:endParaRPr lang="en-IN" dirty="0" smtClean="0"/>
          </a:p>
          <a:p>
            <a:r>
              <a:rPr lang="en-IN" dirty="0" smtClean="0"/>
              <a:t>Applications should be able to immediately read what has been written to the database. It is much more complex to build applications around an eventually consistent model, imposing significant work on the developer, even for the most sophisticated engineering teams.</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a:t>
            </a:r>
            <a:endParaRPr lang="en-IN" dirty="0"/>
          </a:p>
        </p:txBody>
      </p:sp>
      <p:sp>
        <p:nvSpPr>
          <p:cNvPr id="3" name="Content Placeholder 2"/>
          <p:cNvSpPr>
            <a:spLocks noGrp="1"/>
          </p:cNvSpPr>
          <p:nvPr>
            <p:ph sz="quarter" idx="1"/>
          </p:nvPr>
        </p:nvSpPr>
        <p:spPr/>
        <p:txBody>
          <a:bodyPr>
            <a:normAutofit fontScale="92500"/>
          </a:bodyPr>
          <a:lstStyle/>
          <a:p>
            <a:pPr>
              <a:buNone/>
            </a:pPr>
            <a:r>
              <a:rPr lang="en-IN" b="1" dirty="0" smtClean="0"/>
              <a:t>3)   Enterprise Management and Integrations.</a:t>
            </a:r>
            <a:endParaRPr lang="en-IN" dirty="0" smtClean="0"/>
          </a:p>
          <a:p>
            <a:r>
              <a:rPr lang="en-IN" dirty="0" smtClean="0"/>
              <a:t>Databases are just one piece of application infrastructure and need to fit seamlessly into the enterprise IT stack. Organizations need a database that can be secured, monitored, automated, and integrated with their existing technology infrastructure, processes, staff including operations teams, DBAs, and data analysts.</a:t>
            </a:r>
          </a:p>
          <a:p>
            <a:r>
              <a:rPr lang="en-IN" dirty="0" smtClean="0"/>
              <a:t>However, modern applications impose requirements not addressed by relational databases, and this has driven the development of NoSQL (non SQL”, “non-relational” or “not only SQL) databases which offer:</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a:t>
            </a:r>
            <a:endParaRPr lang="en-IN" dirty="0"/>
          </a:p>
        </p:txBody>
      </p:sp>
      <p:sp>
        <p:nvSpPr>
          <p:cNvPr id="3" name="Content Placeholder 2"/>
          <p:cNvSpPr>
            <a:spLocks noGrp="1"/>
          </p:cNvSpPr>
          <p:nvPr>
            <p:ph sz="quarter" idx="1"/>
          </p:nvPr>
        </p:nvSpPr>
        <p:spPr/>
        <p:txBody>
          <a:bodyPr>
            <a:normAutofit fontScale="85000" lnSpcReduction="20000"/>
          </a:bodyPr>
          <a:lstStyle/>
          <a:p>
            <a:pPr>
              <a:buNone/>
            </a:pPr>
            <a:r>
              <a:rPr lang="en-IN" b="1" dirty="0" smtClean="0"/>
              <a:t>4)   Flexible Data Model.</a:t>
            </a:r>
            <a:endParaRPr lang="en-IN" dirty="0" smtClean="0"/>
          </a:p>
          <a:p>
            <a:r>
              <a:rPr lang="en-IN" dirty="0" smtClean="0"/>
              <a:t>NoSQL databases emerged to address the requirements for the data we see dominating modern applications. Whether document, graph, key-value, or wide-column, all of them offer a flexible data model, making it easy to store and combine data of any structure and allow dynamic modification of the schema without downtime or performance impact.</a:t>
            </a:r>
          </a:p>
          <a:p>
            <a:pPr>
              <a:buNone/>
            </a:pPr>
            <a:r>
              <a:rPr lang="en-IN" b="1" dirty="0" smtClean="0"/>
              <a:t>5)   Scalability and Performance.</a:t>
            </a:r>
            <a:endParaRPr lang="en-IN" dirty="0" smtClean="0"/>
          </a:p>
          <a:p>
            <a:r>
              <a:rPr lang="en-IN" dirty="0" smtClean="0"/>
              <a:t>NoSQL databases were all built with a focus on scalability, so they all include some form of shading or partitioning. This allows the database to scale out on commodity hardware deployed on-premises or in the cloud, enabling almost unlimited growth with higher throughput and lower latency than relational databases.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Introduction	</a:t>
            </a:r>
            <a:endParaRPr lang="en-IN" dirty="0"/>
          </a:p>
        </p:txBody>
      </p:sp>
      <p:sp>
        <p:nvSpPr>
          <p:cNvPr id="3" name="Content Placeholder 2"/>
          <p:cNvSpPr>
            <a:spLocks noGrp="1"/>
          </p:cNvSpPr>
          <p:nvPr>
            <p:ph sz="quarter" idx="1"/>
          </p:nvPr>
        </p:nvSpPr>
        <p:spPr/>
        <p:txBody>
          <a:bodyPr>
            <a:normAutofit lnSpcReduction="10000"/>
          </a:bodyPr>
          <a:lstStyle/>
          <a:p>
            <a:pPr algn="just"/>
            <a:r>
              <a:rPr lang="en-IN" b="1" dirty="0" smtClean="0"/>
              <a:t>M =</a:t>
            </a:r>
            <a:r>
              <a:rPr lang="en-IN" dirty="0" smtClean="0"/>
              <a:t> MongoDB, a popular database manager which implements a NoSQL structure.</a:t>
            </a:r>
          </a:p>
          <a:p>
            <a:pPr algn="just"/>
            <a:r>
              <a:rPr lang="en-IN" b="1" dirty="0" smtClean="0"/>
              <a:t>E =</a:t>
            </a:r>
            <a:r>
              <a:rPr lang="en-IN" dirty="0" smtClean="0"/>
              <a:t> Express.js, a framework that supports and is used to host Node.js projects.</a:t>
            </a:r>
          </a:p>
          <a:p>
            <a:pPr algn="just"/>
            <a:r>
              <a:rPr lang="en-IN" b="1" dirty="0" smtClean="0"/>
              <a:t>A =</a:t>
            </a:r>
            <a:r>
              <a:rPr lang="en-IN" dirty="0" smtClean="0"/>
              <a:t> Angular.js, yet another framework for building apps. It builds upon the classic HTML framework style and extends it to web apps</a:t>
            </a:r>
          </a:p>
          <a:p>
            <a:pPr algn="just"/>
            <a:r>
              <a:rPr lang="en-IN" b="1" dirty="0" smtClean="0"/>
              <a:t>N =</a:t>
            </a:r>
            <a:r>
              <a:rPr lang="en-IN" dirty="0" smtClean="0"/>
              <a:t> </a:t>
            </a:r>
            <a:r>
              <a:rPr lang="en-IN" dirty="0" smtClean="0"/>
              <a:t>Node.js </a:t>
            </a:r>
            <a:r>
              <a:rPr lang="en-IN" dirty="0" smtClean="0"/>
              <a:t>is a runtime environment, which runs server-side web applications, i.e. it works on the back-end, away from the user’s eyes to fetch relevant data or perform operations on the same.</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a:t>
            </a:r>
            <a:endParaRPr lang="en-IN" dirty="0"/>
          </a:p>
        </p:txBody>
      </p:sp>
      <p:sp>
        <p:nvSpPr>
          <p:cNvPr id="3" name="Content Placeholder 2"/>
          <p:cNvSpPr>
            <a:spLocks noGrp="1"/>
          </p:cNvSpPr>
          <p:nvPr>
            <p:ph sz="quarter" idx="1"/>
          </p:nvPr>
        </p:nvSpPr>
        <p:spPr/>
        <p:txBody>
          <a:bodyPr>
            <a:normAutofit/>
          </a:bodyPr>
          <a:lstStyle/>
          <a:p>
            <a:pPr>
              <a:buNone/>
            </a:pPr>
            <a:r>
              <a:rPr lang="en-IN" b="1" dirty="0" smtClean="0"/>
              <a:t>6)   Always-On Global Deployments.</a:t>
            </a:r>
            <a:endParaRPr lang="en-IN" dirty="0" smtClean="0"/>
          </a:p>
          <a:p>
            <a:pPr algn="just"/>
            <a:r>
              <a:rPr lang="en-IN" dirty="0" smtClean="0"/>
              <a:t>NoSQL databases are designed for highly available systems that provide a consistent, high-quality experience for users all over the world.</a:t>
            </a:r>
          </a:p>
          <a:p>
            <a:pPr algn="just"/>
            <a:endParaRPr lang="en-IN" dirty="0" smtClean="0"/>
          </a:p>
          <a:p>
            <a:pPr algn="just"/>
            <a:r>
              <a:rPr lang="en-IN" dirty="0" smtClean="0"/>
              <a:t> They are designed to run across many nodes, including replication to automatically synchronize data across servers, racks, and data centers.</a:t>
            </a:r>
          </a:p>
          <a:p>
            <a:pPr algn="just"/>
            <a:endParaRPr lang="en-IN" dirty="0" smtClean="0"/>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a:t>
            </a:r>
            <a:endParaRPr lang="en-IN" dirty="0"/>
          </a:p>
        </p:txBody>
      </p:sp>
      <p:sp>
        <p:nvSpPr>
          <p:cNvPr id="3" name="Content Placeholder 2"/>
          <p:cNvSpPr>
            <a:spLocks noGrp="1"/>
          </p:cNvSpPr>
          <p:nvPr>
            <p:ph sz="quarter" idx="1"/>
          </p:nvPr>
        </p:nvSpPr>
        <p:spPr/>
        <p:txBody>
          <a:bodyPr>
            <a:normAutofit fontScale="77500" lnSpcReduction="20000"/>
          </a:bodyPr>
          <a:lstStyle/>
          <a:p>
            <a:pPr algn="just">
              <a:buNone/>
            </a:pPr>
            <a:r>
              <a:rPr lang="en-IN" sz="3200" b="1" dirty="0" smtClean="0"/>
              <a:t>Features of MongoDB</a:t>
            </a:r>
          </a:p>
          <a:p>
            <a:pPr algn="just">
              <a:buNone/>
            </a:pPr>
            <a:endParaRPr lang="en-IN" sz="3200" dirty="0" smtClean="0"/>
          </a:p>
          <a:p>
            <a:pPr algn="just"/>
            <a:r>
              <a:rPr lang="en-IN" dirty="0" smtClean="0"/>
              <a:t>In MongoDB, data represents a collection of JSON documents.</a:t>
            </a:r>
          </a:p>
          <a:p>
            <a:pPr algn="just"/>
            <a:endParaRPr lang="en-IN" dirty="0" smtClean="0"/>
          </a:p>
          <a:p>
            <a:pPr algn="just"/>
            <a:r>
              <a:rPr lang="en-IN" dirty="0" err="1" smtClean="0"/>
              <a:t>MongoDB’s</a:t>
            </a:r>
            <a:r>
              <a:rPr lang="en-IN" dirty="0" smtClean="0"/>
              <a:t> querying is object-oriented, which means you can pass MongoDB a document explaining what you are querying. MongoDB doesn’t support joints, however, it does support multi-dimensional data types like other documents and arrays.</a:t>
            </a:r>
          </a:p>
          <a:p>
            <a:pPr algn="just"/>
            <a:endParaRPr lang="en-IN" dirty="0" smtClean="0"/>
          </a:p>
          <a:p>
            <a:pPr algn="just"/>
            <a:r>
              <a:rPr lang="en-IN" dirty="0" smtClean="0"/>
              <a:t>MongoDB, you will only have one array of comments and one collection of posts within a post</a:t>
            </a:r>
          </a:p>
          <a:p>
            <a:pPr algn="just"/>
            <a:endParaRPr lang="en-IN" dirty="0" smtClean="0"/>
          </a:p>
          <a:p>
            <a:pPr algn="just"/>
            <a:r>
              <a:rPr lang="en-IN" dirty="0" smtClean="0"/>
              <a:t>One of the best things about MongoDB is that you are not responsible for defining the schema</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dirty="0" smtClean="0"/>
          </a:p>
          <a:p>
            <a:endParaRPr lang="en-IN" dirty="0" smtClean="0"/>
          </a:p>
          <a:p>
            <a:pPr algn="ctr">
              <a:buNone/>
            </a:pPr>
            <a:r>
              <a:rPr lang="en-IN" sz="6000" dirty="0" smtClean="0"/>
              <a:t>Thank You</a:t>
            </a:r>
            <a:endParaRPr lang="en-IN" sz="6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Introduction</a:t>
            </a:r>
            <a:endParaRPr lang="en-IN" dirty="0"/>
          </a:p>
        </p:txBody>
      </p:sp>
      <p:sp>
        <p:nvSpPr>
          <p:cNvPr id="3" name="Content Placeholder 2"/>
          <p:cNvSpPr>
            <a:spLocks noGrp="1"/>
          </p:cNvSpPr>
          <p:nvPr>
            <p:ph sz="quarter" idx="1"/>
          </p:nvPr>
        </p:nvSpPr>
        <p:spPr/>
        <p:txBody>
          <a:bodyPr/>
          <a:lstStyle/>
          <a:p>
            <a:pPr algn="just"/>
            <a:r>
              <a:rPr lang="en-IN" dirty="0" smtClean="0"/>
              <a:t>MongoDB offers a more flexible, accommodating layer for storing data.</a:t>
            </a:r>
          </a:p>
          <a:p>
            <a:pPr algn="just"/>
            <a:r>
              <a:rPr lang="en-IN" dirty="0" smtClean="0"/>
              <a:t> Node.js provides a better nexus for running your server, while Express.js helps to standardize how you build your websites. </a:t>
            </a:r>
          </a:p>
          <a:p>
            <a:pPr algn="just"/>
            <a:r>
              <a:rPr lang="en-IN" dirty="0" smtClean="0"/>
              <a:t>On the client-side, AngularJS provides a clean way of adding interactive functions and AJAX-driven rich components. The amalgamation of all makes a clean, coherent mechanism for moving data from the user to the disk farm and back again.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lumMod val="75000"/>
                  </a:schemeClr>
                </a:solidFill>
              </a:rPr>
              <a:t>Features of MEAN Stack Architecture</a:t>
            </a:r>
          </a:p>
        </p:txBody>
      </p:sp>
      <p:sp>
        <p:nvSpPr>
          <p:cNvPr id="3" name="Content Placeholder 2"/>
          <p:cNvSpPr>
            <a:spLocks noGrp="1"/>
          </p:cNvSpPr>
          <p:nvPr>
            <p:ph sz="quarter" idx="1"/>
          </p:nvPr>
        </p:nvSpPr>
        <p:spPr/>
        <p:txBody>
          <a:bodyPr/>
          <a:lstStyle/>
          <a:p>
            <a:pPr algn="just"/>
            <a:r>
              <a:rPr lang="en-IN" dirty="0" smtClean="0"/>
              <a:t>One of the most important benefits of all is that it lets the developer write the entire code in JavaScript; from client to server. </a:t>
            </a:r>
          </a:p>
          <a:p>
            <a:pPr algn="just"/>
            <a:endParaRPr lang="en-IN" dirty="0" smtClean="0"/>
          </a:p>
          <a:p>
            <a:pPr algn="just"/>
            <a:r>
              <a:rPr lang="en-IN" dirty="0" smtClean="0"/>
              <a:t>It is like a blessing for the JavaScript developers who have invested their time and money in learning JavaScript for the client-side tasks.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Features of MEAN Stack Architecture</a:t>
            </a: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IN" dirty="0" smtClean="0"/>
              <a:t>The MEAN components are open source; in other words, the stack gets updated regularly. In addition to this, it is easy to use, flexible to understand and moreover assists the developers to customize as per the requirements.</a:t>
            </a:r>
          </a:p>
          <a:p>
            <a:pPr algn="just"/>
            <a:endParaRPr lang="en-IN" dirty="0" smtClean="0"/>
          </a:p>
          <a:p>
            <a:pPr algn="just"/>
            <a:r>
              <a:rPr lang="en-IN" dirty="0" smtClean="0"/>
              <a:t>A massive module library of node.js and the use of JSON to transfer the data are a few other features of MEAN.</a:t>
            </a:r>
          </a:p>
          <a:p>
            <a:pPr algn="just"/>
            <a:endParaRPr lang="en-IN" dirty="0" smtClean="0"/>
          </a:p>
          <a:p>
            <a:pPr algn="just"/>
            <a:r>
              <a:rPr lang="en-IN" dirty="0" smtClean="0"/>
              <a:t>Not just the start-ups but also big companies like </a:t>
            </a:r>
            <a:r>
              <a:rPr lang="en-IN" b="1" dirty="0" smtClean="0"/>
              <a:t>Walmart, PayPal, Yahoo, Netflix, Uber, LinkedIn,</a:t>
            </a:r>
            <a:r>
              <a:rPr lang="en-IN" dirty="0" smtClean="0"/>
              <a:t> etc. have also shifted to Node.js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Uses of MEAN</a:t>
            </a:r>
            <a:endParaRPr lang="en-IN" dirty="0"/>
          </a:p>
        </p:txBody>
      </p:sp>
      <p:sp>
        <p:nvSpPr>
          <p:cNvPr id="3" name="Content Placeholder 2"/>
          <p:cNvSpPr>
            <a:spLocks noGrp="1"/>
          </p:cNvSpPr>
          <p:nvPr>
            <p:ph sz="quarter" idx="1"/>
          </p:nvPr>
        </p:nvSpPr>
        <p:spPr/>
        <p:txBody>
          <a:bodyPr>
            <a:normAutofit fontScale="85000" lnSpcReduction="20000"/>
          </a:bodyPr>
          <a:lstStyle/>
          <a:p>
            <a:pPr algn="just"/>
            <a:r>
              <a:rPr lang="en-IN" dirty="0" smtClean="0"/>
              <a:t>Because of its enhanced scalable and handling capacity of concurrent users, it is much more </a:t>
            </a:r>
            <a:r>
              <a:rPr lang="en-IN" dirty="0" err="1" smtClean="0"/>
              <a:t>favored</a:t>
            </a:r>
            <a:r>
              <a:rPr lang="en-IN" dirty="0" smtClean="0"/>
              <a:t> for developing cloud-native applications. </a:t>
            </a:r>
          </a:p>
          <a:p>
            <a:pPr algn="just"/>
            <a:endParaRPr lang="en-IN" dirty="0" smtClean="0"/>
          </a:p>
          <a:p>
            <a:pPr algn="just"/>
            <a:r>
              <a:rPr lang="en-IN" dirty="0" smtClean="0"/>
              <a:t>Though MEAN stack is not ideal for every application there are other uses where it easily offsets. AngularJS helps to develop SPAs (single-page applications) which normally includes all the information or functionalities for the user on a single page. Most common examples are as follows:</a:t>
            </a:r>
          </a:p>
          <a:p>
            <a:pPr algn="just"/>
            <a:endParaRPr lang="en-IN" dirty="0" smtClean="0"/>
          </a:p>
          <a:p>
            <a:pPr lvl="1" algn="just"/>
            <a:r>
              <a:rPr lang="en-IN" sz="2400" dirty="0" smtClean="0">
                <a:solidFill>
                  <a:schemeClr val="tx1"/>
                </a:solidFill>
              </a:rPr>
              <a:t>Calendars</a:t>
            </a:r>
          </a:p>
          <a:p>
            <a:pPr lvl="1" algn="just"/>
            <a:r>
              <a:rPr lang="en-IN" sz="2400" dirty="0" smtClean="0">
                <a:solidFill>
                  <a:schemeClr val="tx1"/>
                </a:solidFill>
              </a:rPr>
              <a:t>Expense Tracking</a:t>
            </a:r>
          </a:p>
          <a:p>
            <a:pPr lvl="1" algn="just"/>
            <a:r>
              <a:rPr lang="en-IN" sz="2400" dirty="0" smtClean="0">
                <a:solidFill>
                  <a:schemeClr val="tx1"/>
                </a:solidFill>
              </a:rPr>
              <a:t>Mapping &amp; location tracking</a:t>
            </a:r>
          </a:p>
          <a:p>
            <a:pPr lvl="1" algn="just"/>
            <a:r>
              <a:rPr lang="en-IN" sz="2400" dirty="0" smtClean="0">
                <a:solidFill>
                  <a:schemeClr val="tx1"/>
                </a:solidFill>
              </a:rPr>
              <a:t>News</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MEAN Stack Architecture</a:t>
            </a:r>
            <a:endParaRPr lang="en-IN" dirty="0"/>
          </a:p>
        </p:txBody>
      </p:sp>
      <p:sp>
        <p:nvSpPr>
          <p:cNvPr id="3" name="Content Placeholder 2"/>
          <p:cNvSpPr>
            <a:spLocks noGrp="1"/>
          </p:cNvSpPr>
          <p:nvPr>
            <p:ph sz="quarter" idx="1"/>
          </p:nvPr>
        </p:nvSpPr>
        <p:spPr/>
        <p:txBody>
          <a:bodyPr>
            <a:normAutofit/>
          </a:bodyPr>
          <a:lstStyle/>
          <a:p>
            <a:r>
              <a:rPr lang="en-IN" dirty="0" smtClean="0"/>
              <a:t>MEAN is a free and open-source JavaScript software stack for building dynamic websites and web apps. It is very simple &amp; easy to use for both back-end and front-end. </a:t>
            </a:r>
          </a:p>
          <a:p>
            <a:r>
              <a:rPr lang="en-IN" dirty="0" smtClean="0"/>
              <a:t>In other technologies, there are different languages used for front and back-end but however, MEAN is written in one language for both server-side and client-side execution.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MEAN Stack Architecture</a:t>
            </a:r>
            <a:endParaRPr lang="en-IN" dirty="0"/>
          </a:p>
        </p:txBody>
      </p:sp>
      <p:sp>
        <p:nvSpPr>
          <p:cNvPr id="3" name="Content Placeholder 2"/>
          <p:cNvSpPr>
            <a:spLocks noGrp="1"/>
          </p:cNvSpPr>
          <p:nvPr>
            <p:ph sz="quarter" idx="1"/>
          </p:nvPr>
        </p:nvSpPr>
        <p:spPr/>
        <p:txBody>
          <a:bodyPr/>
          <a:lstStyle/>
          <a:p>
            <a:pPr algn="just"/>
            <a:r>
              <a:rPr lang="en-IN" dirty="0" smtClean="0"/>
              <a:t>Working of MEAN Stack is explained :</a:t>
            </a:r>
          </a:p>
          <a:p>
            <a:endParaRPr lang="en-IN" dirty="0"/>
          </a:p>
        </p:txBody>
      </p:sp>
      <p:pic>
        <p:nvPicPr>
          <p:cNvPr id="4" name="Picture 3" descr="Mean-Architecture-1.png"/>
          <p:cNvPicPr>
            <a:picLocks noChangeAspect="1"/>
          </p:cNvPicPr>
          <p:nvPr/>
        </p:nvPicPr>
        <p:blipFill>
          <a:blip r:embed="rId2" cstate="print"/>
          <a:stretch>
            <a:fillRect/>
          </a:stretch>
        </p:blipFill>
        <p:spPr>
          <a:xfrm>
            <a:off x="685800" y="2209800"/>
            <a:ext cx="7772400" cy="3653709"/>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1591</TotalTime>
  <Words>1404</Words>
  <Application>Microsoft Office PowerPoint</Application>
  <PresentationFormat>On-screen Show (4:3)</PresentationFormat>
  <Paragraphs>208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Civic</vt:lpstr>
      <vt:lpstr>Mean Stack</vt:lpstr>
      <vt:lpstr>Introduction </vt:lpstr>
      <vt:lpstr>Introduction </vt:lpstr>
      <vt:lpstr>Introduction</vt:lpstr>
      <vt:lpstr>Features of MEAN Stack Architecture</vt:lpstr>
      <vt:lpstr>Features of MEAN Stack Architecture</vt:lpstr>
      <vt:lpstr>Uses of MEAN</vt:lpstr>
      <vt:lpstr>MEAN Stack Architecture</vt:lpstr>
      <vt:lpstr>MEAN Stack Architecture</vt:lpstr>
      <vt:lpstr> MEAN Stack Architecture</vt:lpstr>
      <vt:lpstr>AngularJS (Client-Side)</vt:lpstr>
      <vt:lpstr>MVC</vt:lpstr>
      <vt:lpstr>MVC</vt:lpstr>
      <vt:lpstr>MVC</vt:lpstr>
      <vt:lpstr>NodeJS (Server Side)</vt:lpstr>
      <vt:lpstr>NodeJS (Server Side)</vt:lpstr>
      <vt:lpstr>NodeJS (Server Side)</vt:lpstr>
      <vt:lpstr>NodeJS (Server Side)</vt:lpstr>
      <vt:lpstr>NodeJS (Server Side)</vt:lpstr>
      <vt:lpstr>ExpressJS</vt:lpstr>
      <vt:lpstr>ExpressJS</vt:lpstr>
      <vt:lpstr>ExpressJS</vt:lpstr>
      <vt:lpstr>MongoDB</vt:lpstr>
      <vt:lpstr>MongoDB</vt:lpstr>
      <vt:lpstr>MongoDB</vt:lpstr>
      <vt:lpstr>MongoDB</vt:lpstr>
      <vt:lpstr>MongoDB</vt:lpstr>
      <vt:lpstr>MongoDB</vt:lpstr>
      <vt:lpstr>MongoDB</vt:lpstr>
      <vt:lpstr>MongoDB</vt:lpstr>
      <vt:lpstr>MongoDB</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HP</dc:creator>
  <cp:lastModifiedBy>HP</cp:lastModifiedBy>
  <cp:revision>235</cp:revision>
  <dcterms:created xsi:type="dcterms:W3CDTF">2006-08-16T00:00:00Z</dcterms:created>
  <dcterms:modified xsi:type="dcterms:W3CDTF">2020-06-17T04:02:19Z</dcterms:modified>
</cp:coreProperties>
</file>